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57" r:id="rId3"/>
    <p:sldId id="258" r:id="rId4"/>
    <p:sldId id="260" r:id="rId5"/>
    <p:sldId id="259" r:id="rId6"/>
    <p:sldId id="267" r:id="rId7"/>
    <p:sldId id="268" r:id="rId8"/>
    <p:sldId id="269" r:id="rId9"/>
    <p:sldId id="273" r:id="rId10"/>
    <p:sldId id="274" r:id="rId11"/>
    <p:sldId id="272" r:id="rId12"/>
    <p:sldId id="270" r:id="rId13"/>
    <p:sldId id="271" r:id="rId14"/>
    <p:sldId id="275" r:id="rId15"/>
    <p:sldId id="277" r:id="rId16"/>
    <p:sldId id="276"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10/27/2024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10/27/2024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10/27/2024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10/27/2024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10/27/2024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10/27/2024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10/27/2024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10/27/2024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Heart disease Prediction</a:t>
            </a:r>
            <a:endParaRPr lang="en-US" dirty="0"/>
          </a:p>
        </p:txBody>
      </p:sp>
      <p:sp>
        <p:nvSpPr>
          <p:cNvPr id="3" name="Subtitle 2"/>
          <p:cNvSpPr>
            <a:spLocks noGrp="1"/>
          </p:cNvSpPr>
          <p:nvPr>
            <p:ph type="subTitle" idx="1"/>
          </p:nvPr>
        </p:nvSpPr>
        <p:spPr/>
        <p:txBody>
          <a:bodyPr/>
          <a:lstStyle/>
          <a:p>
            <a:r>
              <a:rPr lang="en-US" dirty="0"/>
              <a:t>Report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C9E584-FB60-82A2-1B7E-AB1E5780D522}"/>
              </a:ext>
            </a:extLst>
          </p:cNvPr>
          <p:cNvSpPr txBox="1"/>
          <p:nvPr/>
        </p:nvSpPr>
        <p:spPr>
          <a:xfrm>
            <a:off x="191344" y="188640"/>
            <a:ext cx="5472608" cy="954107"/>
          </a:xfrm>
          <a:prstGeom prst="rect">
            <a:avLst/>
          </a:prstGeom>
          <a:noFill/>
        </p:spPr>
        <p:txBody>
          <a:bodyPr wrap="square" rtlCol="0">
            <a:spAutoFit/>
          </a:bodyPr>
          <a:lstStyle/>
          <a:p>
            <a:r>
              <a:rPr lang="af-ZA" sz="2800"/>
              <a:t>Showing our calculated Mean Squared Error &amp; </a:t>
            </a:r>
            <a:r>
              <a:rPr lang="en-ZA" sz="2800"/>
              <a:t>R^2</a:t>
            </a:r>
            <a:endParaRPr lang="en-ZA" sz="2800" dirty="0"/>
          </a:p>
        </p:txBody>
      </p:sp>
      <p:pic>
        <p:nvPicPr>
          <p:cNvPr id="4" name="Picture 3">
            <a:extLst>
              <a:ext uri="{FF2B5EF4-FFF2-40B4-BE49-F238E27FC236}">
                <a16:creationId xmlns:a16="http://schemas.microsoft.com/office/drawing/2014/main" id="{9137993F-A5B9-F7FC-2303-ECB35060E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70" y="1628801"/>
            <a:ext cx="4548858" cy="3528392"/>
          </a:xfrm>
          <a:prstGeom prst="rect">
            <a:avLst/>
          </a:prstGeom>
        </p:spPr>
      </p:pic>
      <p:sp>
        <p:nvSpPr>
          <p:cNvPr id="5" name="TextBox 4">
            <a:extLst>
              <a:ext uri="{FF2B5EF4-FFF2-40B4-BE49-F238E27FC236}">
                <a16:creationId xmlns:a16="http://schemas.microsoft.com/office/drawing/2014/main" id="{F78196A8-C2E3-C547-0F4D-5AD1BF669F58}"/>
              </a:ext>
            </a:extLst>
          </p:cNvPr>
          <p:cNvSpPr txBox="1"/>
          <p:nvPr/>
        </p:nvSpPr>
        <p:spPr>
          <a:xfrm>
            <a:off x="4799856" y="1556792"/>
            <a:ext cx="7056784" cy="3416320"/>
          </a:xfrm>
          <a:prstGeom prst="rect">
            <a:avLst/>
          </a:prstGeom>
          <a:noFill/>
        </p:spPr>
        <p:txBody>
          <a:bodyPr wrap="square" rtlCol="0">
            <a:spAutoFit/>
          </a:bodyPr>
          <a:lstStyle/>
          <a:p>
            <a:r>
              <a:rPr lang="en-GB" dirty="0"/>
              <a:t>Actual vs Predicted Plot: shows us how close the model's predictions (</a:t>
            </a:r>
            <a:r>
              <a:rPr lang="en-GB" dirty="0" err="1"/>
              <a:t>y_pred</a:t>
            </a:r>
            <a:r>
              <a:rPr lang="en-GB" dirty="0"/>
              <a:t>) are to the true values (</a:t>
            </a:r>
            <a:r>
              <a:rPr lang="en-GB" dirty="0" err="1"/>
              <a:t>y_test</a:t>
            </a:r>
            <a:r>
              <a:rPr lang="en-GB" dirty="0"/>
              <a:t>). Ideally, all points should lie close to the diagonal line if the model is performing well.</a:t>
            </a:r>
          </a:p>
          <a:p>
            <a:endParaRPr lang="en-GB" dirty="0"/>
          </a:p>
          <a:p>
            <a:r>
              <a:rPr lang="en-GB" dirty="0"/>
              <a:t>Residuals Plot: shows the difference between the actual and predicted values. </a:t>
            </a:r>
          </a:p>
          <a:p>
            <a:endParaRPr lang="en-GB" dirty="0"/>
          </a:p>
          <a:p>
            <a:r>
              <a:rPr lang="en-GB" dirty="0"/>
              <a:t>Residuals Distribution: A histogram or kernel density estimate (KDE) helps us check if the residuals are normally distributed.</a:t>
            </a:r>
          </a:p>
          <a:p>
            <a:endParaRPr lang="en-GB" dirty="0"/>
          </a:p>
          <a:p>
            <a:r>
              <a:rPr lang="en-GB" dirty="0"/>
              <a:t>In linear regression, normally distributed residuals indicate a well-performing model.</a:t>
            </a:r>
          </a:p>
        </p:txBody>
      </p:sp>
    </p:spTree>
    <p:extLst>
      <p:ext uri="{BB962C8B-B14F-4D97-AF65-F5344CB8AC3E}">
        <p14:creationId xmlns:p14="http://schemas.microsoft.com/office/powerpoint/2010/main" val="2732754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FD4C8-401C-CECB-042C-E60D1AE1BA19}"/>
              </a:ext>
            </a:extLst>
          </p:cNvPr>
          <p:cNvSpPr>
            <a:spLocks noGrp="1"/>
          </p:cNvSpPr>
          <p:nvPr>
            <p:ph type="title"/>
          </p:nvPr>
        </p:nvSpPr>
        <p:spPr/>
        <p:txBody>
          <a:bodyPr/>
          <a:lstStyle/>
          <a:p>
            <a:r>
              <a:rPr lang="af-ZA" dirty="0"/>
              <a:t>Mean Squared Error &amp; </a:t>
            </a:r>
            <a:r>
              <a:rPr lang="en-ZA" dirty="0"/>
              <a:t>R^2 Conclusion</a:t>
            </a:r>
            <a:br>
              <a:rPr lang="en-ZA" dirty="0"/>
            </a:br>
            <a:endParaRPr lang="en-ZA" dirty="0"/>
          </a:p>
        </p:txBody>
      </p:sp>
      <p:sp>
        <p:nvSpPr>
          <p:cNvPr id="4" name="Content Placeholder 3">
            <a:extLst>
              <a:ext uri="{FF2B5EF4-FFF2-40B4-BE49-F238E27FC236}">
                <a16:creationId xmlns:a16="http://schemas.microsoft.com/office/drawing/2014/main" id="{4FDC7B32-D7AA-74EE-1FC5-D56AEFAF89C1}"/>
              </a:ext>
            </a:extLst>
          </p:cNvPr>
          <p:cNvSpPr>
            <a:spLocks noGrp="1"/>
          </p:cNvSpPr>
          <p:nvPr>
            <p:ph sz="half" idx="2"/>
          </p:nvPr>
        </p:nvSpPr>
        <p:spPr>
          <a:xfrm>
            <a:off x="1703512" y="1825624"/>
            <a:ext cx="9421688" cy="4575175"/>
          </a:xfrm>
        </p:spPr>
        <p:txBody>
          <a:bodyPr/>
          <a:lstStyle/>
          <a:p>
            <a:r>
              <a:rPr lang="en-GB" dirty="0"/>
              <a:t>According to the results on </a:t>
            </a:r>
            <a:r>
              <a:rPr lang="en-GB" dirty="0" err="1"/>
              <a:t>pevious</a:t>
            </a:r>
            <a:r>
              <a:rPr lang="en-GB" dirty="0"/>
              <a:t> 2 pages: </a:t>
            </a:r>
          </a:p>
          <a:p>
            <a:r>
              <a:rPr lang="en-GB" dirty="0"/>
              <a:t>The MSE of 0.23 is low meaning the model is making predictions close to the actual disease values. </a:t>
            </a:r>
            <a:r>
              <a:rPr lang="en-GB" dirty="0" err="1"/>
              <a:t>Suggeting</a:t>
            </a:r>
            <a:r>
              <a:rPr lang="en-GB" dirty="0"/>
              <a:t> that age weight, height, </a:t>
            </a:r>
            <a:r>
              <a:rPr lang="en-GB" dirty="0" err="1"/>
              <a:t>ap_lo</a:t>
            </a:r>
            <a:r>
              <a:rPr lang="en-GB" dirty="0"/>
              <a:t> and </a:t>
            </a:r>
            <a:r>
              <a:rPr lang="en-GB" dirty="0" err="1"/>
              <a:t>ap_hi</a:t>
            </a:r>
            <a:r>
              <a:rPr lang="en-GB" dirty="0"/>
              <a:t> </a:t>
            </a:r>
            <a:r>
              <a:rPr lang="en-GB" dirty="0" err="1"/>
              <a:t>cotain</a:t>
            </a:r>
            <a:r>
              <a:rPr lang="en-GB" dirty="0"/>
              <a:t> useful information for </a:t>
            </a:r>
            <a:r>
              <a:rPr lang="en-GB" dirty="0" err="1"/>
              <a:t>predictind</a:t>
            </a:r>
            <a:r>
              <a:rPr lang="en-GB" dirty="0"/>
              <a:t> disease. (less </a:t>
            </a:r>
            <a:r>
              <a:rPr lang="en-GB" dirty="0" err="1"/>
              <a:t>erros</a:t>
            </a:r>
            <a:r>
              <a:rPr lang="en-GB" dirty="0"/>
              <a:t>) </a:t>
            </a:r>
          </a:p>
          <a:p>
            <a:r>
              <a:rPr lang="en-GB" dirty="0"/>
              <a:t>In </a:t>
            </a:r>
            <a:r>
              <a:rPr lang="en-GB" dirty="0" err="1"/>
              <a:t>tearms</a:t>
            </a:r>
            <a:r>
              <a:rPr lang="en-GB" dirty="0"/>
              <a:t> of R^2 Score of 0.1 which is close to 0 </a:t>
            </a:r>
            <a:r>
              <a:rPr lang="en-GB" dirty="0" err="1"/>
              <a:t>suggets</a:t>
            </a:r>
            <a:r>
              <a:rPr lang="en-GB" dirty="0"/>
              <a:t> that our features do not explain much of the variability in disease. (There is less explanatory power)</a:t>
            </a:r>
          </a:p>
          <a:p>
            <a:endParaRPr lang="en-ZA" dirty="0"/>
          </a:p>
        </p:txBody>
      </p:sp>
    </p:spTree>
    <p:extLst>
      <p:ext uri="{BB962C8B-B14F-4D97-AF65-F5344CB8AC3E}">
        <p14:creationId xmlns:p14="http://schemas.microsoft.com/office/powerpoint/2010/main" val="2116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2DC61-F8CC-4559-35C3-E7A7E6314119}"/>
              </a:ext>
            </a:extLst>
          </p:cNvPr>
          <p:cNvSpPr>
            <a:spLocks noGrp="1"/>
          </p:cNvSpPr>
          <p:nvPr>
            <p:ph type="title"/>
          </p:nvPr>
        </p:nvSpPr>
        <p:spPr/>
        <p:txBody>
          <a:bodyPr/>
          <a:lstStyle/>
          <a:p>
            <a:r>
              <a:rPr lang="af-ZA" dirty="0"/>
              <a:t>Logistic Regression </a:t>
            </a:r>
            <a:endParaRPr lang="en-ZA" dirty="0"/>
          </a:p>
        </p:txBody>
      </p:sp>
      <p:pic>
        <p:nvPicPr>
          <p:cNvPr id="6" name="Content Placeholder 5">
            <a:extLst>
              <a:ext uri="{FF2B5EF4-FFF2-40B4-BE49-F238E27FC236}">
                <a16:creationId xmlns:a16="http://schemas.microsoft.com/office/drawing/2014/main" id="{5BF7E463-8B71-D89B-A851-A0665BA0463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376" y="1818964"/>
            <a:ext cx="5847642" cy="4490356"/>
          </a:xfrm>
        </p:spPr>
      </p:pic>
      <p:pic>
        <p:nvPicPr>
          <p:cNvPr id="8" name="Content Placeholder 7">
            <a:extLst>
              <a:ext uri="{FF2B5EF4-FFF2-40B4-BE49-F238E27FC236}">
                <a16:creationId xmlns:a16="http://schemas.microsoft.com/office/drawing/2014/main" id="{2AB75BD1-2903-2104-C07E-9279B4FD70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1961" y="3212976"/>
            <a:ext cx="5723872" cy="2097754"/>
          </a:xfrm>
        </p:spPr>
      </p:pic>
    </p:spTree>
    <p:extLst>
      <p:ext uri="{BB962C8B-B14F-4D97-AF65-F5344CB8AC3E}">
        <p14:creationId xmlns:p14="http://schemas.microsoft.com/office/powerpoint/2010/main" val="58061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9B091-3B65-81AB-92F3-53BAC05A0FF1}"/>
              </a:ext>
            </a:extLst>
          </p:cNvPr>
          <p:cNvSpPr>
            <a:spLocks noGrp="1"/>
          </p:cNvSpPr>
          <p:nvPr>
            <p:ph type="title"/>
          </p:nvPr>
        </p:nvSpPr>
        <p:spPr/>
        <p:txBody>
          <a:bodyPr/>
          <a:lstStyle/>
          <a:p>
            <a:r>
              <a:rPr lang="af-ZA" dirty="0"/>
              <a:t>Logistic Regration Interpretation</a:t>
            </a:r>
            <a:endParaRPr lang="en-ZA" dirty="0"/>
          </a:p>
        </p:txBody>
      </p:sp>
      <p:sp>
        <p:nvSpPr>
          <p:cNvPr id="3" name="Content Placeholder 2">
            <a:extLst>
              <a:ext uri="{FF2B5EF4-FFF2-40B4-BE49-F238E27FC236}">
                <a16:creationId xmlns:a16="http://schemas.microsoft.com/office/drawing/2014/main" id="{4A3301F5-48C7-6337-F5E9-DA270137C9CF}"/>
              </a:ext>
            </a:extLst>
          </p:cNvPr>
          <p:cNvSpPr>
            <a:spLocks noGrp="1"/>
          </p:cNvSpPr>
          <p:nvPr>
            <p:ph sz="half" idx="1"/>
          </p:nvPr>
        </p:nvSpPr>
        <p:spPr>
          <a:xfrm>
            <a:off x="1066800" y="1825624"/>
            <a:ext cx="10429800" cy="4575175"/>
          </a:xfrm>
        </p:spPr>
        <p:txBody>
          <a:bodyPr>
            <a:normAutofit fontScale="92500"/>
          </a:bodyPr>
          <a:lstStyle/>
          <a:p>
            <a:r>
              <a:rPr lang="en-GB" dirty="0"/>
              <a:t>Accuracy of 71.12% (measures the proportion of total correct predictions) meaning the model is correctly predicting the presence or absence of the disease. </a:t>
            </a:r>
          </a:p>
          <a:p>
            <a:r>
              <a:rPr lang="en-GB" dirty="0"/>
              <a:t>Precision of 72.5% (proportion of true positive predictions out of all positive predictions) this tells us that when the model predicts a positive case (presence of disease), it is correct 72.5% of the time. </a:t>
            </a:r>
          </a:p>
          <a:p>
            <a:r>
              <a:rPr lang="en-GB" dirty="0"/>
              <a:t>Recall of 68.2% the model identifies 68.2% of all actual disease cases correctly </a:t>
            </a:r>
          </a:p>
          <a:p>
            <a:r>
              <a:rPr lang="en-GB" dirty="0"/>
              <a:t>F1 Score of 70.3% indicates a balanced performance between precision and recall.</a:t>
            </a:r>
          </a:p>
          <a:p>
            <a:r>
              <a:rPr lang="en-GB" dirty="0"/>
              <a:t>All in all our model is moderately effective, with balanced performance across these metrics, especially given that the precision and recall are close to each other. This indicates the model isn’t heavily biased toward one type of error</a:t>
            </a:r>
          </a:p>
          <a:p>
            <a:endParaRPr lang="en-GB" dirty="0"/>
          </a:p>
          <a:p>
            <a:endParaRPr lang="en-ZA" dirty="0"/>
          </a:p>
        </p:txBody>
      </p:sp>
    </p:spTree>
    <p:extLst>
      <p:ext uri="{BB962C8B-B14F-4D97-AF65-F5344CB8AC3E}">
        <p14:creationId xmlns:p14="http://schemas.microsoft.com/office/powerpoint/2010/main" val="189475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E84D-394D-608F-1FE7-DDDE76A03F37}"/>
              </a:ext>
            </a:extLst>
          </p:cNvPr>
          <p:cNvSpPr>
            <a:spLocks noGrp="1"/>
          </p:cNvSpPr>
          <p:nvPr>
            <p:ph type="title"/>
          </p:nvPr>
        </p:nvSpPr>
        <p:spPr/>
        <p:txBody>
          <a:bodyPr/>
          <a:lstStyle/>
          <a:p>
            <a:r>
              <a:rPr lang="af-ZA" dirty="0"/>
              <a:t>Random Forest</a:t>
            </a:r>
            <a:endParaRPr lang="en-ZA" dirty="0"/>
          </a:p>
        </p:txBody>
      </p:sp>
      <p:pic>
        <p:nvPicPr>
          <p:cNvPr id="6" name="Content Placeholder 5">
            <a:extLst>
              <a:ext uri="{FF2B5EF4-FFF2-40B4-BE49-F238E27FC236}">
                <a16:creationId xmlns:a16="http://schemas.microsoft.com/office/drawing/2014/main" id="{0A9AF8D8-AD2E-2E37-7EAC-70DA0390564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336" y="2276871"/>
            <a:ext cx="4979971" cy="3816425"/>
          </a:xfrm>
        </p:spPr>
      </p:pic>
      <p:sp>
        <p:nvSpPr>
          <p:cNvPr id="4" name="Content Placeholder 3">
            <a:extLst>
              <a:ext uri="{FF2B5EF4-FFF2-40B4-BE49-F238E27FC236}">
                <a16:creationId xmlns:a16="http://schemas.microsoft.com/office/drawing/2014/main" id="{326468ED-0407-61ED-D292-4FD86F2EF90B}"/>
              </a:ext>
            </a:extLst>
          </p:cNvPr>
          <p:cNvSpPr>
            <a:spLocks noGrp="1"/>
          </p:cNvSpPr>
          <p:nvPr>
            <p:ph sz="half" idx="2"/>
          </p:nvPr>
        </p:nvSpPr>
        <p:spPr>
          <a:xfrm>
            <a:off x="5231904" y="1844824"/>
            <a:ext cx="5893296" cy="4555975"/>
          </a:xfrm>
        </p:spPr>
        <p:txBody>
          <a:bodyPr>
            <a:normAutofit fontScale="70000" lnSpcReduction="20000"/>
          </a:bodyPr>
          <a:lstStyle/>
          <a:p>
            <a:r>
              <a:rPr lang="en-GB" dirty="0"/>
              <a:t>Age has a score of 39.4% which means it plays a significant role in determining the disease outcome and it has the largest impact on the model predictions. </a:t>
            </a:r>
          </a:p>
          <a:p>
            <a:r>
              <a:rPr lang="en-GB" dirty="0"/>
              <a:t>Disease is closely related to age because age seems to be highly influential. </a:t>
            </a:r>
          </a:p>
          <a:p>
            <a:r>
              <a:rPr lang="en-GB" dirty="0"/>
              <a:t>Weight has a score of 17.5% meaning it is the second most important feature.(It has moderate impact on predicting the disease). </a:t>
            </a:r>
          </a:p>
          <a:p>
            <a:r>
              <a:rPr lang="en-GB" dirty="0" err="1"/>
              <a:t>ap_hi</a:t>
            </a:r>
            <a:r>
              <a:rPr lang="en-GB" dirty="0"/>
              <a:t> has a score of 17.2% this tells us that blood pressure is relevant to disease predictions. </a:t>
            </a:r>
          </a:p>
          <a:p>
            <a:r>
              <a:rPr lang="en-GB" dirty="0"/>
              <a:t>height has a score of 16.3% meaning it also does have a notable factor even if though it is slightly less important than weight. </a:t>
            </a:r>
          </a:p>
          <a:p>
            <a:r>
              <a:rPr lang="en-GB" dirty="0" err="1"/>
              <a:t>ap_lo</a:t>
            </a:r>
            <a:r>
              <a:rPr lang="en-GB" dirty="0"/>
              <a:t> is our lowest important feature as it has the lowest score of 9.6%. this means that it could have some relevance to disease but its not as strong.</a:t>
            </a:r>
          </a:p>
          <a:p>
            <a:endParaRPr lang="en-ZA" dirty="0"/>
          </a:p>
        </p:txBody>
      </p:sp>
    </p:spTree>
    <p:extLst>
      <p:ext uri="{BB962C8B-B14F-4D97-AF65-F5344CB8AC3E}">
        <p14:creationId xmlns:p14="http://schemas.microsoft.com/office/powerpoint/2010/main" val="2473291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C8E7E-392E-170E-796E-F027AF2190FE}"/>
              </a:ext>
            </a:extLst>
          </p:cNvPr>
          <p:cNvSpPr>
            <a:spLocks noGrp="1"/>
          </p:cNvSpPr>
          <p:nvPr>
            <p:ph type="title"/>
          </p:nvPr>
        </p:nvSpPr>
        <p:spPr/>
        <p:txBody>
          <a:bodyPr/>
          <a:lstStyle/>
          <a:p>
            <a:r>
              <a:rPr lang="af-ZA" dirty="0"/>
              <a:t>Model Evaluation</a:t>
            </a:r>
            <a:endParaRPr lang="en-ZA" dirty="0"/>
          </a:p>
        </p:txBody>
      </p:sp>
      <p:pic>
        <p:nvPicPr>
          <p:cNvPr id="6" name="Content Placeholder 5">
            <a:extLst>
              <a:ext uri="{FF2B5EF4-FFF2-40B4-BE49-F238E27FC236}">
                <a16:creationId xmlns:a16="http://schemas.microsoft.com/office/drawing/2014/main" id="{B06AF17A-1651-6132-9C2E-E32D6EE20E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86108" y="2132855"/>
            <a:ext cx="5309892" cy="4498493"/>
          </a:xfrm>
        </p:spPr>
      </p:pic>
      <p:pic>
        <p:nvPicPr>
          <p:cNvPr id="8" name="Content Placeholder 7">
            <a:extLst>
              <a:ext uri="{FF2B5EF4-FFF2-40B4-BE49-F238E27FC236}">
                <a16:creationId xmlns:a16="http://schemas.microsoft.com/office/drawing/2014/main" id="{CC31C752-CAE1-73F4-B097-F0C24E33C18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898854" y="1844824"/>
            <a:ext cx="4499285" cy="4711163"/>
          </a:xfrm>
        </p:spPr>
      </p:pic>
    </p:spTree>
    <p:extLst>
      <p:ext uri="{BB962C8B-B14F-4D97-AF65-F5344CB8AC3E}">
        <p14:creationId xmlns:p14="http://schemas.microsoft.com/office/powerpoint/2010/main" val="31296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9477-09BC-1C11-9C2C-3B05C8DA0B03}"/>
              </a:ext>
            </a:extLst>
          </p:cNvPr>
          <p:cNvSpPr>
            <a:spLocks noGrp="1"/>
          </p:cNvSpPr>
          <p:nvPr>
            <p:ph type="title"/>
          </p:nvPr>
        </p:nvSpPr>
        <p:spPr/>
        <p:txBody>
          <a:bodyPr/>
          <a:lstStyle/>
          <a:p>
            <a:r>
              <a:rPr lang="af-ZA" dirty="0"/>
              <a:t>Model Evaluation Conclusion</a:t>
            </a:r>
            <a:endParaRPr lang="en-ZA" dirty="0"/>
          </a:p>
        </p:txBody>
      </p:sp>
      <p:pic>
        <p:nvPicPr>
          <p:cNvPr id="6" name="Content Placeholder 5">
            <a:extLst>
              <a:ext uri="{FF2B5EF4-FFF2-40B4-BE49-F238E27FC236}">
                <a16:creationId xmlns:a16="http://schemas.microsoft.com/office/drawing/2014/main" id="{FD14C7D7-FA22-4225-1326-5A1F5BE69BA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51384" y="2132856"/>
            <a:ext cx="5316017" cy="4503681"/>
          </a:xfrm>
        </p:spPr>
      </p:pic>
      <p:sp>
        <p:nvSpPr>
          <p:cNvPr id="4" name="Content Placeholder 3">
            <a:extLst>
              <a:ext uri="{FF2B5EF4-FFF2-40B4-BE49-F238E27FC236}">
                <a16:creationId xmlns:a16="http://schemas.microsoft.com/office/drawing/2014/main" id="{81F460D1-4113-E40B-1579-9E98E35F2583}"/>
              </a:ext>
            </a:extLst>
          </p:cNvPr>
          <p:cNvSpPr>
            <a:spLocks noGrp="1"/>
          </p:cNvSpPr>
          <p:nvPr>
            <p:ph sz="half" idx="2"/>
          </p:nvPr>
        </p:nvSpPr>
        <p:spPr>
          <a:xfrm>
            <a:off x="6600056" y="2183605"/>
            <a:ext cx="4800600" cy="4575175"/>
          </a:xfrm>
        </p:spPr>
        <p:txBody>
          <a:bodyPr/>
          <a:lstStyle/>
          <a:p>
            <a:r>
              <a:rPr lang="en-GB" dirty="0"/>
              <a:t>The Accuracy of 63.3% means that our model correctly predicted the target outcome which is the presence/absence of the disease. </a:t>
            </a:r>
          </a:p>
          <a:p>
            <a:r>
              <a:rPr lang="en-GB" dirty="0"/>
              <a:t>This simply means that out of all predictions 63.3% was accurate while 37% was incorrect.</a:t>
            </a:r>
          </a:p>
          <a:p>
            <a:endParaRPr lang="en-ZA" dirty="0"/>
          </a:p>
        </p:txBody>
      </p:sp>
    </p:spTree>
    <p:extLst>
      <p:ext uri="{BB962C8B-B14F-4D97-AF65-F5344CB8AC3E}">
        <p14:creationId xmlns:p14="http://schemas.microsoft.com/office/powerpoint/2010/main" val="233538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70D0EA-3751-76BB-FA7F-A2DD2FE2DA4B}"/>
              </a:ext>
            </a:extLst>
          </p:cNvPr>
          <p:cNvSpPr>
            <a:spLocks noGrp="1"/>
          </p:cNvSpPr>
          <p:nvPr>
            <p:ph type="body" idx="1"/>
          </p:nvPr>
        </p:nvSpPr>
        <p:spPr>
          <a:xfrm>
            <a:off x="623392" y="503816"/>
            <a:ext cx="4176464" cy="685800"/>
          </a:xfrm>
        </p:spPr>
        <p:txBody>
          <a:bodyPr>
            <a:normAutofit fontScale="92500" lnSpcReduction="20000"/>
          </a:bodyPr>
          <a:lstStyle/>
          <a:p>
            <a:r>
              <a:rPr lang="af-ZA" sz="5400" dirty="0"/>
              <a:t>Conclusion</a:t>
            </a:r>
            <a:endParaRPr lang="en-ZA" sz="5400" dirty="0"/>
          </a:p>
        </p:txBody>
      </p:sp>
      <p:sp>
        <p:nvSpPr>
          <p:cNvPr id="4" name="TextBox 3">
            <a:extLst>
              <a:ext uri="{FF2B5EF4-FFF2-40B4-BE49-F238E27FC236}">
                <a16:creationId xmlns:a16="http://schemas.microsoft.com/office/drawing/2014/main" id="{9506C615-E371-6972-4B40-6E7C7C51546B}"/>
              </a:ext>
            </a:extLst>
          </p:cNvPr>
          <p:cNvSpPr txBox="1"/>
          <p:nvPr/>
        </p:nvSpPr>
        <p:spPr>
          <a:xfrm>
            <a:off x="407368" y="1412776"/>
            <a:ext cx="11377264" cy="4247317"/>
          </a:xfrm>
          <a:prstGeom prst="rect">
            <a:avLst/>
          </a:prstGeom>
          <a:noFill/>
        </p:spPr>
        <p:txBody>
          <a:bodyPr wrap="square" rtlCol="0">
            <a:spAutoFit/>
          </a:bodyPr>
          <a:lstStyle/>
          <a:p>
            <a:pPr marL="285750" indent="-285750">
              <a:buFont typeface="Arial" panose="020B0604020202020204" pitchFamily="34" charset="0"/>
              <a:buChar char="•"/>
            </a:pPr>
            <a:r>
              <a:rPr lang="en-GB" dirty="0"/>
              <a:t>Our analysis revealed that features such as age, cholesterol, and weight have the strongest correlations with heart disease, indicating that increases in these factors are more likely associated with the presence of the condition.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model's Mean Squared Error (MSE) of 0.23 suggests that it makes predictions close to the actual values, demonstrating that features like age, weight, height, blood pressure (</a:t>
            </a:r>
            <a:r>
              <a:rPr lang="en-GB" dirty="0" err="1"/>
              <a:t>ap_lo</a:t>
            </a:r>
            <a:r>
              <a:rPr lang="en-GB" dirty="0"/>
              <a:t>, </a:t>
            </a:r>
            <a:r>
              <a:rPr lang="en-GB" dirty="0" err="1"/>
              <a:t>ap_hi</a:t>
            </a:r>
            <a:r>
              <a:rPr lang="en-GB" dirty="0"/>
              <a:t>) contain useful information for predicting heart disease, although some error remains. However, the R² score of 0.1 indicates that the model has limited explanatory power, meaning that the selected features explain only a small fraction of the variability in heart disease outcomes.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While an additional accuracy score of 63.3% suggests a moderate level of overall prediction success in another test split, these metrics, taken together, show that the model is moderately effective, with balanced performance across different measures. Although the model has room for improvement in capturing all the variability in heart disease, it provides reasonable predictive power and could serve as a helpful tool for identifying potential heart disease cases</a:t>
            </a:r>
            <a:endParaRPr lang="en-ZA" dirty="0"/>
          </a:p>
        </p:txBody>
      </p:sp>
    </p:spTree>
    <p:extLst>
      <p:ext uri="{BB962C8B-B14F-4D97-AF65-F5344CB8AC3E}">
        <p14:creationId xmlns:p14="http://schemas.microsoft.com/office/powerpoint/2010/main" val="854265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Intoduction</a:t>
            </a:r>
            <a:r>
              <a:rPr lang="en-US" dirty="0"/>
              <a:t>/Objective</a:t>
            </a:r>
          </a:p>
        </p:txBody>
      </p:sp>
      <p:sp>
        <p:nvSpPr>
          <p:cNvPr id="3" name="Content Placeholder 2"/>
          <p:cNvSpPr>
            <a:spLocks noGrp="1"/>
          </p:cNvSpPr>
          <p:nvPr>
            <p:ph idx="1"/>
          </p:nvPr>
        </p:nvSpPr>
        <p:spPr/>
        <p:txBody>
          <a:bodyPr/>
          <a:lstStyle/>
          <a:p>
            <a:r>
              <a:rPr lang="en-GB" dirty="0"/>
              <a:t>The objective of this project is to develop a machine learning model that can effectively predict the presence or absence of heart disease based on various medical and lifestyle factors.</a:t>
            </a:r>
          </a:p>
          <a:p>
            <a:r>
              <a:rPr lang="en-GB" dirty="0"/>
              <a:t>The details given to understand the impact on heart include cholesterol level, blood pressure, alcohol consumption, weight, age, and etc.</a:t>
            </a:r>
          </a:p>
          <a:p>
            <a:r>
              <a:rPr lang="en-GB" dirty="0"/>
              <a:t>Data used in this model is cardio_data.csv</a:t>
            </a:r>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Stapes taken to create the model</a:t>
            </a:r>
          </a:p>
        </p:txBody>
      </p:sp>
      <p:sp>
        <p:nvSpPr>
          <p:cNvPr id="4" name="Content Placeholder 3">
            <a:extLst>
              <a:ext uri="{FF2B5EF4-FFF2-40B4-BE49-F238E27FC236}">
                <a16:creationId xmlns:a16="http://schemas.microsoft.com/office/drawing/2014/main" id="{05196F5F-A4BF-CA4B-86E9-9B6F5534F356}"/>
              </a:ext>
            </a:extLst>
          </p:cNvPr>
          <p:cNvSpPr>
            <a:spLocks noGrp="1"/>
          </p:cNvSpPr>
          <p:nvPr>
            <p:ph idx="1"/>
          </p:nvPr>
        </p:nvSpPr>
        <p:spPr/>
        <p:txBody>
          <a:bodyPr/>
          <a:lstStyle/>
          <a:p>
            <a:r>
              <a:rPr lang="af-ZA" dirty="0"/>
              <a:t>Importing tools such as pandas</a:t>
            </a:r>
          </a:p>
          <a:p>
            <a:r>
              <a:rPr lang="af-ZA" dirty="0"/>
              <a:t>Uploading data</a:t>
            </a:r>
          </a:p>
          <a:p>
            <a:r>
              <a:rPr lang="af-ZA" dirty="0"/>
              <a:t>Understanding data and data types</a:t>
            </a:r>
          </a:p>
          <a:p>
            <a:r>
              <a:rPr lang="af-ZA" dirty="0"/>
              <a:t>Data clearning(Changing types, droping uneccesary columns, replacing measing values, removing dublicates and etc.</a:t>
            </a:r>
          </a:p>
          <a:p>
            <a:r>
              <a:rPr lang="af-ZA" dirty="0"/>
              <a:t>Inspecting and Handling Outliers </a:t>
            </a:r>
          </a:p>
          <a:p>
            <a:r>
              <a:rPr lang="af-ZA" dirty="0"/>
              <a:t>Scaling/Normalizing standard scale</a:t>
            </a:r>
          </a:p>
          <a:p>
            <a:r>
              <a:rPr lang="af-ZA" dirty="0"/>
              <a:t>Interpreting Correlation Matrix</a:t>
            </a:r>
          </a:p>
          <a:p>
            <a:endParaRPr lang="en-ZA" dirty="0"/>
          </a:p>
        </p:txBody>
      </p:sp>
      <p:pic>
        <p:nvPicPr>
          <p:cNvPr id="7" name="Picture 6">
            <a:extLst>
              <a:ext uri="{FF2B5EF4-FFF2-40B4-BE49-F238E27FC236}">
                <a16:creationId xmlns:a16="http://schemas.microsoft.com/office/drawing/2014/main" id="{A306A593-FBE8-D8A5-5E01-2106E6FCBA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2224" y="4844686"/>
            <a:ext cx="3485034" cy="1528524"/>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Models created</a:t>
            </a:r>
          </a:p>
        </p:txBody>
      </p:sp>
      <p:sp>
        <p:nvSpPr>
          <p:cNvPr id="3" name="Content Placeholder 2"/>
          <p:cNvSpPr>
            <a:spLocks noGrp="1"/>
          </p:cNvSpPr>
          <p:nvPr>
            <p:ph sz="half" idx="1"/>
          </p:nvPr>
        </p:nvSpPr>
        <p:spPr>
          <a:xfrm>
            <a:off x="1066800" y="1825624"/>
            <a:ext cx="9853736" cy="4575175"/>
          </a:xfrm>
        </p:spPr>
        <p:txBody>
          <a:bodyPr/>
          <a:lstStyle/>
          <a:p>
            <a:r>
              <a:rPr lang="en-US" dirty="0"/>
              <a:t>Mean Squared Error</a:t>
            </a:r>
          </a:p>
          <a:p>
            <a:r>
              <a:rPr lang="en-ZA" dirty="0"/>
              <a:t>R^2 </a:t>
            </a:r>
          </a:p>
          <a:p>
            <a:r>
              <a:rPr lang="en-US" dirty="0"/>
              <a:t>Logistic Regression</a:t>
            </a:r>
          </a:p>
          <a:p>
            <a:r>
              <a:rPr lang="en-US" dirty="0"/>
              <a:t>Random Forest</a:t>
            </a:r>
          </a:p>
          <a:p>
            <a:r>
              <a:rPr lang="en-US" dirty="0"/>
              <a:t>Decision Trees</a:t>
            </a:r>
          </a:p>
        </p:txBody>
      </p:sp>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Interpretation of correlation Matrix</a:t>
            </a:r>
          </a:p>
        </p:txBody>
      </p:sp>
      <p:sp>
        <p:nvSpPr>
          <p:cNvPr id="3" name="Content Placeholder 2"/>
          <p:cNvSpPr>
            <a:spLocks noGrp="1"/>
          </p:cNvSpPr>
          <p:nvPr>
            <p:ph sz="half" idx="1"/>
          </p:nvPr>
        </p:nvSpPr>
        <p:spPr/>
        <p:txBody>
          <a:bodyPr/>
          <a:lstStyle/>
          <a:p>
            <a:pPr marL="0" indent="0">
              <a:buNone/>
            </a:pPr>
            <a:r>
              <a:rPr lang="en-US" dirty="0"/>
              <a:t>. </a:t>
            </a:r>
          </a:p>
        </p:txBody>
      </p:sp>
      <p:pic>
        <p:nvPicPr>
          <p:cNvPr id="8" name="Content Placeholder 7">
            <a:extLst>
              <a:ext uri="{FF2B5EF4-FFF2-40B4-BE49-F238E27FC236}">
                <a16:creationId xmlns:a16="http://schemas.microsoft.com/office/drawing/2014/main" id="{947EC4DC-FE40-311D-9ED1-0101F2DCDE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35360" y="1628800"/>
            <a:ext cx="7632848" cy="4978849"/>
          </a:xfrm>
        </p:spPr>
      </p:pic>
      <p:sp>
        <p:nvSpPr>
          <p:cNvPr id="9" name="TextBox 8">
            <a:extLst>
              <a:ext uri="{FF2B5EF4-FFF2-40B4-BE49-F238E27FC236}">
                <a16:creationId xmlns:a16="http://schemas.microsoft.com/office/drawing/2014/main" id="{1C544A1A-0D3A-CFE4-25E8-942D9E4EBCAE}"/>
              </a:ext>
            </a:extLst>
          </p:cNvPr>
          <p:cNvSpPr txBox="1"/>
          <p:nvPr/>
        </p:nvSpPr>
        <p:spPr>
          <a:xfrm>
            <a:off x="8192676" y="3284984"/>
            <a:ext cx="3672408" cy="2585323"/>
          </a:xfrm>
          <a:prstGeom prst="rect">
            <a:avLst/>
          </a:prstGeom>
          <a:noFill/>
        </p:spPr>
        <p:txBody>
          <a:bodyPr wrap="square" rtlCol="0">
            <a:spAutoFit/>
          </a:bodyPr>
          <a:lstStyle/>
          <a:p>
            <a:pPr marL="285750" indent="-285750">
              <a:buFont typeface="Arial" panose="020B0604020202020204" pitchFamily="34" charset="0"/>
              <a:buChar char="•"/>
            </a:pPr>
            <a:r>
              <a:rPr lang="af-ZA" dirty="0"/>
              <a:t>Basically here we wanted to understand the correlation between other relevet columns and our main target feature which is disease.</a:t>
            </a:r>
          </a:p>
          <a:p>
            <a:endParaRPr lang="af-ZA" dirty="0"/>
          </a:p>
          <a:p>
            <a:pPr marL="285750" indent="-285750">
              <a:buFont typeface="Arial" panose="020B0604020202020204" pitchFamily="34" charset="0"/>
              <a:buChar char="•"/>
            </a:pPr>
            <a:r>
              <a:rPr lang="af-ZA" dirty="0"/>
              <a:t>Take a good look at age, cholesterol, weight</a:t>
            </a:r>
          </a:p>
          <a:p>
            <a:pPr marL="285750" indent="-285750">
              <a:buFont typeface="Arial" panose="020B0604020202020204" pitchFamily="34" charset="0"/>
              <a:buChar char="•"/>
            </a:pPr>
            <a:endParaRPr lang="af-ZA"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E8AE-C5C5-A85A-10C1-2E52E56D49FC}"/>
              </a:ext>
            </a:extLst>
          </p:cNvPr>
          <p:cNvSpPr>
            <a:spLocks noGrp="1"/>
          </p:cNvSpPr>
          <p:nvPr>
            <p:ph type="title"/>
          </p:nvPr>
        </p:nvSpPr>
        <p:spPr/>
        <p:txBody>
          <a:bodyPr/>
          <a:lstStyle/>
          <a:p>
            <a:r>
              <a:rPr lang="af-ZA" dirty="0"/>
              <a:t>Correlatin Matrix</a:t>
            </a:r>
            <a:endParaRPr lang="en-ZA" dirty="0"/>
          </a:p>
        </p:txBody>
      </p:sp>
      <p:pic>
        <p:nvPicPr>
          <p:cNvPr id="6" name="Content Placeholder 5">
            <a:extLst>
              <a:ext uri="{FF2B5EF4-FFF2-40B4-BE49-F238E27FC236}">
                <a16:creationId xmlns:a16="http://schemas.microsoft.com/office/drawing/2014/main" id="{28775C6D-26B3-2F9C-A8D7-E419C033D5D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354" y="1827722"/>
            <a:ext cx="6663725" cy="4785973"/>
          </a:xfrm>
        </p:spPr>
      </p:pic>
      <p:sp>
        <p:nvSpPr>
          <p:cNvPr id="4" name="Content Placeholder 3">
            <a:extLst>
              <a:ext uri="{FF2B5EF4-FFF2-40B4-BE49-F238E27FC236}">
                <a16:creationId xmlns:a16="http://schemas.microsoft.com/office/drawing/2014/main" id="{19FA1AA7-371F-60B3-AD9A-8F01E54C2BD0}"/>
              </a:ext>
            </a:extLst>
          </p:cNvPr>
          <p:cNvSpPr>
            <a:spLocks noGrp="1"/>
          </p:cNvSpPr>
          <p:nvPr>
            <p:ph sz="half" idx="2"/>
          </p:nvPr>
        </p:nvSpPr>
        <p:spPr>
          <a:xfrm>
            <a:off x="6842719" y="2636912"/>
            <a:ext cx="4929754" cy="3689820"/>
          </a:xfrm>
        </p:spPr>
        <p:txBody>
          <a:bodyPr>
            <a:normAutofit fontScale="62500" lnSpcReduction="20000"/>
          </a:bodyPr>
          <a:lstStyle/>
          <a:p>
            <a:r>
              <a:rPr lang="en-GB" sz="2300" dirty="0"/>
              <a:t>For simplicity let use the colour scales: The dark red values show us that there is strong positive correlation between two features. for example (</a:t>
            </a:r>
            <a:r>
              <a:rPr lang="en-GB" sz="2300" dirty="0" err="1"/>
              <a:t>ap_hi</a:t>
            </a:r>
            <a:r>
              <a:rPr lang="en-GB" sz="2300" dirty="0"/>
              <a:t> &amp; </a:t>
            </a:r>
            <a:r>
              <a:rPr lang="en-GB" sz="2300" dirty="0" err="1"/>
              <a:t>ap_lo</a:t>
            </a:r>
            <a:r>
              <a:rPr lang="en-GB" sz="2300" dirty="0"/>
              <a:t>) </a:t>
            </a:r>
          </a:p>
          <a:p>
            <a:r>
              <a:rPr lang="en-GB" sz="2300" dirty="0"/>
              <a:t>Dark Blue which are high negative values show us strong negative correlation. as one increases the other tends to decrease. For example (weight and age) </a:t>
            </a:r>
          </a:p>
          <a:p>
            <a:r>
              <a:rPr lang="en-GB" sz="2300" dirty="0"/>
              <a:t>White boxes which are low absolute values that are close to zero show use weak or no correlation. </a:t>
            </a:r>
          </a:p>
          <a:p>
            <a:r>
              <a:rPr lang="en-GB" sz="2300" dirty="0"/>
              <a:t>Diagonal line shows us a perfect correlation 1 </a:t>
            </a:r>
          </a:p>
          <a:p>
            <a:r>
              <a:rPr lang="en-GB" sz="2300" dirty="0"/>
              <a:t>When looking at our Target variable correlation we can see that columns with stronger correlation with it are Age, Cholesterol and weight meaning that an increase in any of these features has likelihood of disease presence. </a:t>
            </a:r>
          </a:p>
          <a:p>
            <a:endParaRPr lang="en-ZA" dirty="0"/>
          </a:p>
        </p:txBody>
      </p:sp>
    </p:spTree>
    <p:extLst>
      <p:ext uri="{BB962C8B-B14F-4D97-AF65-F5344CB8AC3E}">
        <p14:creationId xmlns:p14="http://schemas.microsoft.com/office/powerpoint/2010/main" val="2658061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60096-9D39-8485-12CA-FC58B5072DF1}"/>
              </a:ext>
            </a:extLst>
          </p:cNvPr>
          <p:cNvSpPr>
            <a:spLocks noGrp="1"/>
          </p:cNvSpPr>
          <p:nvPr>
            <p:ph type="title"/>
          </p:nvPr>
        </p:nvSpPr>
        <p:spPr/>
        <p:txBody>
          <a:bodyPr/>
          <a:lstStyle/>
          <a:p>
            <a:r>
              <a:rPr lang="af-ZA" dirty="0"/>
              <a:t>Correlation Graph</a:t>
            </a:r>
            <a:endParaRPr lang="en-ZA" dirty="0"/>
          </a:p>
        </p:txBody>
      </p:sp>
      <p:pic>
        <p:nvPicPr>
          <p:cNvPr id="6" name="Content Placeholder 5">
            <a:extLst>
              <a:ext uri="{FF2B5EF4-FFF2-40B4-BE49-F238E27FC236}">
                <a16:creationId xmlns:a16="http://schemas.microsoft.com/office/drawing/2014/main" id="{CC0875A9-7CBC-A6E9-68BA-0F60F6EC9A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5360" y="1804930"/>
            <a:ext cx="5616624" cy="4575175"/>
          </a:xfrm>
        </p:spPr>
      </p:pic>
      <p:sp>
        <p:nvSpPr>
          <p:cNvPr id="4" name="Content Placeholder 3">
            <a:extLst>
              <a:ext uri="{FF2B5EF4-FFF2-40B4-BE49-F238E27FC236}">
                <a16:creationId xmlns:a16="http://schemas.microsoft.com/office/drawing/2014/main" id="{02735DE2-39DB-47AB-A774-1C4CAC19C6EA}"/>
              </a:ext>
            </a:extLst>
          </p:cNvPr>
          <p:cNvSpPr>
            <a:spLocks noGrp="1"/>
          </p:cNvSpPr>
          <p:nvPr>
            <p:ph sz="half" idx="2"/>
          </p:nvPr>
        </p:nvSpPr>
        <p:spPr/>
        <p:txBody>
          <a:bodyPr>
            <a:normAutofit lnSpcReduction="10000"/>
          </a:bodyPr>
          <a:lstStyle/>
          <a:p>
            <a:r>
              <a:rPr lang="en-GB" dirty="0"/>
              <a:t>These bars represent the correlation of a feature with our target column Disease. it is sorted in ascending order with negative correlations on the left and positive ones on the right. </a:t>
            </a:r>
          </a:p>
          <a:p>
            <a:r>
              <a:rPr lang="en-GB" dirty="0"/>
              <a:t>The bars closer to zero indicate a weak correlation with disease. </a:t>
            </a:r>
          </a:p>
          <a:p>
            <a:r>
              <a:rPr lang="en-GB" dirty="0"/>
              <a:t>strongly correlated features are the ones that should be prioritized as they are more likely to contribute to accurate predictions</a:t>
            </a:r>
          </a:p>
          <a:p>
            <a:endParaRPr lang="en-ZA" dirty="0"/>
          </a:p>
        </p:txBody>
      </p:sp>
    </p:spTree>
    <p:extLst>
      <p:ext uri="{BB962C8B-B14F-4D97-AF65-F5344CB8AC3E}">
        <p14:creationId xmlns:p14="http://schemas.microsoft.com/office/powerpoint/2010/main" val="96132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EB01-BF63-EB9E-1577-FB0D23ECCF74}"/>
              </a:ext>
            </a:extLst>
          </p:cNvPr>
          <p:cNvSpPr>
            <a:spLocks noGrp="1"/>
          </p:cNvSpPr>
          <p:nvPr>
            <p:ph type="title"/>
          </p:nvPr>
        </p:nvSpPr>
        <p:spPr/>
        <p:txBody>
          <a:bodyPr/>
          <a:lstStyle/>
          <a:p>
            <a:r>
              <a:rPr lang="af-ZA" dirty="0"/>
              <a:t>Showcasing our target variable Disease</a:t>
            </a:r>
            <a:endParaRPr lang="en-ZA" dirty="0"/>
          </a:p>
        </p:txBody>
      </p:sp>
      <p:pic>
        <p:nvPicPr>
          <p:cNvPr id="6" name="Content Placeholder 5">
            <a:extLst>
              <a:ext uri="{FF2B5EF4-FFF2-40B4-BE49-F238E27FC236}">
                <a16:creationId xmlns:a16="http://schemas.microsoft.com/office/drawing/2014/main" id="{95FD8D34-F508-BC16-B601-700D8369EF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9336" y="2088774"/>
            <a:ext cx="5844262" cy="4306996"/>
          </a:xfrm>
        </p:spPr>
      </p:pic>
      <p:sp>
        <p:nvSpPr>
          <p:cNvPr id="4" name="Content Placeholder 3">
            <a:extLst>
              <a:ext uri="{FF2B5EF4-FFF2-40B4-BE49-F238E27FC236}">
                <a16:creationId xmlns:a16="http://schemas.microsoft.com/office/drawing/2014/main" id="{FC889FBF-DFD6-FB7B-4657-6408B0C3C928}"/>
              </a:ext>
            </a:extLst>
          </p:cNvPr>
          <p:cNvSpPr>
            <a:spLocks noGrp="1"/>
          </p:cNvSpPr>
          <p:nvPr>
            <p:ph sz="half" idx="2"/>
          </p:nvPr>
        </p:nvSpPr>
        <p:spPr>
          <a:xfrm>
            <a:off x="6744072" y="3573016"/>
            <a:ext cx="4381128" cy="4051919"/>
          </a:xfrm>
        </p:spPr>
        <p:txBody>
          <a:bodyPr/>
          <a:lstStyle/>
          <a:p>
            <a:r>
              <a:rPr lang="af-ZA" dirty="0"/>
              <a:t>This shows us the number of people with disease(1) and those withouth it (0)</a:t>
            </a:r>
            <a:endParaRPr lang="en-ZA" dirty="0"/>
          </a:p>
        </p:txBody>
      </p:sp>
    </p:spTree>
    <p:extLst>
      <p:ext uri="{BB962C8B-B14F-4D97-AF65-F5344CB8AC3E}">
        <p14:creationId xmlns:p14="http://schemas.microsoft.com/office/powerpoint/2010/main" val="171852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652EB-C2FB-8913-58CF-2F9D6FA1AACB}"/>
              </a:ext>
            </a:extLst>
          </p:cNvPr>
          <p:cNvSpPr txBox="1"/>
          <p:nvPr/>
        </p:nvSpPr>
        <p:spPr>
          <a:xfrm>
            <a:off x="191344" y="0"/>
            <a:ext cx="5472608" cy="954107"/>
          </a:xfrm>
          <a:prstGeom prst="rect">
            <a:avLst/>
          </a:prstGeom>
          <a:noFill/>
        </p:spPr>
        <p:txBody>
          <a:bodyPr wrap="square" rtlCol="0">
            <a:spAutoFit/>
          </a:bodyPr>
          <a:lstStyle/>
          <a:p>
            <a:r>
              <a:rPr lang="af-ZA" sz="2800" dirty="0"/>
              <a:t>Showing our calculated Mean Squared Error &amp; </a:t>
            </a:r>
            <a:r>
              <a:rPr lang="en-ZA" sz="2800" dirty="0"/>
              <a:t>R^2</a:t>
            </a:r>
          </a:p>
        </p:txBody>
      </p:sp>
      <p:pic>
        <p:nvPicPr>
          <p:cNvPr id="4" name="Picture 3">
            <a:extLst>
              <a:ext uri="{FF2B5EF4-FFF2-40B4-BE49-F238E27FC236}">
                <a16:creationId xmlns:a16="http://schemas.microsoft.com/office/drawing/2014/main" id="{2FE28EB3-E1E8-7FC4-E9DF-C7BDBA9DF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56" y="1124744"/>
            <a:ext cx="5372079" cy="4276800"/>
          </a:xfrm>
          <a:prstGeom prst="rect">
            <a:avLst/>
          </a:prstGeom>
        </p:spPr>
      </p:pic>
      <p:pic>
        <p:nvPicPr>
          <p:cNvPr id="6" name="Picture 5">
            <a:extLst>
              <a:ext uri="{FF2B5EF4-FFF2-40B4-BE49-F238E27FC236}">
                <a16:creationId xmlns:a16="http://schemas.microsoft.com/office/drawing/2014/main" id="{1509055B-0FFC-D97C-91F4-0109721B28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972" y="1124745"/>
            <a:ext cx="5525964" cy="4276799"/>
          </a:xfrm>
          <a:prstGeom prst="rect">
            <a:avLst/>
          </a:prstGeom>
        </p:spPr>
      </p:pic>
    </p:spTree>
    <p:extLst>
      <p:ext uri="{BB962C8B-B14F-4D97-AF65-F5344CB8AC3E}">
        <p14:creationId xmlns:p14="http://schemas.microsoft.com/office/powerpoint/2010/main" val="160512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106</TotalTime>
  <Words>1152</Words>
  <Application>Microsoft Office PowerPoint</Application>
  <PresentationFormat>Widescreen</PresentationFormat>
  <Paragraphs>74</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Franklin Gothic Medium</vt:lpstr>
      <vt:lpstr>Medical Design 16x9</vt:lpstr>
      <vt:lpstr>Heart disease Prediction</vt:lpstr>
      <vt:lpstr>Intoduction/Objective</vt:lpstr>
      <vt:lpstr>Stapes taken to create the model</vt:lpstr>
      <vt:lpstr>Machine learning Models created</vt:lpstr>
      <vt:lpstr>Interpretation of correlation Matrix</vt:lpstr>
      <vt:lpstr>Correlatin Matrix</vt:lpstr>
      <vt:lpstr>Correlation Graph</vt:lpstr>
      <vt:lpstr>Showcasing our target variable Disease</vt:lpstr>
      <vt:lpstr>PowerPoint Presentation</vt:lpstr>
      <vt:lpstr>PowerPoint Presentation</vt:lpstr>
      <vt:lpstr>Mean Squared Error &amp; R^2 Conclusion </vt:lpstr>
      <vt:lpstr>Logistic Regression </vt:lpstr>
      <vt:lpstr>Logistic Regration Interpretation</vt:lpstr>
      <vt:lpstr>Random Forest</vt:lpstr>
      <vt:lpstr>Model Evaluation</vt:lpstr>
      <vt:lpstr>Model Evaluation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Aquem Khumalo</dc:creator>
  <cp:lastModifiedBy>Aquem Khumalo</cp:lastModifiedBy>
  <cp:revision>1</cp:revision>
  <dcterms:created xsi:type="dcterms:W3CDTF">2024-10-27T12:09:30Z</dcterms:created>
  <dcterms:modified xsi:type="dcterms:W3CDTF">2024-10-27T13:55:33Z</dcterms:modified>
</cp:coreProperties>
</file>