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a:xfrm>
            <a:off x="3962399" y="5870575"/>
            <a:ext cx="4893958" cy="377825"/>
          </a:xfrm>
        </p:spPr>
        <p:txBody>
          <a:bodyPr/>
          <a:lstStyle/>
          <a:p>
            <a:endParaRPr lang="en-ZA"/>
          </a:p>
        </p:txBody>
      </p:sp>
      <p:sp>
        <p:nvSpPr>
          <p:cNvPr id="6" name="Slide Number Placeholder 5"/>
          <p:cNvSpPr>
            <a:spLocks noGrp="1"/>
          </p:cNvSpPr>
          <p:nvPr>
            <p:ph type="sldNum" sz="quarter" idx="12"/>
          </p:nvPr>
        </p:nvSpPr>
        <p:spPr>
          <a:xfrm>
            <a:off x="10608958" y="5870575"/>
            <a:ext cx="551167" cy="377825"/>
          </a:xfrm>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24995536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7173E-3F25-43B5-ABA7-67F082FE5FF0}" type="datetimeFigureOut">
              <a:rPr lang="en-ZA" smtClean="0"/>
              <a:t>2024/10/27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336461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766059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19474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3816762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266118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3688722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3968328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1831577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332577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D7173E-3F25-43B5-ABA7-67F082FE5FF0}" type="datetimeFigureOut">
              <a:rPr lang="en-ZA" smtClean="0"/>
              <a:t>2024/10/27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37428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D7173E-3F25-43B5-ABA7-67F082FE5FF0}" type="datetimeFigureOut">
              <a:rPr lang="en-ZA" smtClean="0"/>
              <a:t>2024/10/27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3125822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D7173E-3F25-43B5-ABA7-67F082FE5FF0}" type="datetimeFigureOut">
              <a:rPr lang="en-ZA" smtClean="0"/>
              <a:t>2024/10/27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292383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7173E-3F25-43B5-ABA7-67F082FE5FF0}" type="datetimeFigureOut">
              <a:rPr lang="en-ZA" smtClean="0"/>
              <a:t>2024/10/27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110908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7D7173E-3F25-43B5-ABA7-67F082FE5FF0}" type="datetimeFigureOut">
              <a:rPr lang="en-ZA" smtClean="0"/>
              <a:t>2024/10/27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6851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7173E-3F25-43B5-ABA7-67F082FE5FF0}" type="datetimeFigureOut">
              <a:rPr lang="en-ZA" smtClean="0"/>
              <a:t>2024/10/27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132397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7173E-3F25-43B5-ABA7-67F082FE5FF0}" type="datetimeFigureOut">
              <a:rPr lang="en-ZA" smtClean="0"/>
              <a:t>2024/10/27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6956EB12-7C28-41FC-8C20-79362862103E}" type="slidenum">
              <a:rPr lang="en-ZA" smtClean="0"/>
              <a:t>‹#›</a:t>
            </a:fld>
            <a:endParaRPr lang="en-ZA"/>
          </a:p>
        </p:txBody>
      </p:sp>
    </p:spTree>
    <p:extLst>
      <p:ext uri="{BB962C8B-B14F-4D97-AF65-F5344CB8AC3E}">
        <p14:creationId xmlns:p14="http://schemas.microsoft.com/office/powerpoint/2010/main" val="359130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D7173E-3F25-43B5-ABA7-67F082FE5FF0}" type="datetimeFigureOut">
              <a:rPr lang="en-ZA" smtClean="0"/>
              <a:t>2024/10/27</a:t>
            </a:fld>
            <a:endParaRPr lang="en-ZA"/>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ZA"/>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56EB12-7C28-41FC-8C20-79362862103E}" type="slidenum">
              <a:rPr lang="en-ZA" smtClean="0"/>
              <a:t>‹#›</a:t>
            </a:fld>
            <a:endParaRPr lang="en-ZA"/>
          </a:p>
        </p:txBody>
      </p:sp>
    </p:spTree>
    <p:extLst>
      <p:ext uri="{BB962C8B-B14F-4D97-AF65-F5344CB8AC3E}">
        <p14:creationId xmlns:p14="http://schemas.microsoft.com/office/powerpoint/2010/main" val="20246427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445B-1840-35C7-3B4D-B10624238DDC}"/>
              </a:ext>
            </a:extLst>
          </p:cNvPr>
          <p:cNvSpPr>
            <a:spLocks noGrp="1"/>
          </p:cNvSpPr>
          <p:nvPr>
            <p:ph type="ctrTitle"/>
          </p:nvPr>
        </p:nvSpPr>
        <p:spPr/>
        <p:txBody>
          <a:bodyPr/>
          <a:lstStyle/>
          <a:p>
            <a:r>
              <a:rPr lang="af-ZA" dirty="0"/>
              <a:t>E COMMERCE ANALYSIS</a:t>
            </a:r>
            <a:endParaRPr lang="en-ZA" dirty="0"/>
          </a:p>
        </p:txBody>
      </p:sp>
      <p:sp>
        <p:nvSpPr>
          <p:cNvPr id="3" name="Subtitle 2">
            <a:extLst>
              <a:ext uri="{FF2B5EF4-FFF2-40B4-BE49-F238E27FC236}">
                <a16:creationId xmlns:a16="http://schemas.microsoft.com/office/drawing/2014/main" id="{78192451-E6E0-27B6-2FDF-91290D74F248}"/>
              </a:ext>
            </a:extLst>
          </p:cNvPr>
          <p:cNvSpPr>
            <a:spLocks noGrp="1"/>
          </p:cNvSpPr>
          <p:nvPr>
            <p:ph type="subTitle" idx="1"/>
          </p:nvPr>
        </p:nvSpPr>
        <p:spPr/>
        <p:txBody>
          <a:bodyPr/>
          <a:lstStyle/>
          <a:p>
            <a:r>
              <a:rPr lang="en-ZA" dirty="0"/>
              <a:t>report</a:t>
            </a:r>
          </a:p>
        </p:txBody>
      </p:sp>
      <p:pic>
        <p:nvPicPr>
          <p:cNvPr id="5" name="Picture 4">
            <a:extLst>
              <a:ext uri="{FF2B5EF4-FFF2-40B4-BE49-F238E27FC236}">
                <a16:creationId xmlns:a16="http://schemas.microsoft.com/office/drawing/2014/main" id="{9C6E9DF0-B145-7DE2-08C9-728679D5E87C}"/>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495555" y="87056"/>
            <a:ext cx="11352827" cy="6408854"/>
          </a:xfrm>
          <a:prstGeom prst="rect">
            <a:avLst/>
          </a:prstGeom>
          <a:ln>
            <a:noFill/>
          </a:ln>
          <a:effectLst>
            <a:softEdge rad="112500"/>
          </a:effectLst>
        </p:spPr>
      </p:pic>
    </p:spTree>
    <p:extLst>
      <p:ext uri="{BB962C8B-B14F-4D97-AF65-F5344CB8AC3E}">
        <p14:creationId xmlns:p14="http://schemas.microsoft.com/office/powerpoint/2010/main" val="2631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F2AB-35CF-DDFD-9121-4C312AC61318}"/>
              </a:ext>
            </a:extLst>
          </p:cNvPr>
          <p:cNvSpPr>
            <a:spLocks noGrp="1"/>
          </p:cNvSpPr>
          <p:nvPr>
            <p:ph type="title"/>
          </p:nvPr>
        </p:nvSpPr>
        <p:spPr/>
        <p:txBody>
          <a:bodyPr>
            <a:normAutofit fontScale="90000"/>
          </a:bodyPr>
          <a:lstStyle/>
          <a:p>
            <a:r>
              <a:rPr lang="en-GB" b="1" i="0" dirty="0">
                <a:solidFill>
                  <a:srgbClr val="D5D5D5"/>
                </a:solidFill>
                <a:effectLst/>
              </a:rPr>
              <a:t>Interpretation for </a:t>
            </a:r>
            <a:r>
              <a:rPr lang="en-GB" b="1" i="0" dirty="0" err="1">
                <a:solidFill>
                  <a:srgbClr val="D5D5D5"/>
                </a:solidFill>
                <a:effectLst/>
              </a:rPr>
              <a:t>High_value_segments</a:t>
            </a:r>
            <a:r>
              <a:rPr lang="en-GB" b="1" i="0" dirty="0">
                <a:solidFill>
                  <a:srgbClr val="D5D5D5"/>
                </a:solidFill>
                <a:effectLst/>
              </a:rPr>
              <a:t> &amp; </a:t>
            </a:r>
            <a:r>
              <a:rPr lang="en-GB" b="1" i="0" dirty="0" err="1">
                <a:solidFill>
                  <a:srgbClr val="D5D5D5"/>
                </a:solidFill>
                <a:effectLst/>
              </a:rPr>
              <a:t>Top_selling_products</a:t>
            </a:r>
            <a:br>
              <a:rPr lang="en-GB" b="0" i="0" dirty="0">
                <a:solidFill>
                  <a:srgbClr val="D5D5D5"/>
                </a:solidFill>
                <a:effectLst/>
                <a:latin typeface="Roboto" panose="02000000000000000000" pitchFamily="2" charset="0"/>
              </a:rPr>
            </a:br>
            <a:endParaRPr lang="en-ZA" dirty="0"/>
          </a:p>
        </p:txBody>
      </p:sp>
      <p:sp>
        <p:nvSpPr>
          <p:cNvPr id="3" name="Content Placeholder 2">
            <a:extLst>
              <a:ext uri="{FF2B5EF4-FFF2-40B4-BE49-F238E27FC236}">
                <a16:creationId xmlns:a16="http://schemas.microsoft.com/office/drawing/2014/main" id="{D159BD19-D123-959A-8458-9B15E0D5DCAC}"/>
              </a:ext>
            </a:extLst>
          </p:cNvPr>
          <p:cNvSpPr>
            <a:spLocks noGrp="1"/>
          </p:cNvSpPr>
          <p:nvPr>
            <p:ph idx="1"/>
          </p:nvPr>
        </p:nvSpPr>
        <p:spPr/>
        <p:txBody>
          <a:bodyPr>
            <a:normAutofit/>
          </a:bodyPr>
          <a:lstStyle/>
          <a:p>
            <a:pPr marL="0" indent="0">
              <a:buNone/>
            </a:pPr>
            <a:r>
              <a:rPr lang="en-ZA" b="1" i="0" dirty="0">
                <a:solidFill>
                  <a:srgbClr val="D5D5D5"/>
                </a:solidFill>
                <a:effectLst/>
                <a:latin typeface="+mj-lt"/>
              </a:rPr>
              <a:t>High_Value_Segments: </a:t>
            </a:r>
          </a:p>
          <a:p>
            <a:r>
              <a:rPr lang="en-GB" dirty="0">
                <a:latin typeface="+mj-lt"/>
              </a:rPr>
              <a:t>Medium Frequency Segment: Generates </a:t>
            </a:r>
            <a:r>
              <a:rPr lang="en-GB" b="1" dirty="0">
                <a:latin typeface="+mj-lt"/>
              </a:rPr>
              <a:t>42.26 billion</a:t>
            </a:r>
            <a:r>
              <a:rPr lang="en-GB" dirty="0">
                <a:latin typeface="+mj-lt"/>
              </a:rPr>
              <a:t> in revenue, indicating that this is the primary segment driving sales. This suggests that customers who purchase at a medium frequency are crucial for revenue generation and may form a reliable core segment.</a:t>
            </a:r>
          </a:p>
          <a:p>
            <a:r>
              <a:rPr lang="en-GB" dirty="0">
                <a:latin typeface="+mj-lt"/>
              </a:rPr>
              <a:t>Very High CLV Segment: Generates the most revenue at </a:t>
            </a:r>
            <a:r>
              <a:rPr lang="en-GB" b="1" dirty="0">
                <a:latin typeface="+mj-lt"/>
              </a:rPr>
              <a:t>13.17 billion</a:t>
            </a:r>
          </a:p>
          <a:p>
            <a:r>
              <a:rPr kumimoji="0" lang="en-US" altLang="en-US" i="0" u="none" strike="noStrike" cap="none" normalizeH="0" baseline="0" dirty="0">
                <a:ln>
                  <a:noFill/>
                </a:ln>
                <a:solidFill>
                  <a:schemeClr val="tx1"/>
                </a:solidFill>
                <a:effectLst/>
                <a:latin typeface="+mj-lt"/>
              </a:rPr>
              <a:t>Revenue Scaling</a:t>
            </a:r>
            <a:r>
              <a:rPr kumimoji="0" lang="en-US" altLang="en-US" b="0" i="0" u="none" strike="noStrike" cap="none" normalizeH="0" baseline="0" dirty="0">
                <a:ln>
                  <a:noFill/>
                </a:ln>
                <a:solidFill>
                  <a:schemeClr val="tx1"/>
                </a:solidFill>
                <a:effectLst/>
                <a:latin typeface="+mj-lt"/>
              </a:rPr>
              <a:t>: The smooth progression from Low to Very High CLV segments (from </a:t>
            </a:r>
            <a:r>
              <a:rPr kumimoji="0" lang="en-US" altLang="en-US" b="1" i="0" u="none" strike="noStrike" cap="none" normalizeH="0" baseline="0" dirty="0">
                <a:ln>
                  <a:noFill/>
                </a:ln>
                <a:solidFill>
                  <a:schemeClr val="tx1"/>
                </a:solidFill>
                <a:effectLst/>
                <a:latin typeface="+mj-lt"/>
              </a:rPr>
              <a:t>8.17 billion</a:t>
            </a:r>
            <a:r>
              <a:rPr kumimoji="0" lang="en-US" altLang="en-US" b="0" i="0" u="none" strike="noStrike" cap="none" normalizeH="0" baseline="0" dirty="0">
                <a:ln>
                  <a:noFill/>
                </a:ln>
                <a:solidFill>
                  <a:schemeClr val="tx1"/>
                </a:solidFill>
                <a:effectLst/>
                <a:latin typeface="+mj-lt"/>
              </a:rPr>
              <a:t> to </a:t>
            </a:r>
            <a:r>
              <a:rPr kumimoji="0" lang="en-US" altLang="en-US" b="1" i="0" u="none" strike="noStrike" cap="none" normalizeH="0" baseline="0" dirty="0">
                <a:ln>
                  <a:noFill/>
                </a:ln>
                <a:solidFill>
                  <a:schemeClr val="tx1"/>
                </a:solidFill>
                <a:effectLst/>
                <a:latin typeface="+mj-lt"/>
              </a:rPr>
              <a:t>13.17 billion</a:t>
            </a:r>
            <a:r>
              <a:rPr kumimoji="0" lang="en-US" altLang="en-US" b="0" i="0" u="none" strike="noStrike" cap="none" normalizeH="0" baseline="0" dirty="0">
                <a:ln>
                  <a:noFill/>
                </a:ln>
                <a:solidFill>
                  <a:schemeClr val="tx1"/>
                </a:solidFill>
                <a:effectLst/>
                <a:latin typeface="+mj-lt"/>
              </a:rPr>
              <a:t>) suggests that customers in higher CLV tiers are indeed adding more value, possibly through larger or more frequent purchases</a:t>
            </a:r>
            <a:endParaRPr lang="en-GB" b="1" dirty="0">
              <a:latin typeface="+mj-lt"/>
            </a:endParaRPr>
          </a:p>
          <a:p>
            <a:endParaRPr lang="en-ZA" b="1" i="0" dirty="0">
              <a:solidFill>
                <a:srgbClr val="D5D5D5"/>
              </a:solidFill>
              <a:effectLst/>
              <a:latin typeface="+mj-lt"/>
            </a:endParaRPr>
          </a:p>
        </p:txBody>
      </p:sp>
      <p:sp>
        <p:nvSpPr>
          <p:cNvPr id="11" name="Rectangle 8">
            <a:extLst>
              <a:ext uri="{FF2B5EF4-FFF2-40B4-BE49-F238E27FC236}">
                <a16:creationId xmlns:a16="http://schemas.microsoft.com/office/drawing/2014/main" id="{B75B4CCC-8513-E514-397D-838754B471B8}"/>
              </a:ext>
            </a:extLst>
          </p:cNvPr>
          <p:cNvSpPr>
            <a:spLocks noChangeArrowheads="1"/>
          </p:cNvSpPr>
          <p:nvPr/>
        </p:nvSpPr>
        <p:spPr bwMode="auto">
          <a:xfrm>
            <a:off x="478460" y="5682733"/>
            <a:ext cx="120957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01967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BDDD-F48E-F00A-F489-2F71C18DBFCC}"/>
              </a:ext>
            </a:extLst>
          </p:cNvPr>
          <p:cNvSpPr>
            <a:spLocks noGrp="1"/>
          </p:cNvSpPr>
          <p:nvPr>
            <p:ph type="title"/>
          </p:nvPr>
        </p:nvSpPr>
        <p:spPr/>
        <p:txBody>
          <a:bodyPr/>
          <a:lstStyle/>
          <a:p>
            <a:r>
              <a:rPr lang="af-ZA" dirty="0"/>
              <a:t>Key Take out points in customer segments </a:t>
            </a:r>
            <a:endParaRPr lang="en-ZA" dirty="0"/>
          </a:p>
        </p:txBody>
      </p:sp>
      <p:sp>
        <p:nvSpPr>
          <p:cNvPr id="3" name="Content Placeholder 2">
            <a:extLst>
              <a:ext uri="{FF2B5EF4-FFF2-40B4-BE49-F238E27FC236}">
                <a16:creationId xmlns:a16="http://schemas.microsoft.com/office/drawing/2014/main" id="{2B97D23E-232A-E72E-42EC-F87E1BAC6D2A}"/>
              </a:ext>
            </a:extLst>
          </p:cNvPr>
          <p:cNvSpPr>
            <a:spLocks noGrp="1"/>
          </p:cNvSpPr>
          <p:nvPr>
            <p:ph idx="1"/>
          </p:nvPr>
        </p:nvSpPr>
        <p:spPr/>
        <p:txBody>
          <a:bodyPr>
            <a:normAutofit fontScale="92500" lnSpcReduction="20000"/>
          </a:bodyPr>
          <a:lstStyle/>
          <a:p>
            <a:pPr marL="0" indent="0">
              <a:buNone/>
            </a:pPr>
            <a:endParaRPr lang="en-ZA" b="0" i="0" dirty="0">
              <a:solidFill>
                <a:srgbClr val="D5D5D5"/>
              </a:solidFill>
              <a:effectLst/>
              <a:latin typeface="+mj-lt"/>
            </a:endParaRPr>
          </a:p>
          <a:p>
            <a:r>
              <a:rPr lang="en-GB" dirty="0"/>
              <a:t>High-CLV customers are essential to the business’s  revenue and may represent a loyal, high-spending base. It would be beneficial to focus on retention and loyalty initiatives for these customers to ensure they continue contributing.</a:t>
            </a:r>
          </a:p>
          <a:p>
            <a:r>
              <a:rPr lang="en-GB" dirty="0"/>
              <a:t>The business must Focus on Medium-Frequency, High-CLV Customers: Since these groups drive most of the revenue, consider tailoring marketing, promotions, or loyalty programs to them.</a:t>
            </a:r>
          </a:p>
          <a:p>
            <a:r>
              <a:rPr lang="en-GB" dirty="0"/>
              <a:t>There is Revenue Potential in High-Value Segments: For Very High CLV customers, the business must focus on retention, upselling, and exclusive offers to maximize their lifetime value further.</a:t>
            </a:r>
          </a:p>
          <a:p>
            <a:r>
              <a:rPr lang="en-GB" dirty="0"/>
              <a:t>They must also Investigate Anomalies: Check why High frequency shows zero revenue, as these customers are usually valuable.</a:t>
            </a:r>
          </a:p>
          <a:p>
            <a:r>
              <a:rPr lang="en-GB" dirty="0"/>
              <a:t>Under Top selling products business must identify trends of popular items to help optimize inventory mor marketing strategies. </a:t>
            </a:r>
          </a:p>
          <a:p>
            <a:endParaRPr lang="en-GB" dirty="0"/>
          </a:p>
          <a:p>
            <a:endParaRPr lang="en-GB" dirty="0"/>
          </a:p>
          <a:p>
            <a:endParaRPr lang="en-ZA" b="0" i="0" dirty="0">
              <a:solidFill>
                <a:srgbClr val="D5D5D5"/>
              </a:solidFill>
              <a:effectLst/>
              <a:latin typeface="+mj-lt"/>
            </a:endParaRPr>
          </a:p>
        </p:txBody>
      </p:sp>
    </p:spTree>
    <p:extLst>
      <p:ext uri="{BB962C8B-B14F-4D97-AF65-F5344CB8AC3E}">
        <p14:creationId xmlns:p14="http://schemas.microsoft.com/office/powerpoint/2010/main" val="425732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5B33-B189-6FD3-A3AB-1CB903F23561}"/>
              </a:ext>
            </a:extLst>
          </p:cNvPr>
          <p:cNvSpPr>
            <a:spLocks noGrp="1"/>
          </p:cNvSpPr>
          <p:nvPr>
            <p:ph type="title"/>
          </p:nvPr>
        </p:nvSpPr>
        <p:spPr>
          <a:xfrm>
            <a:off x="223686" y="29840"/>
            <a:ext cx="5221266" cy="1456267"/>
          </a:xfrm>
        </p:spPr>
        <p:txBody>
          <a:bodyPr/>
          <a:lstStyle/>
          <a:p>
            <a:r>
              <a:rPr lang="af-ZA" dirty="0"/>
              <a:t>Trends &amp; Patterns</a:t>
            </a:r>
            <a:endParaRPr lang="en-ZA" dirty="0"/>
          </a:p>
        </p:txBody>
      </p:sp>
      <p:sp>
        <p:nvSpPr>
          <p:cNvPr id="3" name="Content Placeholder 2">
            <a:extLst>
              <a:ext uri="{FF2B5EF4-FFF2-40B4-BE49-F238E27FC236}">
                <a16:creationId xmlns:a16="http://schemas.microsoft.com/office/drawing/2014/main" id="{8EBBC1F0-D5BF-2358-39BC-5E6DD17723CD}"/>
              </a:ext>
            </a:extLst>
          </p:cNvPr>
          <p:cNvSpPr>
            <a:spLocks noGrp="1"/>
          </p:cNvSpPr>
          <p:nvPr>
            <p:ph idx="1"/>
          </p:nvPr>
        </p:nvSpPr>
        <p:spPr>
          <a:xfrm>
            <a:off x="0" y="1239180"/>
            <a:ext cx="5911644" cy="3078862"/>
          </a:xfrm>
        </p:spPr>
        <p:txBody>
          <a:bodyPr/>
          <a:lstStyle/>
          <a:p>
            <a:r>
              <a:rPr lang="af-ZA" dirty="0"/>
              <a:t>Purchase over Time:  Monthly and Seasonal</a:t>
            </a:r>
          </a:p>
          <a:p>
            <a:r>
              <a:rPr lang="en-GB" dirty="0"/>
              <a:t>If we focus on the spikes, we can see that there are peak times as well as slow times. For example, the month of Aug &amp; Jan seem to bee the ones that have significant slow purchasing. </a:t>
            </a:r>
          </a:p>
          <a:p>
            <a:r>
              <a:rPr lang="en-GB" dirty="0"/>
              <a:t>while Dec &amp; March have the highest peak times. </a:t>
            </a:r>
          </a:p>
          <a:p>
            <a:r>
              <a:rPr lang="en-GB" dirty="0"/>
              <a:t>We can see that there is consistency in these patterns meaning the business must know that there is a recurring seasonal demand.</a:t>
            </a:r>
          </a:p>
          <a:p>
            <a:endParaRPr lang="en-ZA" dirty="0"/>
          </a:p>
        </p:txBody>
      </p:sp>
      <p:pic>
        <p:nvPicPr>
          <p:cNvPr id="5" name="Picture 4">
            <a:extLst>
              <a:ext uri="{FF2B5EF4-FFF2-40B4-BE49-F238E27FC236}">
                <a16:creationId xmlns:a16="http://schemas.microsoft.com/office/drawing/2014/main" id="{BFE5E5E8-1E97-6232-3489-02AAAA85D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843" y="29840"/>
            <a:ext cx="5467071" cy="3271341"/>
          </a:xfrm>
          <a:prstGeom prst="rect">
            <a:avLst/>
          </a:prstGeom>
        </p:spPr>
      </p:pic>
      <p:pic>
        <p:nvPicPr>
          <p:cNvPr id="7" name="Picture 6">
            <a:extLst>
              <a:ext uri="{FF2B5EF4-FFF2-40B4-BE49-F238E27FC236}">
                <a16:creationId xmlns:a16="http://schemas.microsoft.com/office/drawing/2014/main" id="{D1E9F6AF-AD44-04F1-C1FA-B02628014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843" y="3383209"/>
            <a:ext cx="5566162" cy="3317131"/>
          </a:xfrm>
          <a:prstGeom prst="rect">
            <a:avLst/>
          </a:prstGeom>
        </p:spPr>
      </p:pic>
      <p:sp>
        <p:nvSpPr>
          <p:cNvPr id="8" name="TextBox 7">
            <a:extLst>
              <a:ext uri="{FF2B5EF4-FFF2-40B4-BE49-F238E27FC236}">
                <a16:creationId xmlns:a16="http://schemas.microsoft.com/office/drawing/2014/main" id="{B6FF5E45-3C19-064E-9F12-1248BCC4FAB0}"/>
              </a:ext>
            </a:extLst>
          </p:cNvPr>
          <p:cNvSpPr txBox="1"/>
          <p:nvPr/>
        </p:nvSpPr>
        <p:spPr>
          <a:xfrm>
            <a:off x="223686" y="4972489"/>
            <a:ext cx="5566162" cy="646331"/>
          </a:xfrm>
          <a:prstGeom prst="rect">
            <a:avLst/>
          </a:prstGeom>
          <a:noFill/>
        </p:spPr>
        <p:txBody>
          <a:bodyPr wrap="square" rtlCol="0">
            <a:spAutoFit/>
          </a:bodyPr>
          <a:lstStyle/>
          <a:p>
            <a:pPr marL="285750" indent="-285750">
              <a:buFontTx/>
              <a:buChar char="-"/>
            </a:pPr>
            <a:r>
              <a:rPr lang="en-GB" dirty="0"/>
              <a:t>Peaks in Q4 maybe driven by holiday demand </a:t>
            </a:r>
          </a:p>
          <a:p>
            <a:pPr marL="285750" indent="-285750">
              <a:buFontTx/>
              <a:buChar char="-"/>
            </a:pPr>
            <a:r>
              <a:rPr lang="en-GB" dirty="0"/>
              <a:t>Drops in Q1 may reflect post holidays</a:t>
            </a:r>
            <a:endParaRPr lang="en-ZA" dirty="0"/>
          </a:p>
        </p:txBody>
      </p:sp>
    </p:spTree>
    <p:extLst>
      <p:ext uri="{BB962C8B-B14F-4D97-AF65-F5344CB8AC3E}">
        <p14:creationId xmlns:p14="http://schemas.microsoft.com/office/powerpoint/2010/main" val="2242203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ED53-B84E-054A-B6AC-515CD4FDCCF4}"/>
              </a:ext>
            </a:extLst>
          </p:cNvPr>
          <p:cNvSpPr>
            <a:spLocks noGrp="1"/>
          </p:cNvSpPr>
          <p:nvPr>
            <p:ph type="title"/>
          </p:nvPr>
        </p:nvSpPr>
        <p:spPr>
          <a:xfrm>
            <a:off x="154859" y="127820"/>
            <a:ext cx="10131425" cy="1456267"/>
          </a:xfrm>
        </p:spPr>
        <p:txBody>
          <a:bodyPr/>
          <a:lstStyle/>
          <a:p>
            <a:r>
              <a:rPr lang="af-ZA" dirty="0"/>
              <a:t>Insights and key take out points</a:t>
            </a:r>
            <a:endParaRPr lang="en-ZA" dirty="0"/>
          </a:p>
        </p:txBody>
      </p:sp>
      <p:sp>
        <p:nvSpPr>
          <p:cNvPr id="3" name="Content Placeholder 2">
            <a:extLst>
              <a:ext uri="{FF2B5EF4-FFF2-40B4-BE49-F238E27FC236}">
                <a16:creationId xmlns:a16="http://schemas.microsoft.com/office/drawing/2014/main" id="{7047AD98-0EEE-DA0E-867F-6C267A5DD605}"/>
              </a:ext>
            </a:extLst>
          </p:cNvPr>
          <p:cNvSpPr>
            <a:spLocks noGrp="1"/>
          </p:cNvSpPr>
          <p:nvPr>
            <p:ph idx="1"/>
          </p:nvPr>
        </p:nvSpPr>
        <p:spPr>
          <a:xfrm>
            <a:off x="685801" y="2142067"/>
            <a:ext cx="10131425" cy="4337391"/>
          </a:xfrm>
        </p:spPr>
        <p:txBody>
          <a:bodyPr>
            <a:normAutofit/>
          </a:bodyPr>
          <a:lstStyle/>
          <a:p>
            <a:r>
              <a:rPr lang="en-GB" dirty="0"/>
              <a:t>If the quarterly pattern repeats year after year, it could highlight strong seasonal trends. For example, strong Q4s year-over-year would confirm the impact of year-end holidays or major events.  Meaning there is performance across years and business must be aware of that.  </a:t>
            </a:r>
          </a:p>
          <a:p>
            <a:r>
              <a:rPr lang="en-GB" dirty="0"/>
              <a:t>The business must also check whether there is a steady improvement in sales over quarters each year. This would signal strong performance, especially if the quarterly numbers increase in the same period across years.</a:t>
            </a:r>
          </a:p>
          <a:p>
            <a:r>
              <a:rPr lang="en-GB" dirty="0"/>
              <a:t>Seasonality: If certain months or quarters consistently perform better, consider planning more aggressive marketing strategies, inventory management, or promotional efforts during these periods. </a:t>
            </a:r>
          </a:p>
          <a:p>
            <a:r>
              <a:rPr lang="en-GB" dirty="0"/>
              <a:t>Off-Season Strategies: If you see clear periods of decline, you might want to explore strategies to boost sales in low-demand periods, like offering discounts or targeting niche markets. </a:t>
            </a:r>
          </a:p>
          <a:p>
            <a:r>
              <a:rPr lang="en-GB" dirty="0"/>
              <a:t>Impact of Marketing Campaigns: Spikes that don’t align with typical seasonality could be due to marketing efforts or promotions. If available, compare these trends with historical marketing activity to understand cause and effect.</a:t>
            </a:r>
          </a:p>
          <a:p>
            <a:endParaRPr lang="en-GB" dirty="0"/>
          </a:p>
          <a:p>
            <a:endParaRPr lang="en-ZA" dirty="0"/>
          </a:p>
        </p:txBody>
      </p:sp>
      <p:pic>
        <p:nvPicPr>
          <p:cNvPr id="5" name="Picture 4">
            <a:extLst>
              <a:ext uri="{FF2B5EF4-FFF2-40B4-BE49-F238E27FC236}">
                <a16:creationId xmlns:a16="http://schemas.microsoft.com/office/drawing/2014/main" id="{2B88B146-D155-C487-AA6F-15C85AF0A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1523" y="0"/>
            <a:ext cx="1730477" cy="1730477"/>
          </a:xfrm>
          <a:prstGeom prst="rect">
            <a:avLst/>
          </a:prstGeom>
        </p:spPr>
      </p:pic>
    </p:spTree>
    <p:extLst>
      <p:ext uri="{BB962C8B-B14F-4D97-AF65-F5344CB8AC3E}">
        <p14:creationId xmlns:p14="http://schemas.microsoft.com/office/powerpoint/2010/main" val="86215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99DEFE-524D-06FB-EE45-BD6BAE75B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83" y="1818058"/>
            <a:ext cx="8640434" cy="4776472"/>
          </a:xfrm>
          <a:prstGeom prst="rect">
            <a:avLst/>
          </a:prstGeom>
        </p:spPr>
      </p:pic>
      <p:sp>
        <p:nvSpPr>
          <p:cNvPr id="7" name="TextBox 6">
            <a:extLst>
              <a:ext uri="{FF2B5EF4-FFF2-40B4-BE49-F238E27FC236}">
                <a16:creationId xmlns:a16="http://schemas.microsoft.com/office/drawing/2014/main" id="{E09F8EDA-8151-8951-C472-BA02EB3E67E6}"/>
              </a:ext>
            </a:extLst>
          </p:cNvPr>
          <p:cNvSpPr txBox="1"/>
          <p:nvPr/>
        </p:nvSpPr>
        <p:spPr>
          <a:xfrm>
            <a:off x="226143" y="167147"/>
            <a:ext cx="8013290" cy="1015663"/>
          </a:xfrm>
          <a:prstGeom prst="rect">
            <a:avLst/>
          </a:prstGeom>
          <a:noFill/>
        </p:spPr>
        <p:txBody>
          <a:bodyPr wrap="square" rtlCol="0">
            <a:spAutoFit/>
          </a:bodyPr>
          <a:lstStyle/>
          <a:p>
            <a:r>
              <a:rPr lang="af-ZA" sz="6000" dirty="0"/>
              <a:t>THE END!</a:t>
            </a:r>
            <a:endParaRPr lang="en-ZA" sz="6000" dirty="0"/>
          </a:p>
        </p:txBody>
      </p:sp>
    </p:spTree>
    <p:extLst>
      <p:ext uri="{BB962C8B-B14F-4D97-AF65-F5344CB8AC3E}">
        <p14:creationId xmlns:p14="http://schemas.microsoft.com/office/powerpoint/2010/main" val="227558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AEED-32F2-A2AF-3256-7B32EB8B23BB}"/>
              </a:ext>
            </a:extLst>
          </p:cNvPr>
          <p:cNvSpPr>
            <a:spLocks noGrp="1"/>
          </p:cNvSpPr>
          <p:nvPr>
            <p:ph type="title"/>
          </p:nvPr>
        </p:nvSpPr>
        <p:spPr/>
        <p:txBody>
          <a:bodyPr/>
          <a:lstStyle/>
          <a:p>
            <a:r>
              <a:rPr lang="af-ZA" dirty="0"/>
              <a:t>introduction</a:t>
            </a:r>
            <a:endParaRPr lang="en-ZA" dirty="0"/>
          </a:p>
        </p:txBody>
      </p:sp>
      <p:sp>
        <p:nvSpPr>
          <p:cNvPr id="3" name="Content Placeholder 2">
            <a:extLst>
              <a:ext uri="{FF2B5EF4-FFF2-40B4-BE49-F238E27FC236}">
                <a16:creationId xmlns:a16="http://schemas.microsoft.com/office/drawing/2014/main" id="{437C5F9D-F57F-E6B7-B19D-497EE9AF7A54}"/>
              </a:ext>
            </a:extLst>
          </p:cNvPr>
          <p:cNvSpPr>
            <a:spLocks noGrp="1"/>
          </p:cNvSpPr>
          <p:nvPr>
            <p:ph idx="1"/>
          </p:nvPr>
        </p:nvSpPr>
        <p:spPr>
          <a:xfrm>
            <a:off x="174524" y="942532"/>
            <a:ext cx="10131425" cy="3649133"/>
          </a:xfrm>
        </p:spPr>
        <p:txBody>
          <a:bodyPr/>
          <a:lstStyle/>
          <a:p>
            <a:r>
              <a:rPr lang="en-GB" dirty="0"/>
              <a:t>This report aims to give some important insights which will be helpful for the company to better understand their customers.</a:t>
            </a:r>
          </a:p>
          <a:p>
            <a:r>
              <a:rPr lang="en-GB" dirty="0"/>
              <a:t>It will help the company create a customer base, enhancing the customer experience and recommend relevant products to the customers while increasing their revenue.</a:t>
            </a:r>
          </a:p>
          <a:p>
            <a:endParaRPr lang="en-GB" dirty="0"/>
          </a:p>
          <a:p>
            <a:endParaRPr lang="en-ZA" dirty="0"/>
          </a:p>
        </p:txBody>
      </p:sp>
      <p:pic>
        <p:nvPicPr>
          <p:cNvPr id="5" name="Picture 4">
            <a:extLst>
              <a:ext uri="{FF2B5EF4-FFF2-40B4-BE49-F238E27FC236}">
                <a16:creationId xmlns:a16="http://schemas.microsoft.com/office/drawing/2014/main" id="{8B08FD5E-48FA-0941-0255-89E15CED6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051" y="3138736"/>
            <a:ext cx="7454026" cy="3571721"/>
          </a:xfrm>
          <a:prstGeom prst="rect">
            <a:avLst/>
          </a:prstGeom>
        </p:spPr>
      </p:pic>
    </p:spTree>
    <p:extLst>
      <p:ext uri="{BB962C8B-B14F-4D97-AF65-F5344CB8AC3E}">
        <p14:creationId xmlns:p14="http://schemas.microsoft.com/office/powerpoint/2010/main" val="265059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EE5C-F7F7-D0EB-6C1F-0E9B86E65104}"/>
              </a:ext>
            </a:extLst>
          </p:cNvPr>
          <p:cNvSpPr>
            <a:spLocks noGrp="1"/>
          </p:cNvSpPr>
          <p:nvPr>
            <p:ph type="title"/>
          </p:nvPr>
        </p:nvSpPr>
        <p:spPr/>
        <p:txBody>
          <a:bodyPr/>
          <a:lstStyle/>
          <a:p>
            <a:r>
              <a:rPr lang="af-ZA" dirty="0"/>
              <a:t>Tools &amp; material</a:t>
            </a:r>
            <a:endParaRPr lang="en-ZA" dirty="0"/>
          </a:p>
        </p:txBody>
      </p:sp>
      <p:sp>
        <p:nvSpPr>
          <p:cNvPr id="3" name="Content Placeholder 2">
            <a:extLst>
              <a:ext uri="{FF2B5EF4-FFF2-40B4-BE49-F238E27FC236}">
                <a16:creationId xmlns:a16="http://schemas.microsoft.com/office/drawing/2014/main" id="{9A69EBD2-95D4-9D82-4281-D84B189D5EC3}"/>
              </a:ext>
            </a:extLst>
          </p:cNvPr>
          <p:cNvSpPr>
            <a:spLocks noGrp="1"/>
          </p:cNvSpPr>
          <p:nvPr>
            <p:ph idx="1"/>
          </p:nvPr>
        </p:nvSpPr>
        <p:spPr>
          <a:xfrm>
            <a:off x="95865" y="814712"/>
            <a:ext cx="10131425" cy="3649133"/>
          </a:xfrm>
        </p:spPr>
        <p:txBody>
          <a:bodyPr/>
          <a:lstStyle/>
          <a:p>
            <a:r>
              <a:rPr lang="af-ZA" dirty="0"/>
              <a:t>Data analysing tools like Python in Google colab were used in analysing the given data sets.</a:t>
            </a:r>
          </a:p>
          <a:p>
            <a:r>
              <a:rPr lang="af-ZA" dirty="0"/>
              <a:t>Our datasets included Customer.csv and Purchase.csv </a:t>
            </a:r>
          </a:p>
          <a:p>
            <a:r>
              <a:rPr lang="en-ZA" dirty="0"/>
              <a:t>The contain all necessary </a:t>
            </a:r>
            <a:r>
              <a:rPr lang="en-GB" dirty="0"/>
              <a:t>details such as orders, customer demographics, products, segment information, quantity, shipping cost etc.</a:t>
            </a:r>
            <a:endParaRPr lang="en-ZA" dirty="0"/>
          </a:p>
        </p:txBody>
      </p:sp>
      <p:pic>
        <p:nvPicPr>
          <p:cNvPr id="5" name="Picture 4">
            <a:extLst>
              <a:ext uri="{FF2B5EF4-FFF2-40B4-BE49-F238E27FC236}">
                <a16:creationId xmlns:a16="http://schemas.microsoft.com/office/drawing/2014/main" id="{00D56CE9-3A45-42AF-0FC6-D38B38B27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104" y="3746091"/>
            <a:ext cx="7631676" cy="2840908"/>
          </a:xfrm>
          <a:prstGeom prst="rect">
            <a:avLst/>
          </a:prstGeom>
        </p:spPr>
      </p:pic>
    </p:spTree>
    <p:extLst>
      <p:ext uri="{BB962C8B-B14F-4D97-AF65-F5344CB8AC3E}">
        <p14:creationId xmlns:p14="http://schemas.microsoft.com/office/powerpoint/2010/main" val="87474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01ED-8F4F-4516-A0CE-243FFC00E7E3}"/>
              </a:ext>
            </a:extLst>
          </p:cNvPr>
          <p:cNvSpPr>
            <a:spLocks noGrp="1"/>
          </p:cNvSpPr>
          <p:nvPr>
            <p:ph type="title"/>
          </p:nvPr>
        </p:nvSpPr>
        <p:spPr/>
        <p:txBody>
          <a:bodyPr/>
          <a:lstStyle/>
          <a:p>
            <a:r>
              <a:rPr lang="af-ZA" dirty="0"/>
              <a:t>Key Insights</a:t>
            </a:r>
            <a:endParaRPr lang="en-ZA" dirty="0"/>
          </a:p>
        </p:txBody>
      </p:sp>
      <p:sp>
        <p:nvSpPr>
          <p:cNvPr id="3" name="Content Placeholder 2">
            <a:extLst>
              <a:ext uri="{FF2B5EF4-FFF2-40B4-BE49-F238E27FC236}">
                <a16:creationId xmlns:a16="http://schemas.microsoft.com/office/drawing/2014/main" id="{4C01698C-EE0D-98AB-2409-CF8B5AF8BBF7}"/>
              </a:ext>
            </a:extLst>
          </p:cNvPr>
          <p:cNvSpPr>
            <a:spLocks noGrp="1"/>
          </p:cNvSpPr>
          <p:nvPr>
            <p:ph idx="1"/>
          </p:nvPr>
        </p:nvSpPr>
        <p:spPr/>
        <p:txBody>
          <a:bodyPr/>
          <a:lstStyle/>
          <a:p>
            <a:r>
              <a:rPr lang="af-ZA" dirty="0"/>
              <a:t>Average order Value</a:t>
            </a:r>
          </a:p>
          <a:p>
            <a:r>
              <a:rPr lang="af-ZA" dirty="0"/>
              <a:t>Purchase Frequency</a:t>
            </a:r>
          </a:p>
          <a:p>
            <a:r>
              <a:rPr lang="af-ZA" dirty="0"/>
              <a:t>Customer Segments</a:t>
            </a:r>
          </a:p>
          <a:p>
            <a:r>
              <a:rPr lang="af-ZA" dirty="0"/>
              <a:t>Demographics and Behavioral Segments</a:t>
            </a:r>
          </a:p>
          <a:p>
            <a:r>
              <a:rPr lang="af-ZA" dirty="0"/>
              <a:t>High value Segments</a:t>
            </a:r>
          </a:p>
          <a:p>
            <a:r>
              <a:rPr lang="af-ZA" dirty="0"/>
              <a:t>Top selling products</a:t>
            </a:r>
          </a:p>
          <a:p>
            <a:r>
              <a:rPr lang="af-ZA" dirty="0"/>
              <a:t>Churn Rate</a:t>
            </a:r>
          </a:p>
          <a:p>
            <a:r>
              <a:rPr lang="af-ZA" dirty="0"/>
              <a:t>Trands and pattens </a:t>
            </a:r>
            <a:endParaRPr lang="en-ZA" dirty="0"/>
          </a:p>
        </p:txBody>
      </p:sp>
      <p:pic>
        <p:nvPicPr>
          <p:cNvPr id="5" name="Picture 4">
            <a:extLst>
              <a:ext uri="{FF2B5EF4-FFF2-40B4-BE49-F238E27FC236}">
                <a16:creationId xmlns:a16="http://schemas.microsoft.com/office/drawing/2014/main" id="{0FDF05D0-DEC6-8503-3318-980A2B45052D}"/>
              </a:ext>
            </a:extLst>
          </p:cNvPr>
          <p:cNvPicPr>
            <a:picLocks noChangeAspect="1"/>
          </p:cNvPicPr>
          <p:nvPr/>
        </p:nvPicPr>
        <p:blipFill>
          <a:blip r:embed="rId2">
            <a:extLst>
              <a:ext uri="{28A0092B-C50C-407E-A947-70E740481C1C}">
                <a14:useLocalDpi xmlns:a14="http://schemas.microsoft.com/office/drawing/2010/main" val="0"/>
              </a:ext>
            </a:extLst>
          </a:blip>
          <a:srcRect b="7383"/>
          <a:stretch/>
        </p:blipFill>
        <p:spPr>
          <a:xfrm>
            <a:off x="5556046" y="412955"/>
            <a:ext cx="6350000" cy="6351638"/>
          </a:xfrm>
          <a:prstGeom prst="rect">
            <a:avLst/>
          </a:prstGeom>
        </p:spPr>
      </p:pic>
    </p:spTree>
    <p:extLst>
      <p:ext uri="{BB962C8B-B14F-4D97-AF65-F5344CB8AC3E}">
        <p14:creationId xmlns:p14="http://schemas.microsoft.com/office/powerpoint/2010/main" val="157462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796E-2A1D-E3D9-FA10-7814B8A8D1F4}"/>
              </a:ext>
            </a:extLst>
          </p:cNvPr>
          <p:cNvSpPr>
            <a:spLocks noGrp="1"/>
          </p:cNvSpPr>
          <p:nvPr>
            <p:ph type="title"/>
          </p:nvPr>
        </p:nvSpPr>
        <p:spPr/>
        <p:txBody>
          <a:bodyPr/>
          <a:lstStyle/>
          <a:p>
            <a:r>
              <a:rPr lang="af-ZA" dirty="0"/>
              <a:t>Average order Value</a:t>
            </a:r>
            <a:br>
              <a:rPr lang="af-ZA" dirty="0"/>
            </a:br>
            <a:endParaRPr lang="en-ZA" dirty="0"/>
          </a:p>
        </p:txBody>
      </p:sp>
      <p:sp>
        <p:nvSpPr>
          <p:cNvPr id="3" name="Content Placeholder 2">
            <a:extLst>
              <a:ext uri="{FF2B5EF4-FFF2-40B4-BE49-F238E27FC236}">
                <a16:creationId xmlns:a16="http://schemas.microsoft.com/office/drawing/2014/main" id="{CE7A571E-43F6-5797-0DEE-E0C9063C3F7C}"/>
              </a:ext>
            </a:extLst>
          </p:cNvPr>
          <p:cNvSpPr>
            <a:spLocks noGrp="1"/>
          </p:cNvSpPr>
          <p:nvPr>
            <p:ph idx="1"/>
          </p:nvPr>
        </p:nvSpPr>
        <p:spPr>
          <a:xfrm>
            <a:off x="518652" y="441087"/>
            <a:ext cx="10131425" cy="3649133"/>
          </a:xfrm>
        </p:spPr>
        <p:txBody>
          <a:bodyPr/>
          <a:lstStyle/>
          <a:p>
            <a:r>
              <a:rPr lang="en-GB" b="0" i="0" dirty="0">
                <a:solidFill>
                  <a:srgbClr val="D5D5D5"/>
                </a:solidFill>
                <a:effectLst/>
                <a:latin typeface="Roboto" panose="02000000000000000000" pitchFamily="2" charset="0"/>
              </a:rPr>
              <a:t>Avo represents the average revenue generated per order across all customers. </a:t>
            </a:r>
          </a:p>
          <a:p>
            <a:r>
              <a:rPr lang="en-GB" dirty="0">
                <a:solidFill>
                  <a:srgbClr val="D5D5D5"/>
                </a:solidFill>
                <a:latin typeface="Roboto" panose="02000000000000000000" pitchFamily="2" charset="0"/>
              </a:rPr>
              <a:t>In our calculation of it using the (total revenue / total orders) we got 845171,76</a:t>
            </a:r>
          </a:p>
          <a:p>
            <a:r>
              <a:rPr lang="en-GB" dirty="0">
                <a:solidFill>
                  <a:srgbClr val="D5D5D5"/>
                </a:solidFill>
                <a:latin typeface="Roboto" panose="02000000000000000000" pitchFamily="2" charset="0"/>
              </a:rPr>
              <a:t>Meaning that each order contributes significantly to total revenue.</a:t>
            </a:r>
          </a:p>
          <a:p>
            <a:r>
              <a:rPr lang="en-GB" dirty="0">
                <a:solidFill>
                  <a:srgbClr val="D5D5D5"/>
                </a:solidFill>
                <a:latin typeface="Roboto" panose="02000000000000000000" pitchFamily="2" charset="0"/>
              </a:rPr>
              <a:t>Which also means customers are buying a lot</a:t>
            </a:r>
            <a:endParaRPr lang="af-ZA" dirty="0"/>
          </a:p>
        </p:txBody>
      </p:sp>
      <p:pic>
        <p:nvPicPr>
          <p:cNvPr id="9" name="Picture 8">
            <a:extLst>
              <a:ext uri="{FF2B5EF4-FFF2-40B4-BE49-F238E27FC236}">
                <a16:creationId xmlns:a16="http://schemas.microsoft.com/office/drawing/2014/main" id="{B7426DC6-18B8-703F-D009-CF988BDE9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587" y="3209376"/>
            <a:ext cx="4324954" cy="3467584"/>
          </a:xfrm>
          <a:prstGeom prst="rect">
            <a:avLst/>
          </a:prstGeom>
        </p:spPr>
      </p:pic>
    </p:spTree>
    <p:extLst>
      <p:ext uri="{BB962C8B-B14F-4D97-AF65-F5344CB8AC3E}">
        <p14:creationId xmlns:p14="http://schemas.microsoft.com/office/powerpoint/2010/main" val="327198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B23E-5C11-86F2-2F5D-1D140768993F}"/>
              </a:ext>
            </a:extLst>
          </p:cNvPr>
          <p:cNvSpPr>
            <a:spLocks noGrp="1"/>
          </p:cNvSpPr>
          <p:nvPr>
            <p:ph type="title"/>
          </p:nvPr>
        </p:nvSpPr>
        <p:spPr/>
        <p:txBody>
          <a:bodyPr/>
          <a:lstStyle/>
          <a:p>
            <a:r>
              <a:rPr lang="af-ZA" dirty="0"/>
              <a:t>Purchase frequency</a:t>
            </a:r>
            <a:endParaRPr lang="en-ZA" dirty="0"/>
          </a:p>
        </p:txBody>
      </p:sp>
      <p:sp>
        <p:nvSpPr>
          <p:cNvPr id="3" name="Content Placeholder 2">
            <a:extLst>
              <a:ext uri="{FF2B5EF4-FFF2-40B4-BE49-F238E27FC236}">
                <a16:creationId xmlns:a16="http://schemas.microsoft.com/office/drawing/2014/main" id="{561EA333-1758-28FE-EE09-6EB86690A644}"/>
              </a:ext>
            </a:extLst>
          </p:cNvPr>
          <p:cNvSpPr>
            <a:spLocks noGrp="1"/>
          </p:cNvSpPr>
          <p:nvPr>
            <p:ph idx="1"/>
          </p:nvPr>
        </p:nvSpPr>
        <p:spPr>
          <a:xfrm>
            <a:off x="0" y="1681358"/>
            <a:ext cx="10131425" cy="3649133"/>
          </a:xfrm>
        </p:spPr>
        <p:txBody>
          <a:bodyPr/>
          <a:lstStyle/>
          <a:p>
            <a:r>
              <a:rPr lang="af-ZA" dirty="0"/>
              <a:t>Our Purchase frequency came out as 50</a:t>
            </a:r>
          </a:p>
          <a:p>
            <a:r>
              <a:rPr lang="af-ZA" dirty="0"/>
              <a:t>Which indicates that on average each customer makes 50 purcahses within observed timeframe</a:t>
            </a:r>
          </a:p>
          <a:p>
            <a:r>
              <a:rPr lang="af-ZA" dirty="0"/>
              <a:t>It also shows that in our sum of quantity and frequency segment shown above</a:t>
            </a:r>
          </a:p>
          <a:p>
            <a:endParaRPr lang="af-ZA" dirty="0"/>
          </a:p>
        </p:txBody>
      </p:sp>
      <p:pic>
        <p:nvPicPr>
          <p:cNvPr id="7" name="Picture 6">
            <a:extLst>
              <a:ext uri="{FF2B5EF4-FFF2-40B4-BE49-F238E27FC236}">
                <a16:creationId xmlns:a16="http://schemas.microsoft.com/office/drawing/2014/main" id="{827F92AA-4635-7CFF-ED70-CBDDDA43B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2117" y="465389"/>
            <a:ext cx="3526623" cy="2431939"/>
          </a:xfrm>
          <a:prstGeom prst="rect">
            <a:avLst/>
          </a:prstGeom>
        </p:spPr>
      </p:pic>
      <p:pic>
        <p:nvPicPr>
          <p:cNvPr id="9" name="Picture 8">
            <a:extLst>
              <a:ext uri="{FF2B5EF4-FFF2-40B4-BE49-F238E27FC236}">
                <a16:creationId xmlns:a16="http://schemas.microsoft.com/office/drawing/2014/main" id="{0AD7FE63-C059-7979-A881-C1FCC414D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2117" y="3748549"/>
            <a:ext cx="3663189" cy="3109451"/>
          </a:xfrm>
          <a:prstGeom prst="rect">
            <a:avLst/>
          </a:prstGeom>
        </p:spPr>
      </p:pic>
    </p:spTree>
    <p:extLst>
      <p:ext uri="{BB962C8B-B14F-4D97-AF65-F5344CB8AC3E}">
        <p14:creationId xmlns:p14="http://schemas.microsoft.com/office/powerpoint/2010/main" val="227612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A743-A397-50B3-322A-C674A57D41C9}"/>
              </a:ext>
            </a:extLst>
          </p:cNvPr>
          <p:cNvSpPr>
            <a:spLocks noGrp="1"/>
          </p:cNvSpPr>
          <p:nvPr>
            <p:ph type="title"/>
          </p:nvPr>
        </p:nvSpPr>
        <p:spPr/>
        <p:txBody>
          <a:bodyPr/>
          <a:lstStyle/>
          <a:p>
            <a:r>
              <a:rPr lang="af-ZA" dirty="0"/>
              <a:t>Key take out points(Suggestions) in our aov and purchase frequency    </a:t>
            </a:r>
            <a:endParaRPr lang="en-ZA" dirty="0"/>
          </a:p>
        </p:txBody>
      </p:sp>
      <p:sp>
        <p:nvSpPr>
          <p:cNvPr id="3" name="Content Placeholder 2">
            <a:extLst>
              <a:ext uri="{FF2B5EF4-FFF2-40B4-BE49-F238E27FC236}">
                <a16:creationId xmlns:a16="http://schemas.microsoft.com/office/drawing/2014/main" id="{8725D4E2-3F11-24AE-EB56-9F51755D25EE}"/>
              </a:ext>
            </a:extLst>
          </p:cNvPr>
          <p:cNvSpPr>
            <a:spLocks noGrp="1"/>
          </p:cNvSpPr>
          <p:nvPr>
            <p:ph idx="1"/>
          </p:nvPr>
        </p:nvSpPr>
        <p:spPr/>
        <p:txBody>
          <a:bodyPr/>
          <a:lstStyle/>
          <a:p>
            <a:r>
              <a:rPr lang="af-ZA" dirty="0"/>
              <a:t>The business needs to </a:t>
            </a:r>
            <a:r>
              <a:rPr lang="en-GB" b="0" i="0" dirty="0">
                <a:solidFill>
                  <a:srgbClr val="D5D5D5"/>
                </a:solidFill>
                <a:effectLst/>
                <a:latin typeface="Roboto" panose="02000000000000000000" pitchFamily="2" charset="0"/>
              </a:rPr>
              <a:t>compare its AOV against industry standards or past AOVs for their business to see if it’s high or low. If AOV is significantly high, investigate if there are specific products or categories driving it. </a:t>
            </a:r>
          </a:p>
          <a:p>
            <a:r>
              <a:rPr lang="en-GB" b="0" i="0" dirty="0">
                <a:solidFill>
                  <a:srgbClr val="D5D5D5"/>
                </a:solidFill>
                <a:effectLst/>
                <a:latin typeface="Roboto" panose="02000000000000000000" pitchFamily="2" charset="0"/>
              </a:rPr>
              <a:t>For Purchase Frequency: If the frequency is higher than expected, it may point to high customer retention. Identify the reasons driving repeat purchases for example subscription model, popular product categories.</a:t>
            </a:r>
          </a:p>
          <a:p>
            <a:r>
              <a:rPr lang="en-GB" b="0" i="0" dirty="0">
                <a:solidFill>
                  <a:srgbClr val="D5D5D5"/>
                </a:solidFill>
                <a:effectLst/>
                <a:latin typeface="Roboto" panose="02000000000000000000" pitchFamily="2" charset="0"/>
              </a:rPr>
              <a:t>Tracking these KPIs over time and segmenting them by customer demographics or purchase categories can offer even deeper insights into customer behaviours and areas for potential growth</a:t>
            </a:r>
          </a:p>
          <a:p>
            <a:endParaRPr lang="en-ZA" dirty="0"/>
          </a:p>
        </p:txBody>
      </p:sp>
    </p:spTree>
    <p:extLst>
      <p:ext uri="{BB962C8B-B14F-4D97-AF65-F5344CB8AC3E}">
        <p14:creationId xmlns:p14="http://schemas.microsoft.com/office/powerpoint/2010/main" val="202633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F9D7-439D-36FD-245C-2D47354749A3}"/>
              </a:ext>
            </a:extLst>
          </p:cNvPr>
          <p:cNvSpPr>
            <a:spLocks noGrp="1"/>
          </p:cNvSpPr>
          <p:nvPr>
            <p:ph type="title"/>
          </p:nvPr>
        </p:nvSpPr>
        <p:spPr/>
        <p:txBody>
          <a:bodyPr/>
          <a:lstStyle/>
          <a:p>
            <a:r>
              <a:rPr lang="en-ZA" i="0" dirty="0">
                <a:solidFill>
                  <a:srgbClr val="D5D5D5"/>
                </a:solidFill>
                <a:effectLst/>
              </a:rPr>
              <a:t>Customer Segments Insights</a:t>
            </a:r>
            <a:br>
              <a:rPr lang="en-ZA" b="0" i="0" dirty="0">
                <a:solidFill>
                  <a:srgbClr val="D5D5D5"/>
                </a:solidFill>
                <a:effectLst/>
                <a:latin typeface="Roboto" panose="02000000000000000000" pitchFamily="2" charset="0"/>
              </a:rPr>
            </a:br>
            <a:endParaRPr lang="en-ZA" dirty="0"/>
          </a:p>
        </p:txBody>
      </p:sp>
      <p:sp>
        <p:nvSpPr>
          <p:cNvPr id="3" name="Content Placeholder 2">
            <a:extLst>
              <a:ext uri="{FF2B5EF4-FFF2-40B4-BE49-F238E27FC236}">
                <a16:creationId xmlns:a16="http://schemas.microsoft.com/office/drawing/2014/main" id="{74496259-0933-8E53-A4A1-E955519AA1C1}"/>
              </a:ext>
            </a:extLst>
          </p:cNvPr>
          <p:cNvSpPr>
            <a:spLocks noGrp="1"/>
          </p:cNvSpPr>
          <p:nvPr>
            <p:ph idx="1"/>
          </p:nvPr>
        </p:nvSpPr>
        <p:spPr>
          <a:xfrm>
            <a:off x="135195" y="945134"/>
            <a:ext cx="10131425" cy="3649133"/>
          </a:xfrm>
        </p:spPr>
        <p:txBody>
          <a:bodyPr/>
          <a:lstStyle/>
          <a:p>
            <a:r>
              <a:rPr lang="af-ZA" dirty="0"/>
              <a:t>We created Demographics and Behavioural Segments then used it to identify high value segments.</a:t>
            </a:r>
          </a:p>
          <a:p>
            <a:r>
              <a:rPr lang="af-ZA" dirty="0"/>
              <a:t>These segemnts included Revenue frequency as well as revenue by CLV segments</a:t>
            </a:r>
          </a:p>
          <a:p>
            <a:r>
              <a:rPr lang="af-ZA" dirty="0"/>
              <a:t>The revenue_frequency came out as medium with 4,22</a:t>
            </a:r>
          </a:p>
          <a:p>
            <a:r>
              <a:rPr lang="af-ZA" dirty="0"/>
              <a:t>While CLV_Segment shown results in low, medium, high and very high as shown in the table below</a:t>
            </a:r>
          </a:p>
          <a:p>
            <a:pPr marL="0" indent="0">
              <a:buNone/>
            </a:pPr>
            <a:endParaRPr lang="af-ZA" dirty="0"/>
          </a:p>
          <a:p>
            <a:endParaRPr lang="en-ZA" dirty="0"/>
          </a:p>
        </p:txBody>
      </p:sp>
      <p:pic>
        <p:nvPicPr>
          <p:cNvPr id="9" name="Picture 8">
            <a:extLst>
              <a:ext uri="{FF2B5EF4-FFF2-40B4-BE49-F238E27FC236}">
                <a16:creationId xmlns:a16="http://schemas.microsoft.com/office/drawing/2014/main" id="{BC7806AB-83BF-DB62-CD6F-8E0C41854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3342834"/>
            <a:ext cx="8540769" cy="3363864"/>
          </a:xfrm>
          <a:prstGeom prst="rect">
            <a:avLst/>
          </a:prstGeom>
        </p:spPr>
      </p:pic>
    </p:spTree>
    <p:extLst>
      <p:ext uri="{BB962C8B-B14F-4D97-AF65-F5344CB8AC3E}">
        <p14:creationId xmlns:p14="http://schemas.microsoft.com/office/powerpoint/2010/main" val="401304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F74F-98F1-511F-F4BC-8EDD0421BCC4}"/>
              </a:ext>
            </a:extLst>
          </p:cNvPr>
          <p:cNvSpPr>
            <a:spLocks noGrp="1"/>
          </p:cNvSpPr>
          <p:nvPr>
            <p:ph type="title"/>
          </p:nvPr>
        </p:nvSpPr>
        <p:spPr/>
        <p:txBody>
          <a:bodyPr/>
          <a:lstStyle/>
          <a:p>
            <a:r>
              <a:rPr lang="af-ZA" dirty="0"/>
              <a:t>Top selling products </a:t>
            </a:r>
            <a:endParaRPr lang="en-ZA" dirty="0"/>
          </a:p>
        </p:txBody>
      </p:sp>
      <p:sp>
        <p:nvSpPr>
          <p:cNvPr id="3" name="Content Placeholder 2">
            <a:extLst>
              <a:ext uri="{FF2B5EF4-FFF2-40B4-BE49-F238E27FC236}">
                <a16:creationId xmlns:a16="http://schemas.microsoft.com/office/drawing/2014/main" id="{D3D11FC7-4F41-B418-6753-3CB130CCC661}"/>
              </a:ext>
            </a:extLst>
          </p:cNvPr>
          <p:cNvSpPr>
            <a:spLocks noGrp="1"/>
          </p:cNvSpPr>
          <p:nvPr>
            <p:ph idx="1"/>
          </p:nvPr>
        </p:nvSpPr>
        <p:spPr>
          <a:xfrm>
            <a:off x="76201" y="575900"/>
            <a:ext cx="10131425" cy="3649133"/>
          </a:xfrm>
        </p:spPr>
        <p:txBody>
          <a:bodyPr/>
          <a:lstStyle/>
          <a:p>
            <a:r>
              <a:rPr lang="af-ZA" dirty="0"/>
              <a:t>We also identyfiled Top 10 selling procuts: </a:t>
            </a:r>
          </a:p>
          <a:p>
            <a:r>
              <a:rPr lang="af-ZA" dirty="0"/>
              <a:t>We can see that Sport shoes are leading with a quantity of 783107 units.</a:t>
            </a:r>
          </a:p>
          <a:p>
            <a:endParaRPr lang="en-ZA" dirty="0"/>
          </a:p>
        </p:txBody>
      </p:sp>
      <p:pic>
        <p:nvPicPr>
          <p:cNvPr id="7" name="Picture 6">
            <a:extLst>
              <a:ext uri="{FF2B5EF4-FFF2-40B4-BE49-F238E27FC236}">
                <a16:creationId xmlns:a16="http://schemas.microsoft.com/office/drawing/2014/main" id="{9987F472-2AC1-3745-8799-91C9ED118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430" y="2694039"/>
            <a:ext cx="6738609" cy="3985586"/>
          </a:xfrm>
          <a:prstGeom prst="rect">
            <a:avLst/>
          </a:prstGeom>
        </p:spPr>
      </p:pic>
    </p:spTree>
    <p:extLst>
      <p:ext uri="{BB962C8B-B14F-4D97-AF65-F5344CB8AC3E}">
        <p14:creationId xmlns:p14="http://schemas.microsoft.com/office/powerpoint/2010/main" val="1086312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157</TotalTime>
  <Words>974</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Celestial</vt:lpstr>
      <vt:lpstr>E COMMERCE ANALYSIS</vt:lpstr>
      <vt:lpstr>introduction</vt:lpstr>
      <vt:lpstr>Tools &amp; material</vt:lpstr>
      <vt:lpstr>Key Insights</vt:lpstr>
      <vt:lpstr>Average order Value </vt:lpstr>
      <vt:lpstr>Purchase frequency</vt:lpstr>
      <vt:lpstr>Key take out points(Suggestions) in our aov and purchase frequency    </vt:lpstr>
      <vt:lpstr>Customer Segments Insights </vt:lpstr>
      <vt:lpstr>Top selling products </vt:lpstr>
      <vt:lpstr>Interpretation for High_value_segments &amp; Top_selling_products </vt:lpstr>
      <vt:lpstr>Key Take out points in customer segments </vt:lpstr>
      <vt:lpstr>Trends &amp; Patterns</vt:lpstr>
      <vt:lpstr>Insights and key take out points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Aquem Khumalo</dc:creator>
  <cp:lastModifiedBy>Aquem Khumalo</cp:lastModifiedBy>
  <cp:revision>1</cp:revision>
  <dcterms:created xsi:type="dcterms:W3CDTF">2024-10-27T09:08:35Z</dcterms:created>
  <dcterms:modified xsi:type="dcterms:W3CDTF">2024-10-27T11:46:04Z</dcterms:modified>
</cp:coreProperties>
</file>