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71" r:id="rId5"/>
    <p:sldId id="259" r:id="rId6"/>
    <p:sldId id="260" r:id="rId7"/>
    <p:sldId id="272" r:id="rId8"/>
    <p:sldId id="273" r:id="rId9"/>
    <p:sldId id="274" r:id="rId10"/>
    <p:sldId id="275" r:id="rId11"/>
    <p:sldId id="276" r:id="rId12"/>
    <p:sldId id="277" r:id="rId13"/>
    <p:sldId id="278" r:id="rId14"/>
    <p:sldId id="262"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521415D9-36F7-43E2-AB2F-B90AF26B5E84}">
      <p14:sectionLst xmlns:p14="http://schemas.microsoft.com/office/powerpoint/2010/main">
        <p14:section name="Default Section" id="{A0104D39-3926-4233-83E4-AC3FBD0CED62}">
          <p14:sldIdLst>
            <p14:sldId id="256"/>
            <p14:sldId id="257"/>
          </p14:sldIdLst>
        </p14:section>
        <p14:section name="Untitled Section" id="{C9E05445-7028-4FFC-A466-2C35F2B45D28}">
          <p14:sldIdLst>
            <p14:sldId id="258"/>
            <p14:sldId id="271"/>
            <p14:sldId id="259"/>
            <p14:sldId id="260"/>
            <p14:sldId id="272"/>
            <p14:sldId id="273"/>
            <p14:sldId id="274"/>
            <p14:sldId id="275"/>
            <p14:sldId id="276"/>
            <p14:sldId id="277"/>
            <p14:sldId id="278"/>
            <p14:sldId id="26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774"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a:t>Aquib Hassan Shaikh	</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 </a:t>
            </a:r>
            <a:endParaRPr dirty="0"/>
          </a:p>
        </p:txBody>
      </p:sp>
      <p:sp>
        <p:nvSpPr>
          <p:cNvPr id="141" name="Shape 90"/>
          <p:cNvSpPr/>
          <p:nvPr/>
        </p:nvSpPr>
        <p:spPr>
          <a:xfrm>
            <a:off x="205025" y="1083299"/>
            <a:ext cx="8565600" cy="44367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latin typeface="+mn-lt"/>
                <a:cs typeface="Times New Roman" panose="02020603050405020304" pitchFamily="18" charset="0"/>
              </a:rPr>
              <a:t>Scatter Plot based off RFM Analysis</a:t>
            </a:r>
          </a:p>
        </p:txBody>
      </p:sp>
      <p:sp>
        <p:nvSpPr>
          <p:cNvPr id="142" name="Shape 91"/>
          <p:cNvSpPr/>
          <p:nvPr/>
        </p:nvSpPr>
        <p:spPr>
          <a:xfrm>
            <a:off x="205025" y="2164724"/>
            <a:ext cx="4134600" cy="177192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171450" indent="-171450">
              <a:lnSpc>
                <a:spcPct val="150000"/>
              </a:lnSpc>
              <a:buFont typeface="Wingdings" panose="05000000000000000000" pitchFamily="2" charset="2"/>
              <a:buChar char="v"/>
            </a:pPr>
            <a:r>
              <a:rPr lang="en-US" sz="1000" dirty="0">
                <a:latin typeface="+mn-lt"/>
                <a:cs typeface="Times New Roman" panose="02020603050405020304" pitchFamily="18" charset="0"/>
              </a:rPr>
              <a:t>The chart shows that customer who purchased more recently have generated more revenue,  than customer who visited a while ago.</a:t>
            </a:r>
          </a:p>
          <a:p>
            <a:pPr marL="171450" indent="-171450">
              <a:lnSpc>
                <a:spcPct val="150000"/>
              </a:lnSpc>
              <a:buFont typeface="Wingdings" panose="05000000000000000000" pitchFamily="2" charset="2"/>
              <a:buChar char="v"/>
            </a:pPr>
            <a:endParaRPr lang="en-US" sz="1000" dirty="0">
              <a:latin typeface="+mn-lt"/>
              <a:cs typeface="Times New Roman" panose="02020603050405020304" pitchFamily="18" charset="0"/>
            </a:endParaRPr>
          </a:p>
          <a:p>
            <a:pPr marL="171450" indent="-171450">
              <a:lnSpc>
                <a:spcPct val="150000"/>
              </a:lnSpc>
              <a:buFont typeface="Wingdings" panose="05000000000000000000" pitchFamily="2" charset="2"/>
              <a:buChar char="v"/>
            </a:pPr>
            <a:r>
              <a:rPr lang="en-US" sz="1000" dirty="0">
                <a:latin typeface="+mn-lt"/>
                <a:cs typeface="Times New Roman" panose="02020603050405020304" pitchFamily="18" charset="0"/>
              </a:rPr>
              <a:t>Customers from recent past (50-100) days also show to generate a moderate amount of revenue.</a:t>
            </a:r>
          </a:p>
          <a:p>
            <a:pPr marL="171450" indent="-171450">
              <a:lnSpc>
                <a:spcPct val="150000"/>
              </a:lnSpc>
              <a:buFont typeface="Wingdings" panose="05000000000000000000" pitchFamily="2" charset="2"/>
              <a:buChar char="v"/>
            </a:pPr>
            <a:endParaRPr lang="en-US" sz="1000" dirty="0">
              <a:latin typeface="+mn-lt"/>
              <a:cs typeface="Times New Roman" panose="02020603050405020304" pitchFamily="18" charset="0"/>
            </a:endParaRPr>
          </a:p>
          <a:p>
            <a:pPr marL="171450" indent="-171450">
              <a:lnSpc>
                <a:spcPct val="150000"/>
              </a:lnSpc>
              <a:buFont typeface="Wingdings" panose="05000000000000000000" pitchFamily="2" charset="2"/>
              <a:buChar char="v"/>
            </a:pPr>
            <a:r>
              <a:rPr lang="en-US" sz="1000" dirty="0">
                <a:latin typeface="+mn-lt"/>
                <a:cs typeface="Times New Roman" panose="02020603050405020304" pitchFamily="18" charset="0"/>
              </a:rPr>
              <a:t>Those who visited more than 200 days ago generated low revenue.</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989A42E8-E799-4C3D-8206-8CD6FA8F2B28}"/>
              </a:ext>
            </a:extLst>
          </p:cNvPr>
          <p:cNvPicPr>
            <a:picLocks noChangeAspect="1"/>
          </p:cNvPicPr>
          <p:nvPr/>
        </p:nvPicPr>
        <p:blipFill>
          <a:blip r:embed="rId2"/>
          <a:stretch>
            <a:fillRect/>
          </a:stretch>
        </p:blipFill>
        <p:spPr>
          <a:xfrm>
            <a:off x="5105399" y="1495109"/>
            <a:ext cx="3665225" cy="2481075"/>
          </a:xfrm>
          <a:prstGeom prst="rect">
            <a:avLst/>
          </a:prstGeom>
        </p:spPr>
      </p:pic>
    </p:spTree>
    <p:extLst>
      <p:ext uri="{BB962C8B-B14F-4D97-AF65-F5344CB8AC3E}">
        <p14:creationId xmlns:p14="http://schemas.microsoft.com/office/powerpoint/2010/main" val="33963667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Model Development</a:t>
            </a:r>
            <a:endParaRPr dirty="0"/>
          </a:p>
        </p:txBody>
      </p:sp>
      <p:sp>
        <p:nvSpPr>
          <p:cNvPr id="141" name="Shape 90"/>
          <p:cNvSpPr/>
          <p:nvPr/>
        </p:nvSpPr>
        <p:spPr>
          <a:xfrm>
            <a:off x="205025" y="1083299"/>
            <a:ext cx="8565600" cy="41129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latin typeface="+mn-lt"/>
                <a:cs typeface="Times New Roman" panose="02020603050405020304" pitchFamily="18" charset="0"/>
              </a:rPr>
              <a:t>             Customer title definition list with RFM values assigned</a:t>
            </a:r>
          </a:p>
        </p:txBody>
      </p:sp>
      <p:sp>
        <p:nvSpPr>
          <p:cNvPr id="142" name="Shape 91"/>
          <p:cNvSpPr/>
          <p:nvPr/>
        </p:nvSpPr>
        <p:spPr>
          <a:xfrm>
            <a:off x="205025" y="2164724"/>
            <a:ext cx="4134600" cy="38693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nSpc>
                <a:spcPct val="150000"/>
              </a:lnSpc>
            </a:pPr>
            <a:r>
              <a:rPr lang="en-US" sz="1000" dirty="0">
                <a:latin typeface="+mn-lt"/>
                <a:cs typeface="Times New Roman" panose="02020603050405020304" pitchFamily="18" charset="0"/>
              </a:rPr>
              <a: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3">
            <a:extLst>
              <a:ext uri="{FF2B5EF4-FFF2-40B4-BE49-F238E27FC236}">
                <a16:creationId xmlns:a16="http://schemas.microsoft.com/office/drawing/2014/main" id="{4A00CBEB-2721-476A-A4D6-6FFE8435AC97}"/>
              </a:ext>
            </a:extLst>
          </p:cNvPr>
          <p:cNvGraphicFramePr>
            <a:graphicFrameLocks noGrp="1"/>
          </p:cNvGraphicFramePr>
          <p:nvPr>
            <p:extLst>
              <p:ext uri="{D42A27DB-BD31-4B8C-83A1-F6EECF244321}">
                <p14:modId xmlns:p14="http://schemas.microsoft.com/office/powerpoint/2010/main" val="3539688076"/>
              </p:ext>
            </p:extLst>
          </p:nvPr>
        </p:nvGraphicFramePr>
        <p:xfrm>
          <a:off x="762000" y="1557090"/>
          <a:ext cx="7543801" cy="3375030"/>
        </p:xfrm>
        <a:graphic>
          <a:graphicData uri="http://schemas.openxmlformats.org/drawingml/2006/table">
            <a:tbl>
              <a:tblPr firstRow="1" bandRow="1">
                <a:tableStyleId>{5940675A-B579-460E-94D1-54222C63F5DA}</a:tableStyleId>
              </a:tblPr>
              <a:tblGrid>
                <a:gridCol w="660083">
                  <a:extLst>
                    <a:ext uri="{9D8B030D-6E8A-4147-A177-3AD203B41FA5}">
                      <a16:colId xmlns:a16="http://schemas.microsoft.com/office/drawing/2014/main" val="4128119910"/>
                    </a:ext>
                  </a:extLst>
                </a:gridCol>
                <a:gridCol w="1806926">
                  <a:extLst>
                    <a:ext uri="{9D8B030D-6E8A-4147-A177-3AD203B41FA5}">
                      <a16:colId xmlns:a16="http://schemas.microsoft.com/office/drawing/2014/main" val="2424133187"/>
                    </a:ext>
                  </a:extLst>
                </a:gridCol>
                <a:gridCol w="4204218">
                  <a:extLst>
                    <a:ext uri="{9D8B030D-6E8A-4147-A177-3AD203B41FA5}">
                      <a16:colId xmlns:a16="http://schemas.microsoft.com/office/drawing/2014/main" val="4227481788"/>
                    </a:ext>
                  </a:extLst>
                </a:gridCol>
                <a:gridCol w="872574">
                  <a:extLst>
                    <a:ext uri="{9D8B030D-6E8A-4147-A177-3AD203B41FA5}">
                      <a16:colId xmlns:a16="http://schemas.microsoft.com/office/drawing/2014/main" val="2421419838"/>
                    </a:ext>
                  </a:extLst>
                </a:gridCol>
              </a:tblGrid>
              <a:tr h="283907">
                <a:tc>
                  <a:txBody>
                    <a:bodyPr/>
                    <a:lstStyle/>
                    <a:p>
                      <a:pPr algn="l">
                        <a:lnSpc>
                          <a:spcPct val="150000"/>
                        </a:lnSpc>
                      </a:pPr>
                      <a:r>
                        <a:rPr lang="en-IN" dirty="0"/>
                        <a:t>Rank </a:t>
                      </a:r>
                      <a:endParaRPr lang="en-GB" dirty="0"/>
                    </a:p>
                  </a:txBody>
                  <a:tcPr>
                    <a:solidFill>
                      <a:srgbClr val="FFC000"/>
                    </a:solidFill>
                  </a:tcPr>
                </a:tc>
                <a:tc>
                  <a:txBody>
                    <a:bodyPr/>
                    <a:lstStyle/>
                    <a:p>
                      <a:pPr algn="l">
                        <a:lnSpc>
                          <a:spcPct val="150000"/>
                        </a:lnSpc>
                      </a:pPr>
                      <a:r>
                        <a:rPr lang="en-IN" dirty="0"/>
                        <a:t>Customer Title</a:t>
                      </a:r>
                      <a:endParaRPr lang="en-GB" dirty="0"/>
                    </a:p>
                  </a:txBody>
                  <a:tcPr>
                    <a:solidFill>
                      <a:srgbClr val="FFC000"/>
                    </a:solidFill>
                  </a:tcPr>
                </a:tc>
                <a:tc>
                  <a:txBody>
                    <a:bodyPr/>
                    <a:lstStyle/>
                    <a:p>
                      <a:pPr algn="l">
                        <a:lnSpc>
                          <a:spcPct val="150000"/>
                        </a:lnSpc>
                      </a:pPr>
                      <a:r>
                        <a:rPr lang="en-IN" dirty="0"/>
                        <a:t>Description</a:t>
                      </a:r>
                      <a:endParaRPr lang="en-GB" dirty="0"/>
                    </a:p>
                  </a:txBody>
                  <a:tcPr>
                    <a:solidFill>
                      <a:srgbClr val="FFC000"/>
                    </a:solidFill>
                  </a:tcPr>
                </a:tc>
                <a:tc>
                  <a:txBody>
                    <a:bodyPr/>
                    <a:lstStyle/>
                    <a:p>
                      <a:pPr algn="l">
                        <a:lnSpc>
                          <a:spcPct val="150000"/>
                        </a:lnSpc>
                      </a:pPr>
                      <a:r>
                        <a:rPr lang="en-IN" dirty="0"/>
                        <a:t>RFM value</a:t>
                      </a:r>
                      <a:endParaRPr lang="en-GB" dirty="0"/>
                    </a:p>
                  </a:txBody>
                  <a:tcPr>
                    <a:solidFill>
                      <a:srgbClr val="FFC000"/>
                    </a:solidFill>
                  </a:tcPr>
                </a:tc>
                <a:extLst>
                  <a:ext uri="{0D108BD9-81ED-4DB2-BD59-A6C34878D82A}">
                    <a16:rowId xmlns:a16="http://schemas.microsoft.com/office/drawing/2014/main" val="1769288229"/>
                  </a:ext>
                </a:extLst>
              </a:tr>
              <a:tr h="283907">
                <a:tc>
                  <a:txBody>
                    <a:bodyPr/>
                    <a:lstStyle/>
                    <a:p>
                      <a:pPr algn="l">
                        <a:lnSpc>
                          <a:spcPct val="150000"/>
                        </a:lnSpc>
                      </a:pPr>
                      <a:r>
                        <a:rPr lang="en-IN" dirty="0"/>
                        <a:t>1</a:t>
                      </a:r>
                      <a:endParaRPr lang="en-GB" dirty="0"/>
                    </a:p>
                  </a:txBody>
                  <a:tcPr/>
                </a:tc>
                <a:tc>
                  <a:txBody>
                    <a:bodyPr/>
                    <a:lstStyle/>
                    <a:p>
                      <a:pPr algn="l">
                        <a:lnSpc>
                          <a:spcPct val="150000"/>
                        </a:lnSpc>
                      </a:pPr>
                      <a:r>
                        <a:rPr lang="en-IN" dirty="0"/>
                        <a:t>Platinum Customer </a:t>
                      </a:r>
                      <a:endParaRPr lang="en-GB" dirty="0"/>
                    </a:p>
                  </a:txBody>
                  <a:tcPr/>
                </a:tc>
                <a:tc>
                  <a:txBody>
                    <a:bodyPr/>
                    <a:lstStyle/>
                    <a:p>
                      <a:pPr algn="l">
                        <a:lnSpc>
                          <a:spcPct val="150000"/>
                        </a:lnSpc>
                      </a:pPr>
                      <a:r>
                        <a:rPr lang="en-IN" dirty="0"/>
                        <a:t>Most recent buy, buys often, most spent</a:t>
                      </a:r>
                      <a:endParaRPr lang="en-GB" dirty="0"/>
                    </a:p>
                  </a:txBody>
                  <a:tcPr/>
                </a:tc>
                <a:tc>
                  <a:txBody>
                    <a:bodyPr/>
                    <a:lstStyle/>
                    <a:p>
                      <a:pPr algn="l">
                        <a:lnSpc>
                          <a:spcPct val="150000"/>
                        </a:lnSpc>
                      </a:pPr>
                      <a:r>
                        <a:rPr lang="en-IN" dirty="0"/>
                        <a:t>444</a:t>
                      </a:r>
                      <a:endParaRPr lang="en-GB" dirty="0"/>
                    </a:p>
                  </a:txBody>
                  <a:tcPr/>
                </a:tc>
                <a:extLst>
                  <a:ext uri="{0D108BD9-81ED-4DB2-BD59-A6C34878D82A}">
                    <a16:rowId xmlns:a16="http://schemas.microsoft.com/office/drawing/2014/main" val="473334189"/>
                  </a:ext>
                </a:extLst>
              </a:tr>
              <a:tr h="269478">
                <a:tc>
                  <a:txBody>
                    <a:bodyPr/>
                    <a:lstStyle/>
                    <a:p>
                      <a:pPr algn="l">
                        <a:lnSpc>
                          <a:spcPct val="150000"/>
                        </a:lnSpc>
                      </a:pPr>
                      <a:r>
                        <a:rPr lang="en-IN" dirty="0"/>
                        <a:t>2</a:t>
                      </a:r>
                      <a:endParaRPr lang="en-GB" dirty="0"/>
                    </a:p>
                  </a:txBody>
                  <a:tcPr/>
                </a:tc>
                <a:tc>
                  <a:txBody>
                    <a:bodyPr/>
                    <a:lstStyle/>
                    <a:p>
                      <a:pPr algn="l">
                        <a:lnSpc>
                          <a:spcPct val="150000"/>
                        </a:lnSpc>
                      </a:pPr>
                      <a:r>
                        <a:rPr lang="en-IN" dirty="0"/>
                        <a:t>Very Loyal</a:t>
                      </a:r>
                      <a:endParaRPr lang="en-GB" dirty="0"/>
                    </a:p>
                  </a:txBody>
                  <a:tcPr/>
                </a:tc>
                <a:tc>
                  <a:txBody>
                    <a:bodyPr/>
                    <a:lstStyle/>
                    <a:p>
                      <a:pPr algn="l">
                        <a:lnSpc>
                          <a:spcPct val="150000"/>
                        </a:lnSpc>
                      </a:pPr>
                      <a:r>
                        <a:rPr lang="en-IN" dirty="0"/>
                        <a:t>Most recent, buy often, spends larger amount of money</a:t>
                      </a:r>
                      <a:endParaRPr lang="en-GB" dirty="0"/>
                    </a:p>
                  </a:txBody>
                  <a:tcPr/>
                </a:tc>
                <a:tc>
                  <a:txBody>
                    <a:bodyPr/>
                    <a:lstStyle/>
                    <a:p>
                      <a:pPr algn="l">
                        <a:lnSpc>
                          <a:spcPct val="150000"/>
                        </a:lnSpc>
                      </a:pPr>
                      <a:r>
                        <a:rPr lang="en-IN" dirty="0"/>
                        <a:t>433</a:t>
                      </a:r>
                      <a:endParaRPr lang="en-GB" dirty="0"/>
                    </a:p>
                  </a:txBody>
                  <a:tcPr/>
                </a:tc>
                <a:extLst>
                  <a:ext uri="{0D108BD9-81ED-4DB2-BD59-A6C34878D82A}">
                    <a16:rowId xmlns:a16="http://schemas.microsoft.com/office/drawing/2014/main" val="422862299"/>
                  </a:ext>
                </a:extLst>
              </a:tr>
              <a:tr h="480603">
                <a:tc>
                  <a:txBody>
                    <a:bodyPr/>
                    <a:lstStyle/>
                    <a:p>
                      <a:pPr algn="l">
                        <a:lnSpc>
                          <a:spcPct val="150000"/>
                        </a:lnSpc>
                      </a:pPr>
                      <a:r>
                        <a:rPr lang="en-IN" dirty="0"/>
                        <a:t>3</a:t>
                      </a:r>
                      <a:endParaRPr lang="en-GB" dirty="0"/>
                    </a:p>
                  </a:txBody>
                  <a:tcPr/>
                </a:tc>
                <a:tc>
                  <a:txBody>
                    <a:bodyPr/>
                    <a:lstStyle/>
                    <a:p>
                      <a:pPr algn="l">
                        <a:lnSpc>
                          <a:spcPct val="150000"/>
                        </a:lnSpc>
                      </a:pPr>
                      <a:r>
                        <a:rPr lang="en-IN" dirty="0"/>
                        <a:t>Becoming Loyal</a:t>
                      </a:r>
                      <a:endParaRPr lang="en-GB" dirty="0"/>
                    </a:p>
                  </a:txBody>
                  <a:tcPr/>
                </a:tc>
                <a:tc>
                  <a:txBody>
                    <a:bodyPr/>
                    <a:lstStyle/>
                    <a:p>
                      <a:pPr algn="l">
                        <a:lnSpc>
                          <a:spcPct val="150000"/>
                        </a:lnSpc>
                      </a:pPr>
                      <a:r>
                        <a:rPr lang="en-IN" dirty="0"/>
                        <a:t>Relatively recent, bought more than once , spends large amount of money </a:t>
                      </a:r>
                      <a:endParaRPr lang="en-GB" dirty="0"/>
                    </a:p>
                  </a:txBody>
                  <a:tcPr/>
                </a:tc>
                <a:tc>
                  <a:txBody>
                    <a:bodyPr/>
                    <a:lstStyle/>
                    <a:p>
                      <a:pPr algn="l">
                        <a:lnSpc>
                          <a:spcPct val="150000"/>
                        </a:lnSpc>
                      </a:pPr>
                      <a:r>
                        <a:rPr lang="en-IN" dirty="0"/>
                        <a:t>421</a:t>
                      </a:r>
                      <a:endParaRPr lang="en-GB" dirty="0"/>
                    </a:p>
                  </a:txBody>
                  <a:tcPr/>
                </a:tc>
                <a:extLst>
                  <a:ext uri="{0D108BD9-81ED-4DB2-BD59-A6C34878D82A}">
                    <a16:rowId xmlns:a16="http://schemas.microsoft.com/office/drawing/2014/main" val="2647262506"/>
                  </a:ext>
                </a:extLst>
              </a:tr>
              <a:tr h="283907">
                <a:tc>
                  <a:txBody>
                    <a:bodyPr/>
                    <a:lstStyle/>
                    <a:p>
                      <a:pPr algn="l">
                        <a:lnSpc>
                          <a:spcPct val="150000"/>
                        </a:lnSpc>
                      </a:pPr>
                      <a:r>
                        <a:rPr lang="en-IN" dirty="0"/>
                        <a:t>4</a:t>
                      </a:r>
                      <a:endParaRPr lang="en-GB" dirty="0"/>
                    </a:p>
                  </a:txBody>
                  <a:tcPr/>
                </a:tc>
                <a:tc>
                  <a:txBody>
                    <a:bodyPr/>
                    <a:lstStyle/>
                    <a:p>
                      <a:pPr algn="l">
                        <a:lnSpc>
                          <a:spcPct val="150000"/>
                        </a:lnSpc>
                      </a:pPr>
                      <a:r>
                        <a:rPr lang="en-IN" dirty="0"/>
                        <a:t>Recent Customer</a:t>
                      </a:r>
                      <a:endParaRPr lang="en-GB" dirty="0"/>
                    </a:p>
                  </a:txBody>
                  <a:tcPr/>
                </a:tc>
                <a:tc>
                  <a:txBody>
                    <a:bodyPr/>
                    <a:lstStyle/>
                    <a:p>
                      <a:pPr algn="l">
                        <a:lnSpc>
                          <a:spcPct val="150000"/>
                        </a:lnSpc>
                      </a:pPr>
                      <a:r>
                        <a:rPr lang="en-IN" dirty="0"/>
                        <a:t>Bought recently, not  very often, average amount spent</a:t>
                      </a:r>
                      <a:endParaRPr lang="en-GB" dirty="0"/>
                    </a:p>
                  </a:txBody>
                  <a:tcPr/>
                </a:tc>
                <a:tc>
                  <a:txBody>
                    <a:bodyPr/>
                    <a:lstStyle/>
                    <a:p>
                      <a:pPr algn="l">
                        <a:lnSpc>
                          <a:spcPct val="150000"/>
                        </a:lnSpc>
                      </a:pPr>
                      <a:r>
                        <a:rPr lang="en-IN" dirty="0"/>
                        <a:t>344</a:t>
                      </a:r>
                      <a:endParaRPr lang="en-GB" dirty="0"/>
                    </a:p>
                  </a:txBody>
                  <a:tcPr/>
                </a:tc>
                <a:extLst>
                  <a:ext uri="{0D108BD9-81ED-4DB2-BD59-A6C34878D82A}">
                    <a16:rowId xmlns:a16="http://schemas.microsoft.com/office/drawing/2014/main" val="1421071699"/>
                  </a:ext>
                </a:extLst>
              </a:tr>
              <a:tr h="283907">
                <a:tc>
                  <a:txBody>
                    <a:bodyPr/>
                    <a:lstStyle/>
                    <a:p>
                      <a:pPr algn="l">
                        <a:lnSpc>
                          <a:spcPct val="150000"/>
                        </a:lnSpc>
                      </a:pPr>
                      <a:r>
                        <a:rPr lang="en-IN" dirty="0"/>
                        <a:t>5</a:t>
                      </a:r>
                      <a:endParaRPr lang="en-GB" dirty="0"/>
                    </a:p>
                  </a:txBody>
                  <a:tcPr/>
                </a:tc>
                <a:tc>
                  <a:txBody>
                    <a:bodyPr/>
                    <a:lstStyle/>
                    <a:p>
                      <a:pPr algn="l">
                        <a:lnSpc>
                          <a:spcPct val="150000"/>
                        </a:lnSpc>
                      </a:pPr>
                      <a:r>
                        <a:rPr lang="en-IN" dirty="0"/>
                        <a:t>Potential Customer </a:t>
                      </a:r>
                      <a:endParaRPr lang="en-GB" dirty="0"/>
                    </a:p>
                  </a:txBody>
                  <a:tcPr/>
                </a:tc>
                <a:tc>
                  <a:txBody>
                    <a:bodyPr/>
                    <a:lstStyle/>
                    <a:p>
                      <a:pPr algn="l">
                        <a:lnSpc>
                          <a:spcPct val="150000"/>
                        </a:lnSpc>
                      </a:pPr>
                      <a:r>
                        <a:rPr lang="en-IN" dirty="0"/>
                        <a:t>Bought recently, never bought before, spent small amount </a:t>
                      </a:r>
                      <a:endParaRPr lang="en-GB" dirty="0"/>
                    </a:p>
                  </a:txBody>
                  <a:tcPr/>
                </a:tc>
                <a:tc>
                  <a:txBody>
                    <a:bodyPr/>
                    <a:lstStyle/>
                    <a:p>
                      <a:pPr algn="l">
                        <a:lnSpc>
                          <a:spcPct val="150000"/>
                        </a:lnSpc>
                      </a:pPr>
                      <a:r>
                        <a:rPr lang="en-IN" dirty="0"/>
                        <a:t>323</a:t>
                      </a:r>
                      <a:endParaRPr lang="en-GB" dirty="0"/>
                    </a:p>
                  </a:txBody>
                  <a:tcPr/>
                </a:tc>
                <a:extLst>
                  <a:ext uri="{0D108BD9-81ED-4DB2-BD59-A6C34878D82A}">
                    <a16:rowId xmlns:a16="http://schemas.microsoft.com/office/drawing/2014/main" val="3830661814"/>
                  </a:ext>
                </a:extLst>
              </a:tr>
              <a:tr h="269478">
                <a:tc>
                  <a:txBody>
                    <a:bodyPr/>
                    <a:lstStyle/>
                    <a:p>
                      <a:pPr algn="l">
                        <a:lnSpc>
                          <a:spcPct val="150000"/>
                        </a:lnSpc>
                      </a:pPr>
                      <a:r>
                        <a:rPr lang="en-IN" dirty="0"/>
                        <a:t>6</a:t>
                      </a:r>
                      <a:endParaRPr lang="en-GB" dirty="0"/>
                    </a:p>
                  </a:txBody>
                  <a:tcPr/>
                </a:tc>
                <a:tc>
                  <a:txBody>
                    <a:bodyPr/>
                    <a:lstStyle/>
                    <a:p>
                      <a:pPr algn="l">
                        <a:lnSpc>
                          <a:spcPct val="150000"/>
                        </a:lnSpc>
                      </a:pPr>
                      <a:r>
                        <a:rPr lang="en-IN" dirty="0"/>
                        <a:t>Late Bloomer </a:t>
                      </a:r>
                      <a:endParaRPr lang="en-GB" dirty="0"/>
                    </a:p>
                  </a:txBody>
                  <a:tcPr/>
                </a:tc>
                <a:tc>
                  <a:txBody>
                    <a:bodyPr/>
                    <a:lstStyle/>
                    <a:p>
                      <a:pPr algn="l">
                        <a:lnSpc>
                          <a:spcPct val="150000"/>
                        </a:lnSpc>
                      </a:pPr>
                      <a:r>
                        <a:rPr lang="en-IN" dirty="0"/>
                        <a:t>No recent purchase, but RFM value is larger than average </a:t>
                      </a:r>
                      <a:endParaRPr lang="en-GB" dirty="0"/>
                    </a:p>
                  </a:txBody>
                  <a:tcPr/>
                </a:tc>
                <a:tc>
                  <a:txBody>
                    <a:bodyPr/>
                    <a:lstStyle/>
                    <a:p>
                      <a:pPr algn="l">
                        <a:lnSpc>
                          <a:spcPct val="150000"/>
                        </a:lnSpc>
                      </a:pPr>
                      <a:r>
                        <a:rPr lang="en-IN" dirty="0"/>
                        <a:t>311</a:t>
                      </a:r>
                      <a:endParaRPr lang="en-GB" dirty="0"/>
                    </a:p>
                  </a:txBody>
                  <a:tcPr/>
                </a:tc>
                <a:extLst>
                  <a:ext uri="{0D108BD9-81ED-4DB2-BD59-A6C34878D82A}">
                    <a16:rowId xmlns:a16="http://schemas.microsoft.com/office/drawing/2014/main" val="730108720"/>
                  </a:ext>
                </a:extLst>
              </a:tr>
              <a:tr h="480603">
                <a:tc>
                  <a:txBody>
                    <a:bodyPr/>
                    <a:lstStyle/>
                    <a:p>
                      <a:pPr algn="l">
                        <a:lnSpc>
                          <a:spcPct val="150000"/>
                        </a:lnSpc>
                      </a:pPr>
                      <a:r>
                        <a:rPr lang="en-IN" dirty="0"/>
                        <a:t>7</a:t>
                      </a:r>
                      <a:endParaRPr lang="en-GB" dirty="0"/>
                    </a:p>
                  </a:txBody>
                  <a:tcPr/>
                </a:tc>
                <a:tc>
                  <a:txBody>
                    <a:bodyPr/>
                    <a:lstStyle/>
                    <a:p>
                      <a:pPr algn="l">
                        <a:lnSpc>
                          <a:spcPct val="150000"/>
                        </a:lnSpc>
                      </a:pPr>
                      <a:r>
                        <a:rPr lang="en-IN" dirty="0"/>
                        <a:t>High Risk Customer</a:t>
                      </a:r>
                      <a:endParaRPr lang="en-GB" dirty="0"/>
                    </a:p>
                  </a:txBody>
                  <a:tcPr/>
                </a:tc>
                <a:tc>
                  <a:txBody>
                    <a:bodyPr/>
                    <a:lstStyle/>
                    <a:p>
                      <a:pPr algn="l">
                        <a:lnSpc>
                          <a:spcPct val="150000"/>
                        </a:lnSpc>
                      </a:pPr>
                      <a:r>
                        <a:rPr lang="en-IN" dirty="0"/>
                        <a:t>Purchase for long time ago, frequency was quite high, amount spent is high</a:t>
                      </a:r>
                      <a:endParaRPr lang="en-GB" dirty="0"/>
                    </a:p>
                  </a:txBody>
                  <a:tcPr/>
                </a:tc>
                <a:tc>
                  <a:txBody>
                    <a:bodyPr/>
                    <a:lstStyle/>
                    <a:p>
                      <a:pPr algn="l">
                        <a:lnSpc>
                          <a:spcPct val="150000"/>
                        </a:lnSpc>
                      </a:pPr>
                      <a:r>
                        <a:rPr lang="en-IN" dirty="0"/>
                        <a:t>224</a:t>
                      </a:r>
                      <a:endParaRPr lang="en-GB" dirty="0"/>
                    </a:p>
                  </a:txBody>
                  <a:tcPr/>
                </a:tc>
                <a:extLst>
                  <a:ext uri="{0D108BD9-81ED-4DB2-BD59-A6C34878D82A}">
                    <a16:rowId xmlns:a16="http://schemas.microsoft.com/office/drawing/2014/main" val="1829223446"/>
                  </a:ext>
                </a:extLst>
              </a:tr>
              <a:tr h="269478">
                <a:tc>
                  <a:txBody>
                    <a:bodyPr/>
                    <a:lstStyle/>
                    <a:p>
                      <a:pPr algn="l">
                        <a:lnSpc>
                          <a:spcPct val="150000"/>
                        </a:lnSpc>
                      </a:pPr>
                      <a:r>
                        <a:rPr lang="en-IN" dirty="0"/>
                        <a:t>8</a:t>
                      </a:r>
                      <a:endParaRPr lang="en-GB" dirty="0"/>
                    </a:p>
                  </a:txBody>
                  <a:tcPr/>
                </a:tc>
                <a:tc>
                  <a:txBody>
                    <a:bodyPr/>
                    <a:lstStyle/>
                    <a:p>
                      <a:pPr algn="l">
                        <a:lnSpc>
                          <a:spcPct val="150000"/>
                        </a:lnSpc>
                      </a:pPr>
                      <a:r>
                        <a:rPr lang="en-IN" dirty="0"/>
                        <a:t>Almost Lost Customer</a:t>
                      </a:r>
                      <a:endParaRPr lang="en-GB" dirty="0"/>
                    </a:p>
                  </a:txBody>
                  <a:tcPr/>
                </a:tc>
                <a:tc>
                  <a:txBody>
                    <a:bodyPr/>
                    <a:lstStyle/>
                    <a:p>
                      <a:pPr algn="l">
                        <a:lnSpc>
                          <a:spcPct val="150000"/>
                        </a:lnSpc>
                      </a:pPr>
                      <a:r>
                        <a:rPr lang="en-IN" dirty="0"/>
                        <a:t>Very low recency, low frequency, but high amount spent</a:t>
                      </a:r>
                      <a:endParaRPr lang="en-GB" dirty="0"/>
                    </a:p>
                  </a:txBody>
                  <a:tcPr/>
                </a:tc>
                <a:tc>
                  <a:txBody>
                    <a:bodyPr/>
                    <a:lstStyle/>
                    <a:p>
                      <a:pPr algn="l">
                        <a:lnSpc>
                          <a:spcPct val="150000"/>
                        </a:lnSpc>
                      </a:pPr>
                      <a:r>
                        <a:rPr lang="en-IN" dirty="0"/>
                        <a:t>212</a:t>
                      </a:r>
                      <a:endParaRPr lang="en-GB" dirty="0"/>
                    </a:p>
                  </a:txBody>
                  <a:tcPr/>
                </a:tc>
                <a:extLst>
                  <a:ext uri="{0D108BD9-81ED-4DB2-BD59-A6C34878D82A}">
                    <a16:rowId xmlns:a16="http://schemas.microsoft.com/office/drawing/2014/main" val="3713779419"/>
                  </a:ext>
                </a:extLst>
              </a:tr>
              <a:tr h="269478">
                <a:tc>
                  <a:txBody>
                    <a:bodyPr/>
                    <a:lstStyle/>
                    <a:p>
                      <a:pPr algn="l">
                        <a:lnSpc>
                          <a:spcPct val="150000"/>
                        </a:lnSpc>
                      </a:pPr>
                      <a:r>
                        <a:rPr lang="en-IN" dirty="0"/>
                        <a:t>9</a:t>
                      </a:r>
                      <a:endParaRPr lang="en-GB" dirty="0"/>
                    </a:p>
                  </a:txBody>
                  <a:tcPr/>
                </a:tc>
                <a:tc>
                  <a:txBody>
                    <a:bodyPr/>
                    <a:lstStyle/>
                    <a:p>
                      <a:pPr algn="l">
                        <a:lnSpc>
                          <a:spcPct val="150000"/>
                        </a:lnSpc>
                      </a:pPr>
                      <a:r>
                        <a:rPr lang="en-IN" dirty="0"/>
                        <a:t>Lost Customers</a:t>
                      </a:r>
                      <a:endParaRPr lang="en-GB" dirty="0"/>
                    </a:p>
                  </a:txBody>
                  <a:tcPr/>
                </a:tc>
                <a:tc>
                  <a:txBody>
                    <a:bodyPr/>
                    <a:lstStyle/>
                    <a:p>
                      <a:pPr algn="l">
                        <a:lnSpc>
                          <a:spcPct val="150000"/>
                        </a:lnSpc>
                      </a:pPr>
                      <a:r>
                        <a:rPr lang="en-IN" dirty="0"/>
                        <a:t>Very low RFM</a:t>
                      </a:r>
                      <a:endParaRPr lang="en-GB" dirty="0"/>
                    </a:p>
                  </a:txBody>
                  <a:tcPr/>
                </a:tc>
                <a:tc>
                  <a:txBody>
                    <a:bodyPr/>
                    <a:lstStyle/>
                    <a:p>
                      <a:pPr algn="l">
                        <a:lnSpc>
                          <a:spcPct val="150000"/>
                        </a:lnSpc>
                      </a:pPr>
                      <a:r>
                        <a:rPr lang="en-IN" dirty="0"/>
                        <a:t>111</a:t>
                      </a:r>
                      <a:endParaRPr lang="en-GB" dirty="0"/>
                    </a:p>
                  </a:txBody>
                  <a:tcPr/>
                </a:tc>
                <a:extLst>
                  <a:ext uri="{0D108BD9-81ED-4DB2-BD59-A6C34878D82A}">
                    <a16:rowId xmlns:a16="http://schemas.microsoft.com/office/drawing/2014/main" val="419671244"/>
                  </a:ext>
                </a:extLst>
              </a:tr>
            </a:tbl>
          </a:graphicData>
        </a:graphic>
      </p:graphicFrame>
    </p:spTree>
    <p:extLst>
      <p:ext uri="{BB962C8B-B14F-4D97-AF65-F5344CB8AC3E}">
        <p14:creationId xmlns:p14="http://schemas.microsoft.com/office/powerpoint/2010/main" val="339263697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Interpretation </a:t>
            </a:r>
            <a:endParaRPr dirty="0"/>
          </a:p>
        </p:txBody>
      </p:sp>
      <p:sp>
        <p:nvSpPr>
          <p:cNvPr id="141" name="Shape 90"/>
          <p:cNvSpPr/>
          <p:nvPr/>
        </p:nvSpPr>
        <p:spPr>
          <a:xfrm>
            <a:off x="205025" y="1083299"/>
            <a:ext cx="8565600" cy="41129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latin typeface="+mn-lt"/>
                <a:cs typeface="Times New Roman" panose="02020603050405020304" pitchFamily="18" charset="0"/>
              </a:rPr>
              <a:t>Summary Table of the top 1000 customers to Target</a:t>
            </a:r>
          </a:p>
        </p:txBody>
      </p:sp>
      <p:sp>
        <p:nvSpPr>
          <p:cNvPr id="142" name="Shape 91"/>
          <p:cNvSpPr/>
          <p:nvPr/>
        </p:nvSpPr>
        <p:spPr>
          <a:xfrm>
            <a:off x="205025" y="2164724"/>
            <a:ext cx="4134600" cy="38693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nSpc>
                <a:spcPct val="150000"/>
              </a:lnSpc>
            </a:pPr>
            <a:r>
              <a:rPr lang="en-US" sz="1000" dirty="0">
                <a:latin typeface="+mn-lt"/>
                <a:cs typeface="Times New Roman" panose="02020603050405020304" pitchFamily="18" charset="0"/>
              </a:rPr>
              <a: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3">
            <a:extLst>
              <a:ext uri="{FF2B5EF4-FFF2-40B4-BE49-F238E27FC236}">
                <a16:creationId xmlns:a16="http://schemas.microsoft.com/office/drawing/2014/main" id="{4A00CBEB-2721-476A-A4D6-6FFE8435AC97}"/>
              </a:ext>
            </a:extLst>
          </p:cNvPr>
          <p:cNvGraphicFramePr>
            <a:graphicFrameLocks noGrp="1"/>
          </p:cNvGraphicFramePr>
          <p:nvPr>
            <p:extLst>
              <p:ext uri="{D42A27DB-BD31-4B8C-83A1-F6EECF244321}">
                <p14:modId xmlns:p14="http://schemas.microsoft.com/office/powerpoint/2010/main" val="1305237793"/>
              </p:ext>
            </p:extLst>
          </p:nvPr>
        </p:nvGraphicFramePr>
        <p:xfrm>
          <a:off x="205025" y="1482722"/>
          <a:ext cx="8733949" cy="3603630"/>
        </p:xfrm>
        <a:graphic>
          <a:graphicData uri="http://schemas.openxmlformats.org/drawingml/2006/table">
            <a:tbl>
              <a:tblPr firstRow="1" bandRow="1">
                <a:tableStyleId>{5940675A-B579-460E-94D1-54222C63F5DA}</a:tableStyleId>
              </a:tblPr>
              <a:tblGrid>
                <a:gridCol w="664881">
                  <a:extLst>
                    <a:ext uri="{9D8B030D-6E8A-4147-A177-3AD203B41FA5}">
                      <a16:colId xmlns:a16="http://schemas.microsoft.com/office/drawing/2014/main" val="4128119910"/>
                    </a:ext>
                  </a:extLst>
                </a:gridCol>
                <a:gridCol w="1651335">
                  <a:extLst>
                    <a:ext uri="{9D8B030D-6E8A-4147-A177-3AD203B41FA5}">
                      <a16:colId xmlns:a16="http://schemas.microsoft.com/office/drawing/2014/main" val="2424133187"/>
                    </a:ext>
                  </a:extLst>
                </a:gridCol>
                <a:gridCol w="4023066">
                  <a:extLst>
                    <a:ext uri="{9D8B030D-6E8A-4147-A177-3AD203B41FA5}">
                      <a16:colId xmlns:a16="http://schemas.microsoft.com/office/drawing/2014/main" val="4227481788"/>
                    </a:ext>
                  </a:extLst>
                </a:gridCol>
                <a:gridCol w="823691">
                  <a:extLst>
                    <a:ext uri="{9D8B030D-6E8A-4147-A177-3AD203B41FA5}">
                      <a16:colId xmlns:a16="http://schemas.microsoft.com/office/drawing/2014/main" val="2421419838"/>
                    </a:ext>
                  </a:extLst>
                </a:gridCol>
                <a:gridCol w="823691">
                  <a:extLst>
                    <a:ext uri="{9D8B030D-6E8A-4147-A177-3AD203B41FA5}">
                      <a16:colId xmlns:a16="http://schemas.microsoft.com/office/drawing/2014/main" val="1819552629"/>
                    </a:ext>
                  </a:extLst>
                </a:gridCol>
                <a:gridCol w="747285">
                  <a:extLst>
                    <a:ext uri="{9D8B030D-6E8A-4147-A177-3AD203B41FA5}">
                      <a16:colId xmlns:a16="http://schemas.microsoft.com/office/drawing/2014/main" val="2406472118"/>
                    </a:ext>
                  </a:extLst>
                </a:gridCol>
              </a:tblGrid>
              <a:tr h="495166">
                <a:tc>
                  <a:txBody>
                    <a:bodyPr/>
                    <a:lstStyle/>
                    <a:p>
                      <a:pPr algn="l">
                        <a:lnSpc>
                          <a:spcPct val="150000"/>
                        </a:lnSpc>
                      </a:pPr>
                      <a:r>
                        <a:rPr lang="en-IN" dirty="0"/>
                        <a:t>Rank </a:t>
                      </a:r>
                      <a:endParaRPr lang="en-GB" dirty="0"/>
                    </a:p>
                  </a:txBody>
                  <a:tcPr>
                    <a:solidFill>
                      <a:srgbClr val="FFC000"/>
                    </a:solidFill>
                  </a:tcPr>
                </a:tc>
                <a:tc>
                  <a:txBody>
                    <a:bodyPr/>
                    <a:lstStyle/>
                    <a:p>
                      <a:pPr algn="l">
                        <a:lnSpc>
                          <a:spcPct val="150000"/>
                        </a:lnSpc>
                      </a:pPr>
                      <a:r>
                        <a:rPr lang="en-IN" dirty="0"/>
                        <a:t>Customer Title</a:t>
                      </a:r>
                      <a:endParaRPr lang="en-GB" dirty="0"/>
                    </a:p>
                  </a:txBody>
                  <a:tcPr>
                    <a:solidFill>
                      <a:srgbClr val="FFC000"/>
                    </a:solidFill>
                  </a:tcPr>
                </a:tc>
                <a:tc>
                  <a:txBody>
                    <a:bodyPr/>
                    <a:lstStyle/>
                    <a:p>
                      <a:pPr algn="l">
                        <a:lnSpc>
                          <a:spcPct val="150000"/>
                        </a:lnSpc>
                      </a:pPr>
                      <a:r>
                        <a:rPr lang="en-IN" dirty="0"/>
                        <a:t>Description</a:t>
                      </a:r>
                      <a:endParaRPr lang="en-GB" dirty="0"/>
                    </a:p>
                  </a:txBody>
                  <a:tcPr>
                    <a:solidFill>
                      <a:srgbClr val="FFC000"/>
                    </a:solidFill>
                  </a:tcPr>
                </a:tc>
                <a:tc>
                  <a:txBody>
                    <a:bodyPr/>
                    <a:lstStyle/>
                    <a:p>
                      <a:pPr algn="l">
                        <a:lnSpc>
                          <a:spcPct val="150000"/>
                        </a:lnSpc>
                      </a:pPr>
                      <a:r>
                        <a:rPr lang="en-IN" dirty="0"/>
                        <a:t>No. of Customers </a:t>
                      </a:r>
                      <a:endParaRPr lang="en-GB" dirty="0"/>
                    </a:p>
                  </a:txBody>
                  <a:tcPr>
                    <a:solidFill>
                      <a:srgbClr val="FFC000"/>
                    </a:solidFill>
                  </a:tcPr>
                </a:tc>
                <a:tc>
                  <a:txBody>
                    <a:bodyPr/>
                    <a:lstStyle/>
                    <a:p>
                      <a:pPr algn="l">
                        <a:lnSpc>
                          <a:spcPct val="150000"/>
                        </a:lnSpc>
                      </a:pPr>
                      <a:r>
                        <a:rPr lang="en-IN" dirty="0"/>
                        <a:t>Cumulative </a:t>
                      </a:r>
                      <a:endParaRPr lang="en-GB" dirty="0"/>
                    </a:p>
                  </a:txBody>
                  <a:tcPr>
                    <a:solidFill>
                      <a:srgbClr val="FFC000"/>
                    </a:solidFill>
                  </a:tcPr>
                </a:tc>
                <a:tc>
                  <a:txBody>
                    <a:bodyPr/>
                    <a:lstStyle/>
                    <a:p>
                      <a:pPr algn="l">
                        <a:lnSpc>
                          <a:spcPct val="150000"/>
                        </a:lnSpc>
                      </a:pPr>
                      <a:r>
                        <a:rPr lang="en-IN" dirty="0"/>
                        <a:t>Customer Selection</a:t>
                      </a:r>
                      <a:endParaRPr lang="en-GB" dirty="0"/>
                    </a:p>
                  </a:txBody>
                  <a:tcPr>
                    <a:solidFill>
                      <a:srgbClr val="FFC000"/>
                    </a:solidFill>
                  </a:tcPr>
                </a:tc>
                <a:extLst>
                  <a:ext uri="{0D108BD9-81ED-4DB2-BD59-A6C34878D82A}">
                    <a16:rowId xmlns:a16="http://schemas.microsoft.com/office/drawing/2014/main" val="1769288229"/>
                  </a:ext>
                </a:extLst>
              </a:tr>
              <a:tr h="277643">
                <a:tc>
                  <a:txBody>
                    <a:bodyPr/>
                    <a:lstStyle/>
                    <a:p>
                      <a:pPr algn="l">
                        <a:lnSpc>
                          <a:spcPct val="150000"/>
                        </a:lnSpc>
                      </a:pPr>
                      <a:r>
                        <a:rPr lang="en-IN" dirty="0"/>
                        <a:t>1</a:t>
                      </a:r>
                      <a:endParaRPr lang="en-GB" dirty="0"/>
                    </a:p>
                  </a:txBody>
                  <a:tcPr/>
                </a:tc>
                <a:tc>
                  <a:txBody>
                    <a:bodyPr/>
                    <a:lstStyle/>
                    <a:p>
                      <a:pPr algn="l">
                        <a:lnSpc>
                          <a:spcPct val="150000"/>
                        </a:lnSpc>
                      </a:pPr>
                      <a:r>
                        <a:rPr lang="en-IN" dirty="0"/>
                        <a:t>Platinum Customer </a:t>
                      </a:r>
                      <a:endParaRPr lang="en-GB" dirty="0"/>
                    </a:p>
                  </a:txBody>
                  <a:tcPr/>
                </a:tc>
                <a:tc>
                  <a:txBody>
                    <a:bodyPr/>
                    <a:lstStyle/>
                    <a:p>
                      <a:pPr algn="l">
                        <a:lnSpc>
                          <a:spcPct val="150000"/>
                        </a:lnSpc>
                      </a:pPr>
                      <a:r>
                        <a:rPr lang="en-IN" dirty="0"/>
                        <a:t>Most recent buy, buys often, most spent</a:t>
                      </a:r>
                      <a:endParaRPr lang="en-GB" dirty="0"/>
                    </a:p>
                  </a:txBody>
                  <a:tcPr/>
                </a:tc>
                <a:tc>
                  <a:txBody>
                    <a:bodyPr/>
                    <a:lstStyle/>
                    <a:p>
                      <a:pPr algn="l">
                        <a:lnSpc>
                          <a:spcPct val="150000"/>
                        </a:lnSpc>
                      </a:pPr>
                      <a:r>
                        <a:rPr lang="en-IN" dirty="0"/>
                        <a:t>176</a:t>
                      </a:r>
                      <a:endParaRPr lang="en-GB" dirty="0"/>
                    </a:p>
                  </a:txBody>
                  <a:tcPr/>
                </a:tc>
                <a:tc>
                  <a:txBody>
                    <a:bodyPr/>
                    <a:lstStyle/>
                    <a:p>
                      <a:pPr algn="l">
                        <a:lnSpc>
                          <a:spcPct val="150000"/>
                        </a:lnSpc>
                      </a:pPr>
                      <a:r>
                        <a:rPr lang="en-IN" dirty="0"/>
                        <a:t>176</a:t>
                      </a:r>
                      <a:endParaRPr lang="en-GB" dirty="0"/>
                    </a:p>
                  </a:txBody>
                  <a:tcPr/>
                </a:tc>
                <a:tc>
                  <a:txBody>
                    <a:bodyPr/>
                    <a:lstStyle/>
                    <a:p>
                      <a:pPr algn="l">
                        <a:lnSpc>
                          <a:spcPct val="150000"/>
                        </a:lnSpc>
                      </a:pPr>
                      <a:r>
                        <a:rPr lang="en-IN" dirty="0"/>
                        <a:t>176</a:t>
                      </a:r>
                      <a:endParaRPr lang="en-GB" dirty="0"/>
                    </a:p>
                  </a:txBody>
                  <a:tcPr/>
                </a:tc>
                <a:extLst>
                  <a:ext uri="{0D108BD9-81ED-4DB2-BD59-A6C34878D82A}">
                    <a16:rowId xmlns:a16="http://schemas.microsoft.com/office/drawing/2014/main" val="473334189"/>
                  </a:ext>
                </a:extLst>
              </a:tr>
              <a:tr h="277643">
                <a:tc>
                  <a:txBody>
                    <a:bodyPr/>
                    <a:lstStyle/>
                    <a:p>
                      <a:pPr algn="l">
                        <a:lnSpc>
                          <a:spcPct val="150000"/>
                        </a:lnSpc>
                      </a:pPr>
                      <a:r>
                        <a:rPr lang="en-IN" dirty="0"/>
                        <a:t>2</a:t>
                      </a:r>
                      <a:endParaRPr lang="en-GB" dirty="0"/>
                    </a:p>
                  </a:txBody>
                  <a:tcPr/>
                </a:tc>
                <a:tc>
                  <a:txBody>
                    <a:bodyPr/>
                    <a:lstStyle/>
                    <a:p>
                      <a:pPr algn="l">
                        <a:lnSpc>
                          <a:spcPct val="150000"/>
                        </a:lnSpc>
                      </a:pPr>
                      <a:r>
                        <a:rPr lang="en-IN" dirty="0"/>
                        <a:t>Very Loyal</a:t>
                      </a:r>
                      <a:endParaRPr lang="en-GB" dirty="0"/>
                    </a:p>
                  </a:txBody>
                  <a:tcPr/>
                </a:tc>
                <a:tc>
                  <a:txBody>
                    <a:bodyPr/>
                    <a:lstStyle/>
                    <a:p>
                      <a:pPr algn="l">
                        <a:lnSpc>
                          <a:spcPct val="150000"/>
                        </a:lnSpc>
                      </a:pPr>
                      <a:r>
                        <a:rPr lang="en-IN" dirty="0"/>
                        <a:t>Most recent, buy often, spends larger amount of money</a:t>
                      </a:r>
                      <a:endParaRPr lang="en-GB" dirty="0"/>
                    </a:p>
                  </a:txBody>
                  <a:tcPr/>
                </a:tc>
                <a:tc>
                  <a:txBody>
                    <a:bodyPr/>
                    <a:lstStyle/>
                    <a:p>
                      <a:pPr algn="l">
                        <a:lnSpc>
                          <a:spcPct val="150000"/>
                        </a:lnSpc>
                      </a:pPr>
                      <a:r>
                        <a:rPr lang="en-IN" dirty="0"/>
                        <a:t>184</a:t>
                      </a:r>
                      <a:endParaRPr lang="en-GB" dirty="0"/>
                    </a:p>
                  </a:txBody>
                  <a:tcPr/>
                </a:tc>
                <a:tc>
                  <a:txBody>
                    <a:bodyPr/>
                    <a:lstStyle/>
                    <a:p>
                      <a:pPr algn="l">
                        <a:lnSpc>
                          <a:spcPct val="150000"/>
                        </a:lnSpc>
                      </a:pPr>
                      <a:r>
                        <a:rPr lang="en-IN" dirty="0"/>
                        <a:t>360</a:t>
                      </a:r>
                      <a:endParaRPr lang="en-GB" dirty="0"/>
                    </a:p>
                  </a:txBody>
                  <a:tcPr/>
                </a:tc>
                <a:tc>
                  <a:txBody>
                    <a:bodyPr/>
                    <a:lstStyle/>
                    <a:p>
                      <a:pPr algn="l">
                        <a:lnSpc>
                          <a:spcPct val="150000"/>
                        </a:lnSpc>
                      </a:pPr>
                      <a:r>
                        <a:rPr lang="en-IN" dirty="0"/>
                        <a:t>184</a:t>
                      </a:r>
                      <a:endParaRPr lang="en-GB" dirty="0"/>
                    </a:p>
                  </a:txBody>
                  <a:tcPr/>
                </a:tc>
                <a:extLst>
                  <a:ext uri="{0D108BD9-81ED-4DB2-BD59-A6C34878D82A}">
                    <a16:rowId xmlns:a16="http://schemas.microsoft.com/office/drawing/2014/main" val="422862299"/>
                  </a:ext>
                </a:extLst>
              </a:tr>
              <a:tr h="495166">
                <a:tc>
                  <a:txBody>
                    <a:bodyPr/>
                    <a:lstStyle/>
                    <a:p>
                      <a:pPr algn="l">
                        <a:lnSpc>
                          <a:spcPct val="150000"/>
                        </a:lnSpc>
                      </a:pPr>
                      <a:r>
                        <a:rPr lang="en-IN" dirty="0"/>
                        <a:t>3</a:t>
                      </a:r>
                      <a:endParaRPr lang="en-GB" dirty="0"/>
                    </a:p>
                  </a:txBody>
                  <a:tcPr/>
                </a:tc>
                <a:tc>
                  <a:txBody>
                    <a:bodyPr/>
                    <a:lstStyle/>
                    <a:p>
                      <a:pPr algn="l">
                        <a:lnSpc>
                          <a:spcPct val="150000"/>
                        </a:lnSpc>
                      </a:pPr>
                      <a:r>
                        <a:rPr lang="en-IN" dirty="0"/>
                        <a:t>Becoming Loyal</a:t>
                      </a:r>
                      <a:endParaRPr lang="en-GB" dirty="0"/>
                    </a:p>
                  </a:txBody>
                  <a:tcPr/>
                </a:tc>
                <a:tc>
                  <a:txBody>
                    <a:bodyPr/>
                    <a:lstStyle/>
                    <a:p>
                      <a:pPr algn="l">
                        <a:lnSpc>
                          <a:spcPct val="150000"/>
                        </a:lnSpc>
                      </a:pPr>
                      <a:r>
                        <a:rPr lang="en-IN" dirty="0"/>
                        <a:t>Relatively recent, bought more than once , spends large amount of money </a:t>
                      </a:r>
                      <a:endParaRPr lang="en-GB" dirty="0"/>
                    </a:p>
                  </a:txBody>
                  <a:tcPr/>
                </a:tc>
                <a:tc>
                  <a:txBody>
                    <a:bodyPr/>
                    <a:lstStyle/>
                    <a:p>
                      <a:pPr algn="l">
                        <a:lnSpc>
                          <a:spcPct val="150000"/>
                        </a:lnSpc>
                      </a:pPr>
                      <a:r>
                        <a:rPr lang="en-IN" dirty="0"/>
                        <a:t>344</a:t>
                      </a:r>
                      <a:endParaRPr lang="en-GB" dirty="0"/>
                    </a:p>
                  </a:txBody>
                  <a:tcPr/>
                </a:tc>
                <a:tc>
                  <a:txBody>
                    <a:bodyPr/>
                    <a:lstStyle/>
                    <a:p>
                      <a:pPr algn="l">
                        <a:lnSpc>
                          <a:spcPct val="150000"/>
                        </a:lnSpc>
                      </a:pPr>
                      <a:r>
                        <a:rPr lang="en-IN" dirty="0"/>
                        <a:t>704</a:t>
                      </a:r>
                      <a:endParaRPr lang="en-GB" dirty="0"/>
                    </a:p>
                  </a:txBody>
                  <a:tcPr/>
                </a:tc>
                <a:tc>
                  <a:txBody>
                    <a:bodyPr/>
                    <a:lstStyle/>
                    <a:p>
                      <a:pPr algn="l">
                        <a:lnSpc>
                          <a:spcPct val="150000"/>
                        </a:lnSpc>
                      </a:pPr>
                      <a:r>
                        <a:rPr lang="en-IN" dirty="0"/>
                        <a:t>344</a:t>
                      </a:r>
                      <a:endParaRPr lang="en-GB" dirty="0"/>
                    </a:p>
                  </a:txBody>
                  <a:tcPr/>
                </a:tc>
                <a:extLst>
                  <a:ext uri="{0D108BD9-81ED-4DB2-BD59-A6C34878D82A}">
                    <a16:rowId xmlns:a16="http://schemas.microsoft.com/office/drawing/2014/main" val="2647262506"/>
                  </a:ext>
                </a:extLst>
              </a:tr>
              <a:tr h="277643">
                <a:tc>
                  <a:txBody>
                    <a:bodyPr/>
                    <a:lstStyle/>
                    <a:p>
                      <a:pPr algn="l">
                        <a:lnSpc>
                          <a:spcPct val="150000"/>
                        </a:lnSpc>
                      </a:pPr>
                      <a:r>
                        <a:rPr lang="en-IN" dirty="0"/>
                        <a:t>4</a:t>
                      </a:r>
                      <a:endParaRPr lang="en-GB" dirty="0"/>
                    </a:p>
                  </a:txBody>
                  <a:tcPr/>
                </a:tc>
                <a:tc>
                  <a:txBody>
                    <a:bodyPr/>
                    <a:lstStyle/>
                    <a:p>
                      <a:pPr algn="l">
                        <a:lnSpc>
                          <a:spcPct val="150000"/>
                        </a:lnSpc>
                      </a:pPr>
                      <a:r>
                        <a:rPr lang="en-IN" dirty="0"/>
                        <a:t>Recent Customer</a:t>
                      </a:r>
                      <a:endParaRPr lang="en-GB" dirty="0"/>
                    </a:p>
                  </a:txBody>
                  <a:tcPr/>
                </a:tc>
                <a:tc>
                  <a:txBody>
                    <a:bodyPr/>
                    <a:lstStyle/>
                    <a:p>
                      <a:pPr algn="l">
                        <a:lnSpc>
                          <a:spcPct val="150000"/>
                        </a:lnSpc>
                      </a:pPr>
                      <a:r>
                        <a:rPr lang="en-IN" dirty="0"/>
                        <a:t>Bought recently, not  very often, average amount spent</a:t>
                      </a:r>
                      <a:endParaRPr lang="en-GB" dirty="0"/>
                    </a:p>
                  </a:txBody>
                  <a:tcPr/>
                </a:tc>
                <a:tc>
                  <a:txBody>
                    <a:bodyPr/>
                    <a:lstStyle/>
                    <a:p>
                      <a:pPr algn="l">
                        <a:lnSpc>
                          <a:spcPct val="150000"/>
                        </a:lnSpc>
                      </a:pPr>
                      <a:r>
                        <a:rPr lang="en-IN" dirty="0"/>
                        <a:t>368</a:t>
                      </a:r>
                      <a:endParaRPr lang="en-GB" dirty="0"/>
                    </a:p>
                  </a:txBody>
                  <a:tcPr/>
                </a:tc>
                <a:tc>
                  <a:txBody>
                    <a:bodyPr/>
                    <a:lstStyle/>
                    <a:p>
                      <a:pPr algn="l">
                        <a:lnSpc>
                          <a:spcPct val="150000"/>
                        </a:lnSpc>
                      </a:pPr>
                      <a:r>
                        <a:rPr lang="en-IN" dirty="0"/>
                        <a:t>1072</a:t>
                      </a:r>
                      <a:endParaRPr lang="en-GB" dirty="0"/>
                    </a:p>
                  </a:txBody>
                  <a:tcPr/>
                </a:tc>
                <a:tc>
                  <a:txBody>
                    <a:bodyPr/>
                    <a:lstStyle/>
                    <a:p>
                      <a:pPr algn="l">
                        <a:lnSpc>
                          <a:spcPct val="150000"/>
                        </a:lnSpc>
                      </a:pPr>
                      <a:r>
                        <a:rPr lang="en-IN" dirty="0"/>
                        <a:t>269</a:t>
                      </a:r>
                      <a:endParaRPr lang="en-GB" dirty="0"/>
                    </a:p>
                  </a:txBody>
                  <a:tcPr/>
                </a:tc>
                <a:extLst>
                  <a:ext uri="{0D108BD9-81ED-4DB2-BD59-A6C34878D82A}">
                    <a16:rowId xmlns:a16="http://schemas.microsoft.com/office/drawing/2014/main" val="1421071699"/>
                  </a:ext>
                </a:extLst>
              </a:tr>
              <a:tr h="277643">
                <a:tc>
                  <a:txBody>
                    <a:bodyPr/>
                    <a:lstStyle/>
                    <a:p>
                      <a:pPr algn="l">
                        <a:lnSpc>
                          <a:spcPct val="150000"/>
                        </a:lnSpc>
                      </a:pPr>
                      <a:r>
                        <a:rPr lang="en-IN" dirty="0"/>
                        <a:t>5</a:t>
                      </a:r>
                      <a:endParaRPr lang="en-GB" dirty="0"/>
                    </a:p>
                  </a:txBody>
                  <a:tcPr/>
                </a:tc>
                <a:tc>
                  <a:txBody>
                    <a:bodyPr/>
                    <a:lstStyle/>
                    <a:p>
                      <a:pPr algn="l">
                        <a:lnSpc>
                          <a:spcPct val="150000"/>
                        </a:lnSpc>
                      </a:pPr>
                      <a:r>
                        <a:rPr lang="en-IN" dirty="0"/>
                        <a:t>Potential Customer </a:t>
                      </a:r>
                      <a:endParaRPr lang="en-GB" dirty="0"/>
                    </a:p>
                  </a:txBody>
                  <a:tcPr/>
                </a:tc>
                <a:tc>
                  <a:txBody>
                    <a:bodyPr/>
                    <a:lstStyle/>
                    <a:p>
                      <a:pPr algn="l">
                        <a:lnSpc>
                          <a:spcPct val="150000"/>
                        </a:lnSpc>
                      </a:pPr>
                      <a:r>
                        <a:rPr lang="en-IN" dirty="0"/>
                        <a:t>Bought recently, never bought before, spent small amount </a:t>
                      </a:r>
                      <a:endParaRPr lang="en-GB" dirty="0"/>
                    </a:p>
                  </a:txBody>
                  <a:tcPr/>
                </a:tc>
                <a:tc>
                  <a:txBody>
                    <a:bodyPr/>
                    <a:lstStyle/>
                    <a:p>
                      <a:pPr algn="l">
                        <a:lnSpc>
                          <a:spcPct val="150000"/>
                        </a:lnSpc>
                      </a:pPr>
                      <a:r>
                        <a:rPr lang="en-IN" dirty="0"/>
                        <a:t>355</a:t>
                      </a:r>
                      <a:endParaRPr lang="en-GB" dirty="0"/>
                    </a:p>
                  </a:txBody>
                  <a:tcPr/>
                </a:tc>
                <a:tc>
                  <a:txBody>
                    <a:bodyPr/>
                    <a:lstStyle/>
                    <a:p>
                      <a:pPr algn="l">
                        <a:lnSpc>
                          <a:spcPct val="150000"/>
                        </a:lnSpc>
                      </a:pPr>
                      <a:r>
                        <a:rPr lang="en-IN" dirty="0"/>
                        <a:t>1427</a:t>
                      </a:r>
                      <a:endParaRPr lang="en-GB" dirty="0"/>
                    </a:p>
                  </a:txBody>
                  <a:tcPr/>
                </a:tc>
                <a:tc>
                  <a:txBody>
                    <a:bodyPr/>
                    <a:lstStyle/>
                    <a:p>
                      <a:pPr algn="l">
                        <a:lnSpc>
                          <a:spcPct val="150000"/>
                        </a:lnSpc>
                      </a:pPr>
                      <a:r>
                        <a:rPr lang="en-IN" dirty="0"/>
                        <a:t>0</a:t>
                      </a:r>
                      <a:endParaRPr lang="en-GB" dirty="0"/>
                    </a:p>
                  </a:txBody>
                  <a:tcPr/>
                </a:tc>
                <a:extLst>
                  <a:ext uri="{0D108BD9-81ED-4DB2-BD59-A6C34878D82A}">
                    <a16:rowId xmlns:a16="http://schemas.microsoft.com/office/drawing/2014/main" val="3830661814"/>
                  </a:ext>
                </a:extLst>
              </a:tr>
              <a:tr h="277643">
                <a:tc>
                  <a:txBody>
                    <a:bodyPr/>
                    <a:lstStyle/>
                    <a:p>
                      <a:pPr algn="l">
                        <a:lnSpc>
                          <a:spcPct val="150000"/>
                        </a:lnSpc>
                      </a:pPr>
                      <a:r>
                        <a:rPr lang="en-IN" dirty="0"/>
                        <a:t>6</a:t>
                      </a:r>
                      <a:endParaRPr lang="en-GB" dirty="0"/>
                    </a:p>
                  </a:txBody>
                  <a:tcPr/>
                </a:tc>
                <a:tc>
                  <a:txBody>
                    <a:bodyPr/>
                    <a:lstStyle/>
                    <a:p>
                      <a:pPr algn="l">
                        <a:lnSpc>
                          <a:spcPct val="150000"/>
                        </a:lnSpc>
                      </a:pPr>
                      <a:r>
                        <a:rPr lang="en-IN" dirty="0"/>
                        <a:t>Late Bloomer </a:t>
                      </a:r>
                      <a:endParaRPr lang="en-GB" dirty="0"/>
                    </a:p>
                  </a:txBody>
                  <a:tcPr/>
                </a:tc>
                <a:tc>
                  <a:txBody>
                    <a:bodyPr/>
                    <a:lstStyle/>
                    <a:p>
                      <a:pPr algn="l">
                        <a:lnSpc>
                          <a:spcPct val="150000"/>
                        </a:lnSpc>
                      </a:pPr>
                      <a:r>
                        <a:rPr lang="en-IN" dirty="0"/>
                        <a:t>No recent purchase, but RFM value is larger than average </a:t>
                      </a:r>
                      <a:endParaRPr lang="en-GB" dirty="0"/>
                    </a:p>
                  </a:txBody>
                  <a:tcPr/>
                </a:tc>
                <a:tc>
                  <a:txBody>
                    <a:bodyPr/>
                    <a:lstStyle/>
                    <a:p>
                      <a:pPr algn="l">
                        <a:lnSpc>
                          <a:spcPct val="150000"/>
                        </a:lnSpc>
                      </a:pPr>
                      <a:r>
                        <a:rPr lang="en-IN" dirty="0"/>
                        <a:t>333</a:t>
                      </a:r>
                      <a:endParaRPr lang="en-GB" dirty="0"/>
                    </a:p>
                  </a:txBody>
                  <a:tcPr/>
                </a:tc>
                <a:tc>
                  <a:txBody>
                    <a:bodyPr/>
                    <a:lstStyle/>
                    <a:p>
                      <a:pPr algn="l">
                        <a:lnSpc>
                          <a:spcPct val="150000"/>
                        </a:lnSpc>
                      </a:pPr>
                      <a:r>
                        <a:rPr lang="en-IN" dirty="0"/>
                        <a:t>2116</a:t>
                      </a:r>
                      <a:endParaRPr lang="en-GB" dirty="0"/>
                    </a:p>
                  </a:txBody>
                  <a:tcPr/>
                </a:tc>
                <a:tc>
                  <a:txBody>
                    <a:bodyPr/>
                    <a:lstStyle/>
                    <a:p>
                      <a:pPr algn="l">
                        <a:lnSpc>
                          <a:spcPct val="150000"/>
                        </a:lnSpc>
                      </a:pPr>
                      <a:r>
                        <a:rPr lang="en-IN" dirty="0"/>
                        <a:t>0</a:t>
                      </a:r>
                      <a:endParaRPr lang="en-GB" dirty="0"/>
                    </a:p>
                  </a:txBody>
                  <a:tcPr/>
                </a:tc>
                <a:extLst>
                  <a:ext uri="{0D108BD9-81ED-4DB2-BD59-A6C34878D82A}">
                    <a16:rowId xmlns:a16="http://schemas.microsoft.com/office/drawing/2014/main" val="730108720"/>
                  </a:ext>
                </a:extLst>
              </a:tr>
              <a:tr h="495166">
                <a:tc>
                  <a:txBody>
                    <a:bodyPr/>
                    <a:lstStyle/>
                    <a:p>
                      <a:pPr algn="l">
                        <a:lnSpc>
                          <a:spcPct val="150000"/>
                        </a:lnSpc>
                      </a:pPr>
                      <a:r>
                        <a:rPr lang="en-IN" dirty="0"/>
                        <a:t>7</a:t>
                      </a:r>
                      <a:endParaRPr lang="en-GB" dirty="0"/>
                    </a:p>
                  </a:txBody>
                  <a:tcPr/>
                </a:tc>
                <a:tc>
                  <a:txBody>
                    <a:bodyPr/>
                    <a:lstStyle/>
                    <a:p>
                      <a:pPr algn="l">
                        <a:lnSpc>
                          <a:spcPct val="150000"/>
                        </a:lnSpc>
                      </a:pPr>
                      <a:r>
                        <a:rPr lang="en-IN" dirty="0"/>
                        <a:t>High Risk Customer</a:t>
                      </a:r>
                      <a:endParaRPr lang="en-GB" dirty="0"/>
                    </a:p>
                  </a:txBody>
                  <a:tcPr/>
                </a:tc>
                <a:tc>
                  <a:txBody>
                    <a:bodyPr/>
                    <a:lstStyle/>
                    <a:p>
                      <a:pPr algn="l">
                        <a:lnSpc>
                          <a:spcPct val="150000"/>
                        </a:lnSpc>
                      </a:pPr>
                      <a:r>
                        <a:rPr lang="en-IN" dirty="0"/>
                        <a:t>Purchase for long time ago, frequency was quite high, amount spent is high</a:t>
                      </a:r>
                      <a:endParaRPr lang="en-GB" dirty="0"/>
                    </a:p>
                  </a:txBody>
                  <a:tcPr/>
                </a:tc>
                <a:tc>
                  <a:txBody>
                    <a:bodyPr/>
                    <a:lstStyle/>
                    <a:p>
                      <a:pPr algn="l">
                        <a:lnSpc>
                          <a:spcPct val="150000"/>
                        </a:lnSpc>
                      </a:pPr>
                      <a:r>
                        <a:rPr lang="en-IN" dirty="0"/>
                        <a:t>360 </a:t>
                      </a:r>
                      <a:endParaRPr lang="en-GB" dirty="0"/>
                    </a:p>
                  </a:txBody>
                  <a:tcPr/>
                </a:tc>
                <a:tc>
                  <a:txBody>
                    <a:bodyPr/>
                    <a:lstStyle/>
                    <a:p>
                      <a:pPr algn="l">
                        <a:lnSpc>
                          <a:spcPct val="150000"/>
                        </a:lnSpc>
                      </a:pPr>
                      <a:r>
                        <a:rPr lang="en-IN" dirty="0"/>
                        <a:t>2476</a:t>
                      </a:r>
                      <a:endParaRPr lang="en-GB" dirty="0"/>
                    </a:p>
                  </a:txBody>
                  <a:tcPr/>
                </a:tc>
                <a:tc>
                  <a:txBody>
                    <a:bodyPr/>
                    <a:lstStyle/>
                    <a:p>
                      <a:pPr algn="l">
                        <a:lnSpc>
                          <a:spcPct val="150000"/>
                        </a:lnSpc>
                      </a:pPr>
                      <a:r>
                        <a:rPr lang="en-IN" dirty="0"/>
                        <a:t>0</a:t>
                      </a:r>
                      <a:endParaRPr lang="en-GB" dirty="0"/>
                    </a:p>
                  </a:txBody>
                  <a:tcPr/>
                </a:tc>
                <a:extLst>
                  <a:ext uri="{0D108BD9-81ED-4DB2-BD59-A6C34878D82A}">
                    <a16:rowId xmlns:a16="http://schemas.microsoft.com/office/drawing/2014/main" val="1829223446"/>
                  </a:ext>
                </a:extLst>
              </a:tr>
              <a:tr h="277643">
                <a:tc>
                  <a:txBody>
                    <a:bodyPr/>
                    <a:lstStyle/>
                    <a:p>
                      <a:pPr algn="l">
                        <a:lnSpc>
                          <a:spcPct val="150000"/>
                        </a:lnSpc>
                      </a:pPr>
                      <a:r>
                        <a:rPr lang="en-IN" dirty="0"/>
                        <a:t>8</a:t>
                      </a:r>
                      <a:endParaRPr lang="en-GB" dirty="0"/>
                    </a:p>
                  </a:txBody>
                  <a:tcPr/>
                </a:tc>
                <a:tc>
                  <a:txBody>
                    <a:bodyPr/>
                    <a:lstStyle/>
                    <a:p>
                      <a:pPr algn="l">
                        <a:lnSpc>
                          <a:spcPct val="150000"/>
                        </a:lnSpc>
                      </a:pPr>
                      <a:r>
                        <a:rPr lang="en-IN" dirty="0"/>
                        <a:t>Almost Lost Customer</a:t>
                      </a:r>
                      <a:endParaRPr lang="en-GB" dirty="0"/>
                    </a:p>
                  </a:txBody>
                  <a:tcPr/>
                </a:tc>
                <a:tc>
                  <a:txBody>
                    <a:bodyPr/>
                    <a:lstStyle/>
                    <a:p>
                      <a:pPr algn="l">
                        <a:lnSpc>
                          <a:spcPct val="150000"/>
                        </a:lnSpc>
                      </a:pPr>
                      <a:r>
                        <a:rPr lang="en-IN" dirty="0"/>
                        <a:t>Very low recency, low frequency, but high amount spent</a:t>
                      </a:r>
                      <a:endParaRPr lang="en-GB" dirty="0"/>
                    </a:p>
                  </a:txBody>
                  <a:tcPr/>
                </a:tc>
                <a:tc>
                  <a:txBody>
                    <a:bodyPr/>
                    <a:lstStyle/>
                    <a:p>
                      <a:pPr algn="l">
                        <a:lnSpc>
                          <a:spcPct val="150000"/>
                        </a:lnSpc>
                      </a:pPr>
                      <a:r>
                        <a:rPr lang="en-IN" dirty="0"/>
                        <a:t>326</a:t>
                      </a:r>
                      <a:endParaRPr lang="en-GB" dirty="0"/>
                    </a:p>
                  </a:txBody>
                  <a:tcPr/>
                </a:tc>
                <a:tc>
                  <a:txBody>
                    <a:bodyPr/>
                    <a:lstStyle/>
                    <a:p>
                      <a:pPr algn="l">
                        <a:lnSpc>
                          <a:spcPct val="150000"/>
                        </a:lnSpc>
                      </a:pPr>
                      <a:r>
                        <a:rPr lang="en-IN" dirty="0"/>
                        <a:t>2802</a:t>
                      </a:r>
                      <a:endParaRPr lang="en-GB" dirty="0"/>
                    </a:p>
                  </a:txBody>
                  <a:tcPr/>
                </a:tc>
                <a:tc>
                  <a:txBody>
                    <a:bodyPr/>
                    <a:lstStyle/>
                    <a:p>
                      <a:pPr algn="l">
                        <a:lnSpc>
                          <a:spcPct val="150000"/>
                        </a:lnSpc>
                      </a:pPr>
                      <a:r>
                        <a:rPr lang="en-IN" dirty="0"/>
                        <a:t>0</a:t>
                      </a:r>
                      <a:endParaRPr lang="en-GB" dirty="0"/>
                    </a:p>
                  </a:txBody>
                  <a:tcPr/>
                </a:tc>
                <a:extLst>
                  <a:ext uri="{0D108BD9-81ED-4DB2-BD59-A6C34878D82A}">
                    <a16:rowId xmlns:a16="http://schemas.microsoft.com/office/drawing/2014/main" val="3713779419"/>
                  </a:ext>
                </a:extLst>
              </a:tr>
              <a:tr h="277643">
                <a:tc>
                  <a:txBody>
                    <a:bodyPr/>
                    <a:lstStyle/>
                    <a:p>
                      <a:pPr algn="l">
                        <a:lnSpc>
                          <a:spcPct val="150000"/>
                        </a:lnSpc>
                      </a:pPr>
                      <a:r>
                        <a:rPr lang="en-IN" dirty="0"/>
                        <a:t>9</a:t>
                      </a:r>
                      <a:endParaRPr lang="en-GB" dirty="0"/>
                    </a:p>
                  </a:txBody>
                  <a:tcPr/>
                </a:tc>
                <a:tc>
                  <a:txBody>
                    <a:bodyPr/>
                    <a:lstStyle/>
                    <a:p>
                      <a:pPr algn="l">
                        <a:lnSpc>
                          <a:spcPct val="150000"/>
                        </a:lnSpc>
                      </a:pPr>
                      <a:r>
                        <a:rPr lang="en-IN" dirty="0"/>
                        <a:t>Lost Customers</a:t>
                      </a:r>
                      <a:endParaRPr lang="en-GB" dirty="0"/>
                    </a:p>
                  </a:txBody>
                  <a:tcPr/>
                </a:tc>
                <a:tc>
                  <a:txBody>
                    <a:bodyPr/>
                    <a:lstStyle/>
                    <a:p>
                      <a:pPr algn="l">
                        <a:lnSpc>
                          <a:spcPct val="150000"/>
                        </a:lnSpc>
                      </a:pPr>
                      <a:r>
                        <a:rPr lang="en-IN" dirty="0"/>
                        <a:t>Very low RFM</a:t>
                      </a:r>
                      <a:endParaRPr lang="en-GB" dirty="0"/>
                    </a:p>
                  </a:txBody>
                  <a:tcPr/>
                </a:tc>
                <a:tc>
                  <a:txBody>
                    <a:bodyPr/>
                    <a:lstStyle/>
                    <a:p>
                      <a:pPr algn="l">
                        <a:lnSpc>
                          <a:spcPct val="150000"/>
                        </a:lnSpc>
                      </a:pPr>
                      <a:r>
                        <a:rPr lang="en-IN" dirty="0"/>
                        <a:t>290</a:t>
                      </a:r>
                      <a:endParaRPr lang="en-GB" dirty="0"/>
                    </a:p>
                  </a:txBody>
                  <a:tcPr/>
                </a:tc>
                <a:tc>
                  <a:txBody>
                    <a:bodyPr/>
                    <a:lstStyle/>
                    <a:p>
                      <a:pPr algn="l">
                        <a:lnSpc>
                          <a:spcPct val="150000"/>
                        </a:lnSpc>
                      </a:pPr>
                      <a:r>
                        <a:rPr lang="en-IN" dirty="0"/>
                        <a:t>3493</a:t>
                      </a:r>
                      <a:endParaRPr lang="en-GB" dirty="0"/>
                    </a:p>
                  </a:txBody>
                  <a:tcPr/>
                </a:tc>
                <a:tc>
                  <a:txBody>
                    <a:bodyPr/>
                    <a:lstStyle/>
                    <a:p>
                      <a:pPr algn="l">
                        <a:lnSpc>
                          <a:spcPct val="150000"/>
                        </a:lnSpc>
                      </a:pPr>
                      <a:r>
                        <a:rPr lang="en-IN" dirty="0"/>
                        <a:t>0</a:t>
                      </a:r>
                      <a:endParaRPr lang="en-GB" dirty="0"/>
                    </a:p>
                  </a:txBody>
                  <a:tcPr/>
                </a:tc>
                <a:extLst>
                  <a:ext uri="{0D108BD9-81ED-4DB2-BD59-A6C34878D82A}">
                    <a16:rowId xmlns:a16="http://schemas.microsoft.com/office/drawing/2014/main" val="419671244"/>
                  </a:ext>
                </a:extLst>
              </a:tr>
            </a:tbl>
          </a:graphicData>
        </a:graphic>
      </p:graphicFrame>
    </p:spTree>
    <p:extLst>
      <p:ext uri="{BB962C8B-B14F-4D97-AF65-F5344CB8AC3E}">
        <p14:creationId xmlns:p14="http://schemas.microsoft.com/office/powerpoint/2010/main" val="384824842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Interpretation </a:t>
            </a:r>
            <a:endParaRPr dirty="0"/>
          </a:p>
        </p:txBody>
      </p:sp>
      <p:sp>
        <p:nvSpPr>
          <p:cNvPr id="141" name="Shape 90"/>
          <p:cNvSpPr/>
          <p:nvPr/>
        </p:nvSpPr>
        <p:spPr>
          <a:xfrm>
            <a:off x="205025" y="1083299"/>
            <a:ext cx="8565600" cy="41129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latin typeface="+mn-lt"/>
                <a:cs typeface="Times New Roman" panose="02020603050405020304" pitchFamily="18" charset="0"/>
              </a:rPr>
              <a:t>Customer Target and Methodology</a:t>
            </a:r>
          </a:p>
        </p:txBody>
      </p:sp>
      <p:sp>
        <p:nvSpPr>
          <p:cNvPr id="142" name="Shape 91"/>
          <p:cNvSpPr/>
          <p:nvPr/>
        </p:nvSpPr>
        <p:spPr>
          <a:xfrm>
            <a:off x="205025" y="2164724"/>
            <a:ext cx="4134600" cy="38693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nSpc>
                <a:spcPct val="150000"/>
              </a:lnSpc>
            </a:pPr>
            <a:r>
              <a:rPr lang="en-US" sz="1000" dirty="0">
                <a:latin typeface="+mn-lt"/>
                <a:cs typeface="Times New Roman" panose="02020603050405020304" pitchFamily="18" charset="0"/>
              </a:rPr>
              <a:t>.</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3">
            <a:extLst>
              <a:ext uri="{FF2B5EF4-FFF2-40B4-BE49-F238E27FC236}">
                <a16:creationId xmlns:a16="http://schemas.microsoft.com/office/drawing/2014/main" id="{4A00CBEB-2721-476A-A4D6-6FFE8435AC97}"/>
              </a:ext>
            </a:extLst>
          </p:cNvPr>
          <p:cNvGraphicFramePr>
            <a:graphicFrameLocks noGrp="1"/>
          </p:cNvGraphicFramePr>
          <p:nvPr>
            <p:extLst>
              <p:ext uri="{D42A27DB-BD31-4B8C-83A1-F6EECF244321}">
                <p14:modId xmlns:p14="http://schemas.microsoft.com/office/powerpoint/2010/main" val="300759918"/>
              </p:ext>
            </p:extLst>
          </p:nvPr>
        </p:nvGraphicFramePr>
        <p:xfrm>
          <a:off x="205025" y="1482722"/>
          <a:ext cx="8733949" cy="1916115"/>
        </p:xfrm>
        <a:graphic>
          <a:graphicData uri="http://schemas.openxmlformats.org/drawingml/2006/table">
            <a:tbl>
              <a:tblPr firstRow="1" bandRow="1">
                <a:tableStyleId>{5940675A-B579-460E-94D1-54222C63F5DA}</a:tableStyleId>
              </a:tblPr>
              <a:tblGrid>
                <a:gridCol w="664881">
                  <a:extLst>
                    <a:ext uri="{9D8B030D-6E8A-4147-A177-3AD203B41FA5}">
                      <a16:colId xmlns:a16="http://schemas.microsoft.com/office/drawing/2014/main" val="4128119910"/>
                    </a:ext>
                  </a:extLst>
                </a:gridCol>
                <a:gridCol w="1651335">
                  <a:extLst>
                    <a:ext uri="{9D8B030D-6E8A-4147-A177-3AD203B41FA5}">
                      <a16:colId xmlns:a16="http://schemas.microsoft.com/office/drawing/2014/main" val="2424133187"/>
                    </a:ext>
                  </a:extLst>
                </a:gridCol>
                <a:gridCol w="4023066">
                  <a:extLst>
                    <a:ext uri="{9D8B030D-6E8A-4147-A177-3AD203B41FA5}">
                      <a16:colId xmlns:a16="http://schemas.microsoft.com/office/drawing/2014/main" val="4227481788"/>
                    </a:ext>
                  </a:extLst>
                </a:gridCol>
                <a:gridCol w="823691">
                  <a:extLst>
                    <a:ext uri="{9D8B030D-6E8A-4147-A177-3AD203B41FA5}">
                      <a16:colId xmlns:a16="http://schemas.microsoft.com/office/drawing/2014/main" val="2421419838"/>
                    </a:ext>
                  </a:extLst>
                </a:gridCol>
                <a:gridCol w="823691">
                  <a:extLst>
                    <a:ext uri="{9D8B030D-6E8A-4147-A177-3AD203B41FA5}">
                      <a16:colId xmlns:a16="http://schemas.microsoft.com/office/drawing/2014/main" val="1819552629"/>
                    </a:ext>
                  </a:extLst>
                </a:gridCol>
                <a:gridCol w="747285">
                  <a:extLst>
                    <a:ext uri="{9D8B030D-6E8A-4147-A177-3AD203B41FA5}">
                      <a16:colId xmlns:a16="http://schemas.microsoft.com/office/drawing/2014/main" val="2406472118"/>
                    </a:ext>
                  </a:extLst>
                </a:gridCol>
              </a:tblGrid>
              <a:tr h="495166">
                <a:tc>
                  <a:txBody>
                    <a:bodyPr/>
                    <a:lstStyle/>
                    <a:p>
                      <a:pPr algn="l">
                        <a:lnSpc>
                          <a:spcPct val="150000"/>
                        </a:lnSpc>
                      </a:pPr>
                      <a:r>
                        <a:rPr lang="en-IN" dirty="0"/>
                        <a:t>Rank </a:t>
                      </a:r>
                      <a:endParaRPr lang="en-GB" dirty="0"/>
                    </a:p>
                  </a:txBody>
                  <a:tcPr>
                    <a:solidFill>
                      <a:srgbClr val="FFC000"/>
                    </a:solidFill>
                  </a:tcPr>
                </a:tc>
                <a:tc>
                  <a:txBody>
                    <a:bodyPr/>
                    <a:lstStyle/>
                    <a:p>
                      <a:pPr algn="l">
                        <a:lnSpc>
                          <a:spcPct val="150000"/>
                        </a:lnSpc>
                      </a:pPr>
                      <a:r>
                        <a:rPr lang="en-IN" dirty="0"/>
                        <a:t>Customer Title</a:t>
                      </a:r>
                      <a:endParaRPr lang="en-GB" dirty="0"/>
                    </a:p>
                  </a:txBody>
                  <a:tcPr>
                    <a:solidFill>
                      <a:srgbClr val="FFC000"/>
                    </a:solidFill>
                  </a:tcPr>
                </a:tc>
                <a:tc>
                  <a:txBody>
                    <a:bodyPr/>
                    <a:lstStyle/>
                    <a:p>
                      <a:pPr algn="l">
                        <a:lnSpc>
                          <a:spcPct val="150000"/>
                        </a:lnSpc>
                      </a:pPr>
                      <a:r>
                        <a:rPr lang="en-IN" dirty="0"/>
                        <a:t>Description</a:t>
                      </a:r>
                      <a:endParaRPr lang="en-GB" dirty="0"/>
                    </a:p>
                  </a:txBody>
                  <a:tcPr>
                    <a:solidFill>
                      <a:srgbClr val="FFC000"/>
                    </a:solidFill>
                  </a:tcPr>
                </a:tc>
                <a:tc>
                  <a:txBody>
                    <a:bodyPr/>
                    <a:lstStyle/>
                    <a:p>
                      <a:pPr algn="l">
                        <a:lnSpc>
                          <a:spcPct val="150000"/>
                        </a:lnSpc>
                      </a:pPr>
                      <a:r>
                        <a:rPr lang="en-IN" dirty="0"/>
                        <a:t>No. of Customers </a:t>
                      </a:r>
                      <a:endParaRPr lang="en-GB" dirty="0"/>
                    </a:p>
                  </a:txBody>
                  <a:tcPr>
                    <a:solidFill>
                      <a:srgbClr val="FFC000"/>
                    </a:solidFill>
                  </a:tcPr>
                </a:tc>
                <a:tc>
                  <a:txBody>
                    <a:bodyPr/>
                    <a:lstStyle/>
                    <a:p>
                      <a:pPr algn="l">
                        <a:lnSpc>
                          <a:spcPct val="150000"/>
                        </a:lnSpc>
                      </a:pPr>
                      <a:r>
                        <a:rPr lang="en-IN" dirty="0"/>
                        <a:t>Cumulative </a:t>
                      </a:r>
                      <a:endParaRPr lang="en-GB" dirty="0"/>
                    </a:p>
                  </a:txBody>
                  <a:tcPr>
                    <a:solidFill>
                      <a:srgbClr val="FFC000"/>
                    </a:solidFill>
                  </a:tcPr>
                </a:tc>
                <a:tc>
                  <a:txBody>
                    <a:bodyPr/>
                    <a:lstStyle/>
                    <a:p>
                      <a:pPr algn="l">
                        <a:lnSpc>
                          <a:spcPct val="150000"/>
                        </a:lnSpc>
                      </a:pPr>
                      <a:r>
                        <a:rPr lang="en-IN" dirty="0"/>
                        <a:t>Customer Selection</a:t>
                      </a:r>
                      <a:endParaRPr lang="en-GB" dirty="0"/>
                    </a:p>
                  </a:txBody>
                  <a:tcPr>
                    <a:solidFill>
                      <a:srgbClr val="FFC000"/>
                    </a:solidFill>
                  </a:tcPr>
                </a:tc>
                <a:extLst>
                  <a:ext uri="{0D108BD9-81ED-4DB2-BD59-A6C34878D82A}">
                    <a16:rowId xmlns:a16="http://schemas.microsoft.com/office/drawing/2014/main" val="1769288229"/>
                  </a:ext>
                </a:extLst>
              </a:tr>
              <a:tr h="277643">
                <a:tc>
                  <a:txBody>
                    <a:bodyPr/>
                    <a:lstStyle/>
                    <a:p>
                      <a:pPr algn="l">
                        <a:lnSpc>
                          <a:spcPct val="150000"/>
                        </a:lnSpc>
                      </a:pPr>
                      <a:r>
                        <a:rPr lang="en-IN" dirty="0"/>
                        <a:t>1</a:t>
                      </a:r>
                      <a:endParaRPr lang="en-GB" dirty="0"/>
                    </a:p>
                  </a:txBody>
                  <a:tcPr/>
                </a:tc>
                <a:tc>
                  <a:txBody>
                    <a:bodyPr/>
                    <a:lstStyle/>
                    <a:p>
                      <a:pPr algn="l">
                        <a:lnSpc>
                          <a:spcPct val="150000"/>
                        </a:lnSpc>
                      </a:pPr>
                      <a:r>
                        <a:rPr lang="en-IN" dirty="0"/>
                        <a:t>Platinum Customer </a:t>
                      </a:r>
                      <a:endParaRPr lang="en-GB" dirty="0"/>
                    </a:p>
                  </a:txBody>
                  <a:tcPr/>
                </a:tc>
                <a:tc>
                  <a:txBody>
                    <a:bodyPr/>
                    <a:lstStyle/>
                    <a:p>
                      <a:pPr algn="l">
                        <a:lnSpc>
                          <a:spcPct val="150000"/>
                        </a:lnSpc>
                      </a:pPr>
                      <a:r>
                        <a:rPr lang="en-IN" dirty="0"/>
                        <a:t>Most recent buy, buys often, most spent</a:t>
                      </a:r>
                      <a:endParaRPr lang="en-GB" dirty="0"/>
                    </a:p>
                  </a:txBody>
                  <a:tcPr/>
                </a:tc>
                <a:tc>
                  <a:txBody>
                    <a:bodyPr/>
                    <a:lstStyle/>
                    <a:p>
                      <a:pPr algn="l">
                        <a:lnSpc>
                          <a:spcPct val="150000"/>
                        </a:lnSpc>
                      </a:pPr>
                      <a:r>
                        <a:rPr lang="en-IN" dirty="0"/>
                        <a:t>176</a:t>
                      </a:r>
                      <a:endParaRPr lang="en-GB" dirty="0"/>
                    </a:p>
                  </a:txBody>
                  <a:tcPr/>
                </a:tc>
                <a:tc>
                  <a:txBody>
                    <a:bodyPr/>
                    <a:lstStyle/>
                    <a:p>
                      <a:pPr algn="l">
                        <a:lnSpc>
                          <a:spcPct val="150000"/>
                        </a:lnSpc>
                      </a:pPr>
                      <a:r>
                        <a:rPr lang="en-IN" dirty="0"/>
                        <a:t>176</a:t>
                      </a:r>
                      <a:endParaRPr lang="en-GB" dirty="0"/>
                    </a:p>
                  </a:txBody>
                  <a:tcPr/>
                </a:tc>
                <a:tc>
                  <a:txBody>
                    <a:bodyPr/>
                    <a:lstStyle/>
                    <a:p>
                      <a:pPr algn="l">
                        <a:lnSpc>
                          <a:spcPct val="150000"/>
                        </a:lnSpc>
                      </a:pPr>
                      <a:r>
                        <a:rPr lang="en-IN" dirty="0"/>
                        <a:t>176</a:t>
                      </a:r>
                      <a:endParaRPr lang="en-GB" dirty="0"/>
                    </a:p>
                  </a:txBody>
                  <a:tcPr/>
                </a:tc>
                <a:extLst>
                  <a:ext uri="{0D108BD9-81ED-4DB2-BD59-A6C34878D82A}">
                    <a16:rowId xmlns:a16="http://schemas.microsoft.com/office/drawing/2014/main" val="473334189"/>
                  </a:ext>
                </a:extLst>
              </a:tr>
              <a:tr h="277643">
                <a:tc>
                  <a:txBody>
                    <a:bodyPr/>
                    <a:lstStyle/>
                    <a:p>
                      <a:pPr algn="l">
                        <a:lnSpc>
                          <a:spcPct val="150000"/>
                        </a:lnSpc>
                      </a:pPr>
                      <a:r>
                        <a:rPr lang="en-IN" dirty="0"/>
                        <a:t>2</a:t>
                      </a:r>
                      <a:endParaRPr lang="en-GB" dirty="0"/>
                    </a:p>
                  </a:txBody>
                  <a:tcPr/>
                </a:tc>
                <a:tc>
                  <a:txBody>
                    <a:bodyPr/>
                    <a:lstStyle/>
                    <a:p>
                      <a:pPr algn="l">
                        <a:lnSpc>
                          <a:spcPct val="150000"/>
                        </a:lnSpc>
                      </a:pPr>
                      <a:r>
                        <a:rPr lang="en-IN" dirty="0"/>
                        <a:t>Very Loyal</a:t>
                      </a:r>
                      <a:endParaRPr lang="en-GB" dirty="0"/>
                    </a:p>
                  </a:txBody>
                  <a:tcPr/>
                </a:tc>
                <a:tc>
                  <a:txBody>
                    <a:bodyPr/>
                    <a:lstStyle/>
                    <a:p>
                      <a:pPr algn="l">
                        <a:lnSpc>
                          <a:spcPct val="150000"/>
                        </a:lnSpc>
                      </a:pPr>
                      <a:r>
                        <a:rPr lang="en-IN" dirty="0"/>
                        <a:t>Most recent, buy often, spends larger amount of money</a:t>
                      </a:r>
                      <a:endParaRPr lang="en-GB" dirty="0"/>
                    </a:p>
                  </a:txBody>
                  <a:tcPr/>
                </a:tc>
                <a:tc>
                  <a:txBody>
                    <a:bodyPr/>
                    <a:lstStyle/>
                    <a:p>
                      <a:pPr algn="l">
                        <a:lnSpc>
                          <a:spcPct val="150000"/>
                        </a:lnSpc>
                      </a:pPr>
                      <a:r>
                        <a:rPr lang="en-IN" dirty="0"/>
                        <a:t>184</a:t>
                      </a:r>
                      <a:endParaRPr lang="en-GB" dirty="0"/>
                    </a:p>
                  </a:txBody>
                  <a:tcPr/>
                </a:tc>
                <a:tc>
                  <a:txBody>
                    <a:bodyPr/>
                    <a:lstStyle/>
                    <a:p>
                      <a:pPr algn="l">
                        <a:lnSpc>
                          <a:spcPct val="150000"/>
                        </a:lnSpc>
                      </a:pPr>
                      <a:r>
                        <a:rPr lang="en-IN" dirty="0"/>
                        <a:t>360</a:t>
                      </a:r>
                      <a:endParaRPr lang="en-GB" dirty="0"/>
                    </a:p>
                  </a:txBody>
                  <a:tcPr/>
                </a:tc>
                <a:tc>
                  <a:txBody>
                    <a:bodyPr/>
                    <a:lstStyle/>
                    <a:p>
                      <a:pPr algn="l">
                        <a:lnSpc>
                          <a:spcPct val="150000"/>
                        </a:lnSpc>
                      </a:pPr>
                      <a:r>
                        <a:rPr lang="en-IN" dirty="0"/>
                        <a:t>184</a:t>
                      </a:r>
                      <a:endParaRPr lang="en-GB" dirty="0"/>
                    </a:p>
                  </a:txBody>
                  <a:tcPr/>
                </a:tc>
                <a:extLst>
                  <a:ext uri="{0D108BD9-81ED-4DB2-BD59-A6C34878D82A}">
                    <a16:rowId xmlns:a16="http://schemas.microsoft.com/office/drawing/2014/main" val="422862299"/>
                  </a:ext>
                </a:extLst>
              </a:tr>
              <a:tr h="495166">
                <a:tc>
                  <a:txBody>
                    <a:bodyPr/>
                    <a:lstStyle/>
                    <a:p>
                      <a:pPr algn="l">
                        <a:lnSpc>
                          <a:spcPct val="150000"/>
                        </a:lnSpc>
                      </a:pPr>
                      <a:r>
                        <a:rPr lang="en-IN" dirty="0"/>
                        <a:t>3</a:t>
                      </a:r>
                      <a:endParaRPr lang="en-GB" dirty="0"/>
                    </a:p>
                  </a:txBody>
                  <a:tcPr/>
                </a:tc>
                <a:tc>
                  <a:txBody>
                    <a:bodyPr/>
                    <a:lstStyle/>
                    <a:p>
                      <a:pPr algn="l">
                        <a:lnSpc>
                          <a:spcPct val="150000"/>
                        </a:lnSpc>
                      </a:pPr>
                      <a:r>
                        <a:rPr lang="en-IN" dirty="0"/>
                        <a:t>Becoming Loyal</a:t>
                      </a:r>
                      <a:endParaRPr lang="en-GB" dirty="0"/>
                    </a:p>
                  </a:txBody>
                  <a:tcPr/>
                </a:tc>
                <a:tc>
                  <a:txBody>
                    <a:bodyPr/>
                    <a:lstStyle/>
                    <a:p>
                      <a:pPr algn="l">
                        <a:lnSpc>
                          <a:spcPct val="150000"/>
                        </a:lnSpc>
                      </a:pPr>
                      <a:r>
                        <a:rPr lang="en-IN" dirty="0"/>
                        <a:t>Relatively recent, bought more than once , spends large amount of money </a:t>
                      </a:r>
                      <a:endParaRPr lang="en-GB" dirty="0"/>
                    </a:p>
                  </a:txBody>
                  <a:tcPr/>
                </a:tc>
                <a:tc>
                  <a:txBody>
                    <a:bodyPr/>
                    <a:lstStyle/>
                    <a:p>
                      <a:pPr algn="l">
                        <a:lnSpc>
                          <a:spcPct val="150000"/>
                        </a:lnSpc>
                      </a:pPr>
                      <a:r>
                        <a:rPr lang="en-IN" dirty="0"/>
                        <a:t>344</a:t>
                      </a:r>
                      <a:endParaRPr lang="en-GB" dirty="0"/>
                    </a:p>
                  </a:txBody>
                  <a:tcPr/>
                </a:tc>
                <a:tc>
                  <a:txBody>
                    <a:bodyPr/>
                    <a:lstStyle/>
                    <a:p>
                      <a:pPr algn="l">
                        <a:lnSpc>
                          <a:spcPct val="150000"/>
                        </a:lnSpc>
                      </a:pPr>
                      <a:r>
                        <a:rPr lang="en-IN" dirty="0"/>
                        <a:t>704</a:t>
                      </a:r>
                      <a:endParaRPr lang="en-GB" dirty="0"/>
                    </a:p>
                  </a:txBody>
                  <a:tcPr/>
                </a:tc>
                <a:tc>
                  <a:txBody>
                    <a:bodyPr/>
                    <a:lstStyle/>
                    <a:p>
                      <a:pPr algn="l">
                        <a:lnSpc>
                          <a:spcPct val="150000"/>
                        </a:lnSpc>
                      </a:pPr>
                      <a:r>
                        <a:rPr lang="en-IN" dirty="0"/>
                        <a:t>344</a:t>
                      </a:r>
                      <a:endParaRPr lang="en-GB" dirty="0"/>
                    </a:p>
                  </a:txBody>
                  <a:tcPr/>
                </a:tc>
                <a:extLst>
                  <a:ext uri="{0D108BD9-81ED-4DB2-BD59-A6C34878D82A}">
                    <a16:rowId xmlns:a16="http://schemas.microsoft.com/office/drawing/2014/main" val="2647262506"/>
                  </a:ext>
                </a:extLst>
              </a:tr>
              <a:tr h="277643">
                <a:tc>
                  <a:txBody>
                    <a:bodyPr/>
                    <a:lstStyle/>
                    <a:p>
                      <a:pPr algn="l">
                        <a:lnSpc>
                          <a:spcPct val="150000"/>
                        </a:lnSpc>
                      </a:pPr>
                      <a:r>
                        <a:rPr lang="en-IN" dirty="0"/>
                        <a:t>4</a:t>
                      </a:r>
                      <a:endParaRPr lang="en-GB" dirty="0"/>
                    </a:p>
                  </a:txBody>
                  <a:tcPr/>
                </a:tc>
                <a:tc>
                  <a:txBody>
                    <a:bodyPr/>
                    <a:lstStyle/>
                    <a:p>
                      <a:pPr algn="l">
                        <a:lnSpc>
                          <a:spcPct val="150000"/>
                        </a:lnSpc>
                      </a:pPr>
                      <a:r>
                        <a:rPr lang="en-IN" dirty="0"/>
                        <a:t>Recent Customer</a:t>
                      </a:r>
                      <a:endParaRPr lang="en-GB" dirty="0"/>
                    </a:p>
                  </a:txBody>
                  <a:tcPr/>
                </a:tc>
                <a:tc>
                  <a:txBody>
                    <a:bodyPr/>
                    <a:lstStyle/>
                    <a:p>
                      <a:pPr algn="l">
                        <a:lnSpc>
                          <a:spcPct val="150000"/>
                        </a:lnSpc>
                      </a:pPr>
                      <a:r>
                        <a:rPr lang="en-IN" dirty="0"/>
                        <a:t>Bought recently, not  very often, average amount spent</a:t>
                      </a:r>
                      <a:endParaRPr lang="en-GB" dirty="0"/>
                    </a:p>
                  </a:txBody>
                  <a:tcPr/>
                </a:tc>
                <a:tc>
                  <a:txBody>
                    <a:bodyPr/>
                    <a:lstStyle/>
                    <a:p>
                      <a:pPr algn="l">
                        <a:lnSpc>
                          <a:spcPct val="150000"/>
                        </a:lnSpc>
                      </a:pPr>
                      <a:r>
                        <a:rPr lang="en-IN" dirty="0"/>
                        <a:t>368</a:t>
                      </a:r>
                      <a:endParaRPr lang="en-GB" dirty="0"/>
                    </a:p>
                  </a:txBody>
                  <a:tcPr/>
                </a:tc>
                <a:tc>
                  <a:txBody>
                    <a:bodyPr/>
                    <a:lstStyle/>
                    <a:p>
                      <a:pPr algn="l">
                        <a:lnSpc>
                          <a:spcPct val="150000"/>
                        </a:lnSpc>
                      </a:pPr>
                      <a:r>
                        <a:rPr lang="en-IN" dirty="0"/>
                        <a:t>1072</a:t>
                      </a:r>
                      <a:endParaRPr lang="en-GB" dirty="0"/>
                    </a:p>
                  </a:txBody>
                  <a:tcPr/>
                </a:tc>
                <a:tc>
                  <a:txBody>
                    <a:bodyPr/>
                    <a:lstStyle/>
                    <a:p>
                      <a:pPr algn="l">
                        <a:lnSpc>
                          <a:spcPct val="150000"/>
                        </a:lnSpc>
                      </a:pPr>
                      <a:r>
                        <a:rPr lang="en-IN" dirty="0"/>
                        <a:t>269</a:t>
                      </a:r>
                      <a:endParaRPr lang="en-GB" dirty="0"/>
                    </a:p>
                  </a:txBody>
                  <a:tcPr/>
                </a:tc>
                <a:extLst>
                  <a:ext uri="{0D108BD9-81ED-4DB2-BD59-A6C34878D82A}">
                    <a16:rowId xmlns:a16="http://schemas.microsoft.com/office/drawing/2014/main" val="1421071699"/>
                  </a:ext>
                </a:extLst>
              </a:tr>
            </a:tbl>
          </a:graphicData>
        </a:graphic>
      </p:graphicFrame>
      <p:sp>
        <p:nvSpPr>
          <p:cNvPr id="5" name="Title 4">
            <a:extLst>
              <a:ext uri="{FF2B5EF4-FFF2-40B4-BE49-F238E27FC236}">
                <a16:creationId xmlns:a16="http://schemas.microsoft.com/office/drawing/2014/main" id="{A32CA9D5-0F5C-438B-85A6-EBF7AE3B5765}"/>
              </a:ext>
            </a:extLst>
          </p:cNvPr>
          <p:cNvSpPr>
            <a:spLocks noGrp="1"/>
          </p:cNvSpPr>
          <p:nvPr>
            <p:ph type="title"/>
          </p:nvPr>
        </p:nvSpPr>
        <p:spPr>
          <a:xfrm>
            <a:off x="205025" y="3562350"/>
            <a:ext cx="8733949" cy="1066800"/>
          </a:xfrm>
        </p:spPr>
        <p:txBody>
          <a:bodyPr>
            <a:normAutofit/>
          </a:bodyPr>
          <a:lstStyle/>
          <a:p>
            <a:pPr marL="152400">
              <a:buClr>
                <a:schemeClr val="accent2">
                  <a:lumOff val="21764"/>
                </a:schemeClr>
              </a:buClr>
              <a:buSzPts val="1200"/>
            </a:pPr>
            <a:r>
              <a:rPr lang="en-IN" sz="1200" dirty="0">
                <a:solidFill>
                  <a:schemeClr val="accent2">
                    <a:lumOff val="21764"/>
                  </a:schemeClr>
                </a:solidFill>
              </a:rPr>
              <a:t>Filter through  top 1000 customers by assigning the conditions discussed in the table above.</a:t>
            </a:r>
            <a:br>
              <a:rPr lang="en-IN" sz="1200" dirty="0">
                <a:solidFill>
                  <a:schemeClr val="accent2">
                    <a:lumOff val="21764"/>
                  </a:schemeClr>
                </a:solidFill>
              </a:rPr>
            </a:br>
            <a:br>
              <a:rPr lang="en-IN" sz="1200" dirty="0">
                <a:solidFill>
                  <a:schemeClr val="accent2">
                    <a:lumOff val="21764"/>
                  </a:schemeClr>
                </a:solidFill>
              </a:rPr>
            </a:br>
            <a:r>
              <a:rPr lang="en-IN" sz="1200" dirty="0">
                <a:solidFill>
                  <a:schemeClr val="accent2">
                    <a:lumOff val="21764"/>
                  </a:schemeClr>
                </a:solidFill>
              </a:rPr>
              <a:t>The 1000 customers discovered would have bought recently, they have bought very frequently in the past and tend to spend more than other customers. </a:t>
            </a:r>
            <a:endParaRPr lang="en-GB" sz="1200" dirty="0">
              <a:solidFill>
                <a:schemeClr val="accent2">
                  <a:lumOff val="21764"/>
                </a:schemeClr>
              </a:solidFill>
            </a:endParaRPr>
          </a:p>
        </p:txBody>
      </p:sp>
    </p:spTree>
    <p:extLst>
      <p:ext uri="{BB962C8B-B14F-4D97-AF65-F5344CB8AC3E}">
        <p14:creationId xmlns:p14="http://schemas.microsoft.com/office/powerpoint/2010/main" val="360715031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48144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latin typeface="+mn-lt"/>
                <a:cs typeface="Times New Roman" panose="02020603050405020304" pitchFamily="18" charset="0"/>
              </a:rPr>
              <a:t>Identify and Recommend Top 1000 Customer to Target from Dataset</a:t>
            </a:r>
          </a:p>
        </p:txBody>
      </p:sp>
      <p:sp>
        <p:nvSpPr>
          <p:cNvPr id="124" name="Shape 73"/>
          <p:cNvSpPr/>
          <p:nvPr/>
        </p:nvSpPr>
        <p:spPr>
          <a:xfrm>
            <a:off x="6923851" y="126350"/>
            <a:ext cx="4134600" cy="43200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latin typeface="Comic Sans MS" pitchFamily="66"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Text Placeholder 3">
            <a:extLst>
              <a:ext uri="{FF2B5EF4-FFF2-40B4-BE49-F238E27FC236}">
                <a16:creationId xmlns:a16="http://schemas.microsoft.com/office/drawing/2014/main" id="{1C6A3685-5BC7-4159-A078-730C3EA88FC7}"/>
              </a:ext>
            </a:extLst>
          </p:cNvPr>
          <p:cNvSpPr>
            <a:spLocks noGrp="1"/>
          </p:cNvSpPr>
          <p:nvPr>
            <p:ph type="body" sz="quarter" idx="1"/>
          </p:nvPr>
        </p:nvSpPr>
        <p:spPr>
          <a:xfrm>
            <a:off x="205025" y="1777475"/>
            <a:ext cx="2919175" cy="3179401"/>
          </a:xfrm>
        </p:spPr>
        <p:txBody>
          <a:bodyPr>
            <a:normAutofit lnSpcReduction="10000"/>
          </a:bodyPr>
          <a:lstStyle/>
          <a:p>
            <a:pPr marL="152400" indent="0">
              <a:buNone/>
            </a:pPr>
            <a:r>
              <a:rPr lang="en-IN" b="1" dirty="0"/>
              <a:t>Outline of Problem</a:t>
            </a:r>
          </a:p>
          <a:p>
            <a:endParaRPr lang="en-IN" dirty="0"/>
          </a:p>
          <a:p>
            <a:pPr>
              <a:lnSpc>
                <a:spcPct val="110000"/>
              </a:lnSpc>
            </a:pPr>
            <a:r>
              <a:rPr lang="en-IN" dirty="0"/>
              <a:t>Sprocket Central is a company that specializes in high quality bikes and cycling accessories</a:t>
            </a:r>
          </a:p>
          <a:p>
            <a:pPr>
              <a:lnSpc>
                <a:spcPct val="110000"/>
              </a:lnSpc>
            </a:pPr>
            <a:endParaRPr lang="en-IN" dirty="0"/>
          </a:p>
          <a:p>
            <a:pPr>
              <a:lnSpc>
                <a:spcPct val="110000"/>
              </a:lnSpc>
            </a:pPr>
            <a:r>
              <a:rPr lang="en-IN" dirty="0"/>
              <a:t>Their Marketing team is looking to boost the business sales by analysing provided dataset</a:t>
            </a:r>
            <a:r>
              <a:rPr lang="en-GB" dirty="0"/>
              <a:t>s</a:t>
            </a:r>
          </a:p>
          <a:p>
            <a:pPr>
              <a:lnSpc>
                <a:spcPct val="110000"/>
              </a:lnSpc>
            </a:pPr>
            <a:endParaRPr lang="en-IN" dirty="0"/>
          </a:p>
          <a:p>
            <a:pPr>
              <a:lnSpc>
                <a:spcPct val="110000"/>
              </a:lnSpc>
            </a:pPr>
            <a:r>
              <a:rPr lang="en-IN" dirty="0"/>
              <a:t>Using 3 datasets provided the aim is to analyze and recommend 1000 customers that Sprocket Central should target to drive higher value for the company</a:t>
            </a:r>
          </a:p>
        </p:txBody>
      </p:sp>
      <p:sp>
        <p:nvSpPr>
          <p:cNvPr id="14" name="TextBox 13">
            <a:extLst>
              <a:ext uri="{FF2B5EF4-FFF2-40B4-BE49-F238E27FC236}">
                <a16:creationId xmlns:a16="http://schemas.microsoft.com/office/drawing/2014/main" id="{3AD9631B-C3BE-4C4B-ADEE-7AA3D68CBDBC}"/>
              </a:ext>
            </a:extLst>
          </p:cNvPr>
          <p:cNvSpPr txBox="1"/>
          <p:nvPr/>
        </p:nvSpPr>
        <p:spPr>
          <a:xfrm>
            <a:off x="4495800" y="1809098"/>
            <a:ext cx="4443175" cy="23064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52400">
              <a:lnSpc>
                <a:spcPct val="115000"/>
              </a:lnSpc>
              <a:buClr>
                <a:schemeClr val="accent2">
                  <a:lumOff val="21764"/>
                </a:schemeClr>
              </a:buClr>
              <a:buSzPts val="1200"/>
            </a:pPr>
            <a:r>
              <a:rPr lang="en-IN" sz="1200" b="1" dirty="0">
                <a:solidFill>
                  <a:schemeClr val="accent2">
                    <a:lumOff val="21764"/>
                  </a:schemeClr>
                </a:solidFill>
              </a:rPr>
              <a:t>Contents of  Data Analysis</a:t>
            </a:r>
          </a:p>
          <a:p>
            <a:pPr marL="457200" indent="-304800">
              <a:lnSpc>
                <a:spcPct val="115000"/>
              </a:lnSpc>
              <a:buClr>
                <a:schemeClr val="accent2">
                  <a:lumOff val="21764"/>
                </a:schemeClr>
              </a:buClr>
              <a:buSzPts val="1200"/>
              <a:buFont typeface="Arial"/>
              <a:buChar char="●"/>
            </a:pPr>
            <a:endParaRPr lang="en-IN" sz="1200" dirty="0">
              <a:solidFill>
                <a:schemeClr val="accent2">
                  <a:lumOff val="21764"/>
                </a:schemeClr>
              </a:solidFill>
            </a:endParaRPr>
          </a:p>
          <a:p>
            <a:pPr marL="457200" indent="-304800">
              <a:lnSpc>
                <a:spcPct val="200000"/>
              </a:lnSpc>
              <a:buClr>
                <a:schemeClr val="accent2">
                  <a:lumOff val="21764"/>
                </a:schemeClr>
              </a:buClr>
              <a:buSzPts val="1200"/>
              <a:buFont typeface="Wingdings" panose="05000000000000000000" pitchFamily="2" charset="2"/>
              <a:buChar char="Ø"/>
            </a:pPr>
            <a:r>
              <a:rPr lang="en-IN" sz="1200" dirty="0">
                <a:solidFill>
                  <a:schemeClr val="accent2">
                    <a:lumOff val="21764"/>
                  </a:schemeClr>
                </a:solidFill>
              </a:rPr>
              <a:t>‘New’ and ‘Old’ Customer Age distributions</a:t>
            </a:r>
          </a:p>
          <a:p>
            <a:pPr marL="457200" indent="-304800">
              <a:lnSpc>
                <a:spcPct val="200000"/>
              </a:lnSpc>
              <a:buClr>
                <a:schemeClr val="accent2">
                  <a:lumOff val="21764"/>
                </a:schemeClr>
              </a:buClr>
              <a:buSzPts val="1200"/>
              <a:buFont typeface="Wingdings" panose="05000000000000000000" pitchFamily="2" charset="2"/>
              <a:buChar char="Ø"/>
            </a:pPr>
            <a:r>
              <a:rPr lang="en-IN" sz="1200" dirty="0">
                <a:solidFill>
                  <a:schemeClr val="accent2">
                    <a:lumOff val="21764"/>
                  </a:schemeClr>
                </a:solidFill>
              </a:rPr>
              <a:t>Bike related purchases over the last 3 years by gender</a:t>
            </a:r>
          </a:p>
          <a:p>
            <a:pPr marL="457200" indent="-304800">
              <a:lnSpc>
                <a:spcPct val="200000"/>
              </a:lnSpc>
              <a:buClr>
                <a:schemeClr val="accent2">
                  <a:lumOff val="21764"/>
                </a:schemeClr>
              </a:buClr>
              <a:buSzPts val="1200"/>
              <a:buFont typeface="Wingdings" panose="05000000000000000000" pitchFamily="2" charset="2"/>
              <a:buChar char="Ø"/>
            </a:pPr>
            <a:r>
              <a:rPr lang="en-IN" sz="1200" dirty="0">
                <a:solidFill>
                  <a:schemeClr val="accent2">
                    <a:lumOff val="21764"/>
                  </a:schemeClr>
                </a:solidFill>
              </a:rPr>
              <a:t>Job industry distributions</a:t>
            </a:r>
          </a:p>
          <a:p>
            <a:pPr marL="457200" indent="-304800">
              <a:lnSpc>
                <a:spcPct val="200000"/>
              </a:lnSpc>
              <a:buClr>
                <a:schemeClr val="accent2">
                  <a:lumOff val="21764"/>
                </a:schemeClr>
              </a:buClr>
              <a:buSzPts val="1200"/>
              <a:buFont typeface="Wingdings" panose="05000000000000000000" pitchFamily="2" charset="2"/>
              <a:buChar char="Ø"/>
            </a:pPr>
            <a:r>
              <a:rPr lang="en-IN" sz="1200" dirty="0">
                <a:solidFill>
                  <a:schemeClr val="accent2">
                    <a:lumOff val="21764"/>
                  </a:schemeClr>
                </a:solidFill>
              </a:rPr>
              <a:t>Wealth Segmentation by age category </a:t>
            </a:r>
          </a:p>
          <a:p>
            <a:pPr marL="457200" indent="-304800">
              <a:lnSpc>
                <a:spcPct val="200000"/>
              </a:lnSpc>
              <a:buClr>
                <a:schemeClr val="accent2">
                  <a:lumOff val="21764"/>
                </a:schemeClr>
              </a:buClr>
              <a:buSzPts val="1200"/>
              <a:buFont typeface="Wingdings" panose="05000000000000000000" pitchFamily="2" charset="2"/>
              <a:buChar char="Ø"/>
            </a:pPr>
            <a:r>
              <a:rPr lang="en-IN" sz="1200" dirty="0">
                <a:solidFill>
                  <a:schemeClr val="accent2">
                    <a:lumOff val="21764"/>
                  </a:schemeClr>
                </a:solidFill>
              </a:rPr>
              <a:t>Number of cars owned and not owned by state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30924"/>
            <a:ext cx="9159501"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a:t>
            </a:r>
            <a:endParaRPr dirty="0"/>
          </a:p>
        </p:txBody>
      </p:sp>
      <p:sp>
        <p:nvSpPr>
          <p:cNvPr id="123" name="Shape 72"/>
          <p:cNvSpPr/>
          <p:nvPr/>
        </p:nvSpPr>
        <p:spPr>
          <a:xfrm>
            <a:off x="205025" y="1083299"/>
            <a:ext cx="8565600" cy="48144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dirty="0">
                <a:latin typeface="+mn-lt"/>
                <a:cs typeface="Times New Roman" panose="02020603050405020304" pitchFamily="18" charset="0"/>
              </a:rPr>
              <a:t>Data Quality Assessment  and  ‘Clean Up’</a:t>
            </a:r>
          </a:p>
        </p:txBody>
      </p:sp>
      <p:sp>
        <p:nvSpPr>
          <p:cNvPr id="124" name="Shape 73"/>
          <p:cNvSpPr/>
          <p:nvPr/>
        </p:nvSpPr>
        <p:spPr>
          <a:xfrm>
            <a:off x="6923851" y="126350"/>
            <a:ext cx="4134600" cy="43200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latin typeface="Comic Sans MS" pitchFamily="66"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itle 2">
            <a:extLst>
              <a:ext uri="{FF2B5EF4-FFF2-40B4-BE49-F238E27FC236}">
                <a16:creationId xmlns:a16="http://schemas.microsoft.com/office/drawing/2014/main" id="{305C9AA3-B0EF-43C3-A2C9-770AB56AD1E8}"/>
              </a:ext>
            </a:extLst>
          </p:cNvPr>
          <p:cNvSpPr>
            <a:spLocks noGrp="1"/>
          </p:cNvSpPr>
          <p:nvPr>
            <p:ph type="title"/>
          </p:nvPr>
        </p:nvSpPr>
        <p:spPr>
          <a:xfrm>
            <a:off x="3071577" y="1754661"/>
            <a:ext cx="5867398" cy="436089"/>
          </a:xfrm>
        </p:spPr>
        <p:txBody>
          <a:bodyPr>
            <a:normAutofit fontScale="90000"/>
          </a:bodyPr>
          <a:lstStyle/>
          <a:p>
            <a:r>
              <a:rPr lang="en-IN" sz="1800" b="1" dirty="0"/>
              <a:t>Summary Table</a:t>
            </a:r>
            <a:endParaRPr lang="en-GB" sz="1800" b="1" dirty="0"/>
          </a:p>
        </p:txBody>
      </p:sp>
      <p:sp>
        <p:nvSpPr>
          <p:cNvPr id="4" name="Text Placeholder 3">
            <a:extLst>
              <a:ext uri="{FF2B5EF4-FFF2-40B4-BE49-F238E27FC236}">
                <a16:creationId xmlns:a16="http://schemas.microsoft.com/office/drawing/2014/main" id="{1C6A3685-5BC7-4159-A078-730C3EA88FC7}"/>
              </a:ext>
            </a:extLst>
          </p:cNvPr>
          <p:cNvSpPr>
            <a:spLocks noGrp="1"/>
          </p:cNvSpPr>
          <p:nvPr>
            <p:ph type="body" sz="quarter" idx="4294967295"/>
          </p:nvPr>
        </p:nvSpPr>
        <p:spPr>
          <a:xfrm>
            <a:off x="1" y="1778001"/>
            <a:ext cx="2819400" cy="2927350"/>
          </a:xfrm>
        </p:spPr>
        <p:txBody>
          <a:bodyPr>
            <a:normAutofit fontScale="92500"/>
          </a:bodyPr>
          <a:lstStyle/>
          <a:p>
            <a:pPr marL="152400" indent="0">
              <a:buNone/>
            </a:pPr>
            <a:r>
              <a:rPr lang="en-IN" sz="1600" b="1" dirty="0"/>
              <a:t>Key Issues for Data Quality Assessment</a:t>
            </a:r>
            <a:endParaRPr lang="en-IN" dirty="0"/>
          </a:p>
          <a:p>
            <a:pPr marL="323850" indent="-171450">
              <a:lnSpc>
                <a:spcPct val="150000"/>
              </a:lnSpc>
              <a:buFont typeface="Wingdings" panose="05000000000000000000" pitchFamily="2" charset="2"/>
              <a:buChar char="§"/>
            </a:pPr>
            <a:r>
              <a:rPr lang="en-IN" sz="1000" dirty="0"/>
              <a:t>Accuracy : Correct Values</a:t>
            </a:r>
          </a:p>
          <a:p>
            <a:pPr marL="323850" indent="-171450">
              <a:lnSpc>
                <a:spcPct val="150000"/>
              </a:lnSpc>
              <a:buFont typeface="Wingdings" panose="05000000000000000000" pitchFamily="2" charset="2"/>
              <a:buChar char="§"/>
            </a:pPr>
            <a:r>
              <a:rPr lang="en-IN" sz="1000" dirty="0"/>
              <a:t>Completeness : Data Fields with values</a:t>
            </a:r>
          </a:p>
          <a:p>
            <a:pPr marL="323850" indent="-171450">
              <a:lnSpc>
                <a:spcPct val="150000"/>
              </a:lnSpc>
              <a:buFont typeface="Wingdings" panose="05000000000000000000" pitchFamily="2" charset="2"/>
              <a:buChar char="§"/>
            </a:pPr>
            <a:r>
              <a:rPr lang="en-IN" sz="1000" dirty="0"/>
              <a:t>Consistency: Values free from Contradiction</a:t>
            </a:r>
          </a:p>
          <a:p>
            <a:pPr marL="323850" indent="-171450">
              <a:lnSpc>
                <a:spcPct val="150000"/>
              </a:lnSpc>
              <a:buFont typeface="Wingdings" panose="05000000000000000000" pitchFamily="2" charset="2"/>
              <a:buChar char="§"/>
            </a:pPr>
            <a:r>
              <a:rPr lang="en-IN" sz="1000" dirty="0"/>
              <a:t>Currency: Values up to date</a:t>
            </a:r>
          </a:p>
          <a:p>
            <a:pPr marL="323850" indent="-171450">
              <a:lnSpc>
                <a:spcPct val="150000"/>
              </a:lnSpc>
              <a:buFont typeface="Wingdings" panose="05000000000000000000" pitchFamily="2" charset="2"/>
              <a:buChar char="§"/>
            </a:pPr>
            <a:r>
              <a:rPr lang="en-IN" sz="1000" dirty="0"/>
              <a:t>Relevancy : Data items with value Meta data</a:t>
            </a:r>
            <a:br>
              <a:rPr lang="en-IN" sz="1000" dirty="0"/>
            </a:br>
            <a:r>
              <a:rPr lang="en-IN" sz="1000" dirty="0"/>
              <a:t>Validity: Data Containing Allowable Values </a:t>
            </a:r>
          </a:p>
          <a:p>
            <a:pPr marL="323850" indent="-171450">
              <a:lnSpc>
                <a:spcPct val="150000"/>
              </a:lnSpc>
              <a:buFont typeface="Wingdings" panose="05000000000000000000" pitchFamily="2" charset="2"/>
              <a:buChar char="§"/>
            </a:pPr>
            <a:r>
              <a:rPr lang="en-IN" sz="1000" dirty="0"/>
              <a:t>Uniqueness : Records that are duplicated </a:t>
            </a:r>
          </a:p>
        </p:txBody>
      </p:sp>
      <p:graphicFrame>
        <p:nvGraphicFramePr>
          <p:cNvPr id="2" name="Table 2">
            <a:extLst>
              <a:ext uri="{FF2B5EF4-FFF2-40B4-BE49-F238E27FC236}">
                <a16:creationId xmlns:a16="http://schemas.microsoft.com/office/drawing/2014/main" id="{A9055DC4-EAA8-433B-BBE3-ED984377CE33}"/>
              </a:ext>
            </a:extLst>
          </p:cNvPr>
          <p:cNvGraphicFramePr>
            <a:graphicFrameLocks noGrp="1"/>
          </p:cNvGraphicFramePr>
          <p:nvPr>
            <p:extLst>
              <p:ext uri="{D42A27DB-BD31-4B8C-83A1-F6EECF244321}">
                <p14:modId xmlns:p14="http://schemas.microsoft.com/office/powerpoint/2010/main" val="1470430755"/>
              </p:ext>
            </p:extLst>
          </p:nvPr>
        </p:nvGraphicFramePr>
        <p:xfrm>
          <a:off x="2971801" y="2324457"/>
          <a:ext cx="6019352" cy="2072640"/>
        </p:xfrm>
        <a:graphic>
          <a:graphicData uri="http://schemas.openxmlformats.org/drawingml/2006/table">
            <a:tbl>
              <a:tblPr firstRow="1" bandRow="1">
                <a:tableStyleId>{5940675A-B579-460E-94D1-54222C63F5DA}</a:tableStyleId>
              </a:tblPr>
              <a:tblGrid>
                <a:gridCol w="863213">
                  <a:extLst>
                    <a:ext uri="{9D8B030D-6E8A-4147-A177-3AD203B41FA5}">
                      <a16:colId xmlns:a16="http://schemas.microsoft.com/office/drawing/2014/main" val="3344896744"/>
                    </a:ext>
                  </a:extLst>
                </a:gridCol>
                <a:gridCol w="863213">
                  <a:extLst>
                    <a:ext uri="{9D8B030D-6E8A-4147-A177-3AD203B41FA5}">
                      <a16:colId xmlns:a16="http://schemas.microsoft.com/office/drawing/2014/main" val="2948978127"/>
                    </a:ext>
                  </a:extLst>
                </a:gridCol>
                <a:gridCol w="886346">
                  <a:extLst>
                    <a:ext uri="{9D8B030D-6E8A-4147-A177-3AD203B41FA5}">
                      <a16:colId xmlns:a16="http://schemas.microsoft.com/office/drawing/2014/main" val="1799157203"/>
                    </a:ext>
                  </a:extLst>
                </a:gridCol>
                <a:gridCol w="840077">
                  <a:extLst>
                    <a:ext uri="{9D8B030D-6E8A-4147-A177-3AD203B41FA5}">
                      <a16:colId xmlns:a16="http://schemas.microsoft.com/office/drawing/2014/main" val="868344318"/>
                    </a:ext>
                  </a:extLst>
                </a:gridCol>
                <a:gridCol w="840077">
                  <a:extLst>
                    <a:ext uri="{9D8B030D-6E8A-4147-A177-3AD203B41FA5}">
                      <a16:colId xmlns:a16="http://schemas.microsoft.com/office/drawing/2014/main" val="3767097869"/>
                    </a:ext>
                  </a:extLst>
                </a:gridCol>
                <a:gridCol w="863213">
                  <a:extLst>
                    <a:ext uri="{9D8B030D-6E8A-4147-A177-3AD203B41FA5}">
                      <a16:colId xmlns:a16="http://schemas.microsoft.com/office/drawing/2014/main" val="4081959921"/>
                    </a:ext>
                  </a:extLst>
                </a:gridCol>
                <a:gridCol w="863213">
                  <a:extLst>
                    <a:ext uri="{9D8B030D-6E8A-4147-A177-3AD203B41FA5}">
                      <a16:colId xmlns:a16="http://schemas.microsoft.com/office/drawing/2014/main" val="455367564"/>
                    </a:ext>
                  </a:extLst>
                </a:gridCol>
              </a:tblGrid>
              <a:tr h="190184">
                <a:tc>
                  <a:txBody>
                    <a:bodyPr/>
                    <a:lstStyle/>
                    <a:p>
                      <a:pPr algn="l"/>
                      <a:r>
                        <a:rPr lang="en-IN" sz="800" b="1" dirty="0"/>
                        <a:t>Data Sheet</a:t>
                      </a:r>
                      <a:endParaRPr lang="en-GB" sz="800" b="1" dirty="0"/>
                    </a:p>
                  </a:txBody>
                  <a:tcPr/>
                </a:tc>
                <a:tc>
                  <a:txBody>
                    <a:bodyPr/>
                    <a:lstStyle/>
                    <a:p>
                      <a:pPr algn="l"/>
                      <a:r>
                        <a:rPr lang="en-IN" sz="800" b="1" dirty="0"/>
                        <a:t>Accuracy </a:t>
                      </a:r>
                      <a:endParaRPr lang="en-GB" sz="800" b="1" dirty="0"/>
                    </a:p>
                  </a:txBody>
                  <a:tcPr/>
                </a:tc>
                <a:tc>
                  <a:txBody>
                    <a:bodyPr/>
                    <a:lstStyle/>
                    <a:p>
                      <a:pPr algn="l"/>
                      <a:r>
                        <a:rPr lang="en-IN" sz="800" b="1" dirty="0"/>
                        <a:t>Completeness</a:t>
                      </a:r>
                      <a:endParaRPr lang="en-GB" sz="800" b="1" dirty="0"/>
                    </a:p>
                  </a:txBody>
                  <a:tcPr/>
                </a:tc>
                <a:tc>
                  <a:txBody>
                    <a:bodyPr/>
                    <a:lstStyle/>
                    <a:p>
                      <a:pPr algn="l"/>
                      <a:r>
                        <a:rPr lang="en-IN" sz="800" b="1" dirty="0"/>
                        <a:t>Consistency</a:t>
                      </a:r>
                      <a:r>
                        <a:rPr lang="en-IN" sz="800" dirty="0"/>
                        <a:t> </a:t>
                      </a:r>
                      <a:endParaRPr lang="en-GB" sz="800" dirty="0"/>
                    </a:p>
                  </a:txBody>
                  <a:tcPr/>
                </a:tc>
                <a:tc>
                  <a:txBody>
                    <a:bodyPr/>
                    <a:lstStyle/>
                    <a:p>
                      <a:pPr algn="l"/>
                      <a:r>
                        <a:rPr lang="en-IN" sz="800" b="1" dirty="0"/>
                        <a:t>Currency</a:t>
                      </a:r>
                      <a:endParaRPr lang="en-GB" sz="800" b="1" dirty="0"/>
                    </a:p>
                  </a:txBody>
                  <a:tcPr/>
                </a:tc>
                <a:tc>
                  <a:txBody>
                    <a:bodyPr/>
                    <a:lstStyle/>
                    <a:p>
                      <a:pPr algn="l"/>
                      <a:r>
                        <a:rPr lang="en-IN" sz="800" b="1" dirty="0"/>
                        <a:t>Relevancy</a:t>
                      </a:r>
                      <a:endParaRPr lang="en-GB" sz="800" b="1" dirty="0"/>
                    </a:p>
                  </a:txBody>
                  <a:tcPr/>
                </a:tc>
                <a:tc>
                  <a:txBody>
                    <a:bodyPr/>
                    <a:lstStyle/>
                    <a:p>
                      <a:pPr algn="l"/>
                      <a:r>
                        <a:rPr lang="en-IN" sz="800" dirty="0"/>
                        <a:t> </a:t>
                      </a:r>
                      <a:r>
                        <a:rPr lang="en-IN" sz="800" b="1" dirty="0"/>
                        <a:t>Validity</a:t>
                      </a:r>
                      <a:r>
                        <a:rPr lang="en-IN" sz="800" dirty="0"/>
                        <a:t> </a:t>
                      </a:r>
                      <a:endParaRPr lang="en-GB" sz="800" dirty="0"/>
                    </a:p>
                  </a:txBody>
                  <a:tcPr/>
                </a:tc>
                <a:extLst>
                  <a:ext uri="{0D108BD9-81ED-4DB2-BD59-A6C34878D82A}">
                    <a16:rowId xmlns:a16="http://schemas.microsoft.com/office/drawing/2014/main" val="685129341"/>
                  </a:ext>
                </a:extLst>
              </a:tr>
              <a:tr h="407535">
                <a:tc>
                  <a:txBody>
                    <a:bodyPr/>
                    <a:lstStyle/>
                    <a:p>
                      <a:pPr algn="l"/>
                      <a:r>
                        <a:rPr lang="en-IN" sz="800" b="1" dirty="0"/>
                        <a:t>Customer Demographic</a:t>
                      </a:r>
                      <a:endParaRPr lang="en-GB" sz="800" b="1" dirty="0"/>
                    </a:p>
                  </a:txBody>
                  <a:tcPr/>
                </a:tc>
                <a:tc>
                  <a:txBody>
                    <a:bodyPr/>
                    <a:lstStyle/>
                    <a:p>
                      <a:pPr algn="l"/>
                      <a:r>
                        <a:rPr lang="en-IN" sz="800" b="1" dirty="0"/>
                        <a:t>DOB</a:t>
                      </a:r>
                      <a:r>
                        <a:rPr lang="en-IN" sz="800" dirty="0"/>
                        <a:t> : inaccurate</a:t>
                      </a:r>
                    </a:p>
                    <a:p>
                      <a:pPr algn="l"/>
                      <a:r>
                        <a:rPr lang="en-IN" sz="800" b="1" dirty="0"/>
                        <a:t>Age</a:t>
                      </a:r>
                      <a:r>
                        <a:rPr lang="en-IN" sz="800" dirty="0"/>
                        <a:t> : missing </a:t>
                      </a:r>
                      <a:endParaRPr lang="en-GB" sz="800" dirty="0"/>
                    </a:p>
                  </a:txBody>
                  <a:tcPr/>
                </a:tc>
                <a:tc>
                  <a:txBody>
                    <a:bodyPr/>
                    <a:lstStyle/>
                    <a:p>
                      <a:pPr algn="l"/>
                      <a:r>
                        <a:rPr lang="en-IN" sz="800" b="1" dirty="0"/>
                        <a:t>Job title: </a:t>
                      </a:r>
                      <a:r>
                        <a:rPr lang="en-IN" sz="800" dirty="0"/>
                        <a:t>blank</a:t>
                      </a:r>
                    </a:p>
                    <a:p>
                      <a:pPr algn="l"/>
                      <a:r>
                        <a:rPr lang="en-IN" sz="800" b="1" dirty="0"/>
                        <a:t>Customer id: </a:t>
                      </a:r>
                      <a:r>
                        <a:rPr lang="en-IN" sz="800" dirty="0"/>
                        <a:t>incomplete</a:t>
                      </a:r>
                      <a:endParaRPr lang="en-GB" sz="800" dirty="0"/>
                    </a:p>
                  </a:txBody>
                  <a:tcPr/>
                </a:tc>
                <a:tc>
                  <a:txBody>
                    <a:bodyPr/>
                    <a:lstStyle/>
                    <a:p>
                      <a:pPr algn="l"/>
                      <a:r>
                        <a:rPr lang="en-IN" sz="800" b="1" dirty="0"/>
                        <a:t>Gender : </a:t>
                      </a:r>
                      <a:r>
                        <a:rPr lang="en-IN" sz="800" dirty="0"/>
                        <a:t>inconsistency</a:t>
                      </a:r>
                      <a:endParaRPr lang="en-GB" sz="800" dirty="0"/>
                    </a:p>
                  </a:txBody>
                  <a:tcPr/>
                </a:tc>
                <a:tc>
                  <a:txBody>
                    <a:bodyPr/>
                    <a:lstStyle/>
                    <a:p>
                      <a:pPr algn="l"/>
                      <a:r>
                        <a:rPr lang="en-IN" sz="800" b="1" dirty="0"/>
                        <a:t>Deceased customers: </a:t>
                      </a:r>
                      <a:r>
                        <a:rPr lang="en-IN" sz="800" dirty="0"/>
                        <a:t>filter out</a:t>
                      </a:r>
                      <a:endParaRPr lang="en-GB" sz="800" dirty="0"/>
                    </a:p>
                  </a:txBody>
                  <a:tcPr/>
                </a:tc>
                <a:tc>
                  <a:txBody>
                    <a:bodyPr/>
                    <a:lstStyle/>
                    <a:p>
                      <a:pPr algn="l"/>
                      <a:r>
                        <a:rPr lang="en-IN" sz="800" b="1" dirty="0"/>
                        <a:t>Default Column : </a:t>
                      </a:r>
                      <a:r>
                        <a:rPr lang="en-IN" sz="800" dirty="0"/>
                        <a:t>delete </a:t>
                      </a:r>
                      <a:endParaRPr lang="en-GB" sz="800" dirty="0"/>
                    </a:p>
                  </a:txBody>
                  <a:tcPr/>
                </a:tc>
                <a:tc>
                  <a:txBody>
                    <a:bodyPr/>
                    <a:lstStyle/>
                    <a:p>
                      <a:pPr algn="l"/>
                      <a:endParaRPr lang="en-GB" sz="800" dirty="0"/>
                    </a:p>
                  </a:txBody>
                  <a:tcPr/>
                </a:tc>
                <a:extLst>
                  <a:ext uri="{0D108BD9-81ED-4DB2-BD59-A6C34878D82A}">
                    <a16:rowId xmlns:a16="http://schemas.microsoft.com/office/drawing/2014/main" val="1439446070"/>
                  </a:ext>
                </a:extLst>
              </a:tr>
              <a:tr h="298859">
                <a:tc>
                  <a:txBody>
                    <a:bodyPr/>
                    <a:lstStyle/>
                    <a:p>
                      <a:pPr algn="l"/>
                      <a:r>
                        <a:rPr lang="en-IN" sz="800" b="1" dirty="0"/>
                        <a:t>Customer Address</a:t>
                      </a:r>
                      <a:endParaRPr lang="en-GB" sz="800" b="1" dirty="0"/>
                    </a:p>
                  </a:txBody>
                  <a:tcPr/>
                </a:tc>
                <a:tc>
                  <a:txBody>
                    <a:bodyPr/>
                    <a:lstStyle/>
                    <a:p>
                      <a:pPr algn="l"/>
                      <a:endParaRPr lang="en-GB" sz="800" dirty="0"/>
                    </a:p>
                  </a:txBody>
                  <a:tcPr/>
                </a:tc>
                <a:tc>
                  <a:txBody>
                    <a:bodyPr/>
                    <a:lstStyle/>
                    <a:p>
                      <a:pPr algn="l"/>
                      <a:r>
                        <a:rPr lang="en-IN" sz="800" b="1" dirty="0"/>
                        <a:t>Customer id : </a:t>
                      </a:r>
                    </a:p>
                    <a:p>
                      <a:pPr algn="l"/>
                      <a:r>
                        <a:rPr lang="en-IN" sz="800" dirty="0"/>
                        <a:t>incomplete</a:t>
                      </a:r>
                      <a:endParaRPr lang="en-GB" sz="800" dirty="0"/>
                    </a:p>
                  </a:txBody>
                  <a:tcPr/>
                </a:tc>
                <a:tc>
                  <a:txBody>
                    <a:bodyPr/>
                    <a:lstStyle/>
                    <a:p>
                      <a:pPr algn="l"/>
                      <a:r>
                        <a:rPr lang="en-IN" sz="800" b="1" dirty="0"/>
                        <a:t>States:</a:t>
                      </a:r>
                    </a:p>
                    <a:p>
                      <a:pPr algn="l"/>
                      <a:r>
                        <a:rPr lang="en-IN" sz="800" dirty="0"/>
                        <a:t>inconsistency</a:t>
                      </a:r>
                      <a:endParaRPr lang="en-GB" sz="800" dirty="0"/>
                    </a:p>
                  </a:txBody>
                  <a:tcPr/>
                </a:tc>
                <a:tc>
                  <a:txBody>
                    <a:bodyPr/>
                    <a:lstStyle/>
                    <a:p>
                      <a:pPr algn="l"/>
                      <a:endParaRPr lang="en-GB" sz="800" dirty="0"/>
                    </a:p>
                  </a:txBody>
                  <a:tcPr/>
                </a:tc>
                <a:tc>
                  <a:txBody>
                    <a:bodyPr/>
                    <a:lstStyle/>
                    <a:p>
                      <a:pPr algn="l"/>
                      <a:endParaRPr lang="en-GB" sz="800" dirty="0"/>
                    </a:p>
                  </a:txBody>
                  <a:tcPr/>
                </a:tc>
                <a:tc>
                  <a:txBody>
                    <a:bodyPr/>
                    <a:lstStyle/>
                    <a:p>
                      <a:pPr algn="l"/>
                      <a:endParaRPr lang="en-GB" sz="800" dirty="0"/>
                    </a:p>
                  </a:txBody>
                  <a:tcPr/>
                </a:tc>
                <a:extLst>
                  <a:ext uri="{0D108BD9-81ED-4DB2-BD59-A6C34878D82A}">
                    <a16:rowId xmlns:a16="http://schemas.microsoft.com/office/drawing/2014/main" val="1482179093"/>
                  </a:ext>
                </a:extLst>
              </a:tr>
              <a:tr h="950916">
                <a:tc>
                  <a:txBody>
                    <a:bodyPr/>
                    <a:lstStyle/>
                    <a:p>
                      <a:pPr algn="l"/>
                      <a:r>
                        <a:rPr lang="en-IN" sz="800" b="1" dirty="0"/>
                        <a:t>Transactions </a:t>
                      </a:r>
                      <a:endParaRPr lang="en-GB" sz="800" b="1" dirty="0"/>
                    </a:p>
                  </a:txBody>
                  <a:tcPr/>
                </a:tc>
                <a:tc>
                  <a:txBody>
                    <a:bodyPr/>
                    <a:lstStyle/>
                    <a:p>
                      <a:pPr algn="l"/>
                      <a:r>
                        <a:rPr lang="en-IN" sz="800" b="1" dirty="0"/>
                        <a:t>Profit</a:t>
                      </a:r>
                      <a:r>
                        <a:rPr lang="en-IN" sz="800" dirty="0"/>
                        <a:t> : missing</a:t>
                      </a:r>
                      <a:endParaRPr lang="en-GB" sz="800" dirty="0"/>
                    </a:p>
                  </a:txBody>
                  <a:tcPr/>
                </a:tc>
                <a:tc>
                  <a:txBody>
                    <a:bodyPr/>
                    <a:lstStyle/>
                    <a:p>
                      <a:pPr algn="l"/>
                      <a:r>
                        <a:rPr lang="en-IN" sz="800" b="1" dirty="0"/>
                        <a:t>Customer id : </a:t>
                      </a:r>
                    </a:p>
                    <a:p>
                      <a:pPr algn="l"/>
                      <a:r>
                        <a:rPr lang="en-IN" sz="800" dirty="0"/>
                        <a:t>Incomplete</a:t>
                      </a:r>
                    </a:p>
                    <a:p>
                      <a:pPr algn="l"/>
                      <a:endParaRPr lang="en-GB" sz="800" dirty="0"/>
                    </a:p>
                    <a:p>
                      <a:pPr algn="l"/>
                      <a:r>
                        <a:rPr lang="en-GB" sz="800" b="1" dirty="0"/>
                        <a:t>Online orders: </a:t>
                      </a:r>
                      <a:r>
                        <a:rPr lang="en-GB" sz="800" dirty="0"/>
                        <a:t>blanks</a:t>
                      </a:r>
                    </a:p>
                    <a:p>
                      <a:pPr algn="l"/>
                      <a:br>
                        <a:rPr lang="en-GB" sz="800" dirty="0"/>
                      </a:br>
                      <a:r>
                        <a:rPr lang="en-GB" sz="800" b="1" dirty="0"/>
                        <a:t>Brand</a:t>
                      </a:r>
                      <a:r>
                        <a:rPr lang="en-GB" sz="800" dirty="0"/>
                        <a:t>: blanks</a:t>
                      </a:r>
                    </a:p>
                    <a:p>
                      <a:pPr algn="l"/>
                      <a:endParaRPr lang="en-GB" sz="800" dirty="0"/>
                    </a:p>
                  </a:txBody>
                  <a:tcPr/>
                </a:tc>
                <a:tc>
                  <a:txBody>
                    <a:bodyPr/>
                    <a:lstStyle/>
                    <a:p>
                      <a:pPr algn="l"/>
                      <a:endParaRPr lang="en-GB" sz="800" dirty="0"/>
                    </a:p>
                  </a:txBody>
                  <a:tcPr/>
                </a:tc>
                <a:tc>
                  <a:txBody>
                    <a:bodyPr/>
                    <a:lstStyle/>
                    <a:p>
                      <a:pPr algn="l"/>
                      <a:endParaRPr lang="en-GB" sz="800" dirty="0"/>
                    </a:p>
                  </a:txBody>
                  <a:tcPr/>
                </a:tc>
                <a:tc>
                  <a:txBody>
                    <a:bodyPr/>
                    <a:lstStyle/>
                    <a:p>
                      <a:pPr algn="l"/>
                      <a:r>
                        <a:rPr lang="en-IN" sz="800" b="1" dirty="0"/>
                        <a:t>Cancelled Status order : </a:t>
                      </a:r>
                      <a:r>
                        <a:rPr lang="en-IN" sz="800" dirty="0"/>
                        <a:t>filter out</a:t>
                      </a:r>
                      <a:endParaRPr lang="en-GB" sz="800" dirty="0"/>
                    </a:p>
                  </a:txBody>
                  <a:tcPr/>
                </a:tc>
                <a:tc>
                  <a:txBody>
                    <a:bodyPr/>
                    <a:lstStyle/>
                    <a:p>
                      <a:pPr algn="l"/>
                      <a:r>
                        <a:rPr lang="en-IN" sz="800" b="1" dirty="0"/>
                        <a:t>List price: </a:t>
                      </a:r>
                      <a:r>
                        <a:rPr lang="en-IN" sz="800" dirty="0"/>
                        <a:t>format</a:t>
                      </a:r>
                    </a:p>
                    <a:p>
                      <a:pPr algn="l"/>
                      <a:r>
                        <a:rPr lang="en-IN" sz="800" dirty="0"/>
                        <a:t> </a:t>
                      </a:r>
                    </a:p>
                    <a:p>
                      <a:pPr algn="l"/>
                      <a:r>
                        <a:rPr lang="en-IN" sz="800" b="1" dirty="0"/>
                        <a:t>Product sold date </a:t>
                      </a:r>
                      <a:r>
                        <a:rPr lang="en-IN" sz="800" dirty="0"/>
                        <a:t>: format</a:t>
                      </a:r>
                      <a:endParaRPr lang="en-GB" sz="800" dirty="0"/>
                    </a:p>
                  </a:txBody>
                  <a:tcPr/>
                </a:tc>
                <a:extLst>
                  <a:ext uri="{0D108BD9-81ED-4DB2-BD59-A6C34878D82A}">
                    <a16:rowId xmlns:a16="http://schemas.microsoft.com/office/drawing/2014/main" val="1517964590"/>
                  </a:ext>
                </a:extLst>
              </a:tr>
            </a:tbl>
          </a:graphicData>
        </a:graphic>
      </p:graphicFrame>
    </p:spTree>
    <p:extLst>
      <p:ext uri="{BB962C8B-B14F-4D97-AF65-F5344CB8AC3E}">
        <p14:creationId xmlns:p14="http://schemas.microsoft.com/office/powerpoint/2010/main" val="7012815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4366975" cy="44367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latin typeface="+mn-lt"/>
                <a:cs typeface="Times New Roman" panose="02020603050405020304" pitchFamily="18" charset="0"/>
              </a:rPr>
              <a:t>‘New’ and ‘Old’ Customers age distribution</a:t>
            </a:r>
          </a:p>
        </p:txBody>
      </p:sp>
      <p:sp>
        <p:nvSpPr>
          <p:cNvPr id="133" name="Shape 82"/>
          <p:cNvSpPr/>
          <p:nvPr/>
        </p:nvSpPr>
        <p:spPr>
          <a:xfrm>
            <a:off x="152400" y="1834934"/>
            <a:ext cx="4134600" cy="187740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Wingdings" panose="05000000000000000000" pitchFamily="2" charset="2"/>
              <a:buChar char="v"/>
            </a:pPr>
            <a:r>
              <a:rPr lang="en-US" sz="1100" dirty="0">
                <a:latin typeface="+mn-lt"/>
                <a:sym typeface="Arial"/>
              </a:rPr>
              <a:t>Most customers are aged between 40-50 in ‘New ’ and ‘Old’ customer list.</a:t>
            </a:r>
          </a:p>
          <a:p>
            <a:pPr marL="285750" indent="-285750">
              <a:lnSpc>
                <a:spcPct val="100000"/>
              </a:lnSpc>
              <a:buFont typeface="Wingdings" panose="05000000000000000000" pitchFamily="2" charset="2"/>
              <a:buChar char="v"/>
            </a:pPr>
            <a:endParaRPr lang="en-US" sz="1100" dirty="0">
              <a:latin typeface="+mn-lt"/>
            </a:endParaRPr>
          </a:p>
          <a:p>
            <a:pPr marL="285750" indent="-285750">
              <a:lnSpc>
                <a:spcPct val="100000"/>
              </a:lnSpc>
              <a:buFont typeface="Wingdings" panose="05000000000000000000" pitchFamily="2" charset="2"/>
              <a:buChar char="v"/>
            </a:pPr>
            <a:r>
              <a:rPr lang="en-US" sz="1100" dirty="0">
                <a:latin typeface="+mn-lt"/>
              </a:rPr>
              <a:t>The lowest age groups are under 20 and 80+ for both ‘New ’ and ‘Old ’ customer list.</a:t>
            </a:r>
          </a:p>
          <a:p>
            <a:pPr>
              <a:lnSpc>
                <a:spcPct val="100000"/>
              </a:lnSpc>
            </a:pPr>
            <a:endParaRPr lang="en-US" sz="1100" dirty="0">
              <a:latin typeface="+mn-lt"/>
              <a:sym typeface="Arial"/>
            </a:endParaRPr>
          </a:p>
          <a:p>
            <a:pPr marL="285750" indent="-285750">
              <a:lnSpc>
                <a:spcPct val="100000"/>
              </a:lnSpc>
              <a:buFont typeface="Wingdings" panose="05000000000000000000" pitchFamily="2" charset="2"/>
              <a:buChar char="v"/>
            </a:pPr>
            <a:r>
              <a:rPr lang="en-US" sz="1100" dirty="0">
                <a:latin typeface="+mn-lt"/>
                <a:sym typeface="Arial"/>
              </a:rPr>
              <a:t>The ‘New’ customer list suggests that age groups 20-29  and 40-50 are most populated.</a:t>
            </a:r>
          </a:p>
          <a:p>
            <a:pPr marL="285750" indent="-285750">
              <a:lnSpc>
                <a:spcPct val="100000"/>
              </a:lnSpc>
              <a:buFont typeface="Wingdings" panose="05000000000000000000" pitchFamily="2" charset="2"/>
              <a:buChar char="v"/>
            </a:pPr>
            <a:endParaRPr lang="en-US" sz="1100" dirty="0">
              <a:latin typeface="+mn-lt"/>
              <a:sym typeface="Arial"/>
            </a:endParaRPr>
          </a:p>
          <a:p>
            <a:pPr marL="285750" indent="-285750">
              <a:lnSpc>
                <a:spcPct val="100000"/>
              </a:lnSpc>
              <a:buFont typeface="Wingdings" panose="05000000000000000000" pitchFamily="2" charset="2"/>
              <a:buChar char="v"/>
            </a:pPr>
            <a:r>
              <a:rPr lang="en-US" sz="1100" dirty="0">
                <a:latin typeface="+mn-lt"/>
              </a:rPr>
              <a:t>There is drop of customers in the 30-39 age group in ‘New’</a:t>
            </a:r>
            <a:endParaRPr lang="en-US" sz="1100" dirty="0">
              <a:latin typeface="+mn-lt"/>
              <a:sym typeface="Arial"/>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D9D11307-061E-438D-9F7C-6BFCCF83337F}"/>
              </a:ext>
            </a:extLst>
          </p:cNvPr>
          <p:cNvPicPr>
            <a:picLocks noChangeAspect="1"/>
          </p:cNvPicPr>
          <p:nvPr/>
        </p:nvPicPr>
        <p:blipFill>
          <a:blip r:embed="rId2"/>
          <a:stretch>
            <a:fillRect/>
          </a:stretch>
        </p:blipFill>
        <p:spPr>
          <a:xfrm>
            <a:off x="5107141" y="2882001"/>
            <a:ext cx="3037437" cy="2209799"/>
          </a:xfrm>
          <a:prstGeom prst="rect">
            <a:avLst/>
          </a:prstGeom>
        </p:spPr>
      </p:pic>
      <p:pic>
        <p:nvPicPr>
          <p:cNvPr id="3" name="Picture 2">
            <a:extLst>
              <a:ext uri="{FF2B5EF4-FFF2-40B4-BE49-F238E27FC236}">
                <a16:creationId xmlns:a16="http://schemas.microsoft.com/office/drawing/2014/main" id="{17631A63-0804-4F7B-8A9A-25025655A6A9}"/>
              </a:ext>
            </a:extLst>
          </p:cNvPr>
          <p:cNvPicPr>
            <a:picLocks noChangeAspect="1"/>
          </p:cNvPicPr>
          <p:nvPr/>
        </p:nvPicPr>
        <p:blipFill>
          <a:blip r:embed="rId3"/>
          <a:stretch>
            <a:fillRect/>
          </a:stretch>
        </p:blipFill>
        <p:spPr>
          <a:xfrm>
            <a:off x="5224343" y="1050725"/>
            <a:ext cx="2803035" cy="1824689"/>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 </a:t>
            </a:r>
            <a:endParaRPr dirty="0"/>
          </a:p>
        </p:txBody>
      </p:sp>
      <p:sp>
        <p:nvSpPr>
          <p:cNvPr id="141" name="Shape 90"/>
          <p:cNvSpPr/>
          <p:nvPr/>
        </p:nvSpPr>
        <p:spPr>
          <a:xfrm>
            <a:off x="205025" y="1083299"/>
            <a:ext cx="8565600" cy="44367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latin typeface="+mn-lt"/>
                <a:cs typeface="Times New Roman" panose="02020603050405020304" pitchFamily="18" charset="0"/>
              </a:rPr>
              <a:t>Bike related purchases over last 3 years</a:t>
            </a:r>
          </a:p>
        </p:txBody>
      </p:sp>
      <p:sp>
        <p:nvSpPr>
          <p:cNvPr id="142" name="Shape 91"/>
          <p:cNvSpPr/>
          <p:nvPr/>
        </p:nvSpPr>
        <p:spPr>
          <a:xfrm>
            <a:off x="205025" y="2164724"/>
            <a:ext cx="4134600" cy="1054424"/>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sz="1000" dirty="0">
                <a:latin typeface="+mn-lt"/>
                <a:cs typeface="Times New Roman" panose="02020603050405020304" pitchFamily="18" charset="0"/>
              </a:rPr>
              <a:t>Over the last three about 50% of bike related purchased were made by females to 48% purchases made by males. Few purchases were made by unknown gender.</a:t>
            </a:r>
          </a:p>
          <a:p>
            <a:pPr marL="285750" indent="-285750">
              <a:buFont typeface="Wingdings" panose="05000000000000000000" pitchFamily="2" charset="2"/>
              <a:buChar char="v"/>
            </a:pPr>
            <a:endParaRPr lang="en-US" sz="1000" dirty="0">
              <a:latin typeface="+mn-lt"/>
              <a:cs typeface="Times New Roman" panose="02020603050405020304" pitchFamily="18" charset="0"/>
            </a:endParaRPr>
          </a:p>
          <a:p>
            <a:pPr marL="285750" indent="-285750">
              <a:buFont typeface="Wingdings" panose="05000000000000000000" pitchFamily="2" charset="2"/>
              <a:buChar char="v"/>
            </a:pPr>
            <a:r>
              <a:rPr lang="en-US" sz="1000" dirty="0">
                <a:latin typeface="+mn-lt"/>
                <a:cs typeface="Times New Roman" panose="02020603050405020304" pitchFamily="18" charset="0"/>
              </a:rPr>
              <a:t>Females make up majority of bike related sales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1A614C0B-FED6-4C8A-9158-4EBCB3A4772C}"/>
              </a:ext>
            </a:extLst>
          </p:cNvPr>
          <p:cNvPicPr>
            <a:picLocks noChangeAspect="1"/>
          </p:cNvPicPr>
          <p:nvPr/>
        </p:nvPicPr>
        <p:blipFill>
          <a:blip r:embed="rId2"/>
          <a:stretch>
            <a:fillRect/>
          </a:stretch>
        </p:blipFill>
        <p:spPr>
          <a:xfrm>
            <a:off x="5181600" y="1885950"/>
            <a:ext cx="3243129" cy="1869288"/>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 </a:t>
            </a:r>
            <a:endParaRPr dirty="0"/>
          </a:p>
        </p:txBody>
      </p:sp>
      <p:sp>
        <p:nvSpPr>
          <p:cNvPr id="141" name="Shape 90"/>
          <p:cNvSpPr/>
          <p:nvPr/>
        </p:nvSpPr>
        <p:spPr>
          <a:xfrm>
            <a:off x="205025" y="1083299"/>
            <a:ext cx="8565600" cy="44367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latin typeface="+mn-lt"/>
                <a:cs typeface="Times New Roman" panose="02020603050405020304" pitchFamily="18" charset="0"/>
              </a:rPr>
              <a:t>Job Industry Distribution </a:t>
            </a:r>
          </a:p>
        </p:txBody>
      </p:sp>
      <p:sp>
        <p:nvSpPr>
          <p:cNvPr id="142" name="Shape 91"/>
          <p:cNvSpPr/>
          <p:nvPr/>
        </p:nvSpPr>
        <p:spPr>
          <a:xfrm>
            <a:off x="205025" y="2164724"/>
            <a:ext cx="4134600" cy="177192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171450" indent="-171450">
              <a:lnSpc>
                <a:spcPct val="150000"/>
              </a:lnSpc>
              <a:buFont typeface="Wingdings" panose="05000000000000000000" pitchFamily="2" charset="2"/>
              <a:buChar char="v"/>
            </a:pPr>
            <a:r>
              <a:rPr lang="en-US" sz="1000" dirty="0">
                <a:latin typeface="+mn-lt"/>
                <a:cs typeface="Times New Roman" panose="02020603050405020304" pitchFamily="18" charset="0"/>
              </a:rPr>
              <a:t>20% of new customers are in Manufacturing and Financial Services </a:t>
            </a:r>
          </a:p>
          <a:p>
            <a:pPr marL="171450" indent="-171450">
              <a:lnSpc>
                <a:spcPct val="150000"/>
              </a:lnSpc>
              <a:buFont typeface="Wingdings" panose="05000000000000000000" pitchFamily="2" charset="2"/>
              <a:buChar char="v"/>
            </a:pPr>
            <a:endParaRPr lang="en-US" sz="1000" dirty="0">
              <a:latin typeface="+mn-lt"/>
              <a:cs typeface="Times New Roman" panose="02020603050405020304" pitchFamily="18" charset="0"/>
            </a:endParaRPr>
          </a:p>
          <a:p>
            <a:pPr marL="171450" indent="-171450">
              <a:lnSpc>
                <a:spcPct val="150000"/>
              </a:lnSpc>
              <a:buFont typeface="Wingdings" panose="05000000000000000000" pitchFamily="2" charset="2"/>
              <a:buChar char="v"/>
            </a:pPr>
            <a:r>
              <a:rPr lang="en-US" sz="1000" dirty="0">
                <a:latin typeface="+mn-lt"/>
                <a:cs typeface="Times New Roman" panose="02020603050405020304" pitchFamily="18" charset="0"/>
              </a:rPr>
              <a:t>The smallest number of customers are in Agriculture and Telecommunications</a:t>
            </a:r>
          </a:p>
          <a:p>
            <a:pPr marL="171450" indent="-171450">
              <a:lnSpc>
                <a:spcPct val="150000"/>
              </a:lnSpc>
              <a:buFont typeface="Wingdings" panose="05000000000000000000" pitchFamily="2" charset="2"/>
              <a:buChar char="v"/>
            </a:pPr>
            <a:endParaRPr lang="en-US" sz="1000" dirty="0">
              <a:latin typeface="+mn-lt"/>
              <a:cs typeface="Times New Roman" panose="02020603050405020304" pitchFamily="18" charset="0"/>
            </a:endParaRPr>
          </a:p>
          <a:p>
            <a:pPr marL="171450" indent="-171450">
              <a:lnSpc>
                <a:spcPct val="150000"/>
              </a:lnSpc>
              <a:buFont typeface="Wingdings" panose="05000000000000000000" pitchFamily="2" charset="2"/>
              <a:buChar char="v"/>
            </a:pPr>
            <a:r>
              <a:rPr lang="en-US" sz="1000" dirty="0">
                <a:latin typeface="+mn-lt"/>
                <a:cs typeface="Times New Roman" panose="02020603050405020304" pitchFamily="18" charset="0"/>
              </a:rPr>
              <a:t>Similar pattern in ‘Old ’ customer list, at 20%  and 19%  in Manufacturing and Financial Services resp.</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401D7F46-767C-4F2C-9834-6BFBF89589DD}"/>
              </a:ext>
            </a:extLst>
          </p:cNvPr>
          <p:cNvPicPr>
            <a:picLocks noChangeAspect="1"/>
          </p:cNvPicPr>
          <p:nvPr/>
        </p:nvPicPr>
        <p:blipFill>
          <a:blip r:embed="rId2"/>
          <a:stretch>
            <a:fillRect/>
          </a:stretch>
        </p:blipFill>
        <p:spPr>
          <a:xfrm>
            <a:off x="5476632" y="852149"/>
            <a:ext cx="3086513" cy="2108274"/>
          </a:xfrm>
          <a:prstGeom prst="rect">
            <a:avLst/>
          </a:prstGeom>
        </p:spPr>
      </p:pic>
      <p:pic>
        <p:nvPicPr>
          <p:cNvPr id="4" name="Picture 3">
            <a:extLst>
              <a:ext uri="{FF2B5EF4-FFF2-40B4-BE49-F238E27FC236}">
                <a16:creationId xmlns:a16="http://schemas.microsoft.com/office/drawing/2014/main" id="{4D4A9FAB-7870-4952-B799-1B225A870755}"/>
              </a:ext>
            </a:extLst>
          </p:cNvPr>
          <p:cNvPicPr>
            <a:picLocks noChangeAspect="1"/>
          </p:cNvPicPr>
          <p:nvPr/>
        </p:nvPicPr>
        <p:blipFill>
          <a:blip r:embed="rId3"/>
          <a:stretch>
            <a:fillRect/>
          </a:stretch>
        </p:blipFill>
        <p:spPr>
          <a:xfrm>
            <a:off x="5653826" y="2960423"/>
            <a:ext cx="2909319" cy="2003138"/>
          </a:xfrm>
          <a:prstGeom prst="rect">
            <a:avLst/>
          </a:prstGeom>
        </p:spPr>
      </p:pic>
    </p:spTree>
    <p:extLst>
      <p:ext uri="{BB962C8B-B14F-4D97-AF65-F5344CB8AC3E}">
        <p14:creationId xmlns:p14="http://schemas.microsoft.com/office/powerpoint/2010/main" val="33563821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Data Exploration </a:t>
            </a:r>
            <a:endParaRPr dirty="0"/>
          </a:p>
        </p:txBody>
      </p:sp>
      <p:sp>
        <p:nvSpPr>
          <p:cNvPr id="141" name="Shape 90"/>
          <p:cNvSpPr/>
          <p:nvPr/>
        </p:nvSpPr>
        <p:spPr>
          <a:xfrm>
            <a:off x="205025" y="1083299"/>
            <a:ext cx="8565600" cy="44367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latin typeface="+mn-lt"/>
                <a:cs typeface="Times New Roman" panose="02020603050405020304" pitchFamily="18" charset="0"/>
              </a:rPr>
              <a:t>Wealth Segmentation by Gender</a:t>
            </a:r>
          </a:p>
        </p:txBody>
      </p:sp>
      <p:sp>
        <p:nvSpPr>
          <p:cNvPr id="142" name="Shape 91"/>
          <p:cNvSpPr/>
          <p:nvPr/>
        </p:nvSpPr>
        <p:spPr>
          <a:xfrm>
            <a:off x="205025" y="2164724"/>
            <a:ext cx="4134600" cy="107943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171450" indent="-171450">
              <a:lnSpc>
                <a:spcPct val="150000"/>
              </a:lnSpc>
              <a:buFont typeface="Wingdings" panose="05000000000000000000" pitchFamily="2" charset="2"/>
              <a:buChar char="v"/>
            </a:pPr>
            <a:r>
              <a:rPr lang="en-US" sz="1000" dirty="0">
                <a:latin typeface="+mn-lt"/>
                <a:cs typeface="Times New Roman" panose="02020603050405020304" pitchFamily="18" charset="0"/>
              </a:rPr>
              <a:t>In all age categories by gender the largest numbers of customers are classified as ’Mass Customer ’</a:t>
            </a:r>
          </a:p>
          <a:p>
            <a:pPr>
              <a:lnSpc>
                <a:spcPct val="150000"/>
              </a:lnSpc>
            </a:pPr>
            <a:endParaRPr lang="en-US" sz="1000" dirty="0">
              <a:latin typeface="+mn-lt"/>
              <a:cs typeface="Times New Roman" panose="02020603050405020304" pitchFamily="18" charset="0"/>
            </a:endParaRPr>
          </a:p>
          <a:p>
            <a:pPr marL="171450" indent="-171450">
              <a:lnSpc>
                <a:spcPct val="150000"/>
              </a:lnSpc>
              <a:buFont typeface="Wingdings" panose="05000000000000000000" pitchFamily="2" charset="2"/>
              <a:buChar char="v"/>
            </a:pPr>
            <a:r>
              <a:rPr lang="en-US" sz="1000" dirty="0">
                <a:latin typeface="+mn-lt"/>
                <a:cs typeface="Times New Roman" panose="02020603050405020304" pitchFamily="18" charset="0"/>
              </a:rPr>
              <a:t>The next category is the ‘ High New Worth’ customers.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Picture 5">
            <a:extLst>
              <a:ext uri="{FF2B5EF4-FFF2-40B4-BE49-F238E27FC236}">
                <a16:creationId xmlns:a16="http://schemas.microsoft.com/office/drawing/2014/main" id="{C3E9C917-CDFB-4729-8AE5-CC22CB47911A}"/>
              </a:ext>
            </a:extLst>
          </p:cNvPr>
          <p:cNvPicPr>
            <a:picLocks noChangeAspect="1"/>
          </p:cNvPicPr>
          <p:nvPr/>
        </p:nvPicPr>
        <p:blipFill>
          <a:blip r:embed="rId2"/>
          <a:stretch>
            <a:fillRect/>
          </a:stretch>
        </p:blipFill>
        <p:spPr>
          <a:xfrm>
            <a:off x="6255128" y="852149"/>
            <a:ext cx="2279271" cy="2128923"/>
          </a:xfrm>
          <a:prstGeom prst="rect">
            <a:avLst/>
          </a:prstGeom>
        </p:spPr>
      </p:pic>
      <p:pic>
        <p:nvPicPr>
          <p:cNvPr id="7" name="Picture 6">
            <a:extLst>
              <a:ext uri="{FF2B5EF4-FFF2-40B4-BE49-F238E27FC236}">
                <a16:creationId xmlns:a16="http://schemas.microsoft.com/office/drawing/2014/main" id="{81928937-7363-4A86-81BA-3E2E80D763B6}"/>
              </a:ext>
            </a:extLst>
          </p:cNvPr>
          <p:cNvPicPr>
            <a:picLocks noChangeAspect="1"/>
          </p:cNvPicPr>
          <p:nvPr/>
        </p:nvPicPr>
        <p:blipFill>
          <a:blip r:embed="rId3"/>
          <a:stretch>
            <a:fillRect/>
          </a:stretch>
        </p:blipFill>
        <p:spPr>
          <a:xfrm>
            <a:off x="6255127" y="2981072"/>
            <a:ext cx="2279272" cy="2047663"/>
          </a:xfrm>
          <a:prstGeom prst="rect">
            <a:avLst/>
          </a:prstGeom>
        </p:spPr>
      </p:pic>
    </p:spTree>
    <p:extLst>
      <p:ext uri="{BB962C8B-B14F-4D97-AF65-F5344CB8AC3E}">
        <p14:creationId xmlns:p14="http://schemas.microsoft.com/office/powerpoint/2010/main" val="42843585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Data Exploration </a:t>
            </a:r>
            <a:endParaRPr dirty="0"/>
          </a:p>
        </p:txBody>
      </p:sp>
      <p:sp>
        <p:nvSpPr>
          <p:cNvPr id="141" name="Shape 90"/>
          <p:cNvSpPr/>
          <p:nvPr/>
        </p:nvSpPr>
        <p:spPr>
          <a:xfrm>
            <a:off x="205025" y="1083299"/>
            <a:ext cx="8565600" cy="44367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latin typeface="+mn-lt"/>
                <a:cs typeface="Times New Roman" panose="02020603050405020304" pitchFamily="18" charset="0"/>
              </a:rPr>
              <a:t>Wealth Segmentation by Gender</a:t>
            </a:r>
          </a:p>
        </p:txBody>
      </p:sp>
      <p:sp>
        <p:nvSpPr>
          <p:cNvPr id="142" name="Shape 91"/>
          <p:cNvSpPr/>
          <p:nvPr/>
        </p:nvSpPr>
        <p:spPr>
          <a:xfrm>
            <a:off x="205025" y="2164724"/>
            <a:ext cx="4134600" cy="154109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171450" indent="-171450">
              <a:lnSpc>
                <a:spcPct val="150000"/>
              </a:lnSpc>
              <a:buFont typeface="Wingdings" panose="05000000000000000000" pitchFamily="2" charset="2"/>
              <a:buChar char="v"/>
            </a:pPr>
            <a:r>
              <a:rPr lang="en-US" sz="1000" dirty="0">
                <a:latin typeface="+mn-lt"/>
                <a:cs typeface="Times New Roman" panose="02020603050405020304" pitchFamily="18" charset="0"/>
              </a:rPr>
              <a:t>NSW has the largest amount of people that do not own a car.</a:t>
            </a:r>
          </a:p>
          <a:p>
            <a:pPr>
              <a:lnSpc>
                <a:spcPct val="150000"/>
              </a:lnSpc>
            </a:pPr>
            <a:endParaRPr lang="en-US" sz="1000" dirty="0">
              <a:latin typeface="+mn-lt"/>
              <a:cs typeface="Times New Roman" panose="02020603050405020304" pitchFamily="18" charset="0"/>
            </a:endParaRPr>
          </a:p>
          <a:p>
            <a:pPr marL="171450" indent="-171450">
              <a:lnSpc>
                <a:spcPct val="150000"/>
              </a:lnSpc>
              <a:buFont typeface="Wingdings" panose="05000000000000000000" pitchFamily="2" charset="2"/>
              <a:buChar char="v"/>
            </a:pPr>
            <a:r>
              <a:rPr lang="en-US" sz="1000" dirty="0">
                <a:latin typeface="+mn-lt"/>
                <a:cs typeface="Times New Roman" panose="02020603050405020304" pitchFamily="18" charset="0"/>
              </a:rPr>
              <a:t>Victoria is also split quite evenly, But both numbers are significantly lower than those of NSW.</a:t>
            </a:r>
          </a:p>
          <a:p>
            <a:pPr>
              <a:lnSpc>
                <a:spcPct val="150000"/>
              </a:lnSpc>
            </a:pPr>
            <a:endParaRPr lang="en-US" sz="1000" dirty="0">
              <a:latin typeface="+mn-lt"/>
              <a:cs typeface="Times New Roman" panose="02020603050405020304" pitchFamily="18" charset="0"/>
            </a:endParaRPr>
          </a:p>
          <a:p>
            <a:pPr marL="171450" indent="-171450">
              <a:lnSpc>
                <a:spcPct val="150000"/>
              </a:lnSpc>
              <a:buFont typeface="Wingdings" panose="05000000000000000000" pitchFamily="2" charset="2"/>
              <a:buChar char="v"/>
            </a:pPr>
            <a:r>
              <a:rPr lang="en-US" sz="1000" dirty="0">
                <a:latin typeface="+mn-lt"/>
                <a:cs typeface="Times New Roman" panose="02020603050405020304" pitchFamily="18" charset="0"/>
              </a:rPr>
              <a:t>QLD  has relatively highest number of customers own a car</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4C618DF2-C77B-42B9-B01D-2148A18F3B7D}"/>
              </a:ext>
            </a:extLst>
          </p:cNvPr>
          <p:cNvPicPr>
            <a:picLocks noChangeAspect="1"/>
          </p:cNvPicPr>
          <p:nvPr/>
        </p:nvPicPr>
        <p:blipFill>
          <a:blip r:embed="rId2"/>
          <a:stretch>
            <a:fillRect/>
          </a:stretch>
        </p:blipFill>
        <p:spPr>
          <a:xfrm>
            <a:off x="5036825" y="1428750"/>
            <a:ext cx="3733800" cy="2724150"/>
          </a:xfrm>
          <a:prstGeom prst="rect">
            <a:avLst/>
          </a:prstGeom>
        </p:spPr>
      </p:pic>
    </p:spTree>
    <p:extLst>
      <p:ext uri="{BB962C8B-B14F-4D97-AF65-F5344CB8AC3E}">
        <p14:creationId xmlns:p14="http://schemas.microsoft.com/office/powerpoint/2010/main" val="2382245072"/>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2925</TotalTime>
  <Words>1483</Words>
  <Application>Microsoft Office PowerPoint</Application>
  <PresentationFormat>On-screen Show (16:9)</PresentationFormat>
  <Paragraphs>260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Comic Sans MS</vt:lpstr>
      <vt:lpstr>Open Sans</vt:lpstr>
      <vt:lpstr>Open Sans Extrabold</vt:lpstr>
      <vt:lpstr>Open Sans Light</vt:lpstr>
      <vt:lpstr>Wingdings</vt:lpstr>
      <vt:lpstr>Simple Light</vt:lpstr>
      <vt:lpstr>PowerPoint Presentation</vt:lpstr>
      <vt:lpstr>PowerPoint Presentation</vt:lpstr>
      <vt:lpstr>PowerPoint Presentation</vt:lpstr>
      <vt:lpstr>Summary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Filter through  top 1000 customers by assigning the conditions discussed in the table above.  The 1000 customers discovered would have bought recently, they have bought very frequently in the past and tend to spend more than other customers.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AquibHassan Shaikh</cp:lastModifiedBy>
  <cp:revision>32</cp:revision>
  <dcterms:modified xsi:type="dcterms:W3CDTF">2020-10-27T18:00:13Z</dcterms:modified>
</cp:coreProperties>
</file>