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3761" r:id="rId2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AGE &amp; GENDER WISE ANALYSIS</a:t>
            </a:r>
          </a:p>
        </c:rich>
      </c:tx>
      <c:layout>
        <c:manualLayout>
          <c:xMode val="edge"/>
          <c:yMode val="edge"/>
          <c:x val="0.32010449046079931"/>
          <c:y val="6.035625957701280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9357719331429188E-2"/>
          <c:y val="8.527142734996003E-2"/>
          <c:w val="0.88115344835813614"/>
          <c:h val="0.83261349310255317"/>
        </c:manualLayout>
      </c:layout>
      <c:bar3DChart>
        <c:barDir val="col"/>
        <c:grouping val="clustered"/>
        <c:varyColors val="0"/>
        <c:ser>
          <c:idx val="0"/>
          <c:order val="0"/>
          <c:tx>
            <c:v>Female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Below 20</c:v>
              </c:pt>
              <c:pt idx="1">
                <c:v>20-30</c:v>
              </c:pt>
              <c:pt idx="2">
                <c:v>30-40</c:v>
              </c:pt>
              <c:pt idx="3">
                <c:v>Above 40</c:v>
              </c:pt>
            </c:strLit>
          </c:cat>
          <c:val>
            <c:numLit>
              <c:formatCode>General</c:formatCode>
              <c:ptCount val="4"/>
              <c:pt idx="0">
                <c:v>11</c:v>
              </c:pt>
              <c:pt idx="1">
                <c:v>8</c:v>
              </c:pt>
              <c:pt idx="2">
                <c:v>12</c:v>
              </c:pt>
              <c:pt idx="3">
                <c:v>9</c:v>
              </c:pt>
            </c:numLit>
          </c:val>
        </c:ser>
        <c:ser>
          <c:idx val="1"/>
          <c:order val="1"/>
          <c:tx>
            <c:v>Male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Below 20</c:v>
              </c:pt>
              <c:pt idx="1">
                <c:v>20-30</c:v>
              </c:pt>
              <c:pt idx="2">
                <c:v>30-40</c:v>
              </c:pt>
              <c:pt idx="3">
                <c:v>Above 40</c:v>
              </c:pt>
            </c:strLit>
          </c:cat>
          <c:val>
            <c:numLit>
              <c:formatCode>General</c:formatCode>
              <c:ptCount val="4"/>
              <c:pt idx="0">
                <c:v>19</c:v>
              </c:pt>
              <c:pt idx="1">
                <c:v>15</c:v>
              </c:pt>
              <c:pt idx="2">
                <c:v>15</c:v>
              </c:pt>
              <c:pt idx="3">
                <c:v>11</c:v>
              </c:pt>
            </c:numLit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76357408"/>
        <c:axId val="476351528"/>
        <c:axId val="0"/>
      </c:bar3DChart>
      <c:catAx>
        <c:axId val="476357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Age</a:t>
                </a:r>
              </a:p>
            </c:rich>
          </c:tx>
          <c:layout>
            <c:manualLayout>
              <c:xMode val="edge"/>
              <c:yMode val="edge"/>
              <c:x val="0.49286626878526418"/>
              <c:y val="0.9027196415190026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51528"/>
        <c:crosses val="autoZero"/>
        <c:auto val="1"/>
        <c:lblAlgn val="ctr"/>
        <c:lblOffset val="100"/>
        <c:noMultiLvlLbl val="0"/>
      </c:catAx>
      <c:valAx>
        <c:axId val="476351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No. of male and </a:t>
                </a:r>
                <a:r>
                  <a:rPr lang="en-IN" dirty="0" smtClean="0"/>
                  <a:t>female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1.0896434651132081E-2"/>
              <c:y val="0.378657114643509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5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accent4">
          <a:lumMod val="50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survey filled by person by age wise </a:t>
            </a:r>
          </a:p>
        </c:rich>
      </c:tx>
      <c:layout/>
      <c:overlay val="0"/>
      <c:spPr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7507696673051"/>
          <c:y val="0.21703484981044036"/>
          <c:w val="0.86606587690052261"/>
          <c:h val="0.59657844852726738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Below 20</c:v>
              </c:pt>
              <c:pt idx="1">
                <c:v>20-30</c:v>
              </c:pt>
              <c:pt idx="2">
                <c:v>30-40</c:v>
              </c:pt>
              <c:pt idx="3">
                <c:v>Above 40</c:v>
              </c:pt>
            </c:strLit>
          </c:cat>
          <c:val>
            <c:numLit>
              <c:formatCode>General</c:formatCode>
              <c:ptCount val="4"/>
              <c:pt idx="0">
                <c:v>30</c:v>
              </c:pt>
              <c:pt idx="1">
                <c:v>23</c:v>
              </c:pt>
              <c:pt idx="2">
                <c:v>27</c:v>
              </c:pt>
              <c:pt idx="3">
                <c:v>20</c:v>
              </c:pt>
            </c:numLit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53764016"/>
        <c:axId val="346402000"/>
      </c:barChart>
      <c:catAx>
        <c:axId val="25376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</a:t>
                </a:r>
              </a:p>
            </c:rich>
          </c:tx>
          <c:layout>
            <c:manualLayout>
              <c:xMode val="edge"/>
              <c:yMode val="edge"/>
              <c:x val="0.51436646094913807"/>
              <c:y val="0.88945913616681971"/>
            </c:manualLayout>
          </c:layout>
          <c:overlay val="0"/>
          <c:spPr>
            <a:solidFill>
              <a:schemeClr val="lt1"/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402000"/>
        <c:crosses val="autoZero"/>
        <c:auto val="1"/>
        <c:lblAlgn val="ctr"/>
        <c:lblOffset val="100"/>
        <c:noMultiLvlLbl val="0"/>
      </c:catAx>
      <c:valAx>
        <c:axId val="346402000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Person</a:t>
                </a:r>
              </a:p>
            </c:rich>
          </c:tx>
          <c:layout>
            <c:manualLayout>
              <c:xMode val="edge"/>
              <c:yMode val="edge"/>
              <c:x val="3.1085866095113723E-2"/>
              <c:y val="0.39486752340299308"/>
            </c:manualLayout>
          </c:layout>
          <c:overlay val="0"/>
          <c:spPr>
            <a:solidFill>
              <a:schemeClr val="lt1"/>
            </a:solidFill>
            <a:ln w="12700" cap="flat" cmpd="sng" algn="ctr">
              <a:solidFill>
                <a:schemeClr val="accent4"/>
              </a:solidFill>
              <a:prstDash val="solid"/>
              <a:miter lim="800000"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7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accent5"/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SURVEY FILLED GENDERWISE</a:t>
            </a:r>
          </a:p>
        </c:rich>
      </c:tx>
      <c:layout>
        <c:manualLayout>
          <c:xMode val="edge"/>
          <c:yMode val="edge"/>
          <c:x val="0.16920664656694864"/>
          <c:y val="5.45348498104403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1" u="none" strike="noStrike" kern="1200" cap="small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separator>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pattFill prst="pct75">
                  <a:fgClr>
                    <a:schemeClr val="dk1">
                      <a:lumMod val="75000"/>
                      <a:lumOff val="25000"/>
                    </a:schemeClr>
                  </a:fgClr>
                  <a:bgClr>
                    <a:schemeClr val="dk1">
                      <a:lumMod val="65000"/>
                      <a:lumOff val="35000"/>
                    </a:schemeClr>
                  </a:bgClr>
                </a:pattFill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31678240740740743"/>
          <c:y val="0.18842592592592591"/>
          <c:w val="0.38032407407407409"/>
          <c:h val="0.76064814814814818"/>
        </c:manualLayout>
      </c:layout>
      <c:pieChart>
        <c:varyColors val="1"/>
        <c:ser>
          <c:idx val="0"/>
          <c:order val="0"/>
          <c:tx>
            <c:v>Total</c:v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eparator> </c:separator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  <c15:layout/>
              </c:ext>
            </c:extLst>
          </c:dLbls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40</c:v>
              </c:pt>
              <c:pt idx="1">
                <c:v>60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  <a:tileRect/>
    </a:gradFill>
    <a:ln w="9525" cap="flat" cmpd="sng" algn="ctr">
      <a:solidFill>
        <a:schemeClr val="accent4">
          <a:lumMod val="40000"/>
          <a:lumOff val="60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IN"/>
              <a:t>LOCATIONWISE PEOPLE ORDERING ONLINE FOOD IN COVID-19</a:t>
            </a:r>
          </a:p>
        </c:rich>
      </c:tx>
      <c:layout/>
      <c:overlay val="0"/>
      <c:spPr>
        <a:solidFill>
          <a:schemeClr val="accent2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v>Daily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East India</c:v>
              </c:pt>
              <c:pt idx="1">
                <c:v>North India</c:v>
              </c:pt>
              <c:pt idx="2">
                <c:v>South India</c:v>
              </c:pt>
              <c:pt idx="3">
                <c:v>West India</c:v>
              </c:pt>
            </c:strLit>
          </c:cat>
          <c:val>
            <c:numLit>
              <c:formatCode>General</c:formatCode>
              <c:ptCount val="4"/>
              <c:pt idx="0">
                <c:v>1</c:v>
              </c:pt>
              <c:pt idx="1">
                <c:v>0</c:v>
              </c:pt>
              <c:pt idx="2">
                <c:v>1</c:v>
              </c:pt>
              <c:pt idx="3">
                <c:v>0</c:v>
              </c:pt>
            </c:numLit>
          </c:val>
        </c:ser>
        <c:ser>
          <c:idx val="1"/>
          <c:order val="1"/>
          <c:tx>
            <c:v>Occasionally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East India</c:v>
              </c:pt>
              <c:pt idx="1">
                <c:v>North India</c:v>
              </c:pt>
              <c:pt idx="2">
                <c:v>South India</c:v>
              </c:pt>
              <c:pt idx="3">
                <c:v>West India</c:v>
              </c:pt>
            </c:strLit>
          </c:cat>
          <c:val>
            <c:numLit>
              <c:formatCode>General</c:formatCode>
              <c:ptCount val="4"/>
              <c:pt idx="0">
                <c:v>16</c:v>
              </c:pt>
              <c:pt idx="1">
                <c:v>10</c:v>
              </c:pt>
              <c:pt idx="2">
                <c:v>14</c:v>
              </c:pt>
              <c:pt idx="3">
                <c:v>43</c:v>
              </c:pt>
            </c:numLit>
          </c:val>
        </c:ser>
        <c:ser>
          <c:idx val="2"/>
          <c:order val="2"/>
          <c:tx>
            <c:v>Weekly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East India</c:v>
              </c:pt>
              <c:pt idx="1">
                <c:v>North India</c:v>
              </c:pt>
              <c:pt idx="2">
                <c:v>South India</c:v>
              </c:pt>
              <c:pt idx="3">
                <c:v>West India</c:v>
              </c:pt>
            </c:strLit>
          </c:cat>
          <c:val>
            <c:numLit>
              <c:formatCode>General</c:formatCode>
              <c:ptCount val="4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15</c:v>
              </c:pt>
            </c:numLit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6368384"/>
        <c:axId val="476362112"/>
      </c:barChart>
      <c:catAx>
        <c:axId val="47636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IN"/>
                  <a:t>Locationwise online food order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476362112"/>
        <c:crosses val="autoZero"/>
        <c:auto val="1"/>
        <c:lblAlgn val="ctr"/>
        <c:lblOffset val="100"/>
        <c:noMultiLvlLbl val="0"/>
      </c:catAx>
      <c:valAx>
        <c:axId val="476362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IN"/>
                  <a:t>No. of persons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47636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800">
          <a:latin typeface="+mj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People using type of food getting Covid-19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v>No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Non veg</c:v>
              </c:pt>
              <c:pt idx="1">
                <c:v>Veg</c:v>
              </c:pt>
            </c:strLit>
          </c:cat>
          <c:val>
            <c:numLit>
              <c:formatCode>General</c:formatCode>
              <c:ptCount val="2"/>
              <c:pt idx="0">
                <c:v>75</c:v>
              </c:pt>
              <c:pt idx="1">
                <c:v>24</c:v>
              </c:pt>
            </c:numLit>
          </c:val>
        </c:ser>
        <c:ser>
          <c:idx val="1"/>
          <c:order val="1"/>
          <c:tx>
            <c:v>Yes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Non veg</c:v>
              </c:pt>
              <c:pt idx="1">
                <c:v>Veg</c:v>
              </c:pt>
            </c:strLit>
          </c:cat>
          <c:val>
            <c:numLit>
              <c:formatCode>General</c:formatCode>
              <c:ptCount val="2"/>
              <c:pt idx="0">
                <c:v>0</c:v>
              </c:pt>
              <c:pt idx="1">
                <c:v>1</c:v>
              </c:pt>
            </c:numLit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6361720"/>
        <c:axId val="476364464"/>
      </c:barChart>
      <c:catAx>
        <c:axId val="476361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Food type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64464"/>
        <c:crosses val="autoZero"/>
        <c:auto val="1"/>
        <c:lblAlgn val="ctr"/>
        <c:lblOffset val="100"/>
        <c:noMultiLvlLbl val="0"/>
      </c:catAx>
      <c:valAx>
        <c:axId val="476364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No. of Persons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61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75000"/>
      </a:schemeClr>
    </a:solidFill>
    <a:ln w="9525" cap="flat" cmpd="sng" algn="ctr">
      <a:solidFill>
        <a:schemeClr val="accent2">
          <a:lumMod val="50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GENDERWISE  PEOPLE HAVING FAST FOOD</a:t>
            </a:r>
          </a:p>
        </c:rich>
      </c:tx>
      <c:layout/>
      <c:overlay val="0"/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111128109590215"/>
          <c:y val="0.15484669529945119"/>
          <c:w val="0.73345462598097688"/>
          <c:h val="0.67371570031018846"/>
        </c:manualLayout>
      </c:layout>
      <c:barChart>
        <c:barDir val="col"/>
        <c:grouping val="stacked"/>
        <c:varyColors val="0"/>
        <c:ser>
          <c:idx val="0"/>
          <c:order val="0"/>
          <c:tx>
            <c:v>Female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Occasionally</c:v>
              </c:pt>
              <c:pt idx="1">
                <c:v>Weekly</c:v>
              </c:pt>
            </c:strLit>
          </c:cat>
          <c:val>
            <c:numLit>
              <c:formatCode>General</c:formatCode>
              <c:ptCount val="2"/>
              <c:pt idx="0">
                <c:v>30</c:v>
              </c:pt>
              <c:pt idx="1">
                <c:v>10</c:v>
              </c:pt>
            </c:numLit>
          </c:val>
        </c:ser>
        <c:ser>
          <c:idx val="1"/>
          <c:order val="1"/>
          <c:tx>
            <c:v>Male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2"/>
              <c:pt idx="0">
                <c:v>Occasionally</c:v>
              </c:pt>
              <c:pt idx="1">
                <c:v>Weekly</c:v>
              </c:pt>
            </c:strLit>
          </c:cat>
          <c:val>
            <c:numLit>
              <c:formatCode>General</c:formatCode>
              <c:ptCount val="2"/>
              <c:pt idx="0">
                <c:v>43</c:v>
              </c:pt>
              <c:pt idx="1">
                <c:v>17</c:v>
              </c:pt>
            </c:numLit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6361328"/>
        <c:axId val="476362896"/>
      </c:barChart>
      <c:catAx>
        <c:axId val="476361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use of fast food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62896"/>
        <c:crosses val="autoZero"/>
        <c:auto val="1"/>
        <c:lblAlgn val="ctr"/>
        <c:lblOffset val="100"/>
        <c:noMultiLvlLbl val="0"/>
      </c:catAx>
      <c:valAx>
        <c:axId val="47636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alpha val="99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No. of Persons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61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85000"/>
      </a:schemeClr>
    </a:solidFill>
    <a:ln w="9525" cap="flat" cmpd="sng" algn="ctr">
      <a:solidFill>
        <a:schemeClr val="accent4"/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People using drink during covid-19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5.5555735945377958E-2"/>
          <c:y val="0.13529094214862444"/>
          <c:w val="0.78046883314843374"/>
          <c:h val="0.79084281355286612"/>
        </c:manualLayout>
      </c:layout>
      <c:barChart>
        <c:barDir val="col"/>
        <c:grouping val="stacked"/>
        <c:varyColors val="0"/>
        <c:ser>
          <c:idx val="0"/>
          <c:order val="0"/>
          <c:tx>
            <c:v>20-30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Coffee</c:v>
              </c:pt>
              <c:pt idx="1">
                <c:v>Juice</c:v>
              </c:pt>
              <c:pt idx="2">
                <c:v>Milk</c:v>
              </c:pt>
              <c:pt idx="3">
                <c:v>Tea</c:v>
              </c:pt>
            </c:strLit>
          </c:cat>
          <c:val>
            <c:numLit>
              <c:formatCode>General</c:formatCode>
              <c:ptCount val="4"/>
              <c:pt idx="0">
                <c:v>5</c:v>
              </c:pt>
              <c:pt idx="1">
                <c:v>2</c:v>
              </c:pt>
              <c:pt idx="2">
                <c:v>5</c:v>
              </c:pt>
              <c:pt idx="3">
                <c:v>11</c:v>
              </c:pt>
            </c:numLit>
          </c:val>
        </c:ser>
        <c:ser>
          <c:idx val="1"/>
          <c:order val="1"/>
          <c:tx>
            <c:v>30-40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Coffee</c:v>
              </c:pt>
              <c:pt idx="1">
                <c:v>Juice</c:v>
              </c:pt>
              <c:pt idx="2">
                <c:v>Milk</c:v>
              </c:pt>
              <c:pt idx="3">
                <c:v>Tea</c:v>
              </c:pt>
            </c:strLit>
          </c:cat>
          <c:val>
            <c:numLit>
              <c:formatCode>General</c:formatCode>
              <c:ptCount val="4"/>
              <c:pt idx="0">
                <c:v>2</c:v>
              </c:pt>
              <c:pt idx="1">
                <c:v>4</c:v>
              </c:pt>
              <c:pt idx="2">
                <c:v>8</c:v>
              </c:pt>
              <c:pt idx="3">
                <c:v>13</c:v>
              </c:pt>
            </c:numLit>
          </c:val>
        </c:ser>
        <c:ser>
          <c:idx val="2"/>
          <c:order val="2"/>
          <c:tx>
            <c:v>Above 40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Coffee</c:v>
              </c:pt>
              <c:pt idx="1">
                <c:v>Juice</c:v>
              </c:pt>
              <c:pt idx="2">
                <c:v>Milk</c:v>
              </c:pt>
              <c:pt idx="3">
                <c:v>Tea</c:v>
              </c:pt>
            </c:strLit>
          </c:cat>
          <c:val>
            <c:numLit>
              <c:formatCode>General</c:formatCode>
              <c:ptCount val="4"/>
              <c:pt idx="0">
                <c:v>1</c:v>
              </c:pt>
              <c:pt idx="1">
                <c:v>0</c:v>
              </c:pt>
              <c:pt idx="2">
                <c:v>5</c:v>
              </c:pt>
              <c:pt idx="3">
                <c:v>14</c:v>
              </c:pt>
            </c:numLit>
          </c:val>
        </c:ser>
        <c:ser>
          <c:idx val="3"/>
          <c:order val="3"/>
          <c:tx>
            <c:v>Below 20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Coffee</c:v>
              </c:pt>
              <c:pt idx="1">
                <c:v>Juice</c:v>
              </c:pt>
              <c:pt idx="2">
                <c:v>Milk</c:v>
              </c:pt>
              <c:pt idx="3">
                <c:v>Tea</c:v>
              </c:pt>
            </c:strLit>
          </c:cat>
          <c:val>
            <c:numLit>
              <c:formatCode>General</c:formatCode>
              <c:ptCount val="4"/>
              <c:pt idx="0">
                <c:v>2</c:v>
              </c:pt>
              <c:pt idx="1">
                <c:v>4</c:v>
              </c:pt>
              <c:pt idx="2">
                <c:v>8</c:v>
              </c:pt>
              <c:pt idx="3">
                <c:v>16</c:v>
              </c:pt>
            </c:numLit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44828264"/>
        <c:axId val="344825912"/>
      </c:barChart>
      <c:catAx>
        <c:axId val="344828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25912"/>
        <c:crosses val="autoZero"/>
        <c:auto val="1"/>
        <c:lblAlgn val="ctr"/>
        <c:lblOffset val="100"/>
        <c:noMultiLvlLbl val="0"/>
      </c:catAx>
      <c:valAx>
        <c:axId val="344825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828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accent6">
          <a:lumMod val="50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Genderwise people using various types of drink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v>Female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Coffee</c:v>
              </c:pt>
              <c:pt idx="1">
                <c:v>Juice</c:v>
              </c:pt>
              <c:pt idx="2">
                <c:v>Milk</c:v>
              </c:pt>
              <c:pt idx="3">
                <c:v>Tea</c:v>
              </c:pt>
            </c:strLit>
          </c:cat>
          <c:val>
            <c:numLit>
              <c:formatCode>General</c:formatCode>
              <c:ptCount val="4"/>
              <c:pt idx="0">
                <c:v>2</c:v>
              </c:pt>
              <c:pt idx="1">
                <c:v>3</c:v>
              </c:pt>
              <c:pt idx="2">
                <c:v>11</c:v>
              </c:pt>
              <c:pt idx="3">
                <c:v>24</c:v>
              </c:pt>
            </c:numLit>
          </c:val>
        </c:ser>
        <c:ser>
          <c:idx val="1"/>
          <c:order val="1"/>
          <c:tx>
            <c:v>Male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Coffee</c:v>
              </c:pt>
              <c:pt idx="1">
                <c:v>Juice</c:v>
              </c:pt>
              <c:pt idx="2">
                <c:v>Milk</c:v>
              </c:pt>
              <c:pt idx="3">
                <c:v>Tea</c:v>
              </c:pt>
            </c:strLit>
          </c:cat>
          <c:val>
            <c:numLit>
              <c:formatCode>General</c:formatCode>
              <c:ptCount val="4"/>
              <c:pt idx="0">
                <c:v>8</c:v>
              </c:pt>
              <c:pt idx="1">
                <c:v>7</c:v>
              </c:pt>
              <c:pt idx="2">
                <c:v>15</c:v>
              </c:pt>
              <c:pt idx="3">
                <c:v>30</c:v>
              </c:pt>
            </c:numLit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74027600"/>
        <c:axId val="474033872"/>
      </c:barChart>
      <c:catAx>
        <c:axId val="474027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33872"/>
        <c:crosses val="autoZero"/>
        <c:auto val="1"/>
        <c:lblAlgn val="ctr"/>
        <c:lblOffset val="100"/>
        <c:noMultiLvlLbl val="0"/>
      </c:catAx>
      <c:valAx>
        <c:axId val="474033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4027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5">
        <a:lumMod val="60000"/>
        <a:lumOff val="40000"/>
      </a:schemeClr>
    </a:solidFill>
    <a:ln w="9525" cap="flat" cmpd="sng" algn="ctr">
      <a:solidFill>
        <a:schemeClr val="accent3">
          <a:lumMod val="50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People using Oil during covid-19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East India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Mustard oil</c:v>
              </c:pt>
              <c:pt idx="1">
                <c:v>olive oil</c:v>
              </c:pt>
              <c:pt idx="2">
                <c:v>Refine oil</c:v>
              </c:pt>
            </c:strLit>
          </c:cat>
          <c:val>
            <c:numLit>
              <c:formatCode>General</c:formatCode>
              <c:ptCount val="3"/>
              <c:pt idx="0">
                <c:v>6</c:v>
              </c:pt>
              <c:pt idx="1">
                <c:v>0</c:v>
              </c:pt>
              <c:pt idx="2">
                <c:v>11</c:v>
              </c:pt>
            </c:numLit>
          </c:val>
        </c:ser>
        <c:ser>
          <c:idx val="1"/>
          <c:order val="1"/>
          <c:tx>
            <c:v>North India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Mustard oil</c:v>
              </c:pt>
              <c:pt idx="1">
                <c:v>olive oil</c:v>
              </c:pt>
              <c:pt idx="2">
                <c:v>Refine oil</c:v>
              </c:pt>
            </c:strLit>
          </c:cat>
          <c:val>
            <c:numLit>
              <c:formatCode>General</c:formatCode>
              <c:ptCount val="3"/>
              <c:pt idx="0">
                <c:v>10</c:v>
              </c:pt>
              <c:pt idx="1">
                <c:v>0</c:v>
              </c:pt>
              <c:pt idx="2">
                <c:v>0</c:v>
              </c:pt>
            </c:numLit>
          </c:val>
        </c:ser>
        <c:ser>
          <c:idx val="2"/>
          <c:order val="2"/>
          <c:tx>
            <c:v>South India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Mustard oil</c:v>
              </c:pt>
              <c:pt idx="1">
                <c:v>olive oil</c:v>
              </c:pt>
              <c:pt idx="2">
                <c:v>Refine oil</c:v>
              </c:pt>
            </c:strLit>
          </c:cat>
          <c:val>
            <c:numLit>
              <c:formatCode>General</c:formatCode>
              <c:ptCount val="3"/>
              <c:pt idx="0">
                <c:v>10</c:v>
              </c:pt>
              <c:pt idx="1">
                <c:v>0</c:v>
              </c:pt>
              <c:pt idx="2">
                <c:v>5</c:v>
              </c:pt>
            </c:numLit>
          </c:val>
        </c:ser>
        <c:ser>
          <c:idx val="3"/>
          <c:order val="3"/>
          <c:tx>
            <c:v>West India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3"/>
              <c:pt idx="0">
                <c:v>Mustard oil</c:v>
              </c:pt>
              <c:pt idx="1">
                <c:v>olive oil</c:v>
              </c:pt>
              <c:pt idx="2">
                <c:v>Refine oil</c:v>
              </c:pt>
            </c:strLit>
          </c:cat>
          <c:val>
            <c:numLit>
              <c:formatCode>General</c:formatCode>
              <c:ptCount val="3"/>
              <c:pt idx="0">
                <c:v>32</c:v>
              </c:pt>
              <c:pt idx="1">
                <c:v>5</c:v>
              </c:pt>
              <c:pt idx="2">
                <c:v>21</c:v>
              </c:pt>
            </c:numLit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76373872"/>
        <c:axId val="476382888"/>
      </c:barChart>
      <c:catAx>
        <c:axId val="47637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2888"/>
        <c:crosses val="autoZero"/>
        <c:auto val="1"/>
        <c:lblAlgn val="ctr"/>
        <c:lblOffset val="100"/>
        <c:noMultiLvlLbl val="0"/>
      </c:catAx>
      <c:valAx>
        <c:axId val="47638288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accent1">
                      <a:alpha val="86000"/>
                      <a:lumMod val="35000"/>
                      <a:lumOff val="6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7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>
      <a:gsLst>
        <a:gs pos="0">
          <a:schemeClr val="accent1">
            <a:lumMod val="5000"/>
            <a:lumOff val="95000"/>
          </a:schemeClr>
        </a:gs>
        <a:gs pos="74000">
          <a:schemeClr val="accent1">
            <a:lumMod val="45000"/>
            <a:lumOff val="55000"/>
          </a:schemeClr>
        </a:gs>
        <a:gs pos="83000">
          <a:schemeClr val="accent1">
            <a:lumMod val="45000"/>
            <a:lumOff val="55000"/>
          </a:schemeClr>
        </a:gs>
        <a:gs pos="100000">
          <a:schemeClr val="accent1">
            <a:lumMod val="30000"/>
            <a:lumOff val="70000"/>
          </a:schemeClr>
        </a:gs>
      </a:gsLst>
      <a:lin ang="5400000" scaled="1"/>
    </a:gra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2" indent="0" algn="ctr">
              <a:buNone/>
              <a:defRPr sz="2000"/>
            </a:lvl2pPr>
            <a:lvl3pPr marL="914384" indent="0" algn="ctr">
              <a:buNone/>
              <a:defRPr sz="1800"/>
            </a:lvl3pPr>
            <a:lvl4pPr marL="1371576" indent="0" algn="ctr">
              <a:buNone/>
              <a:defRPr sz="1600"/>
            </a:lvl4pPr>
            <a:lvl5pPr marL="1828768" indent="0" algn="ctr">
              <a:buNone/>
              <a:defRPr sz="1600"/>
            </a:lvl5pPr>
            <a:lvl6pPr marL="2285960" indent="0" algn="ctr">
              <a:buNone/>
              <a:defRPr sz="1600"/>
            </a:lvl6pPr>
            <a:lvl7pPr marL="2743152" indent="0" algn="ctr">
              <a:buNone/>
              <a:defRPr sz="1600"/>
            </a:lvl7pPr>
            <a:lvl8pPr marL="3200344" indent="0" algn="ctr">
              <a:buNone/>
              <a:defRPr sz="1600"/>
            </a:lvl8pPr>
            <a:lvl9pPr marL="3657536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459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40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1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4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3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401" y="1871134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401" y="3657598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1">
                <a:solidFill>
                  <a:schemeClr val="tx1"/>
                </a:solidFill>
              </a:defRPr>
            </a:lvl1pPr>
            <a:lvl2pPr marL="45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4" y="5037664"/>
            <a:ext cx="897467" cy="279400"/>
          </a:xfrm>
        </p:spPr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8" y="5037664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3" y="5037664"/>
            <a:ext cx="551167" cy="279400"/>
          </a:xfrm>
        </p:spPr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919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70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14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8" y="3846054"/>
            <a:ext cx="8158691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8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70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9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5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672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6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2" indent="0">
              <a:buNone/>
              <a:defRPr sz="1600" b="1"/>
            </a:lvl7pPr>
            <a:lvl8pPr marL="3200344" indent="0">
              <a:buNone/>
              <a:defRPr sz="1600" b="1"/>
            </a:lvl8pPr>
            <a:lvl9pPr marL="365753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1" y="3243265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6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2" indent="0">
              <a:buNone/>
              <a:defRPr sz="1600" b="1"/>
            </a:lvl7pPr>
            <a:lvl8pPr marL="3200344" indent="0">
              <a:buNone/>
              <a:defRPr sz="1600" b="1"/>
            </a:lvl8pPr>
            <a:lvl9pPr marL="365753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5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70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688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70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529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490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4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9" y="982134"/>
            <a:ext cx="5469467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4" y="3031066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92" indent="0">
              <a:buNone/>
              <a:defRPr sz="1200"/>
            </a:lvl2pPr>
            <a:lvl3pPr marL="914384" indent="0">
              <a:buNone/>
              <a:defRPr sz="1000"/>
            </a:lvl3pPr>
            <a:lvl4pPr marL="1371576" indent="0">
              <a:buNone/>
              <a:defRPr sz="901"/>
            </a:lvl4pPr>
            <a:lvl5pPr marL="1828768" indent="0">
              <a:buNone/>
              <a:defRPr sz="901"/>
            </a:lvl5pPr>
            <a:lvl6pPr marL="2285960" indent="0">
              <a:buNone/>
              <a:defRPr sz="901"/>
            </a:lvl6pPr>
            <a:lvl7pPr marL="2743152" indent="0">
              <a:buNone/>
              <a:defRPr sz="901"/>
            </a:lvl7pPr>
            <a:lvl8pPr marL="3200344" indent="0">
              <a:buNone/>
              <a:defRPr sz="901"/>
            </a:lvl8pPr>
            <a:lvl9pPr marL="3657536" indent="0">
              <a:buNone/>
              <a:defRPr sz="9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70" y="2912533"/>
            <a:ext cx="35144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35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70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3" y="1041401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92" indent="0">
              <a:buNone/>
              <a:defRPr sz="1600"/>
            </a:lvl2pPr>
            <a:lvl3pPr marL="914384" indent="0">
              <a:buNone/>
              <a:defRPr sz="1600"/>
            </a:lvl3pPr>
            <a:lvl4pPr marL="1371576" indent="0">
              <a:buNone/>
              <a:defRPr sz="1600"/>
            </a:lvl4pPr>
            <a:lvl5pPr marL="1828768" indent="0">
              <a:buNone/>
              <a:defRPr sz="1600"/>
            </a:lvl5pPr>
            <a:lvl6pPr marL="2285960" indent="0">
              <a:buNone/>
              <a:defRPr sz="1600"/>
            </a:lvl6pPr>
            <a:lvl7pPr marL="2743152" indent="0">
              <a:buNone/>
              <a:defRPr sz="1600"/>
            </a:lvl7pPr>
            <a:lvl8pPr marL="3200344" indent="0">
              <a:buNone/>
              <a:defRPr sz="1600"/>
            </a:lvl8pPr>
            <a:lvl9pPr marL="365753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192" indent="0">
              <a:buNone/>
              <a:defRPr sz="1200"/>
            </a:lvl2pPr>
            <a:lvl3pPr marL="914384" indent="0">
              <a:buNone/>
              <a:defRPr sz="1000"/>
            </a:lvl3pPr>
            <a:lvl4pPr marL="1371576" indent="0">
              <a:buNone/>
              <a:defRPr sz="901"/>
            </a:lvl4pPr>
            <a:lvl5pPr marL="1828768" indent="0">
              <a:buNone/>
              <a:defRPr sz="901"/>
            </a:lvl5pPr>
            <a:lvl6pPr marL="2285960" indent="0">
              <a:buNone/>
              <a:defRPr sz="901"/>
            </a:lvl6pPr>
            <a:lvl7pPr marL="2743152" indent="0">
              <a:buNone/>
              <a:defRPr sz="901"/>
            </a:lvl7pPr>
            <a:lvl8pPr marL="3200344" indent="0">
              <a:buNone/>
              <a:defRPr sz="901"/>
            </a:lvl8pPr>
            <a:lvl9pPr marL="3657536" indent="0">
              <a:buNone/>
              <a:defRPr sz="9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14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815415"/>
            <a:ext cx="9609667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402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92" indent="0">
              <a:buNone/>
              <a:defRPr sz="1600"/>
            </a:lvl2pPr>
            <a:lvl3pPr marL="914384" indent="0">
              <a:buNone/>
              <a:defRPr sz="1600"/>
            </a:lvl3pPr>
            <a:lvl4pPr marL="1371576" indent="0">
              <a:buNone/>
              <a:defRPr sz="1600"/>
            </a:lvl4pPr>
            <a:lvl5pPr marL="1828768" indent="0">
              <a:buNone/>
              <a:defRPr sz="1600"/>
            </a:lvl5pPr>
            <a:lvl6pPr marL="2285960" indent="0">
              <a:buNone/>
              <a:defRPr sz="1600"/>
            </a:lvl6pPr>
            <a:lvl7pPr marL="2743152" indent="0">
              <a:buNone/>
              <a:defRPr sz="1600"/>
            </a:lvl7pPr>
            <a:lvl8pPr marL="3200344" indent="0">
              <a:buNone/>
              <a:defRPr sz="1600"/>
            </a:lvl8pPr>
            <a:lvl9pPr marL="3657536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2" y="5382153"/>
            <a:ext cx="9609667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192" indent="0">
              <a:buNone/>
              <a:defRPr sz="1200"/>
            </a:lvl2pPr>
            <a:lvl3pPr marL="914384" indent="0">
              <a:buNone/>
              <a:defRPr sz="1000"/>
            </a:lvl3pPr>
            <a:lvl4pPr marL="1371576" indent="0">
              <a:buNone/>
              <a:defRPr sz="901"/>
            </a:lvl4pPr>
            <a:lvl5pPr marL="1828768" indent="0">
              <a:buNone/>
              <a:defRPr sz="901"/>
            </a:lvl5pPr>
            <a:lvl6pPr marL="2285960" indent="0">
              <a:buNone/>
              <a:defRPr sz="901"/>
            </a:lvl6pPr>
            <a:lvl7pPr marL="2743152" indent="0">
              <a:buNone/>
              <a:defRPr sz="901"/>
            </a:lvl7pPr>
            <a:lvl8pPr marL="3200344" indent="0">
              <a:buNone/>
              <a:defRPr sz="901"/>
            </a:lvl8pPr>
            <a:lvl9pPr marL="3657536" indent="0">
              <a:buNone/>
              <a:defRPr sz="90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99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9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9" y="4343402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70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491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5" y="982132"/>
            <a:ext cx="9296399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4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192" indent="0">
              <a:buFontTx/>
              <a:buNone/>
              <a:defRPr/>
            </a:lvl2pPr>
            <a:lvl3pPr marL="914384" indent="0">
              <a:buFontTx/>
              <a:buNone/>
              <a:defRPr/>
            </a:lvl3pPr>
            <a:lvl4pPr marL="1371576" indent="0">
              <a:buFontTx/>
              <a:buNone/>
              <a:defRPr/>
            </a:lvl4pPr>
            <a:lvl5pPr marL="1828768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343402"/>
            <a:ext cx="9609667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70" y="4140199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62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4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7805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5" y="982132"/>
            <a:ext cx="9296399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529668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70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225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9667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2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2" y="4470402"/>
            <a:ext cx="9609672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1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70" y="3429000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87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70" y="2421466"/>
            <a:ext cx="9407299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22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9" y="982134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1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13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5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0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6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2" indent="0">
              <a:buNone/>
              <a:defRPr sz="1600" b="1"/>
            </a:lvl7pPr>
            <a:lvl8pPr marL="3200344" indent="0">
              <a:buNone/>
              <a:defRPr sz="1600" b="1"/>
            </a:lvl8pPr>
            <a:lvl9pPr marL="365753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2" indent="0">
              <a:buNone/>
              <a:defRPr sz="2000" b="1"/>
            </a:lvl2pPr>
            <a:lvl3pPr marL="914384" indent="0">
              <a:buNone/>
              <a:defRPr sz="1800" b="1"/>
            </a:lvl3pPr>
            <a:lvl4pPr marL="1371576" indent="0">
              <a:buNone/>
              <a:defRPr sz="1600" b="1"/>
            </a:lvl4pPr>
            <a:lvl5pPr marL="1828768" indent="0">
              <a:buNone/>
              <a:defRPr sz="1600" b="1"/>
            </a:lvl5pPr>
            <a:lvl6pPr marL="2285960" indent="0">
              <a:buNone/>
              <a:defRPr sz="1600" b="1"/>
            </a:lvl6pPr>
            <a:lvl7pPr marL="2743152" indent="0">
              <a:buNone/>
              <a:defRPr sz="1600" b="1"/>
            </a:lvl7pPr>
            <a:lvl8pPr marL="3200344" indent="0">
              <a:buNone/>
              <a:defRPr sz="1600" b="1"/>
            </a:lvl8pPr>
            <a:lvl9pPr marL="365753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2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33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01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2" indent="0">
              <a:buNone/>
              <a:defRPr sz="1400"/>
            </a:lvl2pPr>
            <a:lvl3pPr marL="914384" indent="0">
              <a:buNone/>
              <a:defRPr sz="1200"/>
            </a:lvl3pPr>
            <a:lvl4pPr marL="1371576" indent="0">
              <a:buNone/>
              <a:defRPr sz="1000"/>
            </a:lvl4pPr>
            <a:lvl5pPr marL="1828768" indent="0">
              <a:buNone/>
              <a:defRPr sz="1000"/>
            </a:lvl5pPr>
            <a:lvl6pPr marL="2285960" indent="0">
              <a:buNone/>
              <a:defRPr sz="1000"/>
            </a:lvl6pPr>
            <a:lvl7pPr marL="2743152" indent="0">
              <a:buNone/>
              <a:defRPr sz="1000"/>
            </a:lvl7pPr>
            <a:lvl8pPr marL="3200344" indent="0">
              <a:buNone/>
              <a:defRPr sz="1000"/>
            </a:lvl8pPr>
            <a:lvl9pPr marL="36575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27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2" indent="0">
              <a:buNone/>
              <a:defRPr sz="2800"/>
            </a:lvl2pPr>
            <a:lvl3pPr marL="914384" indent="0">
              <a:buNone/>
              <a:defRPr sz="2400"/>
            </a:lvl3pPr>
            <a:lvl4pPr marL="1371576" indent="0">
              <a:buNone/>
              <a:defRPr sz="2000"/>
            </a:lvl4pPr>
            <a:lvl5pPr marL="1828768" indent="0">
              <a:buNone/>
              <a:defRPr sz="2000"/>
            </a:lvl5pPr>
            <a:lvl6pPr marL="2285960" indent="0">
              <a:buNone/>
              <a:defRPr sz="2000"/>
            </a:lvl6pPr>
            <a:lvl7pPr marL="2743152" indent="0">
              <a:buNone/>
              <a:defRPr sz="2000"/>
            </a:lvl7pPr>
            <a:lvl8pPr marL="3200344" indent="0">
              <a:buNone/>
              <a:defRPr sz="2000"/>
            </a:lvl8pPr>
            <a:lvl9pPr marL="3657536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2" indent="0">
              <a:buNone/>
              <a:defRPr sz="1400"/>
            </a:lvl2pPr>
            <a:lvl3pPr marL="914384" indent="0">
              <a:buNone/>
              <a:defRPr sz="1200"/>
            </a:lvl3pPr>
            <a:lvl4pPr marL="1371576" indent="0">
              <a:buNone/>
              <a:defRPr sz="1000"/>
            </a:lvl4pPr>
            <a:lvl5pPr marL="1828768" indent="0">
              <a:buNone/>
              <a:defRPr sz="1000"/>
            </a:lvl5pPr>
            <a:lvl6pPr marL="2285960" indent="0">
              <a:buNone/>
              <a:defRPr sz="1000"/>
            </a:lvl6pPr>
            <a:lvl7pPr marL="2743152" indent="0">
              <a:buNone/>
              <a:defRPr sz="1000"/>
            </a:lvl7pPr>
            <a:lvl8pPr marL="3200344" indent="0">
              <a:buNone/>
              <a:defRPr sz="1000"/>
            </a:lvl8pPr>
            <a:lvl9pPr marL="3657536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2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4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38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6" indent="-228596" algn="l" defTabSz="91438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8" indent="-228596" algn="l" defTabSz="91438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0" indent="-228596" algn="l" defTabSz="91438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72" indent="-228596" algn="l" defTabSz="91438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64" indent="-228596" algn="l" defTabSz="91438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56" indent="-228596" algn="l" defTabSz="91438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48" indent="-228596" algn="l" defTabSz="91438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40" indent="-228596" algn="l" defTabSz="91438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32" indent="-228596" algn="l" defTabSz="914384" rtl="0" eaLnBrk="1" latinLnBrk="0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2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6" algn="l" defTabSz="91438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5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3" y="982135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3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1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AB9D8A-8C56-41F8-9EE2-95AB89F00A93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1"/>
            <a:ext cx="7305901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4" y="5969001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CFCD95-6E82-465E-A576-89B717EAC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50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ctr" defTabSz="457192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45" indent="-285745" algn="l" defTabSz="45719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37" indent="-285745" algn="l" defTabSz="45719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29" indent="-285745" algn="l" defTabSz="45719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23" indent="-171447" algn="l" defTabSz="45719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15" indent="-171447" algn="l" defTabSz="45719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556" indent="-228596" algn="l" defTabSz="45719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748" indent="-228596" algn="l" defTabSz="45719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8940" indent="-228596" algn="l" defTabSz="45719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132" indent="-228596" algn="l" defTabSz="457192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8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60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52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44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36" algn="l" defTabSz="4571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FOOD SURVEY DURING COVID-19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algn="r"/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MD AQUIB AZMI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65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221331"/>
              </p:ext>
            </p:extLst>
          </p:nvPr>
        </p:nvGraphicFramePr>
        <p:xfrm>
          <a:off x="696685" y="696686"/>
          <a:ext cx="10711543" cy="5950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594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2894026"/>
              </p:ext>
            </p:extLst>
          </p:nvPr>
        </p:nvGraphicFramePr>
        <p:xfrm>
          <a:off x="1161142" y="362857"/>
          <a:ext cx="10508343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958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171" y="1279528"/>
            <a:ext cx="10515600" cy="1325563"/>
          </a:xfrm>
          <a:blipFill>
            <a:blip r:embed="rId2"/>
            <a:tile tx="0" ty="0" sx="100000" sy="100000" flip="none" algn="tl"/>
          </a:blipFill>
        </p:spPr>
        <p:txBody>
          <a:bodyPr>
            <a:normAutofit fontScale="90000"/>
          </a:bodyPr>
          <a:lstStyle/>
          <a:p>
            <a:r>
              <a:rPr lang="en-IN" dirty="0" smtClean="0"/>
              <a:t>This is the survey related to food behaviour of people of different region, different age group and gender of India during covid-19. 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15"/>
          <a:stretch/>
        </p:blipFill>
        <p:spPr>
          <a:xfrm>
            <a:off x="1814286" y="2757714"/>
            <a:ext cx="8969828" cy="34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440189"/>
              </p:ext>
            </p:extLst>
          </p:nvPr>
        </p:nvGraphicFramePr>
        <p:xfrm>
          <a:off x="769257" y="478971"/>
          <a:ext cx="10392230" cy="5979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207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275686"/>
              </p:ext>
            </p:extLst>
          </p:nvPr>
        </p:nvGraphicFramePr>
        <p:xfrm>
          <a:off x="391886" y="754743"/>
          <a:ext cx="11205028" cy="5515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551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5781238"/>
              </p:ext>
            </p:extLst>
          </p:nvPr>
        </p:nvGraphicFramePr>
        <p:xfrm>
          <a:off x="609600" y="566057"/>
          <a:ext cx="10813143" cy="5573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44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036838"/>
              </p:ext>
            </p:extLst>
          </p:nvPr>
        </p:nvGraphicFramePr>
        <p:xfrm>
          <a:off x="856343" y="624114"/>
          <a:ext cx="10479314" cy="5529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583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440986"/>
              </p:ext>
            </p:extLst>
          </p:nvPr>
        </p:nvGraphicFramePr>
        <p:xfrm>
          <a:off x="841829" y="653143"/>
          <a:ext cx="10421257" cy="564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975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767989"/>
              </p:ext>
            </p:extLst>
          </p:nvPr>
        </p:nvGraphicFramePr>
        <p:xfrm>
          <a:off x="798286" y="682171"/>
          <a:ext cx="10740571" cy="580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1786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474041"/>
              </p:ext>
            </p:extLst>
          </p:nvPr>
        </p:nvGraphicFramePr>
        <p:xfrm>
          <a:off x="566058" y="377371"/>
          <a:ext cx="10827656" cy="58492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565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117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Office Theme</vt:lpstr>
      <vt:lpstr>Organic</vt:lpstr>
      <vt:lpstr>FOOD SURVEY DURING COVID-19</vt:lpstr>
      <vt:lpstr>This is the survey related to food behaviour of people of different region, different age group and gender of India during covid-19.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SURVEY DURING COVID-19</dc:title>
  <dc:creator>IBALL</dc:creator>
  <cp:lastModifiedBy>IBALL</cp:lastModifiedBy>
  <cp:revision>6</cp:revision>
  <dcterms:created xsi:type="dcterms:W3CDTF">2021-07-27T11:29:02Z</dcterms:created>
  <dcterms:modified xsi:type="dcterms:W3CDTF">2021-07-27T12:09:49Z</dcterms:modified>
</cp:coreProperties>
</file>