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902926-C474-4A40-B8E8-D2013E8A07E4}"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B9A51D-11D1-40B5-8395-76DDD11ED92C}" type="slidenum">
              <a:rPr lang="en-IN" smtClean="0"/>
              <a:t>‹#›</a:t>
            </a:fld>
            <a:endParaRPr lang="en-IN"/>
          </a:p>
        </p:txBody>
      </p:sp>
    </p:spTree>
    <p:extLst>
      <p:ext uri="{BB962C8B-B14F-4D97-AF65-F5344CB8AC3E}">
        <p14:creationId xmlns:p14="http://schemas.microsoft.com/office/powerpoint/2010/main" val="3076147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902926-C474-4A40-B8E8-D2013E8A07E4}" type="datetimeFigureOut">
              <a:rPr lang="en-IN" smtClean="0"/>
              <a:t>04-08-2021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B9A51D-11D1-40B5-8395-76DDD11ED92C}" type="slidenum">
              <a:rPr lang="en-IN" smtClean="0"/>
              <a:t>‹#›</a:t>
            </a:fld>
            <a:endParaRPr lang="en-IN"/>
          </a:p>
        </p:txBody>
      </p:sp>
    </p:spTree>
    <p:extLst>
      <p:ext uri="{BB962C8B-B14F-4D97-AF65-F5344CB8AC3E}">
        <p14:creationId xmlns:p14="http://schemas.microsoft.com/office/powerpoint/2010/main" val="395536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902926-C474-4A40-B8E8-D2013E8A07E4}"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B9A51D-11D1-40B5-8395-76DDD11ED92C}" type="slidenum">
              <a:rPr lang="en-IN" smtClean="0"/>
              <a:t>‹#›</a:t>
            </a:fld>
            <a:endParaRPr lang="en-IN"/>
          </a:p>
        </p:txBody>
      </p:sp>
    </p:spTree>
    <p:extLst>
      <p:ext uri="{BB962C8B-B14F-4D97-AF65-F5344CB8AC3E}">
        <p14:creationId xmlns:p14="http://schemas.microsoft.com/office/powerpoint/2010/main" val="1095726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902926-C474-4A40-B8E8-D2013E8A07E4}"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B9A51D-11D1-40B5-8395-76DDD11ED92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02285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902926-C474-4A40-B8E8-D2013E8A07E4}"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B9A51D-11D1-40B5-8395-76DDD11ED92C}" type="slidenum">
              <a:rPr lang="en-IN" smtClean="0"/>
              <a:t>‹#›</a:t>
            </a:fld>
            <a:endParaRPr lang="en-IN"/>
          </a:p>
        </p:txBody>
      </p:sp>
    </p:spTree>
    <p:extLst>
      <p:ext uri="{BB962C8B-B14F-4D97-AF65-F5344CB8AC3E}">
        <p14:creationId xmlns:p14="http://schemas.microsoft.com/office/powerpoint/2010/main" val="2102131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902926-C474-4A40-B8E8-D2013E8A07E4}" type="datetimeFigureOut">
              <a:rPr lang="en-IN" smtClean="0"/>
              <a:t>04-08-2021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B9A51D-11D1-40B5-8395-76DDD11ED92C}" type="slidenum">
              <a:rPr lang="en-IN" smtClean="0"/>
              <a:t>‹#›</a:t>
            </a:fld>
            <a:endParaRPr lang="en-IN"/>
          </a:p>
        </p:txBody>
      </p:sp>
    </p:spTree>
    <p:extLst>
      <p:ext uri="{BB962C8B-B14F-4D97-AF65-F5344CB8AC3E}">
        <p14:creationId xmlns:p14="http://schemas.microsoft.com/office/powerpoint/2010/main" val="863904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902926-C474-4A40-B8E8-D2013E8A07E4}" type="datetimeFigureOut">
              <a:rPr lang="en-IN" smtClean="0"/>
              <a:t>04-08-2021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B9A51D-11D1-40B5-8395-76DDD11ED92C}" type="slidenum">
              <a:rPr lang="en-IN" smtClean="0"/>
              <a:t>‹#›</a:t>
            </a:fld>
            <a:endParaRPr lang="en-IN"/>
          </a:p>
        </p:txBody>
      </p:sp>
    </p:spTree>
    <p:extLst>
      <p:ext uri="{BB962C8B-B14F-4D97-AF65-F5344CB8AC3E}">
        <p14:creationId xmlns:p14="http://schemas.microsoft.com/office/powerpoint/2010/main" val="3215460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902926-C474-4A40-B8E8-D2013E8A07E4}"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B9A51D-11D1-40B5-8395-76DDD11ED92C}" type="slidenum">
              <a:rPr lang="en-IN" smtClean="0"/>
              <a:t>‹#›</a:t>
            </a:fld>
            <a:endParaRPr lang="en-IN"/>
          </a:p>
        </p:txBody>
      </p:sp>
    </p:spTree>
    <p:extLst>
      <p:ext uri="{BB962C8B-B14F-4D97-AF65-F5344CB8AC3E}">
        <p14:creationId xmlns:p14="http://schemas.microsoft.com/office/powerpoint/2010/main" val="2955011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902926-C474-4A40-B8E8-D2013E8A07E4}"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B9A51D-11D1-40B5-8395-76DDD11ED92C}" type="slidenum">
              <a:rPr lang="en-IN" smtClean="0"/>
              <a:t>‹#›</a:t>
            </a:fld>
            <a:endParaRPr lang="en-IN"/>
          </a:p>
        </p:txBody>
      </p:sp>
    </p:spTree>
    <p:extLst>
      <p:ext uri="{BB962C8B-B14F-4D97-AF65-F5344CB8AC3E}">
        <p14:creationId xmlns:p14="http://schemas.microsoft.com/office/powerpoint/2010/main" val="2431826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9902926-C474-4A40-B8E8-D2013E8A07E4}"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B9A51D-11D1-40B5-8395-76DDD11ED92C}" type="slidenum">
              <a:rPr lang="en-IN" smtClean="0"/>
              <a:t>‹#›</a:t>
            </a:fld>
            <a:endParaRPr lang="en-IN"/>
          </a:p>
        </p:txBody>
      </p:sp>
    </p:spTree>
    <p:extLst>
      <p:ext uri="{BB962C8B-B14F-4D97-AF65-F5344CB8AC3E}">
        <p14:creationId xmlns:p14="http://schemas.microsoft.com/office/powerpoint/2010/main" val="173997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902926-C474-4A40-B8E8-D2013E8A07E4}"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B9A51D-11D1-40B5-8395-76DDD11ED92C}" type="slidenum">
              <a:rPr lang="en-IN" smtClean="0"/>
              <a:t>‹#›</a:t>
            </a:fld>
            <a:endParaRPr lang="en-IN"/>
          </a:p>
        </p:txBody>
      </p:sp>
    </p:spTree>
    <p:extLst>
      <p:ext uri="{BB962C8B-B14F-4D97-AF65-F5344CB8AC3E}">
        <p14:creationId xmlns:p14="http://schemas.microsoft.com/office/powerpoint/2010/main" val="1255403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902926-C474-4A40-B8E8-D2013E8A07E4}" type="datetimeFigureOut">
              <a:rPr lang="en-IN" smtClean="0"/>
              <a:t>04-08-2021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B9A51D-11D1-40B5-8395-76DDD11ED92C}" type="slidenum">
              <a:rPr lang="en-IN" smtClean="0"/>
              <a:t>‹#›</a:t>
            </a:fld>
            <a:endParaRPr lang="en-IN"/>
          </a:p>
        </p:txBody>
      </p:sp>
    </p:spTree>
    <p:extLst>
      <p:ext uri="{BB962C8B-B14F-4D97-AF65-F5344CB8AC3E}">
        <p14:creationId xmlns:p14="http://schemas.microsoft.com/office/powerpoint/2010/main" val="86530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902926-C474-4A40-B8E8-D2013E8A07E4}" type="datetimeFigureOut">
              <a:rPr lang="en-IN" smtClean="0"/>
              <a:t>04-08-2021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B9A51D-11D1-40B5-8395-76DDD11ED92C}" type="slidenum">
              <a:rPr lang="en-IN" smtClean="0"/>
              <a:t>‹#›</a:t>
            </a:fld>
            <a:endParaRPr lang="en-IN"/>
          </a:p>
        </p:txBody>
      </p:sp>
    </p:spTree>
    <p:extLst>
      <p:ext uri="{BB962C8B-B14F-4D97-AF65-F5344CB8AC3E}">
        <p14:creationId xmlns:p14="http://schemas.microsoft.com/office/powerpoint/2010/main" val="330688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9902926-C474-4A40-B8E8-D2013E8A07E4}" type="datetimeFigureOut">
              <a:rPr lang="en-IN" smtClean="0"/>
              <a:t>04-08-2021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BB9A51D-11D1-40B5-8395-76DDD11ED92C}" type="slidenum">
              <a:rPr lang="en-IN" smtClean="0"/>
              <a:t>‹#›</a:t>
            </a:fld>
            <a:endParaRPr lang="en-IN"/>
          </a:p>
        </p:txBody>
      </p:sp>
    </p:spTree>
    <p:extLst>
      <p:ext uri="{BB962C8B-B14F-4D97-AF65-F5344CB8AC3E}">
        <p14:creationId xmlns:p14="http://schemas.microsoft.com/office/powerpoint/2010/main" val="3792176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902926-C474-4A40-B8E8-D2013E8A07E4}" type="datetimeFigureOut">
              <a:rPr lang="en-IN" smtClean="0"/>
              <a:t>04-08-2021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BB9A51D-11D1-40B5-8395-76DDD11ED92C}" type="slidenum">
              <a:rPr lang="en-IN" smtClean="0"/>
              <a:t>‹#›</a:t>
            </a:fld>
            <a:endParaRPr lang="en-IN"/>
          </a:p>
        </p:txBody>
      </p:sp>
    </p:spTree>
    <p:extLst>
      <p:ext uri="{BB962C8B-B14F-4D97-AF65-F5344CB8AC3E}">
        <p14:creationId xmlns:p14="http://schemas.microsoft.com/office/powerpoint/2010/main" val="2885027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9902926-C474-4A40-B8E8-D2013E8A07E4}" type="datetimeFigureOut">
              <a:rPr lang="en-IN" smtClean="0"/>
              <a:t>04-08-2021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BB9A51D-11D1-40B5-8395-76DDD11ED92C}" type="slidenum">
              <a:rPr lang="en-IN" smtClean="0"/>
              <a:t>‹#›</a:t>
            </a:fld>
            <a:endParaRPr lang="en-IN"/>
          </a:p>
        </p:txBody>
      </p:sp>
    </p:spTree>
    <p:extLst>
      <p:ext uri="{BB962C8B-B14F-4D97-AF65-F5344CB8AC3E}">
        <p14:creationId xmlns:p14="http://schemas.microsoft.com/office/powerpoint/2010/main" val="244234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902926-C474-4A40-B8E8-D2013E8A07E4}" type="datetimeFigureOut">
              <a:rPr lang="en-IN" smtClean="0"/>
              <a:t>04-08-2021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B9A51D-11D1-40B5-8395-76DDD11ED92C}" type="slidenum">
              <a:rPr lang="en-IN" smtClean="0"/>
              <a:t>‹#›</a:t>
            </a:fld>
            <a:endParaRPr lang="en-IN"/>
          </a:p>
        </p:txBody>
      </p:sp>
    </p:spTree>
    <p:extLst>
      <p:ext uri="{BB962C8B-B14F-4D97-AF65-F5344CB8AC3E}">
        <p14:creationId xmlns:p14="http://schemas.microsoft.com/office/powerpoint/2010/main" val="2287682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902926-C474-4A40-B8E8-D2013E8A07E4}" type="datetimeFigureOut">
              <a:rPr lang="en-IN" smtClean="0"/>
              <a:t>04-08-2021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BB9A51D-11D1-40B5-8395-76DDD11ED92C}" type="slidenum">
              <a:rPr lang="en-IN" smtClean="0"/>
              <a:t>‹#›</a:t>
            </a:fld>
            <a:endParaRPr lang="en-IN"/>
          </a:p>
        </p:txBody>
      </p:sp>
    </p:spTree>
    <p:extLst>
      <p:ext uri="{BB962C8B-B14F-4D97-AF65-F5344CB8AC3E}">
        <p14:creationId xmlns:p14="http://schemas.microsoft.com/office/powerpoint/2010/main" val="241662399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04519" y="953104"/>
            <a:ext cx="7045617" cy="2677648"/>
          </a:xfrm>
        </p:spPr>
        <p:txBody>
          <a:bodyPr/>
          <a:lstStyle/>
          <a:p>
            <a:r>
              <a:rPr lang="en-IN" dirty="0">
                <a:solidFill>
                  <a:srgbClr val="FFFF00"/>
                </a:solidFill>
                <a:latin typeface="Calibri" panose="020F0502020204030204" pitchFamily="34" charset="0"/>
                <a:cs typeface="Calibri" panose="020F0502020204030204" pitchFamily="34" charset="0"/>
              </a:rPr>
              <a:t>Use case </a:t>
            </a:r>
            <a:r>
              <a:rPr lang="en-IN" dirty="0" smtClean="0">
                <a:solidFill>
                  <a:srgbClr val="FFFF00"/>
                </a:solidFill>
                <a:latin typeface="Calibri" panose="020F0502020204030204" pitchFamily="34" charset="0"/>
                <a:cs typeface="Calibri" panose="020F0502020204030204" pitchFamily="34" charset="0"/>
              </a:rPr>
              <a:t>Assignment-2</a:t>
            </a:r>
            <a:endParaRPr lang="en-IN" dirty="0">
              <a:solidFill>
                <a:srgbClr val="FFFF00"/>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2214499" y="3630752"/>
            <a:ext cx="8825658" cy="861420"/>
          </a:xfrm>
        </p:spPr>
        <p:txBody>
          <a:bodyPr>
            <a:noAutofit/>
          </a:bodyPr>
          <a:lstStyle/>
          <a:p>
            <a:pPr lvl="8"/>
            <a:r>
              <a:rPr lang="en-IN" sz="2400" dirty="0" smtClean="0">
                <a:solidFill>
                  <a:srgbClr val="0070C0"/>
                </a:solidFill>
                <a:latin typeface="Calibri" panose="020F0502020204030204" pitchFamily="34" charset="0"/>
                <a:cs typeface="Calibri" panose="020F0502020204030204" pitchFamily="34" charset="0"/>
              </a:rPr>
              <a:t>  				</a:t>
            </a:r>
            <a:r>
              <a:rPr lang="en-IN" sz="2400" dirty="0" smtClean="0">
                <a:solidFill>
                  <a:srgbClr val="002060"/>
                </a:solidFill>
                <a:latin typeface="Calibri" panose="020F0502020204030204" pitchFamily="34" charset="0"/>
                <a:cs typeface="Calibri" panose="020F0502020204030204" pitchFamily="34" charset="0"/>
              </a:rPr>
              <a:t>By</a:t>
            </a:r>
            <a:endParaRPr lang="en-IN" sz="2400" dirty="0">
              <a:solidFill>
                <a:srgbClr val="002060"/>
              </a:solidFill>
              <a:latin typeface="Calibri" panose="020F0502020204030204" pitchFamily="34" charset="0"/>
              <a:cs typeface="Calibri" panose="020F0502020204030204" pitchFamily="34" charset="0"/>
            </a:endParaRPr>
          </a:p>
          <a:p>
            <a:pPr lvl="8"/>
            <a:r>
              <a:rPr lang="en-IN" sz="2400" dirty="0">
                <a:solidFill>
                  <a:srgbClr val="002060"/>
                </a:solidFill>
                <a:latin typeface="Calibri" panose="020F0502020204030204" pitchFamily="34" charset="0"/>
                <a:cs typeface="Calibri" panose="020F0502020204030204" pitchFamily="34" charset="0"/>
              </a:rPr>
              <a:t>MD AQUIB AZMI</a:t>
            </a:r>
          </a:p>
          <a:p>
            <a:pPr lvl="8"/>
            <a:endParaRPr lang="en-IN" sz="2400" dirty="0"/>
          </a:p>
        </p:txBody>
      </p:sp>
    </p:spTree>
    <p:extLst>
      <p:ext uri="{BB962C8B-B14F-4D97-AF65-F5344CB8AC3E}">
        <p14:creationId xmlns:p14="http://schemas.microsoft.com/office/powerpoint/2010/main" val="2222749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67543" y="540979"/>
            <a:ext cx="9100457" cy="4770537"/>
          </a:xfrm>
          <a:prstGeom prst="rect">
            <a:avLst/>
          </a:prstGeom>
        </p:spPr>
        <p:txBody>
          <a:bodyPr wrap="square">
            <a:spAutoFit/>
          </a:bodyPr>
          <a:lstStyle/>
          <a:p>
            <a:endParaRPr lang="en-IN" sz="2000" b="0" i="0" u="none" strike="noStrike" baseline="0" dirty="0" smtClean="0">
              <a:solidFill>
                <a:srgbClr val="000000"/>
              </a:solidFill>
              <a:latin typeface="Calibri" panose="020F0502020204030204" pitchFamily="34" charset="0"/>
            </a:endParaRPr>
          </a:p>
          <a:p>
            <a:r>
              <a:rPr lang="en-IN" sz="2000" b="0" i="0" u="none" strike="noStrike" baseline="0" dirty="0" smtClean="0">
                <a:solidFill>
                  <a:srgbClr val="000000"/>
                </a:solidFill>
                <a:latin typeface="Calibri" panose="020F0502020204030204" pitchFamily="34" charset="0"/>
              </a:rPr>
              <a:t> </a:t>
            </a:r>
          </a:p>
          <a:p>
            <a:r>
              <a:rPr lang="en-US" sz="2400" i="1" dirty="0" smtClean="0">
                <a:solidFill>
                  <a:srgbClr val="000000"/>
                </a:solidFill>
                <a:latin typeface="Calibri" panose="020F0502020204030204" pitchFamily="34" charset="0"/>
              </a:rPr>
              <a:t>Q.	</a:t>
            </a:r>
            <a:r>
              <a:rPr lang="en-US" sz="2400" b="0" i="1" u="none" strike="noStrike" baseline="0" dirty="0" smtClean="0">
                <a:solidFill>
                  <a:srgbClr val="000000"/>
                </a:solidFill>
                <a:latin typeface="Calibri" panose="020F0502020204030204" pitchFamily="34" charset="0"/>
              </a:rPr>
              <a:t>A man wants to open a Wada </a:t>
            </a:r>
            <a:r>
              <a:rPr lang="en-US" sz="2400" b="0" i="1" u="none" strike="noStrike" baseline="0" dirty="0" err="1" smtClean="0">
                <a:solidFill>
                  <a:srgbClr val="000000"/>
                </a:solidFill>
                <a:latin typeface="Calibri" panose="020F0502020204030204" pitchFamily="34" charset="0"/>
              </a:rPr>
              <a:t>Pav</a:t>
            </a:r>
            <a:r>
              <a:rPr lang="en-US" sz="2400" b="0" i="1" u="none" strike="noStrike" baseline="0" dirty="0" smtClean="0">
                <a:solidFill>
                  <a:srgbClr val="000000"/>
                </a:solidFill>
                <a:latin typeface="Calibri" panose="020F0502020204030204" pitchFamily="34" charset="0"/>
              </a:rPr>
              <a:t> Shop near </a:t>
            </a:r>
            <a:r>
              <a:rPr lang="en-US" sz="2400" b="0" i="1" u="none" strike="noStrike" baseline="0" dirty="0" err="1" smtClean="0">
                <a:solidFill>
                  <a:srgbClr val="000000"/>
                </a:solidFill>
                <a:latin typeface="Calibri" panose="020F0502020204030204" pitchFamily="34" charset="0"/>
              </a:rPr>
              <a:t>Shivaji</a:t>
            </a:r>
            <a:r>
              <a:rPr lang="en-US" sz="2400" b="0" i="1" u="none" strike="noStrike" baseline="0" dirty="0" smtClean="0">
                <a:solidFill>
                  <a:srgbClr val="000000"/>
                </a:solidFill>
                <a:latin typeface="Calibri" panose="020F0502020204030204" pitchFamily="34" charset="0"/>
              </a:rPr>
              <a:t> Nagar in Pune. He has got a location where there are other 4 more </a:t>
            </a:r>
            <a:r>
              <a:rPr lang="en-US" sz="2400" b="0" i="1" u="none" strike="noStrike" baseline="0" dirty="0" err="1" smtClean="0">
                <a:solidFill>
                  <a:srgbClr val="000000"/>
                </a:solidFill>
                <a:latin typeface="Calibri" panose="020F0502020204030204" pitchFamily="34" charset="0"/>
              </a:rPr>
              <a:t>wada</a:t>
            </a:r>
            <a:r>
              <a:rPr lang="en-US" sz="2400" b="0" i="1" u="none" strike="noStrike" baseline="0" dirty="0" smtClean="0">
                <a:solidFill>
                  <a:srgbClr val="000000"/>
                </a:solidFill>
                <a:latin typeface="Calibri" panose="020F0502020204030204" pitchFamily="34" charset="0"/>
              </a:rPr>
              <a:t> </a:t>
            </a:r>
            <a:r>
              <a:rPr lang="en-US" sz="2400" b="0" i="1" u="none" strike="noStrike" baseline="0" dirty="0" err="1" smtClean="0">
                <a:solidFill>
                  <a:srgbClr val="000000"/>
                </a:solidFill>
                <a:latin typeface="Calibri" panose="020F0502020204030204" pitchFamily="34" charset="0"/>
              </a:rPr>
              <a:t>pav</a:t>
            </a:r>
            <a:r>
              <a:rPr lang="en-US" sz="2400" b="0" i="1" u="none" strike="noStrike" baseline="0" dirty="0" smtClean="0">
                <a:solidFill>
                  <a:srgbClr val="000000"/>
                </a:solidFill>
                <a:latin typeface="Calibri" panose="020F0502020204030204" pitchFamily="34" charset="0"/>
              </a:rPr>
              <a:t> shops. He is not able to understand what will be the strategy to take over his clients. </a:t>
            </a:r>
            <a:endParaRPr lang="en-US" sz="2400" b="0" i="0" u="none" strike="noStrike" baseline="0" dirty="0" smtClean="0">
              <a:solidFill>
                <a:srgbClr val="000000"/>
              </a:solidFill>
              <a:latin typeface="Calibri" panose="020F0502020204030204" pitchFamily="34" charset="0"/>
            </a:endParaRPr>
          </a:p>
          <a:p>
            <a:r>
              <a:rPr lang="en-US" sz="2400" b="0" i="0" u="none" strike="noStrike" baseline="0" dirty="0" smtClean="0">
                <a:solidFill>
                  <a:srgbClr val="000000"/>
                </a:solidFill>
                <a:latin typeface="Calibri" panose="020F0502020204030204" pitchFamily="34" charset="0"/>
              </a:rPr>
              <a:t>a. What will be the price of each Wada </a:t>
            </a:r>
            <a:r>
              <a:rPr lang="en-US" sz="2400" b="0" i="0" u="none" strike="noStrike" baseline="0" dirty="0" err="1" smtClean="0">
                <a:solidFill>
                  <a:srgbClr val="000000"/>
                </a:solidFill>
                <a:latin typeface="Calibri" panose="020F0502020204030204" pitchFamily="34" charset="0"/>
              </a:rPr>
              <a:t>Pav</a:t>
            </a:r>
            <a:r>
              <a:rPr lang="en-US" sz="2400" b="0" i="0" u="none" strike="noStrike" baseline="0" dirty="0" smtClean="0">
                <a:solidFill>
                  <a:srgbClr val="000000"/>
                </a:solidFill>
                <a:latin typeface="Calibri" panose="020F0502020204030204" pitchFamily="34" charset="0"/>
              </a:rPr>
              <a:t>? </a:t>
            </a:r>
          </a:p>
          <a:p>
            <a:r>
              <a:rPr lang="en-US" sz="2400" b="0" i="0" u="none" strike="noStrike" baseline="0" dirty="0" smtClean="0">
                <a:solidFill>
                  <a:srgbClr val="000000"/>
                </a:solidFill>
                <a:latin typeface="Calibri" panose="020F0502020204030204" pitchFamily="34" charset="0"/>
              </a:rPr>
              <a:t>b. How will he differentiate from the other competitors? </a:t>
            </a:r>
          </a:p>
          <a:p>
            <a:r>
              <a:rPr lang="en-US" sz="2400" b="0" i="0" u="none" strike="noStrike" baseline="0" dirty="0" smtClean="0">
                <a:solidFill>
                  <a:srgbClr val="000000"/>
                </a:solidFill>
                <a:latin typeface="Calibri" panose="020F0502020204030204" pitchFamily="34" charset="0"/>
              </a:rPr>
              <a:t>c. How will you bring insights when he has no data of his shop? </a:t>
            </a:r>
          </a:p>
          <a:p>
            <a:r>
              <a:rPr lang="en-US" sz="2400" b="0" i="0" u="none" strike="noStrike" baseline="0" dirty="0" smtClean="0">
                <a:solidFill>
                  <a:srgbClr val="000000"/>
                </a:solidFill>
                <a:latin typeface="Calibri" panose="020F0502020204030204" pitchFamily="34" charset="0"/>
              </a:rPr>
              <a:t>d. Why will be the Customer comes to your shop? (What will be the positioning) </a:t>
            </a:r>
          </a:p>
          <a:p>
            <a:r>
              <a:rPr lang="en-US" sz="2400" b="0" i="1" u="none" strike="noStrike" baseline="0" dirty="0" smtClean="0">
                <a:solidFill>
                  <a:srgbClr val="000000"/>
                </a:solidFill>
                <a:latin typeface="Calibri" panose="020F0502020204030204" pitchFamily="34" charset="0"/>
              </a:rPr>
              <a:t>How will you come to a solutions which will make him an entrepreneur and will help him to grow? </a:t>
            </a:r>
            <a:endParaRPr lang="en-IN" sz="2400" dirty="0"/>
          </a:p>
        </p:txBody>
      </p:sp>
    </p:spTree>
    <p:extLst>
      <p:ext uri="{BB962C8B-B14F-4D97-AF65-F5344CB8AC3E}">
        <p14:creationId xmlns:p14="http://schemas.microsoft.com/office/powerpoint/2010/main" val="85937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2326" y="508000"/>
            <a:ext cx="8772816" cy="566058"/>
          </a:xfrm>
        </p:spPr>
        <p:txBody>
          <a:bodyPr/>
          <a:lstStyle/>
          <a:p>
            <a:r>
              <a:rPr lang="en-US" sz="3200" dirty="0">
                <a:solidFill>
                  <a:srgbClr val="000000"/>
                </a:solidFill>
                <a:latin typeface="Calibri" panose="020F0502020204030204" pitchFamily="34" charset="0"/>
              </a:rPr>
              <a:t>a. What will be the price of each Wada </a:t>
            </a:r>
            <a:r>
              <a:rPr lang="en-US" sz="3200" dirty="0" err="1">
                <a:solidFill>
                  <a:srgbClr val="000000"/>
                </a:solidFill>
                <a:latin typeface="Calibri" panose="020F0502020204030204" pitchFamily="34" charset="0"/>
              </a:rPr>
              <a:t>Pav</a:t>
            </a:r>
            <a:r>
              <a:rPr lang="en-US" sz="3200" dirty="0">
                <a:solidFill>
                  <a:srgbClr val="000000"/>
                </a:solidFill>
                <a:latin typeface="Calibri" panose="020F0502020204030204" pitchFamily="34" charset="0"/>
              </a:rPr>
              <a:t>? </a:t>
            </a:r>
            <a:endParaRPr lang="en-IN" sz="3200"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479484" y="1192352"/>
            <a:ext cx="8825658" cy="5048791"/>
          </a:xfrm>
        </p:spPr>
        <p:txBody>
          <a:bodyPr>
            <a:noAutofit/>
          </a:bodyPr>
          <a:lstStyle/>
          <a:p>
            <a:pPr marL="457200" indent="-457200" algn="just">
              <a:buFont typeface="+mj-lt"/>
              <a:buAutoNum type="arabicPeriod"/>
            </a:pPr>
            <a:r>
              <a:rPr lang="en-IN" sz="2400" dirty="0" smtClean="0">
                <a:latin typeface="Calibri" panose="020F0502020204030204" pitchFamily="34" charset="0"/>
                <a:cs typeface="Calibri" panose="020F0502020204030204" pitchFamily="34" charset="0"/>
              </a:rPr>
              <a:t>Butter </a:t>
            </a:r>
            <a:r>
              <a:rPr lang="en-IN" sz="2400" dirty="0">
                <a:latin typeface="Calibri" panose="020F0502020204030204" pitchFamily="34" charset="0"/>
                <a:cs typeface="Calibri" panose="020F0502020204030204" pitchFamily="34" charset="0"/>
              </a:rPr>
              <a:t>Grilled Wada </a:t>
            </a:r>
            <a:r>
              <a:rPr lang="en-IN" sz="2400" dirty="0" err="1" smtClean="0">
                <a:latin typeface="Calibri" panose="020F0502020204030204" pitchFamily="34" charset="0"/>
                <a:cs typeface="Calibri" panose="020F0502020204030204" pitchFamily="34" charset="0"/>
              </a:rPr>
              <a:t>Pav</a:t>
            </a:r>
            <a:r>
              <a:rPr lang="en-IN" sz="2400" dirty="0" smtClean="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42</a:t>
            </a:r>
          </a:p>
          <a:p>
            <a:pPr marL="457200" indent="-457200" algn="just">
              <a:buFont typeface="+mj-lt"/>
              <a:buAutoNum type="arabicPeriod"/>
            </a:pPr>
            <a:r>
              <a:rPr lang="en-IN" sz="2400" dirty="0" smtClean="0">
                <a:latin typeface="Calibri" panose="020F0502020204030204" pitchFamily="34" charset="0"/>
                <a:cs typeface="Calibri" panose="020F0502020204030204" pitchFamily="34" charset="0"/>
              </a:rPr>
              <a:t>Cheese </a:t>
            </a:r>
            <a:r>
              <a:rPr lang="en-IN" sz="2400" dirty="0">
                <a:latin typeface="Calibri" panose="020F0502020204030204" pitchFamily="34" charset="0"/>
                <a:cs typeface="Calibri" panose="020F0502020204030204" pitchFamily="34" charset="0"/>
              </a:rPr>
              <a:t>Burst Wada </a:t>
            </a:r>
            <a:r>
              <a:rPr lang="en-IN" sz="2400" dirty="0" err="1" smtClean="0">
                <a:latin typeface="Calibri" panose="020F0502020204030204" pitchFamily="34" charset="0"/>
                <a:cs typeface="Calibri" panose="020F0502020204030204" pitchFamily="34" charset="0"/>
              </a:rPr>
              <a:t>Pav</a:t>
            </a:r>
            <a:r>
              <a:rPr lang="en-IN" sz="2400" dirty="0" smtClean="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45</a:t>
            </a:r>
          </a:p>
          <a:p>
            <a:pPr marL="457200" indent="-457200" algn="just">
              <a:buFont typeface="+mj-lt"/>
              <a:buAutoNum type="arabicPeriod"/>
            </a:pPr>
            <a:r>
              <a:rPr lang="en-IN" sz="2400" dirty="0" smtClean="0">
                <a:latin typeface="Calibri" panose="020F0502020204030204" pitchFamily="34" charset="0"/>
                <a:cs typeface="Calibri" panose="020F0502020204030204" pitchFamily="34" charset="0"/>
              </a:rPr>
              <a:t>Butter </a:t>
            </a:r>
            <a:r>
              <a:rPr lang="en-IN" sz="2400" dirty="0">
                <a:latin typeface="Calibri" panose="020F0502020204030204" pitchFamily="34" charset="0"/>
                <a:cs typeface="Calibri" panose="020F0502020204030204" pitchFamily="34" charset="0"/>
              </a:rPr>
              <a:t>Grilled Cheese Burst Wada </a:t>
            </a:r>
            <a:r>
              <a:rPr lang="en-IN" sz="2400" dirty="0" err="1" smtClean="0">
                <a:latin typeface="Calibri" panose="020F0502020204030204" pitchFamily="34" charset="0"/>
                <a:cs typeface="Calibri" panose="020F0502020204030204" pitchFamily="34" charset="0"/>
              </a:rPr>
              <a:t>Pav</a:t>
            </a:r>
            <a:r>
              <a:rPr lang="en-IN" sz="2400" dirty="0" smtClean="0">
                <a:latin typeface="Calibri" panose="020F0502020204030204" pitchFamily="34" charset="0"/>
                <a:cs typeface="Calibri" panose="020F0502020204030204" pitchFamily="34" charset="0"/>
              </a:rPr>
              <a:t> ₹54</a:t>
            </a:r>
            <a:endParaRPr lang="en-IN" sz="2400" dirty="0">
              <a:latin typeface="Calibri" panose="020F0502020204030204" pitchFamily="34" charset="0"/>
              <a:cs typeface="Calibri" panose="020F0502020204030204" pitchFamily="34" charset="0"/>
            </a:endParaRPr>
          </a:p>
          <a:p>
            <a:pPr marL="457200" indent="-457200" algn="just">
              <a:buFont typeface="+mj-lt"/>
              <a:buAutoNum type="arabicPeriod"/>
            </a:pPr>
            <a:r>
              <a:rPr lang="en-IN" sz="2400" dirty="0" smtClean="0">
                <a:latin typeface="Calibri" panose="020F0502020204030204" pitchFamily="34" charset="0"/>
                <a:cs typeface="Calibri" panose="020F0502020204030204" pitchFamily="34" charset="0"/>
              </a:rPr>
              <a:t>Wada </a:t>
            </a:r>
            <a:r>
              <a:rPr lang="en-IN" sz="2400" dirty="0" err="1">
                <a:latin typeface="Calibri" panose="020F0502020204030204" pitchFamily="34" charset="0"/>
                <a:cs typeface="Calibri" panose="020F0502020204030204" pitchFamily="34" charset="0"/>
              </a:rPr>
              <a:t>Pav</a:t>
            </a:r>
            <a:r>
              <a:rPr lang="en-IN" sz="2400" dirty="0">
                <a:latin typeface="Calibri" panose="020F0502020204030204" pitchFamily="34" charset="0"/>
                <a:cs typeface="Calibri" panose="020F0502020204030204" pitchFamily="34" charset="0"/>
              </a:rPr>
              <a:t> with </a:t>
            </a:r>
            <a:r>
              <a:rPr lang="en-IN" sz="2400" dirty="0" err="1">
                <a:latin typeface="Calibri" panose="020F0502020204030204" pitchFamily="34" charset="0"/>
                <a:cs typeface="Calibri" panose="020F0502020204030204" pitchFamily="34" charset="0"/>
              </a:rPr>
              <a:t>Sambar</a:t>
            </a:r>
            <a:r>
              <a:rPr lang="en-IN" sz="2400" dirty="0">
                <a:latin typeface="Calibri" panose="020F0502020204030204" pitchFamily="34" charset="0"/>
                <a:cs typeface="Calibri" panose="020F0502020204030204" pitchFamily="34" charset="0"/>
              </a:rPr>
              <a:t> and </a:t>
            </a:r>
            <a:r>
              <a:rPr lang="en-IN" sz="2400" dirty="0" smtClean="0">
                <a:latin typeface="Calibri" panose="020F0502020204030204" pitchFamily="34" charset="0"/>
                <a:cs typeface="Calibri" panose="020F0502020204030204" pitchFamily="34" charset="0"/>
              </a:rPr>
              <a:t>Chutney ₹</a:t>
            </a:r>
            <a:r>
              <a:rPr lang="en-IN" sz="2400" dirty="0">
                <a:latin typeface="Calibri" panose="020F0502020204030204" pitchFamily="34" charset="0"/>
                <a:cs typeface="Calibri" panose="020F0502020204030204" pitchFamily="34" charset="0"/>
              </a:rPr>
              <a:t>54</a:t>
            </a:r>
          </a:p>
          <a:p>
            <a:pPr marL="457200" indent="-457200" algn="just">
              <a:buFont typeface="+mj-lt"/>
              <a:buAutoNum type="arabicPeriod"/>
            </a:pPr>
            <a:r>
              <a:rPr lang="en-IN" sz="2400" dirty="0" smtClean="0">
                <a:latin typeface="Calibri" panose="020F0502020204030204" pitchFamily="34" charset="0"/>
                <a:cs typeface="Calibri" panose="020F0502020204030204" pitchFamily="34" charset="0"/>
              </a:rPr>
              <a:t>Double </a:t>
            </a:r>
            <a:r>
              <a:rPr lang="en-IN" sz="2400" dirty="0">
                <a:latin typeface="Calibri" panose="020F0502020204030204" pitchFamily="34" charset="0"/>
                <a:cs typeface="Calibri" panose="020F0502020204030204" pitchFamily="34" charset="0"/>
              </a:rPr>
              <a:t>Cheese Wada </a:t>
            </a:r>
            <a:r>
              <a:rPr lang="en-IN" sz="2400" dirty="0" err="1" smtClean="0">
                <a:latin typeface="Calibri" panose="020F0502020204030204" pitchFamily="34" charset="0"/>
                <a:cs typeface="Calibri" panose="020F0502020204030204" pitchFamily="34" charset="0"/>
              </a:rPr>
              <a:t>Pav</a:t>
            </a:r>
            <a:r>
              <a:rPr lang="en-IN" sz="2400" dirty="0" smtClean="0">
                <a:latin typeface="Calibri" panose="020F0502020204030204" pitchFamily="34" charset="0"/>
                <a:cs typeface="Calibri" panose="020F0502020204030204" pitchFamily="34" charset="0"/>
              </a:rPr>
              <a:t> ₹60</a:t>
            </a:r>
          </a:p>
          <a:p>
            <a:pPr marL="457200" indent="-457200" algn="just">
              <a:buFont typeface="+mj-lt"/>
              <a:buAutoNum type="arabicPeriod"/>
            </a:pPr>
            <a:r>
              <a:rPr lang="en-IN" sz="2400" dirty="0" smtClean="0">
                <a:latin typeface="Calibri" panose="020F0502020204030204" pitchFamily="34" charset="0"/>
                <a:cs typeface="Calibri" panose="020F0502020204030204" pitchFamily="34" charset="0"/>
              </a:rPr>
              <a:t>Butter </a:t>
            </a:r>
            <a:r>
              <a:rPr lang="en-IN" sz="2400" dirty="0">
                <a:latin typeface="Calibri" panose="020F0502020204030204" pitchFamily="34" charset="0"/>
                <a:cs typeface="Calibri" panose="020F0502020204030204" pitchFamily="34" charset="0"/>
              </a:rPr>
              <a:t>Grilled Double Cheese Wada </a:t>
            </a:r>
            <a:r>
              <a:rPr lang="en-IN" sz="2400" dirty="0" err="1">
                <a:latin typeface="Calibri" panose="020F0502020204030204" pitchFamily="34" charset="0"/>
                <a:cs typeface="Calibri" panose="020F0502020204030204" pitchFamily="34" charset="0"/>
              </a:rPr>
              <a:t>Pav</a:t>
            </a:r>
            <a:r>
              <a:rPr lang="en-IN" sz="2400" dirty="0">
                <a:latin typeface="Calibri" panose="020F0502020204030204" pitchFamily="34" charset="0"/>
                <a:cs typeface="Calibri" panose="020F0502020204030204" pitchFamily="34" charset="0"/>
              </a:rPr>
              <a:t> ₹75</a:t>
            </a:r>
          </a:p>
          <a:p>
            <a:pPr marL="457200" indent="-457200" algn="just">
              <a:buFont typeface="+mj-lt"/>
              <a:buAutoNum type="arabicPeriod"/>
            </a:pPr>
            <a:r>
              <a:rPr lang="en-IN" sz="2400" dirty="0" smtClean="0">
                <a:latin typeface="Calibri" panose="020F0502020204030204" pitchFamily="34" charset="0"/>
                <a:cs typeface="Calibri" panose="020F0502020204030204" pitchFamily="34" charset="0"/>
              </a:rPr>
              <a:t>Bomb </a:t>
            </a:r>
            <a:r>
              <a:rPr lang="en-IN" sz="2400" dirty="0">
                <a:latin typeface="Calibri" panose="020F0502020204030204" pitchFamily="34" charset="0"/>
                <a:cs typeface="Calibri" panose="020F0502020204030204" pitchFamily="34" charset="0"/>
              </a:rPr>
              <a:t>Wada </a:t>
            </a:r>
            <a:r>
              <a:rPr lang="en-IN" sz="2400" dirty="0" err="1">
                <a:latin typeface="Calibri" panose="020F0502020204030204" pitchFamily="34" charset="0"/>
                <a:cs typeface="Calibri" panose="020F0502020204030204" pitchFamily="34" charset="0"/>
              </a:rPr>
              <a:t>Pav</a:t>
            </a:r>
            <a:r>
              <a:rPr lang="en-IN" sz="2400" dirty="0">
                <a:latin typeface="Calibri" panose="020F0502020204030204" pitchFamily="34" charset="0"/>
                <a:cs typeface="Calibri" panose="020F0502020204030204" pitchFamily="34" charset="0"/>
              </a:rPr>
              <a:t> ₹45</a:t>
            </a:r>
          </a:p>
          <a:p>
            <a:pPr marL="457200" indent="-457200" algn="just">
              <a:buFont typeface="+mj-lt"/>
              <a:buAutoNum type="arabicPeriod"/>
            </a:pPr>
            <a:r>
              <a:rPr lang="en-IN" sz="2400" dirty="0" smtClean="0">
                <a:latin typeface="Calibri" panose="020F0502020204030204" pitchFamily="34" charset="0"/>
                <a:cs typeface="Calibri" panose="020F0502020204030204" pitchFamily="34" charset="0"/>
              </a:rPr>
              <a:t>Bomb </a:t>
            </a:r>
            <a:r>
              <a:rPr lang="en-IN" sz="2400" dirty="0">
                <a:latin typeface="Calibri" panose="020F0502020204030204" pitchFamily="34" charset="0"/>
                <a:cs typeface="Calibri" panose="020F0502020204030204" pitchFamily="34" charset="0"/>
              </a:rPr>
              <a:t>with Cheese Wada </a:t>
            </a:r>
            <a:r>
              <a:rPr lang="en-IN" sz="2400" dirty="0" err="1">
                <a:latin typeface="Calibri" panose="020F0502020204030204" pitchFamily="34" charset="0"/>
                <a:cs typeface="Calibri" panose="020F0502020204030204" pitchFamily="34" charset="0"/>
              </a:rPr>
              <a:t>Pav</a:t>
            </a:r>
            <a:r>
              <a:rPr lang="en-IN" sz="2400" dirty="0">
                <a:latin typeface="Calibri" panose="020F0502020204030204" pitchFamily="34" charset="0"/>
                <a:cs typeface="Calibri" panose="020F0502020204030204" pitchFamily="34" charset="0"/>
              </a:rPr>
              <a:t> ₹60</a:t>
            </a:r>
          </a:p>
          <a:p>
            <a:pPr marL="457200" indent="-457200" algn="just">
              <a:buFont typeface="+mj-lt"/>
              <a:buAutoNum type="arabicPeriod"/>
            </a:pPr>
            <a:r>
              <a:rPr lang="en-IN" sz="2400" dirty="0" smtClean="0">
                <a:latin typeface="Calibri" panose="020F0502020204030204" pitchFamily="34" charset="0"/>
                <a:cs typeface="Calibri" panose="020F0502020204030204" pitchFamily="34" charset="0"/>
              </a:rPr>
              <a:t>Hulk </a:t>
            </a:r>
            <a:r>
              <a:rPr lang="en-IN" sz="2400" dirty="0">
                <a:latin typeface="Calibri" panose="020F0502020204030204" pitchFamily="34" charset="0"/>
                <a:cs typeface="Calibri" panose="020F0502020204030204" pitchFamily="34" charset="0"/>
              </a:rPr>
              <a:t>Wada </a:t>
            </a:r>
            <a:r>
              <a:rPr lang="en-IN" sz="2400" dirty="0" err="1">
                <a:latin typeface="Calibri" panose="020F0502020204030204" pitchFamily="34" charset="0"/>
                <a:cs typeface="Calibri" panose="020F0502020204030204" pitchFamily="34" charset="0"/>
              </a:rPr>
              <a:t>Pav</a:t>
            </a:r>
            <a:r>
              <a:rPr lang="en-IN" sz="2400" dirty="0">
                <a:latin typeface="Calibri" panose="020F0502020204030204" pitchFamily="34" charset="0"/>
                <a:cs typeface="Calibri" panose="020F0502020204030204" pitchFamily="34" charset="0"/>
              </a:rPr>
              <a:t> ₹60</a:t>
            </a:r>
          </a:p>
          <a:p>
            <a:pPr marL="457200" indent="-457200" algn="just">
              <a:buFont typeface="+mj-lt"/>
              <a:buAutoNum type="arabicPeriod"/>
            </a:pPr>
            <a:r>
              <a:rPr lang="en-IN" sz="2400" dirty="0" smtClean="0">
                <a:latin typeface="Calibri" panose="020F0502020204030204" pitchFamily="34" charset="0"/>
                <a:cs typeface="Calibri" panose="020F0502020204030204" pitchFamily="34" charset="0"/>
              </a:rPr>
              <a:t>Hulk </a:t>
            </a:r>
            <a:r>
              <a:rPr lang="en-IN" sz="2400" dirty="0">
                <a:latin typeface="Calibri" panose="020F0502020204030204" pitchFamily="34" charset="0"/>
                <a:cs typeface="Calibri" panose="020F0502020204030204" pitchFamily="34" charset="0"/>
              </a:rPr>
              <a:t>Wada </a:t>
            </a:r>
            <a:r>
              <a:rPr lang="en-IN" sz="2400" dirty="0" err="1">
                <a:latin typeface="Calibri" panose="020F0502020204030204" pitchFamily="34" charset="0"/>
                <a:cs typeface="Calibri" panose="020F0502020204030204" pitchFamily="34" charset="0"/>
              </a:rPr>
              <a:t>Pav</a:t>
            </a:r>
            <a:r>
              <a:rPr lang="en-IN" sz="2400" dirty="0">
                <a:latin typeface="Calibri" panose="020F0502020204030204" pitchFamily="34" charset="0"/>
                <a:cs typeface="Calibri" panose="020F0502020204030204" pitchFamily="34" charset="0"/>
              </a:rPr>
              <a:t> with Cheese ₹78</a:t>
            </a:r>
          </a:p>
          <a:p>
            <a:endParaRPr lang="en-IN" sz="2400" dirty="0">
              <a:latin typeface="Calibri" panose="020F0502020204030204" pitchFamily="34" charset="0"/>
              <a:cs typeface="Calibri" panose="020F0502020204030204" pitchFamily="34" charset="0"/>
            </a:endParaRPr>
          </a:p>
          <a:p>
            <a:endParaRPr lang="en-IN" sz="2400" dirty="0"/>
          </a:p>
        </p:txBody>
      </p:sp>
    </p:spTree>
    <p:extLst>
      <p:ext uri="{BB962C8B-B14F-4D97-AF65-F5344CB8AC3E}">
        <p14:creationId xmlns:p14="http://schemas.microsoft.com/office/powerpoint/2010/main" val="3453884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solidFill>
                  <a:schemeClr val="tx2">
                    <a:lumMod val="10000"/>
                  </a:schemeClr>
                </a:solidFill>
                <a:latin typeface="Calibri" panose="020F0502020204030204" pitchFamily="34" charset="0"/>
                <a:cs typeface="Calibri" panose="020F0502020204030204" pitchFamily="34" charset="0"/>
              </a:rPr>
              <a:t>The above rate are average of </a:t>
            </a:r>
            <a:r>
              <a:rPr lang="en-IN" sz="2400" dirty="0" err="1" smtClean="0">
                <a:solidFill>
                  <a:schemeClr val="tx2">
                    <a:lumMod val="10000"/>
                  </a:schemeClr>
                </a:solidFill>
                <a:latin typeface="Calibri" panose="020F0502020204030204" pitchFamily="34" charset="0"/>
                <a:cs typeface="Calibri" panose="020F0502020204030204" pitchFamily="34" charset="0"/>
              </a:rPr>
              <a:t>wada</a:t>
            </a:r>
            <a:r>
              <a:rPr lang="en-IN" sz="2400" dirty="0" smtClean="0">
                <a:solidFill>
                  <a:schemeClr val="tx2">
                    <a:lumMod val="10000"/>
                  </a:schemeClr>
                </a:solidFill>
                <a:latin typeface="Calibri" panose="020F0502020204030204" pitchFamily="34" charset="0"/>
                <a:cs typeface="Calibri" panose="020F0502020204030204" pitchFamily="34" charset="0"/>
              </a:rPr>
              <a:t> </a:t>
            </a:r>
            <a:r>
              <a:rPr lang="en-IN" sz="2400" dirty="0" err="1" smtClean="0">
                <a:solidFill>
                  <a:schemeClr val="tx2">
                    <a:lumMod val="10000"/>
                  </a:schemeClr>
                </a:solidFill>
                <a:latin typeface="Calibri" panose="020F0502020204030204" pitchFamily="34" charset="0"/>
                <a:cs typeface="Calibri" panose="020F0502020204030204" pitchFamily="34" charset="0"/>
              </a:rPr>
              <a:t>pav</a:t>
            </a:r>
            <a:r>
              <a:rPr lang="en-IN" sz="2400" dirty="0" smtClean="0">
                <a:solidFill>
                  <a:schemeClr val="tx2">
                    <a:lumMod val="10000"/>
                  </a:schemeClr>
                </a:solidFill>
                <a:latin typeface="Calibri" panose="020F0502020204030204" pitchFamily="34" charset="0"/>
                <a:cs typeface="Calibri" panose="020F0502020204030204" pitchFamily="34" charset="0"/>
              </a:rPr>
              <a:t> shop that sell nearby </a:t>
            </a:r>
            <a:r>
              <a:rPr lang="en-IN" sz="2400" dirty="0" err="1" smtClean="0">
                <a:solidFill>
                  <a:schemeClr val="tx2">
                    <a:lumMod val="10000"/>
                  </a:schemeClr>
                </a:solidFill>
                <a:latin typeface="Calibri" panose="020F0502020204030204" pitchFamily="34" charset="0"/>
                <a:cs typeface="Calibri" panose="020F0502020204030204" pitchFamily="34" charset="0"/>
              </a:rPr>
              <a:t>shivaji</a:t>
            </a:r>
            <a:r>
              <a:rPr lang="en-IN" sz="2400" dirty="0" smtClean="0">
                <a:solidFill>
                  <a:schemeClr val="tx2">
                    <a:lumMod val="10000"/>
                  </a:schemeClr>
                </a:solidFill>
                <a:latin typeface="Calibri" panose="020F0502020204030204" pitchFamily="34" charset="0"/>
                <a:cs typeface="Calibri" panose="020F0502020204030204" pitchFamily="34" charset="0"/>
              </a:rPr>
              <a:t> </a:t>
            </a:r>
            <a:r>
              <a:rPr lang="en-IN" sz="2400" dirty="0" err="1" smtClean="0">
                <a:solidFill>
                  <a:schemeClr val="tx2">
                    <a:lumMod val="10000"/>
                  </a:schemeClr>
                </a:solidFill>
                <a:latin typeface="Calibri" panose="020F0502020204030204" pitchFamily="34" charset="0"/>
                <a:cs typeface="Calibri" panose="020F0502020204030204" pitchFamily="34" charset="0"/>
              </a:rPr>
              <a:t>nagar</a:t>
            </a:r>
            <a:r>
              <a:rPr lang="en-IN" sz="2400" dirty="0" smtClean="0">
                <a:solidFill>
                  <a:schemeClr val="tx2">
                    <a:lumMod val="10000"/>
                  </a:schemeClr>
                </a:solidFill>
                <a:latin typeface="Calibri" panose="020F0502020204030204" pitchFamily="34" charset="0"/>
                <a:cs typeface="Calibri" panose="020F0502020204030204" pitchFamily="34" charset="0"/>
              </a:rPr>
              <a:t>, Pune. We can add more items in the Menu so that the customers have a variety of choices.</a:t>
            </a:r>
            <a:endParaRPr lang="en-IN" sz="2400" dirty="0">
              <a:solidFill>
                <a:schemeClr val="tx2">
                  <a:lumMod val="1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0902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337" y="122829"/>
            <a:ext cx="9544892" cy="723331"/>
          </a:xfrm>
        </p:spPr>
        <p:txBody>
          <a:bodyPr/>
          <a:lstStyle/>
          <a:p>
            <a:r>
              <a:rPr lang="en-US" sz="3200" dirty="0">
                <a:solidFill>
                  <a:schemeClr val="bg1"/>
                </a:solidFill>
                <a:latin typeface="Calibri" panose="020F0502020204030204" pitchFamily="34" charset="0"/>
                <a:cs typeface="Calibri" panose="020F0502020204030204" pitchFamily="34" charset="0"/>
              </a:rPr>
              <a:t>b. How will he differentiate from the other competitors? </a:t>
            </a:r>
            <a:endParaRPr lang="en-IN" sz="3200" dirty="0">
              <a:solidFill>
                <a:schemeClr val="bg1"/>
              </a:solidFill>
              <a:latin typeface="Calibri" panose="020F0502020204030204" pitchFamily="34" charset="0"/>
              <a:cs typeface="Calibri" panose="020F0502020204030204" pitchFamily="34" charset="0"/>
            </a:endParaRPr>
          </a:p>
        </p:txBody>
      </p:sp>
      <p:sp>
        <p:nvSpPr>
          <p:cNvPr id="3" name="Text Placeholder 2"/>
          <p:cNvSpPr>
            <a:spLocks noGrp="1"/>
          </p:cNvSpPr>
          <p:nvPr>
            <p:ph type="body" idx="1"/>
          </p:nvPr>
        </p:nvSpPr>
        <p:spPr>
          <a:xfrm>
            <a:off x="922942" y="915063"/>
            <a:ext cx="8825659" cy="5526680"/>
          </a:xfrm>
        </p:spPr>
        <p:txBody>
          <a:bodyPr>
            <a:normAutofit/>
          </a:bodyPr>
          <a:lstStyle/>
          <a:p>
            <a:r>
              <a:rPr lang="en-US" sz="2400" dirty="0">
                <a:latin typeface="Calibri" panose="020F0502020204030204" pitchFamily="34" charset="0"/>
                <a:cs typeface="Calibri" panose="020F0502020204030204" pitchFamily="34" charset="0"/>
              </a:rPr>
              <a:t>To overcome the competition at their own game, you must know them well. Visit their restaurants and find out how tasteful their ambiance is, how their food tastes, and how good their service standards are. You can compare their food quality and service standards with yours, and then take the necessary action. Also, to know their marketing efforts, subscribe to their email list, and follow their brands on social media. This will help you formulate your marketing strategies.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9975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533" y="109182"/>
            <a:ext cx="8825660" cy="1174372"/>
          </a:xfrm>
        </p:spPr>
        <p:txBody>
          <a:bodyPr/>
          <a:lstStyle/>
          <a:p>
            <a:r>
              <a:rPr lang="en-US" sz="3200" dirty="0">
                <a:solidFill>
                  <a:srgbClr val="000000"/>
                </a:solidFill>
                <a:latin typeface="Calibri" panose="020F0502020204030204" pitchFamily="34" charset="0"/>
              </a:rPr>
              <a:t>c. How will you bring insights when he has no data of his shop? </a:t>
            </a:r>
            <a:endParaRPr lang="en-IN" sz="3200" dirty="0">
              <a:latin typeface="Calibri" panose="020F0502020204030204" pitchFamily="34" charset="0"/>
              <a:cs typeface="Calibri" panose="020F0502020204030204" pitchFamily="34" charset="0"/>
            </a:endParaRPr>
          </a:p>
        </p:txBody>
      </p:sp>
      <p:sp>
        <p:nvSpPr>
          <p:cNvPr id="3" name="Text Placeholder 2"/>
          <p:cNvSpPr>
            <a:spLocks noGrp="1"/>
          </p:cNvSpPr>
          <p:nvPr>
            <p:ph type="body" idx="1"/>
          </p:nvPr>
        </p:nvSpPr>
        <p:spPr>
          <a:xfrm>
            <a:off x="1114010" y="1283554"/>
            <a:ext cx="8825659" cy="4448506"/>
          </a:xfrm>
        </p:spPr>
        <p:txBody>
          <a:bodyPr>
            <a:normAutofit/>
          </a:bodyPr>
          <a:lstStyle/>
          <a:p>
            <a:pPr marL="457200" indent="-457200">
              <a:buAutoNum type="arabicPeriod"/>
            </a:pPr>
            <a:r>
              <a:rPr lang="en-IN" sz="2400" dirty="0" smtClean="0">
                <a:latin typeface="Calibri" panose="020F0502020204030204" pitchFamily="34" charset="0"/>
                <a:cs typeface="Calibri" panose="020F0502020204030204" pitchFamily="34" charset="0"/>
              </a:rPr>
              <a:t>By giving ad on social media, newspapers and banners</a:t>
            </a:r>
          </a:p>
          <a:p>
            <a:pPr marL="457200" indent="-457200">
              <a:buAutoNum type="arabicPeriod"/>
            </a:pPr>
            <a:r>
              <a:rPr lang="en-IN" sz="2400" dirty="0" smtClean="0">
                <a:latin typeface="Calibri" panose="020F0502020204030204" pitchFamily="34" charset="0"/>
                <a:cs typeface="Calibri" panose="020F0502020204030204" pitchFamily="34" charset="0"/>
              </a:rPr>
              <a:t>Registered on food delivery app</a:t>
            </a:r>
          </a:p>
          <a:p>
            <a:pPr marL="457200" indent="-457200">
              <a:buAutoNum type="arabicPeriod"/>
            </a:pPr>
            <a:r>
              <a:rPr lang="en-IN" sz="2400" dirty="0" smtClean="0">
                <a:latin typeface="Calibri" panose="020F0502020204030204" pitchFamily="34" charset="0"/>
                <a:cs typeface="Calibri" panose="020F0502020204030204" pitchFamily="34" charset="0"/>
              </a:rPr>
              <a:t>Giving offers on selective items.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8860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419" y="163773"/>
            <a:ext cx="8825660" cy="1132763"/>
          </a:xfrm>
        </p:spPr>
        <p:txBody>
          <a:bodyPr/>
          <a:lstStyle/>
          <a:p>
            <a:r>
              <a:rPr lang="en-US" sz="3200" dirty="0">
                <a:solidFill>
                  <a:srgbClr val="000000"/>
                </a:solidFill>
                <a:latin typeface="Calibri" panose="020F0502020204030204" pitchFamily="34" charset="0"/>
              </a:rPr>
              <a:t>d. Why will be the Customer comes to your shop? (What will be the positioning) </a:t>
            </a:r>
            <a:endParaRPr lang="en-IN" sz="3200" dirty="0">
              <a:latin typeface="Calibri" panose="020F0502020204030204" pitchFamily="34" charset="0"/>
              <a:cs typeface="Calibri" panose="020F0502020204030204" pitchFamily="34" charset="0"/>
            </a:endParaRPr>
          </a:p>
        </p:txBody>
      </p:sp>
      <p:sp>
        <p:nvSpPr>
          <p:cNvPr id="3" name="Text Placeholder 2"/>
          <p:cNvSpPr>
            <a:spLocks noGrp="1"/>
          </p:cNvSpPr>
          <p:nvPr>
            <p:ph type="body" idx="1"/>
          </p:nvPr>
        </p:nvSpPr>
        <p:spPr>
          <a:xfrm>
            <a:off x="1059420" y="1556509"/>
            <a:ext cx="8825659" cy="2264864"/>
          </a:xfrm>
        </p:spPr>
        <p:txBody>
          <a:bodyPr/>
          <a:lstStyle/>
          <a:p>
            <a:pPr marL="457200" indent="-457200">
              <a:buFont typeface="+mj-lt"/>
              <a:buAutoNum type="arabicPeriod"/>
            </a:pPr>
            <a:r>
              <a:rPr lang="en-IN" dirty="0" smtClean="0"/>
              <a:t>We will give offers on selected items.</a:t>
            </a:r>
          </a:p>
          <a:p>
            <a:pPr marL="457200" indent="-457200">
              <a:buFont typeface="+mj-lt"/>
              <a:buAutoNum type="arabicPeriod"/>
            </a:pPr>
            <a:r>
              <a:rPr lang="en-IN" dirty="0" smtClean="0"/>
              <a:t>We will sell online.</a:t>
            </a:r>
          </a:p>
          <a:p>
            <a:pPr marL="457200" indent="-457200">
              <a:buFont typeface="+mj-lt"/>
              <a:buAutoNum type="arabicPeriod"/>
            </a:pPr>
            <a:r>
              <a:rPr lang="en-IN" dirty="0" smtClean="0"/>
              <a:t>We will look on cleanliness of restaurants. </a:t>
            </a:r>
          </a:p>
          <a:p>
            <a:pPr marL="457200" indent="-457200">
              <a:buFont typeface="+mj-lt"/>
              <a:buAutoNum type="arabicPeriod"/>
            </a:pPr>
            <a:r>
              <a:rPr lang="en-US" sz="2400" dirty="0">
                <a:latin typeface="Calibri" panose="020F0502020204030204" pitchFamily="34" charset="0"/>
                <a:cs typeface="Calibri" panose="020F0502020204030204" pitchFamily="34" charset="0"/>
              </a:rPr>
              <a:t> Make A Great Window </a:t>
            </a:r>
            <a:r>
              <a:rPr lang="en-US" sz="2400" dirty="0" smtClean="0">
                <a:latin typeface="Calibri" panose="020F0502020204030204" pitchFamily="34" charset="0"/>
                <a:cs typeface="Calibri" panose="020F0502020204030204" pitchFamily="34" charset="0"/>
              </a:rPr>
              <a:t>Display</a:t>
            </a:r>
          </a:p>
          <a:p>
            <a:pPr marL="457200" indent="-457200">
              <a:buFont typeface="+mj-lt"/>
              <a:buAutoNum type="arabicPeriod"/>
            </a:pPr>
            <a:r>
              <a:rPr lang="en-US" sz="2400" dirty="0" smtClean="0">
                <a:latin typeface="Calibri" panose="020F0502020204030204" pitchFamily="34" charset="0"/>
                <a:cs typeface="Calibri" panose="020F0502020204030204" pitchFamily="34" charset="0"/>
              </a:rPr>
              <a:t>We will keep online and debit cards payments too.</a:t>
            </a:r>
            <a:endParaRPr lang="en-US" sz="2400" dirty="0">
              <a:latin typeface="Calibri" panose="020F0502020204030204" pitchFamily="34" charset="0"/>
              <a:cs typeface="Calibri" panose="020F0502020204030204" pitchFamily="34" charset="0"/>
            </a:endParaRPr>
          </a:p>
          <a:p>
            <a:pPr marL="457200" indent="-457200">
              <a:buFont typeface="+mj-lt"/>
              <a:buAutoNum type="arabicPeriod"/>
            </a:pPr>
            <a:endParaRPr lang="en-IN" dirty="0" smtClean="0"/>
          </a:p>
          <a:p>
            <a:endParaRPr lang="en-IN" dirty="0"/>
          </a:p>
        </p:txBody>
      </p:sp>
    </p:spTree>
    <p:extLst>
      <p:ext uri="{BB962C8B-B14F-4D97-AF65-F5344CB8AC3E}">
        <p14:creationId xmlns:p14="http://schemas.microsoft.com/office/powerpoint/2010/main" val="10779782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64</TotalTime>
  <Words>298</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Ion</vt:lpstr>
      <vt:lpstr>Use case Assignment-2</vt:lpstr>
      <vt:lpstr>PowerPoint Presentation</vt:lpstr>
      <vt:lpstr>a. What will be the price of each Wada Pav? </vt:lpstr>
      <vt:lpstr>The above rate are average of wada pav shop that sell nearby shivaji nagar, Pune. We can add more items in the Menu so that the customers have a variety of choices.</vt:lpstr>
      <vt:lpstr>b. How will he differentiate from the other competitors? </vt:lpstr>
      <vt:lpstr>c. How will you bring insights when he has no data of his shop? </vt:lpstr>
      <vt:lpstr>d. Why will be the Customer comes to your shop? (What will be the positioning)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Assignment-2</dc:title>
  <dc:creator>IBALL</dc:creator>
  <cp:lastModifiedBy>IBALL</cp:lastModifiedBy>
  <cp:revision>8</cp:revision>
  <dcterms:created xsi:type="dcterms:W3CDTF">2021-08-04T10:45:47Z</dcterms:created>
  <dcterms:modified xsi:type="dcterms:W3CDTF">2021-08-04T11:50:28Z</dcterms:modified>
</cp:coreProperties>
</file>