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5" r:id="rId4"/>
    <p:sldId id="306" r:id="rId5"/>
    <p:sldId id="307"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64" d="100"/>
          <a:sy n="64" d="100"/>
        </p:scale>
        <p:origin x="72"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AB8457D-53F0-250B-CEB9-16784C2E96A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xmlns="" id="{9E69A249-B4C0-152D-5874-8009545A5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xmlns="" id="{0DC905BC-A5C8-6A8A-9C4C-4A21E634C052}"/>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5" name="Нижний колонтитул 4">
            <a:extLst>
              <a:ext uri="{FF2B5EF4-FFF2-40B4-BE49-F238E27FC236}">
                <a16:creationId xmlns:a16="http://schemas.microsoft.com/office/drawing/2014/main" xmlns="" id="{05137861-BD6D-7EED-C490-CEA090DE4B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57182A56-9B44-A440-5561-52BA99AFFD6E}"/>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161874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179B435-7299-B0C3-6C14-328B6EB6943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xmlns="" id="{6E94DABD-8B41-D8F6-138E-AC4A79E497A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B484CAF3-9E2C-8320-3B04-A1D2E225F70C}"/>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5" name="Нижний колонтитул 4">
            <a:extLst>
              <a:ext uri="{FF2B5EF4-FFF2-40B4-BE49-F238E27FC236}">
                <a16:creationId xmlns:a16="http://schemas.microsoft.com/office/drawing/2014/main" xmlns="" id="{2B3F6903-971B-9EEE-E2D6-FE06E14272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401BCC43-A7CA-0289-F79E-6E7997923AC9}"/>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320879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587CD49-EBB7-A4C1-9753-B880958F639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xmlns="" id="{68C4186B-E371-F249-5F76-CE0F99DA8E3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1F253648-28A3-E208-9A02-690B4B04DA98}"/>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5" name="Нижний колонтитул 4">
            <a:extLst>
              <a:ext uri="{FF2B5EF4-FFF2-40B4-BE49-F238E27FC236}">
                <a16:creationId xmlns:a16="http://schemas.microsoft.com/office/drawing/2014/main" xmlns="" id="{D8903461-BF46-E5FA-CCEC-6CF326FFD08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C912F90C-F74C-3CC7-F2CA-DB5236AB1713}"/>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278867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CAD31A-0AA5-7912-405D-C755126A093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E276237F-C8CF-12A8-4A05-9CF9B1F5A9E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20093B10-1C89-8CC1-AEE6-0C939DE979F6}"/>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5" name="Нижний колонтитул 4">
            <a:extLst>
              <a:ext uri="{FF2B5EF4-FFF2-40B4-BE49-F238E27FC236}">
                <a16:creationId xmlns:a16="http://schemas.microsoft.com/office/drawing/2014/main" xmlns="" id="{8096B310-5F9D-FD39-339E-EA3F4DCEB3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31DC1D65-71CA-3150-4EB6-971801E58017}"/>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151794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15731F3-90DF-9465-FF3A-5A440EE6739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xmlns="" id="{0455B185-8484-02A1-149A-8A62F9F5C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xmlns="" id="{87056741-7143-1604-9265-72786CD983CA}"/>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5" name="Нижний колонтитул 4">
            <a:extLst>
              <a:ext uri="{FF2B5EF4-FFF2-40B4-BE49-F238E27FC236}">
                <a16:creationId xmlns:a16="http://schemas.microsoft.com/office/drawing/2014/main" xmlns="" id="{1FE6BF03-6777-D04B-7C3A-0F2FCD231FE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11024EE9-C10E-3B2C-F836-A98DC64A0A91}"/>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94720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F650F35-428E-4CE2-FD50-73C86F4FFBA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A4371398-A213-D36C-EDA0-C801F81B28F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xmlns="" id="{5C958BD5-FCB2-93AE-41D1-21DFD3266F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94E750DE-622A-24B1-5AA1-D8546A5B21F6}"/>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6" name="Нижний колонтитул 5">
            <a:extLst>
              <a:ext uri="{FF2B5EF4-FFF2-40B4-BE49-F238E27FC236}">
                <a16:creationId xmlns:a16="http://schemas.microsoft.com/office/drawing/2014/main" xmlns="" id="{36482695-0B4E-D2DC-D5BE-0D8C92BBE6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3D70774C-C6B6-DF82-0A11-413278D37FCE}"/>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225392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9E0AD3E-748C-6D7D-FE56-3CC60F6434C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xmlns="" id="{8D62DE9C-5C3E-11CA-C314-03E7E2E13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xmlns="" id="{8A4B1DB5-6DDF-D411-A5E6-6BF750B2C26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xmlns="" id="{C4F7F7AC-7835-CEB8-5DA2-A0AA48CDC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xmlns="" id="{D11E4E4D-95AC-46DC-24A7-4AB039B0C80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CFB5479C-0EA7-A278-C091-222C5F9675CF}"/>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8" name="Нижний колонтитул 7">
            <a:extLst>
              <a:ext uri="{FF2B5EF4-FFF2-40B4-BE49-F238E27FC236}">
                <a16:creationId xmlns:a16="http://schemas.microsoft.com/office/drawing/2014/main" xmlns="" id="{B2B8F194-C239-FC89-E21A-4787FADBF3F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xmlns="" id="{B6D559DF-0A98-A0A2-FD6C-4571648155BA}"/>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142743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F4FA582-1530-5DA9-2A14-B05C644A367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xmlns="" id="{2D213641-F7C7-152E-CAFD-57F4839C28BE}"/>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4" name="Нижний колонтитул 3">
            <a:extLst>
              <a:ext uri="{FF2B5EF4-FFF2-40B4-BE49-F238E27FC236}">
                <a16:creationId xmlns:a16="http://schemas.microsoft.com/office/drawing/2014/main" xmlns="" id="{94173FA4-1A0C-3064-D184-410D7D1B7FD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xmlns="" id="{A65CC31C-7B7B-CC34-44B9-3BA6EE9BD96E}"/>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245613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AFE8BF2A-33D4-C433-A958-203C93A8E0EA}"/>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3" name="Нижний колонтитул 2">
            <a:extLst>
              <a:ext uri="{FF2B5EF4-FFF2-40B4-BE49-F238E27FC236}">
                <a16:creationId xmlns:a16="http://schemas.microsoft.com/office/drawing/2014/main" xmlns="" id="{0C29A56A-500D-A580-406D-7B9291E32D3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xmlns="" id="{314EFE6E-8545-BC64-5659-0636CEF853B2}"/>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22642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089339D-CB98-66C6-4D63-E71309EDBD1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xmlns="" id="{A64E168A-DEA1-E7A8-1405-00CE902E0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xmlns="" id="{C529F60E-44AB-EC9F-1C3A-094CD5EE1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BE7A07B3-26E0-3C81-CCD2-932A342EA01A}"/>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6" name="Нижний колонтитул 5">
            <a:extLst>
              <a:ext uri="{FF2B5EF4-FFF2-40B4-BE49-F238E27FC236}">
                <a16:creationId xmlns:a16="http://schemas.microsoft.com/office/drawing/2014/main" xmlns="" id="{D03D6F17-43EF-7DE4-8A92-DDC5FF20A52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DC4EF22A-18C6-B98E-2D6D-131E00EDE5F5}"/>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119771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94D41EB-B1A4-AFC3-4FB5-64F404B45F7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xmlns="" id="{6FFAB1CB-F974-7D38-BA30-ED06D9C63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xmlns="" id="{63303AD5-6D0E-F975-A503-34EA134CB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132A5D39-01EF-228B-35D3-F952B4351A14}"/>
              </a:ext>
            </a:extLst>
          </p:cNvPr>
          <p:cNvSpPr>
            <a:spLocks noGrp="1"/>
          </p:cNvSpPr>
          <p:nvPr>
            <p:ph type="dt" sz="half" idx="10"/>
          </p:nvPr>
        </p:nvSpPr>
        <p:spPr/>
        <p:txBody>
          <a:bodyPr/>
          <a:lstStyle/>
          <a:p>
            <a:fld id="{0711ACD8-1980-4818-BAD2-21657F3BAF7B}" type="datetimeFigureOut">
              <a:rPr lang="ru-RU" smtClean="0"/>
              <a:t>21.10.2022</a:t>
            </a:fld>
            <a:endParaRPr lang="ru-RU"/>
          </a:p>
        </p:txBody>
      </p:sp>
      <p:sp>
        <p:nvSpPr>
          <p:cNvPr id="6" name="Нижний колонтитул 5">
            <a:extLst>
              <a:ext uri="{FF2B5EF4-FFF2-40B4-BE49-F238E27FC236}">
                <a16:creationId xmlns:a16="http://schemas.microsoft.com/office/drawing/2014/main" xmlns="" id="{FC535F89-8D47-984C-75F9-69B137E7B8F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88C8008C-91E4-E924-C17A-572FD75D1C08}"/>
              </a:ext>
            </a:extLst>
          </p:cNvPr>
          <p:cNvSpPr>
            <a:spLocks noGrp="1"/>
          </p:cNvSpPr>
          <p:nvPr>
            <p:ph type="sldNum" sz="quarter" idx="12"/>
          </p:nvPr>
        </p:nvSpPr>
        <p:spPr/>
        <p:txBody>
          <a:bodyPr/>
          <a:lstStyle/>
          <a:p>
            <a:fld id="{E5670DE7-B26D-4638-908B-8B8A5FE11884}" type="slidenum">
              <a:rPr lang="ru-RU" smtClean="0"/>
              <a:t>‹#›</a:t>
            </a:fld>
            <a:endParaRPr lang="ru-RU"/>
          </a:p>
        </p:txBody>
      </p:sp>
    </p:spTree>
    <p:extLst>
      <p:ext uri="{BB962C8B-B14F-4D97-AF65-F5344CB8AC3E}">
        <p14:creationId xmlns:p14="http://schemas.microsoft.com/office/powerpoint/2010/main" val="281623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83C383E-2270-7A52-AC28-3AC4A8162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xmlns="" id="{F6A24F2D-500F-E221-627A-45B3311F6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4183E10D-F5A6-B563-6640-32E6D01B8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1ACD8-1980-4818-BAD2-21657F3BAF7B}" type="datetimeFigureOut">
              <a:rPr lang="ru-RU" smtClean="0"/>
              <a:t>21.10.2022</a:t>
            </a:fld>
            <a:endParaRPr lang="ru-RU"/>
          </a:p>
        </p:txBody>
      </p:sp>
      <p:sp>
        <p:nvSpPr>
          <p:cNvPr id="5" name="Нижний колонтитул 4">
            <a:extLst>
              <a:ext uri="{FF2B5EF4-FFF2-40B4-BE49-F238E27FC236}">
                <a16:creationId xmlns:a16="http://schemas.microsoft.com/office/drawing/2014/main" xmlns="" id="{CAAC3C3F-A272-30BC-F5D8-F08024118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xmlns="" id="{0F3E9BA8-DFD2-2AF1-EE41-29A06AD93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70DE7-B26D-4638-908B-8B8A5FE11884}" type="slidenum">
              <a:rPr lang="ru-RU" smtClean="0"/>
              <a:t>‹#›</a:t>
            </a:fld>
            <a:endParaRPr lang="ru-RU"/>
          </a:p>
        </p:txBody>
      </p:sp>
    </p:spTree>
    <p:extLst>
      <p:ext uri="{BB962C8B-B14F-4D97-AF65-F5344CB8AC3E}">
        <p14:creationId xmlns:p14="http://schemas.microsoft.com/office/powerpoint/2010/main" val="397074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etbootstrap.com/docs/5.2/getting-started/introduc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B98C6ADB-5A86-8FFF-D7EF-52F01B696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742" y="276141"/>
            <a:ext cx="1500212" cy="433472"/>
          </a:xfrm>
          <a:prstGeom prst="rect">
            <a:avLst/>
          </a:prstGeom>
        </p:spPr>
      </p:pic>
      <p:sp>
        <p:nvSpPr>
          <p:cNvPr id="4" name="Прямоугольник 3">
            <a:extLst>
              <a:ext uri="{FF2B5EF4-FFF2-40B4-BE49-F238E27FC236}">
                <a16:creationId xmlns:a16="http://schemas.microsoft.com/office/drawing/2014/main" xmlns="" id="{699749C5-F87D-72FC-6CE7-69B5AFBCDD85}"/>
              </a:ext>
            </a:extLst>
          </p:cNvPr>
          <p:cNvSpPr/>
          <p:nvPr/>
        </p:nvSpPr>
        <p:spPr>
          <a:xfrm>
            <a:off x="928687" y="823117"/>
            <a:ext cx="10906126" cy="10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839111"/>
            <a:ext cx="10515600" cy="912052"/>
          </a:xfrm>
        </p:spPr>
        <p:txBody>
          <a:bodyPr>
            <a:normAutofit/>
          </a:bodyPr>
          <a:lstStyle/>
          <a:p>
            <a:r>
              <a:rPr lang="en-US" sz="4000" b="1" dirty="0" smtClean="0">
                <a:latin typeface="Mont" panose="00000700000000000000" pitchFamily="2" charset="0"/>
              </a:rPr>
              <a:t>Bootstrap </a:t>
            </a:r>
            <a:r>
              <a:rPr lang="en-US" sz="4000" b="1" dirty="0">
                <a:latin typeface="Mont" panose="00000700000000000000" pitchFamily="2" charset="0"/>
              </a:rPr>
              <a:t>Framework</a:t>
            </a:r>
            <a:endParaRPr lang="ru-RU" sz="4000" b="1" dirty="0">
              <a:latin typeface="Mont" panose="00000700000000000000" pitchFamily="2" charset="0"/>
            </a:endParaRPr>
          </a:p>
        </p:txBody>
      </p:sp>
      <p:sp>
        <p:nvSpPr>
          <p:cNvPr id="5" name="Объект 4"/>
          <p:cNvSpPr>
            <a:spLocks noGrp="1"/>
          </p:cNvSpPr>
          <p:nvPr>
            <p:ph sz="half" idx="1"/>
          </p:nvPr>
        </p:nvSpPr>
        <p:spPr>
          <a:xfrm>
            <a:off x="838200" y="2095659"/>
            <a:ext cx="5181600" cy="2950789"/>
          </a:xfrm>
        </p:spPr>
        <p:txBody>
          <a:bodyPr>
            <a:normAutofit/>
          </a:bodyPr>
          <a:lstStyle/>
          <a:p>
            <a:pPr algn="just"/>
            <a:r>
              <a:rPr lang="en-US" sz="2000" dirty="0">
                <a:latin typeface="Mont" panose="00000700000000000000" pitchFamily="2" charset="0"/>
              </a:rPr>
              <a:t>Bootstrap is a free Front-End Framework for faster and easier web development. Bootstrap includes CSS design templates for forms, buttons, tables, navigation, images and other elements, as well as additional JavaScript plugins</a:t>
            </a:r>
            <a:r>
              <a:rPr lang="en-US" sz="2000" dirty="0" smtClean="0">
                <a:latin typeface="Mont" panose="00000700000000000000" pitchFamily="2" charset="0"/>
              </a:rPr>
              <a:t>.</a:t>
            </a:r>
          </a:p>
          <a:p>
            <a:pPr algn="just"/>
            <a:r>
              <a:rPr lang="en-US" sz="2400" dirty="0">
                <a:latin typeface="Mont" panose="00000700000000000000" pitchFamily="2" charset="0"/>
                <a:hlinkClick r:id="rId3"/>
              </a:rPr>
              <a:t>https://getbootstrap.com</a:t>
            </a:r>
            <a:r>
              <a:rPr lang="en-US" sz="2400" dirty="0" smtClean="0">
                <a:latin typeface="Mont" panose="00000700000000000000" pitchFamily="2" charset="0"/>
                <a:hlinkClick r:id="rId3"/>
              </a:rPr>
              <a:t>/</a:t>
            </a:r>
            <a:r>
              <a:rPr lang="en-US" sz="2400" dirty="0" smtClean="0">
                <a:latin typeface="Mont" panose="00000700000000000000" pitchFamily="2" charset="0"/>
              </a:rPr>
              <a:t> </a:t>
            </a:r>
            <a:endParaRPr lang="ru-RU" sz="2400" dirty="0">
              <a:latin typeface="Mont" panose="00000700000000000000" pitchFamily="2" charset="0"/>
            </a:endParaRPr>
          </a:p>
        </p:txBody>
      </p:sp>
      <p:pic>
        <p:nvPicPr>
          <p:cNvPr id="7" name="Объект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480539" y="2297241"/>
            <a:ext cx="2974675" cy="2370444"/>
          </a:xfrm>
        </p:spPr>
      </p:pic>
    </p:spTree>
    <p:extLst>
      <p:ext uri="{BB962C8B-B14F-4D97-AF65-F5344CB8AC3E}">
        <p14:creationId xmlns:p14="http://schemas.microsoft.com/office/powerpoint/2010/main" val="3983413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B98C6ADB-5A86-8FFF-D7EF-52F01B696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742" y="276141"/>
            <a:ext cx="1500212" cy="433472"/>
          </a:xfrm>
          <a:prstGeom prst="rect">
            <a:avLst/>
          </a:prstGeom>
        </p:spPr>
      </p:pic>
      <p:sp>
        <p:nvSpPr>
          <p:cNvPr id="4" name="Прямоугольник 3">
            <a:extLst>
              <a:ext uri="{FF2B5EF4-FFF2-40B4-BE49-F238E27FC236}">
                <a16:creationId xmlns:a16="http://schemas.microsoft.com/office/drawing/2014/main" xmlns="" id="{699749C5-F87D-72FC-6CE7-69B5AFBCDD85}"/>
              </a:ext>
            </a:extLst>
          </p:cNvPr>
          <p:cNvSpPr/>
          <p:nvPr/>
        </p:nvSpPr>
        <p:spPr>
          <a:xfrm>
            <a:off x="928687" y="823117"/>
            <a:ext cx="10906126" cy="10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823117"/>
            <a:ext cx="10515600" cy="867571"/>
          </a:xfrm>
        </p:spPr>
        <p:txBody>
          <a:bodyPr>
            <a:normAutofit/>
          </a:bodyPr>
          <a:lstStyle/>
          <a:p>
            <a:r>
              <a:rPr lang="en-US" sz="4000" b="1" dirty="0" smtClean="0">
                <a:latin typeface="Mont" panose="00000700000000000000" pitchFamily="2" charset="0"/>
              </a:rPr>
              <a:t>Advantages of Bootstrap?</a:t>
            </a:r>
            <a:endParaRPr lang="ru-RU" sz="4000" dirty="0">
              <a:latin typeface="Mont" panose="00000700000000000000" pitchFamily="2" charset="0"/>
            </a:endParaRPr>
          </a:p>
        </p:txBody>
      </p:sp>
      <p:sp>
        <p:nvSpPr>
          <p:cNvPr id="7" name="Объект 6"/>
          <p:cNvSpPr>
            <a:spLocks noGrp="1"/>
          </p:cNvSpPr>
          <p:nvPr>
            <p:ph idx="1"/>
          </p:nvPr>
        </p:nvSpPr>
        <p:spPr/>
        <p:txBody>
          <a:bodyPr>
            <a:normAutofit/>
          </a:bodyPr>
          <a:lstStyle/>
          <a:p>
            <a:pPr lvl="0"/>
            <a:r>
              <a:rPr lang="en-US" sz="2400" dirty="0">
                <a:latin typeface="Mont" panose="00000700000000000000" pitchFamily="2" charset="0"/>
              </a:rPr>
              <a:t>Ease of use</a:t>
            </a:r>
            <a:r>
              <a:rPr lang="en-US" sz="2400" dirty="0" smtClean="0">
                <a:latin typeface="Mont" panose="00000700000000000000" pitchFamily="2" charset="0"/>
              </a:rPr>
              <a:t>.</a:t>
            </a:r>
            <a:endParaRPr lang="ru-RU" sz="2400" dirty="0">
              <a:latin typeface="Mont" panose="00000700000000000000" pitchFamily="2" charset="0"/>
            </a:endParaRPr>
          </a:p>
          <a:p>
            <a:pPr lvl="0"/>
            <a:r>
              <a:rPr lang="en-US" sz="2400" dirty="0">
                <a:latin typeface="Mont" panose="00000700000000000000" pitchFamily="2" charset="0"/>
              </a:rPr>
              <a:t>Basic adaptability. </a:t>
            </a:r>
            <a:endParaRPr lang="en-US" sz="2400" dirty="0" smtClean="0">
              <a:latin typeface="Mont" panose="00000700000000000000" pitchFamily="2" charset="0"/>
            </a:endParaRPr>
          </a:p>
          <a:p>
            <a:pPr lvl="0"/>
            <a:r>
              <a:rPr lang="en-US" sz="2400" dirty="0" smtClean="0">
                <a:latin typeface="Mont" panose="00000700000000000000" pitchFamily="2" charset="0"/>
              </a:rPr>
              <a:t>Mobile-First </a:t>
            </a:r>
            <a:r>
              <a:rPr lang="en-US" sz="2400" dirty="0">
                <a:latin typeface="Mont" panose="00000700000000000000" pitchFamily="2" charset="0"/>
              </a:rPr>
              <a:t>approach. </a:t>
            </a:r>
            <a:endParaRPr lang="en-US" sz="2400" dirty="0" smtClean="0">
              <a:latin typeface="Mont" panose="00000700000000000000" pitchFamily="2" charset="0"/>
            </a:endParaRPr>
          </a:p>
          <a:p>
            <a:pPr lvl="0"/>
            <a:r>
              <a:rPr lang="en-US" sz="2400" dirty="0" smtClean="0">
                <a:latin typeface="Mont" panose="00000700000000000000" pitchFamily="2" charset="0"/>
              </a:rPr>
              <a:t>Compatible </a:t>
            </a:r>
            <a:r>
              <a:rPr lang="en-US" sz="2400" dirty="0">
                <a:latin typeface="Mont" panose="00000700000000000000" pitchFamily="2" charset="0"/>
              </a:rPr>
              <a:t>with various browsers</a:t>
            </a:r>
            <a:r>
              <a:rPr lang="en-US" sz="2400" dirty="0" smtClean="0">
                <a:latin typeface="Mont" panose="00000700000000000000" pitchFamily="2" charset="0"/>
              </a:rPr>
              <a:t>.</a:t>
            </a:r>
            <a:endParaRPr lang="en-US" sz="2400" dirty="0">
              <a:latin typeface="Mont" panose="00000700000000000000" pitchFamily="2" charset="0"/>
            </a:endParaRPr>
          </a:p>
        </p:txBody>
      </p:sp>
    </p:spTree>
    <p:extLst>
      <p:ext uri="{BB962C8B-B14F-4D97-AF65-F5344CB8AC3E}">
        <p14:creationId xmlns:p14="http://schemas.microsoft.com/office/powerpoint/2010/main" val="2764038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B98C6ADB-5A86-8FFF-D7EF-52F01B696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742" y="276141"/>
            <a:ext cx="1500212" cy="433472"/>
          </a:xfrm>
          <a:prstGeom prst="rect">
            <a:avLst/>
          </a:prstGeom>
        </p:spPr>
      </p:pic>
      <p:sp>
        <p:nvSpPr>
          <p:cNvPr id="4" name="Прямоугольник 3">
            <a:extLst>
              <a:ext uri="{FF2B5EF4-FFF2-40B4-BE49-F238E27FC236}">
                <a16:creationId xmlns:a16="http://schemas.microsoft.com/office/drawing/2014/main" xmlns="" id="{699749C5-F87D-72FC-6CE7-69B5AFBCDD85}"/>
              </a:ext>
            </a:extLst>
          </p:cNvPr>
          <p:cNvSpPr/>
          <p:nvPr/>
        </p:nvSpPr>
        <p:spPr>
          <a:xfrm>
            <a:off x="928687" y="823117"/>
            <a:ext cx="10906126" cy="10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833917"/>
            <a:ext cx="10515600" cy="856771"/>
          </a:xfrm>
        </p:spPr>
        <p:txBody>
          <a:bodyPr>
            <a:normAutofit/>
          </a:bodyPr>
          <a:lstStyle/>
          <a:p>
            <a:r>
              <a:rPr lang="en-US" sz="4000" b="1" dirty="0" smtClean="0">
                <a:latin typeface="Mont" panose="00000700000000000000" pitchFamily="2" charset="0"/>
              </a:rPr>
              <a:t>Using of Bootstrap. Connection</a:t>
            </a:r>
            <a:endParaRPr lang="ru-RU" sz="4000" dirty="0">
              <a:latin typeface="Mont" panose="00000700000000000000" pitchFamily="2" charset="0"/>
            </a:endParaRPr>
          </a:p>
        </p:txBody>
      </p:sp>
      <p:sp>
        <p:nvSpPr>
          <p:cNvPr id="7" name="Объект 6"/>
          <p:cNvSpPr>
            <a:spLocks noGrp="1"/>
          </p:cNvSpPr>
          <p:nvPr>
            <p:ph idx="1"/>
          </p:nvPr>
        </p:nvSpPr>
        <p:spPr>
          <a:xfrm>
            <a:off x="838200" y="1897811"/>
            <a:ext cx="10515600" cy="4279152"/>
          </a:xfrm>
        </p:spPr>
        <p:txBody>
          <a:bodyPr>
            <a:normAutofit/>
          </a:bodyPr>
          <a:lstStyle/>
          <a:p>
            <a:pPr marL="0" indent="0" algn="just">
              <a:buNone/>
            </a:pPr>
            <a:r>
              <a:rPr lang="en-US" sz="2400" dirty="0" smtClean="0">
                <a:latin typeface="Mont" panose="00000700000000000000" pitchFamily="2" charset="0"/>
              </a:rPr>
              <a:t>There are two ways to </a:t>
            </a:r>
            <a:r>
              <a:rPr lang="en-US" sz="2400" dirty="0">
                <a:latin typeface="Mont" panose="00000700000000000000" pitchFamily="2" charset="0"/>
              </a:rPr>
              <a:t>connect and use the Bootstrap framework in the </a:t>
            </a:r>
            <a:r>
              <a:rPr lang="en-US" sz="2400" dirty="0" smtClean="0">
                <a:latin typeface="Mont" panose="00000700000000000000" pitchFamily="2" charset="0"/>
              </a:rPr>
              <a:t>project:</a:t>
            </a:r>
            <a:endParaRPr lang="ru-RU" sz="2400" dirty="0">
              <a:latin typeface="Mont" panose="00000700000000000000" pitchFamily="2" charset="0"/>
            </a:endParaRPr>
          </a:p>
          <a:p>
            <a:pPr lvl="1" algn="just" fontAlgn="base"/>
            <a:r>
              <a:rPr lang="en-US" dirty="0">
                <a:latin typeface="Mont" panose="00000700000000000000" pitchFamily="2" charset="0"/>
              </a:rPr>
              <a:t>Download the necessary files and provide links to them in the code of your pages.</a:t>
            </a:r>
            <a:endParaRPr lang="ru-RU" dirty="0">
              <a:latin typeface="Mont" panose="00000700000000000000" pitchFamily="2" charset="0"/>
            </a:endParaRPr>
          </a:p>
          <a:p>
            <a:pPr lvl="1" algn="just"/>
            <a:r>
              <a:rPr lang="en-US" dirty="0">
                <a:latin typeface="Mont" panose="00000700000000000000" pitchFamily="2" charset="0"/>
              </a:rPr>
              <a:t>Write links to CDN (Content Delivery Network) in the </a:t>
            </a:r>
            <a:r>
              <a:rPr lang="en-US" dirty="0" smtClean="0">
                <a:latin typeface="Mont" panose="00000700000000000000" pitchFamily="2" charset="0"/>
              </a:rPr>
              <a:t>code.</a:t>
            </a:r>
          </a:p>
          <a:p>
            <a:pPr lvl="1" algn="just"/>
            <a:endParaRPr lang="en-US" dirty="0">
              <a:latin typeface="Mont" panose="00000700000000000000" pitchFamily="2" charset="0"/>
            </a:endParaRPr>
          </a:p>
          <a:p>
            <a:pPr marL="457200" lvl="1" indent="0">
              <a:buNone/>
            </a:pPr>
            <a:r>
              <a:rPr lang="en-US" dirty="0" smtClean="0">
                <a:latin typeface="Mont" panose="00000700000000000000" pitchFamily="2" charset="0"/>
              </a:rPr>
              <a:t>Examples </a:t>
            </a:r>
            <a:r>
              <a:rPr lang="en-US" dirty="0">
                <a:latin typeface="Mont" panose="00000700000000000000" pitchFamily="2" charset="0"/>
              </a:rPr>
              <a:t>of connection Bootstrap to the page you can find at this link: </a:t>
            </a:r>
            <a:r>
              <a:rPr lang="en-US" dirty="0">
                <a:latin typeface="Mont" panose="00000700000000000000" pitchFamily="2" charset="0"/>
                <a:hlinkClick r:id="rId3"/>
              </a:rPr>
              <a:t>https://getbootstrap.com/docs/5.2/getting-started/introduction</a:t>
            </a:r>
            <a:r>
              <a:rPr lang="en-US" dirty="0" smtClean="0">
                <a:latin typeface="Mont" panose="00000700000000000000" pitchFamily="2" charset="0"/>
                <a:hlinkClick r:id="rId3"/>
              </a:rPr>
              <a:t>/</a:t>
            </a:r>
            <a:r>
              <a:rPr lang="en-US" dirty="0" smtClean="0">
                <a:latin typeface="Mont" panose="00000700000000000000" pitchFamily="2" charset="0"/>
              </a:rPr>
              <a:t> </a:t>
            </a:r>
          </a:p>
          <a:p>
            <a:pPr marL="0" indent="0" algn="just">
              <a:buNone/>
            </a:pPr>
            <a:endParaRPr lang="en-US" sz="2000" dirty="0" smtClean="0">
              <a:latin typeface="Mont" panose="00000700000000000000" pitchFamily="2" charset="0"/>
            </a:endParaRPr>
          </a:p>
        </p:txBody>
      </p:sp>
    </p:spTree>
    <p:extLst>
      <p:ext uri="{BB962C8B-B14F-4D97-AF65-F5344CB8AC3E}">
        <p14:creationId xmlns:p14="http://schemas.microsoft.com/office/powerpoint/2010/main" val="377384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B98C6ADB-5A86-8FFF-D7EF-52F01B696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742" y="276141"/>
            <a:ext cx="1500212" cy="433472"/>
          </a:xfrm>
          <a:prstGeom prst="rect">
            <a:avLst/>
          </a:prstGeom>
        </p:spPr>
      </p:pic>
      <p:sp>
        <p:nvSpPr>
          <p:cNvPr id="4" name="Прямоугольник 3">
            <a:extLst>
              <a:ext uri="{FF2B5EF4-FFF2-40B4-BE49-F238E27FC236}">
                <a16:creationId xmlns:a16="http://schemas.microsoft.com/office/drawing/2014/main" xmlns="" id="{699749C5-F87D-72FC-6CE7-69B5AFBCDD85}"/>
              </a:ext>
            </a:extLst>
          </p:cNvPr>
          <p:cNvSpPr/>
          <p:nvPr/>
        </p:nvSpPr>
        <p:spPr>
          <a:xfrm>
            <a:off x="928687" y="823117"/>
            <a:ext cx="10906126" cy="10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833917"/>
            <a:ext cx="10515600" cy="856771"/>
          </a:xfrm>
        </p:spPr>
        <p:txBody>
          <a:bodyPr>
            <a:normAutofit/>
          </a:bodyPr>
          <a:lstStyle/>
          <a:p>
            <a:r>
              <a:rPr lang="en-US" sz="4000" b="1" dirty="0" smtClean="0">
                <a:latin typeface="Mont" panose="00000700000000000000" pitchFamily="2" charset="0"/>
              </a:rPr>
              <a:t>Bootstrap Grids</a:t>
            </a:r>
            <a:endParaRPr lang="ru-RU" sz="4000" dirty="0">
              <a:latin typeface="Mont" panose="00000700000000000000" pitchFamily="2" charset="0"/>
            </a:endParaRPr>
          </a:p>
        </p:txBody>
      </p:sp>
      <p:sp>
        <p:nvSpPr>
          <p:cNvPr id="7" name="Объект 6"/>
          <p:cNvSpPr>
            <a:spLocks noGrp="1"/>
          </p:cNvSpPr>
          <p:nvPr>
            <p:ph idx="1"/>
          </p:nvPr>
        </p:nvSpPr>
        <p:spPr>
          <a:xfrm>
            <a:off x="838200" y="1668254"/>
            <a:ext cx="10515600" cy="4351338"/>
          </a:xfrm>
        </p:spPr>
        <p:txBody>
          <a:bodyPr>
            <a:normAutofit/>
          </a:bodyPr>
          <a:lstStyle/>
          <a:p>
            <a:pPr algn="just"/>
            <a:r>
              <a:rPr lang="en-US" sz="2000" dirty="0">
                <a:latin typeface="Mont" panose="00000700000000000000" pitchFamily="2" charset="0"/>
              </a:rPr>
              <a:t>To indicate the location of any page element in Bootstrap, it is convenient to use grids, which are an alternative to the table tag. Bootstrap's grid system allows up to 12 columns per page. If you do </a:t>
            </a:r>
            <a:r>
              <a:rPr lang="en-US" sz="2000" dirty="0" smtClean="0">
                <a:latin typeface="Mont" panose="00000700000000000000" pitchFamily="2" charset="0"/>
              </a:rPr>
              <a:t>not want </a:t>
            </a:r>
            <a:r>
              <a:rPr lang="en-US" sz="2000" dirty="0">
                <a:latin typeface="Mont" panose="00000700000000000000" pitchFamily="2" charset="0"/>
              </a:rPr>
              <a:t>to use all 12 columns separately, you can use </a:t>
            </a:r>
            <a:r>
              <a:rPr lang="en-US" sz="2000" dirty="0" smtClean="0">
                <a:latin typeface="Mont" panose="00000700000000000000" pitchFamily="2" charset="0"/>
              </a:rPr>
              <a:t>grouping</a:t>
            </a:r>
          </a:p>
          <a:p>
            <a:r>
              <a:rPr lang="en-US" sz="2000" dirty="0">
                <a:latin typeface="Mont" panose="00000700000000000000" pitchFamily="2" charset="0"/>
              </a:rPr>
              <a:t>Grids respond to screen size changes</a:t>
            </a:r>
            <a:r>
              <a:rPr lang="en-US" sz="2000" dirty="0" smtClean="0">
                <a:latin typeface="Mont" panose="00000700000000000000" pitchFamily="2" charset="0"/>
              </a:rPr>
              <a:t>.</a:t>
            </a:r>
          </a:p>
          <a:p>
            <a:r>
              <a:rPr lang="en-US" sz="2000" dirty="0">
                <a:latin typeface="Mont" panose="00000700000000000000" pitchFamily="2" charset="0"/>
              </a:rPr>
              <a:t>There are 4 classes in the grid system:</a:t>
            </a:r>
            <a:endParaRPr lang="ru-RU" sz="2000" dirty="0">
              <a:latin typeface="Mont" panose="00000700000000000000" pitchFamily="2" charset="0"/>
            </a:endParaRPr>
          </a:p>
          <a:p>
            <a:pPr lvl="1" fontAlgn="base"/>
            <a:r>
              <a:rPr lang="ru-RU" sz="2000" dirty="0" err="1" smtClean="0">
                <a:latin typeface="Mont" panose="00000700000000000000" pitchFamily="2" charset="0"/>
              </a:rPr>
              <a:t>xs</a:t>
            </a:r>
            <a:r>
              <a:rPr lang="ru-RU" sz="2000" dirty="0" smtClean="0">
                <a:latin typeface="Mont" panose="00000700000000000000" pitchFamily="2" charset="0"/>
              </a:rPr>
              <a:t> </a:t>
            </a:r>
            <a:r>
              <a:rPr lang="ru-RU" sz="2000" dirty="0">
                <a:latin typeface="Mont" panose="00000700000000000000" pitchFamily="2" charset="0"/>
              </a:rPr>
              <a:t>(</a:t>
            </a:r>
            <a:r>
              <a:rPr lang="ru-RU" sz="2000" dirty="0" err="1">
                <a:latin typeface="Mont" panose="00000700000000000000" pitchFamily="2" charset="0"/>
              </a:rPr>
              <a:t>for</a:t>
            </a:r>
            <a:r>
              <a:rPr lang="ru-RU" sz="2000" dirty="0">
                <a:latin typeface="Mont" panose="00000700000000000000" pitchFamily="2" charset="0"/>
              </a:rPr>
              <a:t> </a:t>
            </a:r>
            <a:r>
              <a:rPr lang="ru-RU" sz="2000" dirty="0" err="1">
                <a:latin typeface="Mont" panose="00000700000000000000" pitchFamily="2" charset="0"/>
              </a:rPr>
              <a:t>phones</a:t>
            </a:r>
            <a:r>
              <a:rPr lang="ru-RU" sz="2000" dirty="0">
                <a:latin typeface="Mont" panose="00000700000000000000" pitchFamily="2" charset="0"/>
              </a:rPr>
              <a:t>)</a:t>
            </a:r>
          </a:p>
          <a:p>
            <a:pPr lvl="1" fontAlgn="base"/>
            <a:r>
              <a:rPr lang="ru-RU" sz="2000" dirty="0" err="1">
                <a:latin typeface="Mont" panose="00000700000000000000" pitchFamily="2" charset="0"/>
              </a:rPr>
              <a:t>sm</a:t>
            </a:r>
            <a:r>
              <a:rPr lang="ru-RU" sz="2000" dirty="0">
                <a:latin typeface="Mont" panose="00000700000000000000" pitchFamily="2" charset="0"/>
              </a:rPr>
              <a:t> (</a:t>
            </a:r>
            <a:r>
              <a:rPr lang="ru-RU" sz="2000" dirty="0" err="1">
                <a:latin typeface="Mont" panose="00000700000000000000" pitchFamily="2" charset="0"/>
              </a:rPr>
              <a:t>for</a:t>
            </a:r>
            <a:r>
              <a:rPr lang="ru-RU" sz="2000" dirty="0">
                <a:latin typeface="Mont" panose="00000700000000000000" pitchFamily="2" charset="0"/>
              </a:rPr>
              <a:t> </a:t>
            </a:r>
            <a:r>
              <a:rPr lang="ru-RU" sz="2000" dirty="0" err="1">
                <a:latin typeface="Mont" panose="00000700000000000000" pitchFamily="2" charset="0"/>
              </a:rPr>
              <a:t>tablets</a:t>
            </a:r>
            <a:r>
              <a:rPr lang="ru-RU" sz="2000" dirty="0">
                <a:latin typeface="Mont" panose="00000700000000000000" pitchFamily="2" charset="0"/>
              </a:rPr>
              <a:t>)</a:t>
            </a:r>
          </a:p>
          <a:p>
            <a:pPr lvl="1" fontAlgn="base"/>
            <a:r>
              <a:rPr lang="ru-RU" sz="2000" dirty="0" err="1">
                <a:latin typeface="Mont" panose="00000700000000000000" pitchFamily="2" charset="0"/>
              </a:rPr>
              <a:t>md</a:t>
            </a:r>
            <a:r>
              <a:rPr lang="ru-RU" sz="2000" dirty="0">
                <a:latin typeface="Mont" panose="00000700000000000000" pitchFamily="2" charset="0"/>
              </a:rPr>
              <a:t> (</a:t>
            </a:r>
            <a:r>
              <a:rPr lang="ru-RU" sz="2000" dirty="0" err="1">
                <a:latin typeface="Mont" panose="00000700000000000000" pitchFamily="2" charset="0"/>
              </a:rPr>
              <a:t>for</a:t>
            </a:r>
            <a:r>
              <a:rPr lang="ru-RU" sz="2000" dirty="0">
                <a:latin typeface="Mont" panose="00000700000000000000" pitchFamily="2" charset="0"/>
              </a:rPr>
              <a:t> </a:t>
            </a:r>
            <a:r>
              <a:rPr lang="ru-RU" sz="2000" dirty="0" err="1">
                <a:latin typeface="Mont" panose="00000700000000000000" pitchFamily="2" charset="0"/>
              </a:rPr>
              <a:t>regular</a:t>
            </a:r>
            <a:r>
              <a:rPr lang="ru-RU" sz="2000" dirty="0">
                <a:latin typeface="Mont" panose="00000700000000000000" pitchFamily="2" charset="0"/>
              </a:rPr>
              <a:t> </a:t>
            </a:r>
            <a:r>
              <a:rPr lang="ru-RU" sz="2000" dirty="0" err="1">
                <a:latin typeface="Mont" panose="00000700000000000000" pitchFamily="2" charset="0"/>
              </a:rPr>
              <a:t>PCs</a:t>
            </a:r>
            <a:r>
              <a:rPr lang="ru-RU" sz="2000" dirty="0">
                <a:latin typeface="Mont" panose="00000700000000000000" pitchFamily="2" charset="0"/>
              </a:rPr>
              <a:t>)</a:t>
            </a:r>
          </a:p>
          <a:p>
            <a:pPr lvl="1" fontAlgn="base"/>
            <a:r>
              <a:rPr lang="en-US" sz="2000" dirty="0" err="1">
                <a:latin typeface="Mont" panose="00000700000000000000" pitchFamily="2" charset="0"/>
              </a:rPr>
              <a:t>lg</a:t>
            </a:r>
            <a:r>
              <a:rPr lang="en-US" sz="2000" dirty="0">
                <a:latin typeface="Mont" panose="00000700000000000000" pitchFamily="2" charset="0"/>
              </a:rPr>
              <a:t> (for high resolution PC)</a:t>
            </a:r>
            <a:endParaRPr lang="ru-RU" sz="2000" dirty="0">
              <a:latin typeface="Mont" panose="00000700000000000000" pitchFamily="2" charset="0"/>
            </a:endParaRPr>
          </a:p>
          <a:p>
            <a:endParaRPr lang="ru-RU" dirty="0"/>
          </a:p>
        </p:txBody>
      </p:sp>
      <p:pic>
        <p:nvPicPr>
          <p:cNvPr id="10" name="Объект 9" descr="http://weblecture.ru/files/screen/bootstrap2-1.jpg"/>
          <p:cNvPicPr>
            <a:picLocks noGrp="1"/>
          </p:cNvPicPr>
          <p:nvPr>
            <p:ph sz="half" idx="4294967295"/>
          </p:nvPr>
        </p:nvPicPr>
        <p:blipFill>
          <a:blip r:embed="rId3"/>
          <a:srcRect/>
          <a:stretch>
            <a:fillRect/>
          </a:stretch>
        </p:blipFill>
        <p:spPr bwMode="auto">
          <a:xfrm>
            <a:off x="5503965" y="4080294"/>
            <a:ext cx="5849835" cy="1492369"/>
          </a:xfrm>
          <a:prstGeom prst="rect">
            <a:avLst/>
          </a:prstGeom>
          <a:noFill/>
          <a:ln w="9525">
            <a:noFill/>
            <a:miter lim="800000"/>
            <a:headEnd/>
            <a:tailEnd/>
          </a:ln>
        </p:spPr>
      </p:pic>
    </p:spTree>
    <p:extLst>
      <p:ext uri="{BB962C8B-B14F-4D97-AF65-F5344CB8AC3E}">
        <p14:creationId xmlns:p14="http://schemas.microsoft.com/office/powerpoint/2010/main" val="3359299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B98C6ADB-5A86-8FFF-D7EF-52F01B696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742" y="276141"/>
            <a:ext cx="1500212" cy="433472"/>
          </a:xfrm>
          <a:prstGeom prst="rect">
            <a:avLst/>
          </a:prstGeom>
        </p:spPr>
      </p:pic>
      <p:sp>
        <p:nvSpPr>
          <p:cNvPr id="4" name="Прямоугольник 3">
            <a:extLst>
              <a:ext uri="{FF2B5EF4-FFF2-40B4-BE49-F238E27FC236}">
                <a16:creationId xmlns:a16="http://schemas.microsoft.com/office/drawing/2014/main" xmlns="" id="{699749C5-F87D-72FC-6CE7-69B5AFBCDD85}"/>
              </a:ext>
            </a:extLst>
          </p:cNvPr>
          <p:cNvSpPr/>
          <p:nvPr/>
        </p:nvSpPr>
        <p:spPr>
          <a:xfrm>
            <a:off x="928687" y="823117"/>
            <a:ext cx="10906126" cy="10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8200" y="895985"/>
            <a:ext cx="10515600" cy="867571"/>
          </a:xfrm>
        </p:spPr>
        <p:txBody>
          <a:bodyPr>
            <a:normAutofit/>
          </a:bodyPr>
          <a:lstStyle/>
          <a:p>
            <a:r>
              <a:rPr lang="en-US" sz="4000" b="1" dirty="0">
                <a:latin typeface="Mont" panose="00000700000000000000" pitchFamily="2" charset="0"/>
              </a:rPr>
              <a:t>Contextual colors and backgrounds </a:t>
            </a:r>
            <a:endParaRPr lang="ru-RU" sz="4000" b="1" dirty="0">
              <a:latin typeface="Mont" panose="00000700000000000000" pitchFamily="2" charset="0"/>
            </a:endParaRPr>
          </a:p>
        </p:txBody>
      </p:sp>
      <p:sp>
        <p:nvSpPr>
          <p:cNvPr id="7" name="Объект 6"/>
          <p:cNvSpPr>
            <a:spLocks noGrp="1"/>
          </p:cNvSpPr>
          <p:nvPr>
            <p:ph idx="1"/>
          </p:nvPr>
        </p:nvSpPr>
        <p:spPr/>
        <p:txBody>
          <a:bodyPr/>
          <a:lstStyle/>
          <a:p>
            <a:pPr algn="just"/>
            <a:endParaRPr lang="en-US" dirty="0" smtClean="0">
              <a:latin typeface="Mont" panose="00000700000000000000" pitchFamily="2" charset="0"/>
            </a:endParaRPr>
          </a:p>
          <a:p>
            <a:pPr algn="just"/>
            <a:r>
              <a:rPr lang="en-US" sz="2400" dirty="0" smtClean="0">
                <a:latin typeface="Mont" panose="00000700000000000000" pitchFamily="2" charset="0"/>
              </a:rPr>
              <a:t>Text </a:t>
            </a:r>
            <a:r>
              <a:rPr lang="en-US" sz="2400" dirty="0">
                <a:latin typeface="Mont" panose="00000700000000000000" pitchFamily="2" charset="0"/>
              </a:rPr>
              <a:t>styling classes: </a:t>
            </a:r>
            <a:endParaRPr lang="en-US" sz="2400" dirty="0" smtClean="0">
              <a:latin typeface="Mont" panose="00000700000000000000" pitchFamily="2" charset="0"/>
            </a:endParaRPr>
          </a:p>
          <a:p>
            <a:pPr marL="0" indent="0" algn="just">
              <a:buNone/>
            </a:pPr>
            <a:r>
              <a:rPr lang="en-US" sz="2400" dirty="0" smtClean="0">
                <a:latin typeface="Mont" panose="00000700000000000000" pitchFamily="2" charset="0"/>
              </a:rPr>
              <a:t>.</a:t>
            </a:r>
            <a:r>
              <a:rPr lang="en-US" sz="2400" dirty="0">
                <a:latin typeface="Mont" panose="00000700000000000000" pitchFamily="2" charset="0"/>
              </a:rPr>
              <a:t>text-muted, .text-primary, .text-success, .text-info, .text-warning, and .text-danger</a:t>
            </a:r>
            <a:r>
              <a:rPr lang="en-US" sz="2400" dirty="0" smtClean="0">
                <a:latin typeface="Mont" panose="00000700000000000000" pitchFamily="2" charset="0"/>
              </a:rPr>
              <a:t>.</a:t>
            </a:r>
          </a:p>
          <a:p>
            <a:pPr marL="0" indent="0" algn="just">
              <a:buNone/>
            </a:pPr>
            <a:endParaRPr lang="ru-RU" sz="2400" dirty="0" smtClean="0">
              <a:latin typeface="Mont" panose="00000700000000000000" pitchFamily="2" charset="0"/>
            </a:endParaRPr>
          </a:p>
          <a:p>
            <a:pPr algn="just"/>
            <a:r>
              <a:rPr lang="en-US" sz="2400" dirty="0" smtClean="0">
                <a:latin typeface="Mont" panose="00000700000000000000" pitchFamily="2" charset="0"/>
              </a:rPr>
              <a:t>The </a:t>
            </a:r>
            <a:r>
              <a:rPr lang="en-US" sz="2400" dirty="0">
                <a:latin typeface="Mont" panose="00000700000000000000" pitchFamily="2" charset="0"/>
              </a:rPr>
              <a:t>background style and color classes </a:t>
            </a:r>
            <a:r>
              <a:rPr lang="en-US" sz="2400" dirty="0" smtClean="0">
                <a:latin typeface="Mont" panose="00000700000000000000" pitchFamily="2" charset="0"/>
              </a:rPr>
              <a:t>are:</a:t>
            </a:r>
          </a:p>
          <a:p>
            <a:pPr marL="0" indent="0" algn="just">
              <a:buNone/>
            </a:pPr>
            <a:r>
              <a:rPr lang="en-US" sz="2400" dirty="0" smtClean="0">
                <a:latin typeface="Mont" panose="00000700000000000000" pitchFamily="2" charset="0"/>
              </a:rPr>
              <a:t>.</a:t>
            </a:r>
            <a:r>
              <a:rPr lang="en-US" sz="2400" dirty="0" err="1">
                <a:latin typeface="Mont" panose="00000700000000000000" pitchFamily="2" charset="0"/>
              </a:rPr>
              <a:t>bg</a:t>
            </a:r>
            <a:r>
              <a:rPr lang="en-US" sz="2400" dirty="0">
                <a:latin typeface="Mont" panose="00000700000000000000" pitchFamily="2" charset="0"/>
              </a:rPr>
              <a:t>-primary, .</a:t>
            </a:r>
            <a:r>
              <a:rPr lang="en-US" sz="2400" dirty="0" err="1">
                <a:latin typeface="Mont" panose="00000700000000000000" pitchFamily="2" charset="0"/>
              </a:rPr>
              <a:t>bg</a:t>
            </a:r>
            <a:r>
              <a:rPr lang="en-US" sz="2400" dirty="0">
                <a:latin typeface="Mont" panose="00000700000000000000" pitchFamily="2" charset="0"/>
              </a:rPr>
              <a:t>-success, .</a:t>
            </a:r>
            <a:r>
              <a:rPr lang="en-US" sz="2400" dirty="0" err="1">
                <a:latin typeface="Mont" panose="00000700000000000000" pitchFamily="2" charset="0"/>
              </a:rPr>
              <a:t>bg</a:t>
            </a:r>
            <a:r>
              <a:rPr lang="en-US" sz="2400" dirty="0">
                <a:latin typeface="Mont" panose="00000700000000000000" pitchFamily="2" charset="0"/>
              </a:rPr>
              <a:t>-info, .</a:t>
            </a:r>
            <a:r>
              <a:rPr lang="en-US" sz="2400" dirty="0" err="1">
                <a:latin typeface="Mont" panose="00000700000000000000" pitchFamily="2" charset="0"/>
              </a:rPr>
              <a:t>bg</a:t>
            </a:r>
            <a:r>
              <a:rPr lang="en-US" sz="2400" dirty="0">
                <a:latin typeface="Mont" panose="00000700000000000000" pitchFamily="2" charset="0"/>
              </a:rPr>
              <a:t>-warning, and .</a:t>
            </a:r>
            <a:r>
              <a:rPr lang="en-US" sz="2400" dirty="0" err="1">
                <a:latin typeface="Mont" panose="00000700000000000000" pitchFamily="2" charset="0"/>
              </a:rPr>
              <a:t>bg</a:t>
            </a:r>
            <a:r>
              <a:rPr lang="en-US" sz="2400" dirty="0">
                <a:latin typeface="Mont" panose="00000700000000000000" pitchFamily="2" charset="0"/>
              </a:rPr>
              <a:t>-danger.</a:t>
            </a:r>
            <a:endParaRPr lang="ru-RU" sz="2400" dirty="0">
              <a:latin typeface="Mont" panose="00000700000000000000" pitchFamily="2" charset="0"/>
            </a:endParaRPr>
          </a:p>
        </p:txBody>
      </p:sp>
    </p:spTree>
    <p:extLst>
      <p:ext uri="{BB962C8B-B14F-4D97-AF65-F5344CB8AC3E}">
        <p14:creationId xmlns:p14="http://schemas.microsoft.com/office/powerpoint/2010/main" val="688816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DE34FD210DC343A0183A985C16C613" ma:contentTypeVersion="8" ma:contentTypeDescription="Create a new document." ma:contentTypeScope="" ma:versionID="feb2c65606e45fd59d6b6de6125dab48">
  <xsd:schema xmlns:xsd="http://www.w3.org/2001/XMLSchema" xmlns:xs="http://www.w3.org/2001/XMLSchema" xmlns:p="http://schemas.microsoft.com/office/2006/metadata/properties" xmlns:ns2="3512b388-310f-4fc2-9e89-a6fc81dc9a1b" targetNamespace="http://schemas.microsoft.com/office/2006/metadata/properties" ma:root="true" ma:fieldsID="b33103521a72a2963549ab649ab929b0" ns2:_="">
    <xsd:import namespace="3512b388-310f-4fc2-9e89-a6fc81dc9a1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12b388-310f-4fc2-9e89-a6fc81dc9a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2D7335-D37D-4295-BE08-04A318DB6E8B}"/>
</file>

<file path=customXml/itemProps2.xml><?xml version="1.0" encoding="utf-8"?>
<ds:datastoreItem xmlns:ds="http://schemas.openxmlformats.org/officeDocument/2006/customXml" ds:itemID="{0CCB9343-F521-4361-AA9E-D8064853647D}"/>
</file>

<file path=customXml/itemProps3.xml><?xml version="1.0" encoding="utf-8"?>
<ds:datastoreItem xmlns:ds="http://schemas.openxmlformats.org/officeDocument/2006/customXml" ds:itemID="{DFEBFB73-40B9-40A3-96C0-E5805564D5F0}"/>
</file>

<file path=docProps/app.xml><?xml version="1.0" encoding="utf-8"?>
<Properties xmlns="http://schemas.openxmlformats.org/officeDocument/2006/extended-properties" xmlns:vt="http://schemas.openxmlformats.org/officeDocument/2006/docPropsVTypes">
  <TotalTime>2648</TotalTime>
  <Words>277</Words>
  <Application>Microsoft Office PowerPoint</Application>
  <PresentationFormat>Широкоэкранный</PresentationFormat>
  <Paragraphs>29</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Calibri</vt:lpstr>
      <vt:lpstr>Calibri Light</vt:lpstr>
      <vt:lpstr>Mont</vt:lpstr>
      <vt:lpstr>Тема Office</vt:lpstr>
      <vt:lpstr>Bootstrap Framework</vt:lpstr>
      <vt:lpstr>Advantages of Bootstrap?</vt:lpstr>
      <vt:lpstr>Using of Bootstrap. Connection</vt:lpstr>
      <vt:lpstr>Bootstrap Grids</vt:lpstr>
      <vt:lpstr>Contextual colors and backgrounds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 Grjaznov</dc:creator>
  <cp:lastModifiedBy>Учетная запись Майкрософт</cp:lastModifiedBy>
  <cp:revision>94</cp:revision>
  <dcterms:created xsi:type="dcterms:W3CDTF">2022-08-08T09:16:45Z</dcterms:created>
  <dcterms:modified xsi:type="dcterms:W3CDTF">2022-10-21T12:11:40Z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0x010100D3DE34FD210DC343A0183A985C16C613</vt:lpwstr>
  </property>
</Properties>
</file>