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1719" r:id="rId5"/>
    <p:sldId id="1718" r:id="rId6"/>
    <p:sldId id="1720" r:id="rId7"/>
    <p:sldId id="1721" r:id="rId8"/>
    <p:sldId id="1722" r:id="rId9"/>
    <p:sldId id="1723" r:id="rId10"/>
    <p:sldId id="1724" r:id="rId11"/>
    <p:sldId id="1725" r:id="rId12"/>
    <p:sldId id="1726" r:id="rId13"/>
    <p:sldId id="1727" r:id="rId14"/>
    <p:sldId id="1728" r:id="rId15"/>
    <p:sldId id="1729" r:id="rId16"/>
    <p:sldId id="1730" r:id="rId17"/>
    <p:sldId id="1731" r:id="rId18"/>
    <p:sldId id="1732" r:id="rId19"/>
    <p:sldId id="1733" r:id="rId20"/>
    <p:sldId id="1734" r:id="rId21"/>
    <p:sldId id="1735" r:id="rId22"/>
    <p:sldId id="1736" r:id="rId23"/>
    <p:sldId id="1737" r:id="rId24"/>
    <p:sldId id="1738" r:id="rId25"/>
    <p:sldId id="1739" r:id="rId26"/>
    <p:sldId id="1740" r:id="rId27"/>
    <p:sldId id="1741" r:id="rId28"/>
    <p:sldId id="1742" r:id="rId29"/>
    <p:sldId id="1743" r:id="rId30"/>
    <p:sldId id="1744" r:id="rId31"/>
    <p:sldId id="1745" r:id="rId32"/>
    <p:sldId id="1746" r:id="rId33"/>
    <p:sldId id="1748" r:id="rId34"/>
    <p:sldId id="1749" r:id="rId35"/>
    <p:sldId id="1750" r:id="rId36"/>
    <p:sldId id="1751" r:id="rId37"/>
    <p:sldId id="1752" r:id="rId38"/>
    <p:sldId id="175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983EC3A-EEC1-3045-A95B-A4A06F23444E}">
          <p14:sldIdLst>
            <p14:sldId id="1719"/>
          </p14:sldIdLst>
        </p14:section>
        <p14:section name="01" id="{6F05B798-5660-944F-9B41-876C1C04F8C9}">
          <p14:sldIdLst>
            <p14:sldId id="1718"/>
            <p14:sldId id="1720"/>
            <p14:sldId id="1721"/>
            <p14:sldId id="1722"/>
            <p14:sldId id="1723"/>
            <p14:sldId id="1724"/>
            <p14:sldId id="1725"/>
            <p14:sldId id="1726"/>
            <p14:sldId id="1727"/>
            <p14:sldId id="1728"/>
            <p14:sldId id="1729"/>
            <p14:sldId id="1730"/>
            <p14:sldId id="1731"/>
            <p14:sldId id="1732"/>
            <p14:sldId id="1733"/>
            <p14:sldId id="1734"/>
            <p14:sldId id="1735"/>
            <p14:sldId id="1736"/>
            <p14:sldId id="1737"/>
          </p14:sldIdLst>
        </p14:section>
        <p14:section name="02" id="{B27E34B0-E2A7-4843-84F2-7E5EFE6887DE}">
          <p14:sldIdLst>
            <p14:sldId id="1738"/>
            <p14:sldId id="1739"/>
            <p14:sldId id="1740"/>
            <p14:sldId id="1741"/>
            <p14:sldId id="1742"/>
            <p14:sldId id="1743"/>
            <p14:sldId id="1744"/>
            <p14:sldId id="1745"/>
            <p14:sldId id="1746"/>
          </p14:sldIdLst>
        </p14:section>
        <p14:section name="03" id="{A0C2CC24-5CF2-B14F-BD5C-00BADE9C85C1}">
          <p14:sldIdLst>
            <p14:sldId id="1748"/>
            <p14:sldId id="1749"/>
            <p14:sldId id="1750"/>
            <p14:sldId id="1751"/>
            <p14:sldId id="1752"/>
          </p14:sldIdLst>
        </p14:section>
        <p14:section name="outro" id="{6198F652-4601-3843-84BB-C726B55262B1}">
          <p14:sldIdLst>
            <p14:sldId id="17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115C"/>
    <a:srgbClr val="0745A1"/>
    <a:srgbClr val="134B5E"/>
    <a:srgbClr val="343B93"/>
    <a:srgbClr val="7AF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245"/>
    <p:restoredTop sz="96327"/>
  </p:normalViewPr>
  <p:slideViewPr>
    <p:cSldViewPr snapToGrid="0" snapToObjects="1">
      <p:cViewPr varScale="1">
        <p:scale>
          <a:sx n="87" d="100"/>
          <a:sy n="87" d="100"/>
        </p:scale>
        <p:origin x="45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3746B-3B96-D54B-AE0C-3E81B0E5F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9AF06-4327-DF43-BE60-54EDB34259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67128-0ED3-F84C-AB75-26956BD6F77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DEE5-6FBE-9D4C-A474-E62CED5413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C005-6BFD-BE44-9D50-CBFB52F5C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DA3A-C8CF-DF4F-9DE4-89742789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F564-29A8-0243-B41B-CCCF740F82F1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40C9-DFC2-0345-ADF3-C1176AC9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&lt;blank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6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66052CA-4558-7444-AA9D-350A0672B1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81EA7-3C82-BA49-9649-D5198392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132"/>
            <a:ext cx="3932237" cy="1642757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962" y="292237"/>
            <a:ext cx="5602292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ACEC-DC2F-804F-A5F7-EE1D6479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8198"/>
            <a:ext cx="3932237" cy="334079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569163-AB09-6F4A-BB42-E2754891F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833" y="6438940"/>
            <a:ext cx="704519" cy="152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9CEFB0-A6E1-1846-A152-51152C5DF2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5833" y="266414"/>
            <a:ext cx="824027" cy="204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027C8D-E85E-9F4E-82F6-B1BEF1E099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BD395-EBBD-1347-9DCB-13B3DE6C59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DAA9D0-26DD-8B4B-ADC5-00171DAD2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3F414-8725-A04A-B156-C018AA5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4267"/>
            <a:ext cx="3932237" cy="1676623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11C14-B3EF-274E-AB10-D59904158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08618" y="987425"/>
            <a:ext cx="524676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E12B-C009-1F43-886D-EAE80944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334"/>
            <a:ext cx="3932237" cy="337465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211A2-0D36-3644-8C0F-1E5C8C36C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949" y="6448117"/>
            <a:ext cx="704519" cy="152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32B5C-712B-1447-B110-513FBC9063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66949" y="257237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83FDE-2990-FC4F-BB8C-DD846791CB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B1867-E565-0D49-A20E-0DFF1EFAC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92237"/>
            <a:ext cx="8217374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3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751513"/>
            <a:ext cx="8217374" cy="369660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rgbClr val="3F115C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8476-0142-634A-8363-0CCE5481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1EBA-F90C-1646-8483-779BB4EE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F7528-FC54-8442-91C4-A6405EC5A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65610D-277F-9E40-BE38-7210840C56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488D09-4DF2-E145-82D1-8243210213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158FC3-418A-2F4F-8BE7-A6F3C8A61F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46414-7D8B-A741-84E1-55568E2972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32502AC-0360-8143-85B8-F762C2DF3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FC2BA-045F-7F46-BCB2-12DF12918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1FBAB-8057-5D42-950C-94B17CE7A71F}"/>
              </a:ext>
            </a:extLst>
          </p:cNvPr>
          <p:cNvSpPr txBox="1"/>
          <p:nvPr userDrawn="1"/>
        </p:nvSpPr>
        <p:spPr>
          <a:xfrm>
            <a:off x="1509091" y="1861205"/>
            <a:ext cx="917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089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No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36DE52-8F24-6D46-AE07-1EA6FBFFEA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DECB6-063D-C44E-ABFB-022E1B4A8B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0E04B-1BCE-CA42-BD0E-2E3F629AC5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A309A-B166-4C4C-BC8B-23BC9EF604C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102-6526-3F4A-8D37-830D4D5ED9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03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1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0E6466-8749-4340-B9AF-9339DFDA2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50159-A3F3-264B-9943-2E9CB7016B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E97EDE-C09A-064D-BA27-434C97C005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3ED03-6347-D744-8F21-73DC9FB600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876147" y="3503223"/>
            <a:ext cx="2684670" cy="2684670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9946A4-D3EE-0E44-9C2A-CD1496DEED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23922-E193-F64A-A506-9C6287B1C1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2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2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5AA2D-96B8-C445-A565-73139418F8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2F639-C247-5943-BD2F-A07C901D53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9C107-1658-484B-94EB-1B768C06CB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58479-DFE1-094E-85EC-5F62A22F39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3503223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5CFE9-CD7E-C34A-877A-1839FB610B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833175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142C7-3393-7943-AD3D-806D181FB9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4D0BDA-921B-454F-98CE-6FA5631395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63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3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23A09-4A64-7145-A06E-41578E9735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BC1EE-EFD5-914D-B102-F7C533891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DCF51-89E1-8C4F-8057-F396E5B83E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2608998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AC0E0-78D6-A145-9E32-F711ED31A2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35627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65E74-B9A8-AC41-9DD1-AB873495C4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727162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FE6FB-261A-2D44-9FC1-E6F68A13B19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99D3B-569B-664A-9E18-37970146DB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6804DA-C810-D842-8615-91C39E67D4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8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D3F5D8-7716-5046-9E00-E18AF73AB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19A5D-AC23-6B41-8EEC-87505F3BED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44949-FA3A-1342-9CDD-47E0839A2C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6DBB2-E168-9B49-9005-3D1BFA2EC9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690175" y="2790497"/>
            <a:ext cx="1033892" cy="51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7321E-42D1-6F42-9CDA-04CF825C0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9502498" y="4950344"/>
            <a:ext cx="2548552" cy="228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AE0E9-9680-7C41-8DBE-5D1579E91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8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F115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344348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F1947-1C2C-6D49-AF6A-481C7F879DD8}"/>
              </a:ext>
            </a:extLst>
          </p:cNvPr>
          <p:cNvSpPr txBox="1"/>
          <p:nvPr userDrawn="1"/>
        </p:nvSpPr>
        <p:spPr>
          <a:xfrm>
            <a:off x="398527" y="1296785"/>
            <a:ext cx="257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125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62D98-E3F6-9C47-871D-ADF77E59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51EA17-D214-E64B-AE0A-630713CB42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D493-E1CA-794A-88C5-9E3B3BF3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99B668-FC45-E24A-BB35-9AC008CB0C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FEF8C8-A92D-5647-A16F-747CA7C5B3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99836D-8069-884C-8B4E-5FF633B3AA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339DEA-3BDB-BA4A-9E8E-6C35393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677F85-9FC0-3B41-9120-AE18971A11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9C3CC7-5C2B-C24C-BB05-D7D72E2D66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0AA1D7-3508-2846-99E9-C41F8D0E9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EECF03-707A-7E4A-957A-BFBEA50F9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1BF79-CD37-2048-B4CE-2FE8F2C7ED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B73A2-5F2E-774C-82CF-F65A56C274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702A-1210-BC49-AA8E-B687BEF5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BD40-9F4E-404D-83D0-C4A1A228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1548-8185-DC4E-806D-779BE3F1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B47177-D2BA-D344-9E01-B31C88919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74936-F6B0-0F47-AF34-3B9B8BC859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AFE761-ACB3-6D4A-90AD-70CE27CB51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E234FD-7ACE-CA40-A0C7-5262E30686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850A33-0045-1C49-A32A-C95488D4722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AA37-00E7-C341-BAF1-A61E6D0E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CEC7-9BEB-F34D-9349-7CFCF922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E7866-4C14-394B-B1EB-A823A786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5F598-D1D4-784A-8E41-7685D1E99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36C0-169A-D748-8B18-B233E54FE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FF708E-4843-DA4C-AA6E-091F9BB6D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B62E9A-B63C-F543-9BB7-3F8636532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C5BDF-D729-1943-B0D6-A28AB4475E4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FE910E-5647-E046-A472-D6A868FA05F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F5717-4567-0747-B417-8BB03E5777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A0778-99CB-6140-B025-EDCA7126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B25F2-03B9-FE4D-87CF-0E26F53A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8" r:id="rId3"/>
    <p:sldLayoutId id="2147483650" r:id="rId4"/>
    <p:sldLayoutId id="2147483671" r:id="rId5"/>
    <p:sldLayoutId id="2147483654" r:id="rId6"/>
    <p:sldLayoutId id="2147483655" r:id="rId7"/>
    <p:sldLayoutId id="2147483652" r:id="rId8"/>
    <p:sldLayoutId id="2147483653" r:id="rId9"/>
    <p:sldLayoutId id="2147483656" r:id="rId10"/>
    <p:sldLayoutId id="2147483657" r:id="rId11"/>
    <p:sldLayoutId id="2147483666" r:id="rId12"/>
    <p:sldLayoutId id="2147483667" r:id="rId13"/>
    <p:sldLayoutId id="2147483651" r:id="rId14"/>
    <p:sldLayoutId id="2147483677" r:id="rId15"/>
    <p:sldLayoutId id="2147483673" r:id="rId16"/>
    <p:sldLayoutId id="2147483674" r:id="rId17"/>
    <p:sldLayoutId id="2147483675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D37895-C00B-D34B-9370-225EE92F1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interactive conversational bots for Microsoft Teams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40C19D-8B8C-E24D-A76F-AB613ACDE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6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67D8-7A82-8346-AB57-5EB03412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 activity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43AE-665E-1E4C-9DDD-694F204A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When a Microsoft Teams bot receives an activity, it’s </a:t>
            </a:r>
            <a:br>
              <a:rPr lang="en-US" dirty="0"/>
            </a:br>
            <a:r>
              <a:rPr lang="en-US" dirty="0"/>
              <a:t>passed to </a:t>
            </a:r>
            <a:r>
              <a:rPr lang="en-US" i="1" dirty="0"/>
              <a:t>activity handlers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derived on one base handler – the </a:t>
            </a:r>
            <a:r>
              <a:rPr lang="en-US" b="1" dirty="0"/>
              <a:t>turn handler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turn handler calls the required activity handler to handle the specific type of received activity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creating bots for Microsoft Teams, use the </a:t>
            </a:r>
            <a:r>
              <a:rPr lang="en-US" b="1" dirty="0" err="1"/>
              <a:t>TeamsActivityHandler</a:t>
            </a:r>
            <a:r>
              <a:rPr lang="en-US" dirty="0"/>
              <a:t> class from the SDK that’s derived from the Microsoft Bot Framework </a:t>
            </a:r>
            <a:r>
              <a:rPr lang="en-US" b="1" dirty="0" err="1"/>
              <a:t>ActivityHandler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8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282EE5-704B-A14C-B735-0212E271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bots for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53011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1782-ADD3-B145-8AD8-689888FE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conversational bots for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56BF-B8CE-F148-A36B-4096B0DD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a conversational bot for Microsoft Teams requires the following things:</a:t>
            </a:r>
          </a:p>
          <a:p>
            <a:endParaRPr lang="en-US" dirty="0"/>
          </a:p>
          <a:p>
            <a:pPr marL="342900" indent="-342900"/>
            <a:r>
              <a:rPr lang="en-US" dirty="0"/>
              <a:t>Custom web service</a:t>
            </a:r>
          </a:p>
          <a:p>
            <a:pPr marL="342900" indent="-342900"/>
            <a:r>
              <a:rPr lang="en-US" dirty="0"/>
              <a:t>Register the web service as a bot with the </a:t>
            </a:r>
            <a:br>
              <a:rPr lang="en-US" dirty="0"/>
            </a:br>
            <a:r>
              <a:rPr lang="en-US" dirty="0"/>
              <a:t>Microsoft Bot Framework</a:t>
            </a:r>
          </a:p>
          <a:p>
            <a:pPr marL="342900" indent="-342900"/>
            <a:r>
              <a:rPr lang="en-US" dirty="0"/>
              <a:t>Create a Microsoft Teams app manifest and app package</a:t>
            </a:r>
          </a:p>
          <a:p>
            <a:pPr marL="342900" indent="-342900"/>
            <a:r>
              <a:rPr lang="en-US" dirty="0"/>
              <a:t>Upload app package to Microsoft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8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2903-EEBC-9442-AD0C-11CAFD19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E2BF2-A1BE-0743-AF46-1E06DEE6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web service is the heart of your bot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Defines a single HTTPS route where it receives all requests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Microsoft Bot Framework will send different types of messages to your web service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Recommendation: Use the available SDKs to implement your web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Without the SDK: receive, inspect and process messages of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fetchTask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With the SDK: implement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handleTeamsMessagingExtentionFetchTask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530C-8A43-0347-8745-EC622BAB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 bot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168E-3636-4442-A945-295A2C3B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ConvoBot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(async (context, next: () =&gt; Promise&lt;void&gt;) =&gt;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botMessageText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context.activity.text.trim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botMessageText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mentionme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 mention = { mentioned: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context.activity.from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type: "mention"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text: `&lt;at&gt;${new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TextEncoder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().encode(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context.activity.from.name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)}&lt;/at&gt;`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replyActivity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MessageFactory.text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(`Hi ${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mention.text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from a 1:1 chat.`);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replyActivity.entities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[mention];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context.sendActivity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replyActivity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await next();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632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4443-C870-0C47-8BB2-BA2BBEAE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the web service as a bot with Microsoft Bot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8580-44D8-A049-BD2F-0CBE50066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web service must be registered as a bot with the </a:t>
            </a:r>
            <a:br>
              <a:rPr lang="en-US" dirty="0"/>
            </a:br>
            <a:r>
              <a:rPr lang="en-US" dirty="0"/>
              <a:t>Microsoft Bot Framework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Provides a secure communication channel between Microsoft Teams clients and your web service</a:t>
            </a:r>
          </a:p>
          <a:p>
            <a:pPr marL="342900" indent="-342900"/>
            <a:r>
              <a:rPr lang="en-US" dirty="0"/>
              <a:t>Microsoft Teams &amp; your web service never communicate directly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Microsoft Bot Framework registration is associated with an Azure AD app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new / existing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342900" indent="-342900"/>
            <a:r>
              <a:rPr lang="en-US" dirty="0"/>
              <a:t>Enables the Microsoft Bot Framework to authenticate between Microsoft Teams &amp; your web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8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4B6F-C401-1047-B23E-559A31E0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your Microsoft Teams app manifest &amp; app package with the Developer Portal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282E7-8B8E-9D4E-9718-B0ED6DCF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93561" y="1960762"/>
            <a:ext cx="6004877" cy="402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2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62E7-3DE9-334B-BD5C-303E2071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Microsoft Teams app manifest and app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C16B-CFB7-0847-A75E-67DBAAEA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479"/>
            <a:ext cx="10515600" cy="42052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Bot must be registered with the Microsoft Teams app manifest, then uploaded to Microsoft Teams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"bots":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"f332cee9-06ba-4bea-acec-9f4d55d1d2a9",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"scopes": ["personal"],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supportsFiles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false,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isNotificationOnly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"scopes": ["personal"],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"commands":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"title":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MentionMe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"description": "Sends message with @mention of the sender"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] } ] } ]</a:t>
            </a:r>
          </a:p>
        </p:txBody>
      </p:sp>
    </p:spTree>
    <p:extLst>
      <p:ext uri="{BB962C8B-B14F-4D97-AF65-F5344CB8AC3E}">
        <p14:creationId xmlns:p14="http://schemas.microsoft.com/office/powerpoint/2010/main" val="264163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D0D8-0C1E-8647-8ECB-65801257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conversation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0C63-F2B9-1C4A-9122-4C2A7A52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Conversations are series of messages between one or more users &amp; a bot in an available scope</a:t>
            </a:r>
          </a:p>
          <a:p>
            <a:pPr marL="800100" lvl="1" indent="-342900"/>
            <a:r>
              <a:rPr lang="en-US" dirty="0"/>
              <a:t>Team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800100" lvl="1" indent="-342900"/>
            <a:r>
              <a:rPr lang="en-US" dirty="0"/>
              <a:t>Group Chat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groupChat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800100" lvl="1" indent="-342900"/>
            <a:r>
              <a:rPr lang="en-US" dirty="0"/>
              <a:t>Personal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personal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Bots behave differently depending on the scope</a:t>
            </a:r>
          </a:p>
          <a:p>
            <a:pPr marL="0" indent="0">
              <a:buNone/>
            </a:pPr>
            <a:r>
              <a:rPr lang="en-US" dirty="0"/>
              <a:t>Must be @mentioned to activate the bot in a </a:t>
            </a:r>
            <a:br>
              <a:rPr lang="en-US" dirty="0"/>
            </a:br>
            <a:r>
              <a:rPr lang="en-US" dirty="0"/>
              <a:t>team conversation / group chat</a:t>
            </a:r>
          </a:p>
          <a:p>
            <a:pPr marL="0" indent="0">
              <a:buNone/>
            </a:pPr>
            <a:r>
              <a:rPr lang="en-US" dirty="0"/>
              <a:t>Can access messages in a personal, 1:1 chat with a user</a:t>
            </a:r>
          </a:p>
          <a:p>
            <a:pPr marL="342900" indent="-3429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8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4DE0-2125-8A49-B7CF-74F0A39E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conversation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E732-F749-6643-B817-1B0E0CF4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Activities</a:t>
            </a:r>
          </a:p>
          <a:p>
            <a:pPr marL="0" indent="0">
              <a:buNone/>
            </a:pPr>
            <a:r>
              <a:rPr lang="en-US" dirty="0"/>
              <a:t>All messages are sent as </a:t>
            </a:r>
            <a:r>
              <a:rPr lang="en-US" i="1" dirty="0"/>
              <a:t>activities</a:t>
            </a:r>
            <a:r>
              <a:rPr lang="en-US" dirty="0"/>
              <a:t> and contain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property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Receive messages</a:t>
            </a:r>
          </a:p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property to inspect the message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Send messages</a:t>
            </a:r>
          </a:p>
          <a:p>
            <a:pPr marL="0" indent="0">
              <a:buNone/>
            </a:pPr>
            <a:r>
              <a:rPr lang="en-US" dirty="0"/>
              <a:t>Send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en-US" dirty="0"/>
              <a:t> to the Microsoft Bot Framework using the turn context’s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1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AE7F5D-5444-9447-9429-17C20D78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What tasks are best handled by bots?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How do bots work?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How are bots in Microsoft Teams unique?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Developing bots for Microsoft Teams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Basics of conversational bots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79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220DC8-FD35-E847-83EC-001F9B75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8586AC-76B5-4D47-92DA-977B16C03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conversational bots for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221683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AA4ADF-E8C6-C64D-AFBE-16B2A4962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Conversational bots in Microsoft teams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Channel and Group chat conversations with a Microsoft Teams 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67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F0F6-44AF-B847-8B54-E4DA4317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bots in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840F-B58A-594F-8D98-23E95C3E9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Microsoft Teams sends notifications to your bot for events that happen </a:t>
            </a:r>
            <a:br>
              <a:rPr lang="en-US" dirty="0"/>
            </a:br>
            <a:r>
              <a:rPr lang="en-US" dirty="0"/>
              <a:t>scopes where your bot is active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Capture events in our code &amp; take action on them:</a:t>
            </a:r>
          </a:p>
          <a:p>
            <a:endParaRPr lang="en-US" dirty="0"/>
          </a:p>
          <a:p>
            <a:pPr marL="342900" indent="-342900"/>
            <a:r>
              <a:rPr lang="en-US" dirty="0"/>
              <a:t>Trigger welcome message when your bot is added to a team</a:t>
            </a:r>
          </a:p>
          <a:p>
            <a:pPr marL="342900" indent="-342900"/>
            <a:r>
              <a:rPr lang="en-US" dirty="0"/>
              <a:t>Trigger welcome message when a new team member is </a:t>
            </a:r>
            <a:br>
              <a:rPr lang="en-US" dirty="0"/>
            </a:br>
            <a:r>
              <a:rPr lang="en-US" dirty="0"/>
              <a:t>added or removed</a:t>
            </a:r>
          </a:p>
          <a:p>
            <a:pPr marL="342900" indent="-342900"/>
            <a:r>
              <a:rPr lang="en-US" dirty="0"/>
              <a:t>Trigger notifications when channels are created/renamed/deleted</a:t>
            </a:r>
          </a:p>
          <a:p>
            <a:pPr marL="342900" indent="-342900"/>
            <a:r>
              <a:rPr lang="en-US" dirty="0"/>
              <a:t>When one of the bot’s messages are liked by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8400-C366-6144-B033-7A4A2A0D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update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6FDD-1FC6-9E4C-8E20-AA3A962BB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Bots receive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conversationUpdate</a:t>
            </a:r>
            <a:r>
              <a:rPr lang="en-US" dirty="0"/>
              <a:t> events when:</a:t>
            </a:r>
          </a:p>
          <a:p>
            <a:pPr marL="342900" indent="-342900"/>
            <a:r>
              <a:rPr lang="en-US" dirty="0"/>
              <a:t>it’s been added to a conversation</a:t>
            </a:r>
          </a:p>
          <a:p>
            <a:pPr marL="342900" indent="-342900"/>
            <a:r>
              <a:rPr lang="en-US" dirty="0"/>
              <a:t>other members are added/removed from a conversation</a:t>
            </a:r>
          </a:p>
          <a:p>
            <a:pPr marL="342900" indent="-342900"/>
            <a:r>
              <a:rPr lang="en-US" dirty="0"/>
              <a:t>conversation metadata changes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The event is sent to your bot when it receives information on membership updates to teams where it’s been added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Also receives updates when it’s been added for the first time for personal conversations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10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3EA2-E0FA-3948-B48A-AF3E14F1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9693-3F25-D74C-ABB9-C92414C0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this.onTeamsChannelCreatedEvent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(async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next: () =&gt; Promise&lt;void&gt;): Promise&lt;void&gt; =&gt;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 card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CardFactory.adaptiveCard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({..});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 message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MessageFactory.attachment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(card);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turnContext.sendActivity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await next();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75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5EA6-2199-104B-96DB-421D8123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events bots can subscribe to in Microsoft Teams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EEBABDB8-EE67-F948-ADF0-414B23AEA78A}"/>
              </a:ext>
            </a:extLst>
          </p:cNvPr>
          <p:cNvSpPr txBox="1">
            <a:spLocks/>
          </p:cNvSpPr>
          <p:nvPr/>
        </p:nvSpPr>
        <p:spPr>
          <a:xfrm>
            <a:off x="465138" y="3098983"/>
            <a:ext cx="27432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3F115C"/>
                </a:solidFill>
                <a:latin typeface="+mj-lt"/>
              </a:rPr>
              <a:t>Team Member Events</a:t>
            </a:r>
          </a:p>
          <a:p>
            <a:pPr marL="0" lvl="1" indent="0">
              <a:spcBef>
                <a:spcPts val="900"/>
              </a:spcBef>
              <a:buNone/>
            </a:pPr>
            <a:r>
              <a:rPr lang="en-US" dirty="0" err="1">
                <a:solidFill>
                  <a:srgbClr val="3F115C"/>
                </a:solidFill>
                <a:latin typeface="Consolas" panose="020B0609020204030204" pitchFamily="49" charset="0"/>
              </a:rPr>
              <a:t>teamMemberAdded</a:t>
            </a:r>
            <a:endParaRPr lang="en-US" dirty="0">
              <a:solidFill>
                <a:srgbClr val="3F115C"/>
              </a:solidFill>
              <a:latin typeface="Consolas" panose="020B0609020204030204" pitchFamily="49" charset="0"/>
            </a:endParaRPr>
          </a:p>
          <a:p>
            <a:pPr marL="0" lvl="1" indent="0">
              <a:spcBef>
                <a:spcPts val="900"/>
              </a:spcBef>
              <a:buNone/>
            </a:pPr>
            <a:r>
              <a:rPr lang="en-US" dirty="0" err="1">
                <a:solidFill>
                  <a:srgbClr val="3F115C"/>
                </a:solidFill>
                <a:latin typeface="Consolas" panose="020B0609020204030204" pitchFamily="49" charset="0"/>
              </a:rPr>
              <a:t>teamMemberRemoved</a:t>
            </a:r>
            <a:endParaRPr lang="en-US" dirty="0">
              <a:solidFill>
                <a:srgbClr val="3F115C"/>
              </a:solidFill>
              <a:latin typeface="Consolas" panose="020B0609020204030204" pitchFamily="49" charset="0"/>
            </a:endParaRPr>
          </a:p>
          <a:p>
            <a:pPr marL="0" lvl="1" indent="0">
              <a:spcBef>
                <a:spcPts val="900"/>
              </a:spcBef>
              <a:buNone/>
            </a:pPr>
            <a:r>
              <a:rPr lang="en-US" dirty="0">
                <a:solidFill>
                  <a:srgbClr val="3F115C"/>
                </a:solidFill>
              </a:rPr>
              <a:t>Payload object contains </a:t>
            </a:r>
            <a:br>
              <a:rPr lang="en-US" dirty="0">
                <a:solidFill>
                  <a:srgbClr val="3F115C"/>
                </a:solidFill>
              </a:rPr>
            </a:br>
            <a:r>
              <a:rPr lang="en-US" dirty="0">
                <a:solidFill>
                  <a:srgbClr val="3F115C"/>
                </a:solidFill>
              </a:rPr>
              <a:t>added/removed members</a:t>
            </a:r>
          </a:p>
          <a:p>
            <a:pPr marL="0" lvl="1" indent="0">
              <a:spcBef>
                <a:spcPts val="900"/>
              </a:spcBef>
              <a:buNone/>
            </a:pPr>
            <a:r>
              <a:rPr lang="en-US" dirty="0">
                <a:solidFill>
                  <a:srgbClr val="3F115C"/>
                </a:solidFill>
                <a:latin typeface="+mj-lt"/>
              </a:rPr>
              <a:t>*Adding bot fires this event</a:t>
            </a:r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5C79800B-60E8-3942-8C97-650751ED600B}"/>
              </a:ext>
            </a:extLst>
          </p:cNvPr>
          <p:cNvSpPr txBox="1">
            <a:spLocks/>
          </p:cNvSpPr>
          <p:nvPr/>
        </p:nvSpPr>
        <p:spPr>
          <a:xfrm>
            <a:off x="3688615" y="3098982"/>
            <a:ext cx="227165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3F115C"/>
                </a:solidFill>
                <a:latin typeface="+mj-lt"/>
              </a:rPr>
              <a:t>Channel Events</a:t>
            </a:r>
          </a:p>
          <a:p>
            <a:r>
              <a:rPr lang="en-US" b="0" dirty="0" err="1">
                <a:solidFill>
                  <a:srgbClr val="3F115C"/>
                </a:solidFill>
                <a:latin typeface="Consolas" panose="020B0609020204030204" pitchFamily="49" charset="0"/>
              </a:rPr>
              <a:t>channelCreated</a:t>
            </a:r>
            <a:endParaRPr lang="en-US" b="0" dirty="0">
              <a:solidFill>
                <a:srgbClr val="3F115C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3F115C"/>
                </a:solidFill>
                <a:latin typeface="Consolas" panose="020B0609020204030204" pitchFamily="49" charset="0"/>
              </a:rPr>
              <a:t>channelRenamed</a:t>
            </a:r>
            <a:endParaRPr lang="en-US" b="0" dirty="0">
              <a:solidFill>
                <a:srgbClr val="3F115C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3F115C"/>
                </a:solidFill>
                <a:latin typeface="Consolas" panose="020B0609020204030204" pitchFamily="49" charset="0"/>
              </a:rPr>
              <a:t>channelDeleted</a:t>
            </a:r>
            <a:endParaRPr lang="en-US" b="0" dirty="0">
              <a:solidFill>
                <a:srgbClr val="3F115C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3F11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ChannelData</a:t>
            </a:r>
            <a:r>
              <a:rPr lang="en-US" dirty="0">
                <a:solidFill>
                  <a:srgbClr val="3F115C"/>
                </a:solidFill>
                <a:latin typeface="+mj-lt"/>
              </a:rPr>
              <a:t> object reflects current state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8E0DC956-3B58-2B48-BE4A-E05DBC0C964D}"/>
              </a:ext>
            </a:extLst>
          </p:cNvPr>
          <p:cNvSpPr txBox="1">
            <a:spLocks/>
          </p:cNvSpPr>
          <p:nvPr/>
        </p:nvSpPr>
        <p:spPr>
          <a:xfrm>
            <a:off x="9014349" y="3098983"/>
            <a:ext cx="2636183" cy="148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3F115C"/>
                </a:solidFill>
                <a:latin typeface="+mj-lt"/>
              </a:rPr>
              <a:t>Reactions</a:t>
            </a:r>
          </a:p>
          <a:p>
            <a:r>
              <a:rPr lang="en-US" b="0" dirty="0" err="1">
                <a:solidFill>
                  <a:srgbClr val="3F115C"/>
                </a:solidFill>
                <a:latin typeface="Consolas" panose="020B0609020204030204" pitchFamily="49" charset="0"/>
              </a:rPr>
              <a:t>reactionsAdded</a:t>
            </a:r>
            <a:endParaRPr lang="en-US" b="0" dirty="0">
              <a:solidFill>
                <a:srgbClr val="3F115C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3F115C"/>
                </a:solidFill>
                <a:latin typeface="Consolas" panose="020B0609020204030204" pitchFamily="49" charset="0"/>
              </a:rPr>
              <a:t>reactionsRemoved</a:t>
            </a:r>
            <a:endParaRPr lang="en-US" b="0" dirty="0">
              <a:solidFill>
                <a:srgbClr val="3F115C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3F11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replyToId</a:t>
            </a:r>
            <a:r>
              <a:rPr lang="en-US" dirty="0">
                <a:solidFill>
                  <a:srgbClr val="3F115C"/>
                </a:solidFill>
                <a:latin typeface="+mj-lt"/>
              </a:rPr>
              <a:t> contains the ID of the specific message</a:t>
            </a: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E5A333C2-8C76-FA47-B407-E14282670E12}"/>
              </a:ext>
            </a:extLst>
          </p:cNvPr>
          <p:cNvSpPr txBox="1">
            <a:spLocks/>
          </p:cNvSpPr>
          <p:nvPr/>
        </p:nvSpPr>
        <p:spPr>
          <a:xfrm>
            <a:off x="6231731" y="3098983"/>
            <a:ext cx="2636183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3F115C"/>
                </a:solidFill>
                <a:latin typeface="+mj-lt"/>
              </a:rPr>
              <a:t>Team Events</a:t>
            </a:r>
          </a:p>
          <a:p>
            <a:r>
              <a:rPr lang="en-US" b="0" dirty="0" err="1">
                <a:solidFill>
                  <a:srgbClr val="3F115C"/>
                </a:solidFill>
                <a:latin typeface="Consolas" panose="020B0609020204030204" pitchFamily="49" charset="0"/>
              </a:rPr>
              <a:t>teamRenamed</a:t>
            </a:r>
            <a:endParaRPr lang="en-US" b="0" dirty="0">
              <a:solidFill>
                <a:srgbClr val="3F115C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3F11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ChannelData</a:t>
            </a:r>
            <a:r>
              <a:rPr lang="en-US" dirty="0">
                <a:solidFill>
                  <a:srgbClr val="3F115C"/>
                </a:solidFill>
                <a:latin typeface="+mj-lt"/>
              </a:rPr>
              <a:t> object reflects current state</a:t>
            </a:r>
          </a:p>
        </p:txBody>
      </p:sp>
    </p:spTree>
    <p:extLst>
      <p:ext uri="{BB962C8B-B14F-4D97-AF65-F5344CB8AC3E}">
        <p14:creationId xmlns:p14="http://schemas.microsoft.com/office/powerpoint/2010/main" val="3444240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945A-7DE6-9C48-BAE4-2FB1E797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Reaction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9D62-9E42-7E4D-AB20-B3D89C5F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4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ConvoBot</a:t>
            </a: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4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endParaRPr lang="en-US" sz="1400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this.onReactionsAdded</a:t>
            </a: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(async (context: </a:t>
            </a:r>
            <a:r>
              <a:rPr lang="en-US" sz="14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next: () =&gt; Promise&lt;void&gt;) =&gt;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context.activity.reactionsAdded</a:t>
            </a: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context.activity.reactionsAdded.forEach</a:t>
            </a: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(async (reaction) =&gt;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(</a:t>
            </a:r>
            <a:r>
              <a:rPr lang="en-US" sz="14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reaction.type</a:t>
            </a: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'like')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await </a:t>
            </a:r>
            <a:r>
              <a:rPr lang="en-US" sz="14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context.sendActivity</a:t>
            </a: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(`Thank you!`);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await next();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 } }</a:t>
            </a:r>
          </a:p>
        </p:txBody>
      </p:sp>
    </p:spTree>
    <p:extLst>
      <p:ext uri="{BB962C8B-B14F-4D97-AF65-F5344CB8AC3E}">
        <p14:creationId xmlns:p14="http://schemas.microsoft.com/office/powerpoint/2010/main" val="3692257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A24A-18DA-844F-ADF3-CF1931F6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7528-A595-1A40-88D4-E5F486AB5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ConvoBot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async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updateCardActivity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(context): Promise&lt;void&gt;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data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card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CardFactory.adaptiveCard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({..});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context.updateActivity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attachments: [card],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id: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context.activity.replyToId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type: 'message’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 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2522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BC50-FA81-F848-8B20-375EB25C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1BB1-99A4-024C-9C9B-7CCC0547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ConvoBot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async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deleteCardActivity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(context): Promise&lt;void&gt;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context.deleteActivity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context.activity.replyToId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8665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9FE9D2-9E4C-7B4A-8D0C-7FDD9088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86FE5-D648-6A47-BA64-C0A24C366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Bots in Microsoft Teams channels and group chats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8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E0F5C3-9BE0-F84F-9465-AE2C8BD4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Overview of bots in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291971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551004-9FFE-9A46-ADEE-6E91A99A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Proactive messages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Creating channel conversations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5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4C20-2782-5248-908B-1B2CA1CA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E534-FB0E-EB46-808D-52C179BE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Proactive messages are when the bot creates a new message in a channel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Possible scenarios</a:t>
            </a:r>
          </a:p>
          <a:p>
            <a:pPr lvl="1"/>
            <a:r>
              <a:rPr lang="en-US" dirty="0"/>
              <a:t>Welcome message for personal bot conversation</a:t>
            </a:r>
          </a:p>
          <a:p>
            <a:pPr lvl="1"/>
            <a:r>
              <a:rPr lang="en-US" dirty="0"/>
              <a:t>Poll responses</a:t>
            </a:r>
          </a:p>
          <a:p>
            <a:pPr lvl="1"/>
            <a:r>
              <a:rPr lang="en-US" dirty="0"/>
              <a:t>Notification of external events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when to use proactive messages</a:t>
            </a:r>
          </a:p>
          <a:p>
            <a:pPr lvl="1"/>
            <a:r>
              <a:rPr lang="en-US" dirty="0"/>
              <a:t>Proactive messages can be an effective way to communicate with users</a:t>
            </a:r>
          </a:p>
          <a:p>
            <a:pPr lvl="1"/>
            <a:r>
              <a:rPr lang="en-US" dirty="0"/>
              <a:t>However, consider from a user’s perspective, message appears to </a:t>
            </a:r>
            <a:br>
              <a:rPr lang="en-US" dirty="0"/>
            </a:br>
            <a:r>
              <a:rPr lang="en-US" dirty="0"/>
              <a:t>come to them unprompted</a:t>
            </a:r>
          </a:p>
          <a:p>
            <a:pPr lvl="1"/>
            <a:r>
              <a:rPr lang="en-US" dirty="0"/>
              <a:t>Welcome messages will be the first time they interact with your app</a:t>
            </a:r>
          </a:p>
          <a:p>
            <a:pPr lvl="1"/>
            <a:r>
              <a:rPr lang="en-US" dirty="0"/>
              <a:t>Recommendation: Consider using proactive messages sparingly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63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9829-FA7B-D24D-A893-1DE4A742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channel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6E56-5B98-EB4F-9A62-DB53A7B8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ConvoBot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(async (context: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next: () =&gt; Promise&lt;void&gt;) =&gt;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botMessageText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context.activity.text.trim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botMessageText.endsWith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newconversation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 message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MessageFactory.text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(”First message in a new thread");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await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this.createConversationInChannel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(context, message);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await next();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6500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9F6A-A88F-A040-AD28-56B48E47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channel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6404-DE42-3543-8990-52555ED6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async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createConversationInChannel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(context: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message: Partial&lt;Activity&gt;): Promise&lt;void&gt;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get a reference to the bot adapter &amp; create a connection to the Teams API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 adapter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BotFrameworkAdapter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context.adapter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create a new conversation and get a reference to 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conversationReference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TurnContext.getConversationReference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send message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adapter.continueConversation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conversationReference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async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turnContext.sendActivity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60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F7174D-63CF-984F-9ED6-28B523BC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D9AA82-4812-8C4C-9FDE-A760C1F1B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Proactive messages from bots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1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66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E881-8D3F-CB4B-A501-B5ADEFE8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tasks are best handled by bots?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99BC-BA0C-D441-BA6B-2F767D42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Bots can in Microsoft Teams can interact with users in the following ways:</a:t>
            </a:r>
          </a:p>
          <a:p>
            <a:endParaRPr lang="en-US" dirty="0"/>
          </a:p>
          <a:p>
            <a:pPr lvl="1"/>
            <a:r>
              <a:rPr lang="en-US" dirty="0"/>
              <a:t>1:1 personal conversations</a:t>
            </a:r>
          </a:p>
          <a:p>
            <a:pPr lvl="1"/>
            <a:r>
              <a:rPr lang="en-US" dirty="0"/>
              <a:t>Group chat</a:t>
            </a:r>
          </a:p>
          <a:p>
            <a:pPr lvl="1"/>
            <a:r>
              <a:rPr lang="en-US" dirty="0"/>
              <a:t>Channels in teams</a:t>
            </a:r>
          </a:p>
          <a:p>
            <a:endParaRPr lang="en-US" dirty="0"/>
          </a:p>
          <a:p>
            <a:r>
              <a:rPr lang="en-US" dirty="0"/>
              <a:t>Each scope provides unique opportunities &amp; challenges </a:t>
            </a:r>
            <a:br>
              <a:rPr lang="en-US" dirty="0"/>
            </a:br>
            <a:r>
              <a:rPr lang="en-US" dirty="0"/>
              <a:t>for a 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4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6C1F-54D2-774D-A967-02542D98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Bots in Team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CB71-04FE-C945-BA03-00950A876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Channels contain threaded conversations between multiple people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Bots have potential to massive reach to these users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Bots have access to messages where they are directly @mentioned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Additional messages can be retrieved by the bot using Microsoft Graph </a:t>
            </a:r>
            <a:br>
              <a:rPr lang="en-US" i="1" dirty="0"/>
            </a:br>
            <a:r>
              <a:rPr lang="en-US" i="1" dirty="0"/>
              <a:t>&amp; additional permissions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Sample bot scenarios:</a:t>
            </a:r>
          </a:p>
          <a:p>
            <a:pPr marL="342900" indent="-342900"/>
            <a:r>
              <a:rPr lang="en-US" dirty="0"/>
              <a:t>Notifications</a:t>
            </a:r>
          </a:p>
          <a:p>
            <a:pPr marL="342900" indent="-342900"/>
            <a:r>
              <a:rPr lang="en-US" dirty="0"/>
              <a:t>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3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C920-8218-0044-B0F8-FCB3D5F5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Bots in group chats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DE2D-D8CE-DD4F-92C5-D0F1CEFA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Group chats are non-threaded conversations between </a:t>
            </a:r>
            <a:br>
              <a:rPr lang="en-US" dirty="0"/>
            </a:br>
            <a:r>
              <a:rPr lang="en-US" dirty="0"/>
              <a:t>three or more people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Tend to have fewer members, but similar to a channel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Bots have access to messages where they are directly @mentioned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scenarios where a bot works well in a channel will usually work well in a group chat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8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5DDC-34F6-134A-AAC2-90790761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Bots in 1:1 personal chats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4D8B-85C2-5A45-B94C-A0420D51D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Personal, 1:1 chats between users and bots is the traditional use case for bots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Enable diverse workloads &amp; can initiate workflows </a:t>
            </a:r>
            <a:br>
              <a:rPr lang="en-US" dirty="0"/>
            </a:br>
            <a:r>
              <a:rPr lang="en-US" dirty="0"/>
              <a:t>in other systems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Always consider if a bot is the best way to present functionality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 wizard approach may work for a bot, or task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AB38-5610-F74D-A234-2CD8A25F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bots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3CF8-BB5B-D544-9CF1-D562EBF4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Conversation bots consist of the following components:</a:t>
            </a:r>
          </a:p>
          <a:p>
            <a:pPr marL="800100" lvl="1" indent="-342900"/>
            <a:r>
              <a:rPr lang="en-US" dirty="0"/>
              <a:t>Publicly accessible web service</a:t>
            </a:r>
          </a:p>
          <a:p>
            <a:pPr marL="800100" lvl="1" indent="-342900"/>
            <a:r>
              <a:rPr lang="en-US" dirty="0"/>
              <a:t>Bot registration that identifies your web service with the Microsoft Bot Framework</a:t>
            </a:r>
          </a:p>
          <a:p>
            <a:pPr marL="800100" lvl="1" indent="-342900"/>
            <a:r>
              <a:rPr lang="en-US" dirty="0"/>
              <a:t>Teams app registration that identifies the bot and links it with the Bot Framework registration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Build the web service by hand, or use the </a:t>
            </a:r>
            <a:br>
              <a:rPr lang="en-US" dirty="0"/>
            </a:br>
            <a:r>
              <a:rPr lang="en-US" dirty="0"/>
              <a:t>Microsoft Bot Framework SDK’s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SDKs simplify handling &amp; routing of specific messages, enabling developers to implement overridable methods instead of complex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6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1F99-6363-084A-AB64-3925AD55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bots in Microsoft Teams unique?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51AC5-C593-EC47-BC75-D7848CC86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Bots created with the Microsoft Bot Framework are diverse &amp; can </a:t>
            </a:r>
            <a:br>
              <a:rPr lang="en-US" dirty="0"/>
            </a:br>
            <a:r>
              <a:rPr lang="en-US" dirty="0"/>
              <a:t>be used in multiple channels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Bots developed for Microsoft teams include some differences </a:t>
            </a:r>
            <a:br>
              <a:rPr lang="en-US" dirty="0"/>
            </a:br>
            <a:r>
              <a:rPr lang="en-US" dirty="0"/>
              <a:t>from the other platforms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Primary difference: how activities are handled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Microsoft Teams activity handler derives from the Bot Framework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Routes all Teams activities before allowing any non-Teams-specific </a:t>
            </a:r>
            <a:br>
              <a:rPr lang="en-US" dirty="0"/>
            </a:br>
            <a:r>
              <a:rPr lang="en-US" dirty="0"/>
              <a:t>activity to be handled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46985"/>
      </p:ext>
    </p:extLst>
  </p:cSld>
  <p:clrMapOvr>
    <a:masterClrMapping/>
  </p:clrMapOvr>
</p:sld>
</file>

<file path=ppt/theme/theme1.xml><?xml version="1.0" encoding="utf-8"?>
<a:theme xmlns:a="http://schemas.openxmlformats.org/drawingml/2006/main" name="base &lt;do not use&gt;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214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E09A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8" id="{84FF339F-D232-2F44-8C7B-C94448D81D29}" vid="{BD1FF7D6-F3CB-D848-B4FB-74EA38B2B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820594E7B0041BAC4DECBBC892FF9" ma:contentTypeVersion="8" ma:contentTypeDescription="Create a new document." ma:contentTypeScope="" ma:versionID="a4814d1cc1d58eee3ea03778ca413c81">
  <xsd:schema xmlns:xsd="http://www.w3.org/2001/XMLSchema" xmlns:xs="http://www.w3.org/2001/XMLSchema" xmlns:p="http://schemas.microsoft.com/office/2006/metadata/properties" xmlns:ns2="61b79488-63fd-46f4-b1bf-09cb63d2085e" targetNamespace="http://schemas.microsoft.com/office/2006/metadata/properties" ma:root="true" ma:fieldsID="40fb5444c5ccb72d5b900b723022c04a" ns2:_="">
    <xsd:import namespace="61b79488-63fd-46f4-b1bf-09cb63d20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79488-63fd-46f4-b1bf-09cb63d20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1b79488-63fd-46f4-b1bf-09cb63d2085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5C360C-FC5A-43F7-BF1D-FA69DEF50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79488-63fd-46f4-b1bf-09cb63d20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E9BD92-A245-451A-82D6-41724A6593BA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61b79488-63fd-46f4-b1bf-09cb63d2085e"/>
  </ds:schemaRefs>
</ds:datastoreItem>
</file>

<file path=customXml/itemProps3.xml><?xml version="1.0" encoding="utf-8"?>
<ds:datastoreItem xmlns:ds="http://schemas.openxmlformats.org/officeDocument/2006/customXml" ds:itemID="{4875BE8C-CB08-400E-A21F-2497FF16C77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base &lt;do not use&gt;</Template>
  <TotalTime>117</TotalTime>
  <Words>1865</Words>
  <Application>Microsoft Macintosh PowerPoint</Application>
  <PresentationFormat>Widescreen</PresentationFormat>
  <Paragraphs>288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Segoe UI</vt:lpstr>
      <vt:lpstr>Segoe UI Light</vt:lpstr>
      <vt:lpstr>Segoe UI Symbol</vt:lpstr>
      <vt:lpstr>Wingdings</vt:lpstr>
      <vt:lpstr>base &lt;do not use&gt;</vt:lpstr>
      <vt:lpstr>Create interactive conversational bots for Microsoft Teams</vt:lpstr>
      <vt:lpstr>PowerPoint Presentation</vt:lpstr>
      <vt:lpstr>PowerPoint Presentation</vt:lpstr>
      <vt:lpstr>What tasks are best handled by bots?</vt:lpstr>
      <vt:lpstr>Bots in Team Channels</vt:lpstr>
      <vt:lpstr>Bots in group chats</vt:lpstr>
      <vt:lpstr>Bots in 1:1 personal chats</vt:lpstr>
      <vt:lpstr>How do bots work?</vt:lpstr>
      <vt:lpstr>How are bots in Microsoft Teams unique?</vt:lpstr>
      <vt:lpstr>Microsoft Teams activity handlers</vt:lpstr>
      <vt:lpstr>PowerPoint Presentation</vt:lpstr>
      <vt:lpstr>Creating conversational bots for Microsoft Teams</vt:lpstr>
      <vt:lpstr>Create a web service</vt:lpstr>
      <vt:lpstr>Microsoft Teams bot web service</vt:lpstr>
      <vt:lpstr>Register the web service as a bot with Microsoft Bot Framework</vt:lpstr>
      <vt:lpstr>Create your Microsoft Teams app manifest &amp; app package with the Developer Portal</vt:lpstr>
      <vt:lpstr>Create your Microsoft Teams app manifest and app package</vt:lpstr>
      <vt:lpstr>Basics of conversation bots</vt:lpstr>
      <vt:lpstr>Basics of conversation bots</vt:lpstr>
      <vt:lpstr>DEMO</vt:lpstr>
      <vt:lpstr>PowerPoint Presentation</vt:lpstr>
      <vt:lpstr>Conversation bots in Microsoft Teams</vt:lpstr>
      <vt:lpstr>Conversation update events</vt:lpstr>
      <vt:lpstr>Channel events</vt:lpstr>
      <vt:lpstr>Channel events bots can subscribe to in Microsoft Teams</vt:lpstr>
      <vt:lpstr>Message Reaction Events</vt:lpstr>
      <vt:lpstr>Updating existing messages</vt:lpstr>
      <vt:lpstr>Deleting existing messages</vt:lpstr>
      <vt:lpstr>DEMO</vt:lpstr>
      <vt:lpstr>PowerPoint Presentation</vt:lpstr>
      <vt:lpstr>Proactive messages</vt:lpstr>
      <vt:lpstr>Creating a channel conversation</vt:lpstr>
      <vt:lpstr>Creating a channel conversation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interactive conversational bots for Microsoft Teams</dc:title>
  <dc:creator>Andrew Connell</dc:creator>
  <cp:lastModifiedBy>Andrew Connell</cp:lastModifiedBy>
  <cp:revision>3</cp:revision>
  <dcterms:created xsi:type="dcterms:W3CDTF">2021-05-26T18:41:34Z</dcterms:created>
  <dcterms:modified xsi:type="dcterms:W3CDTF">2022-12-07T23:17:55Z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0x010100F09820594E7B0041BAC4DECBBC892FF9</vt:lpwstr>
  </property>
</Properties>
</file>