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2" r:id="rId3"/>
    <p:sldId id="284" r:id="rId4"/>
    <p:sldId id="285" r:id="rId5"/>
    <p:sldId id="286" r:id="rId6"/>
    <p:sldId id="277" r:id="rId7"/>
    <p:sldId id="287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829F76-CD83-44A3-B3F7-007301260BD8}">
          <p14:sldIdLst>
            <p14:sldId id="281"/>
            <p14:sldId id="282"/>
          </p14:sldIdLst>
        </p14:section>
        <p14:section name="body" id="{B0BFF9A6-974F-8449-8C5B-AB69438AA832}">
          <p14:sldIdLst>
            <p14:sldId id="284"/>
            <p14:sldId id="285"/>
            <p14:sldId id="286"/>
            <p14:sldId id="277"/>
            <p14:sldId id="287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18" autoAdjust="0"/>
    <p:restoredTop sz="70291" autoAdjust="0"/>
  </p:normalViewPr>
  <p:slideViewPr>
    <p:cSldViewPr snapToGrid="0">
      <p:cViewPr varScale="1">
        <p:scale>
          <a:sx n="124" d="100"/>
          <a:sy n="124" d="100"/>
        </p:scale>
        <p:origin x="8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3/5/21 9:19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3/5/21 9:19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1. If the user isn't signed in, the Office client application opens a pop-up window for the user to sign in.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2. If this is the first time the current user has used your add-in, they're prompted to consent.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The Office client application requests the bootstrap access token from the Azure AD v2.0 endpoint for the current user.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Azure AD returns the bootstrap token to the Office client application.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The Office client application sends the bootstrap access token to the add-in as part of the result object returned by the `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getAccessToken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()` call.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6. JavaScript in the add-in makes an HTTP request to a web API that is hosted at the same fully qualified domain as the add-in, and it includes the bootstrap access token as proof of authorization.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7. Server-side code validates the received bootstrap access token.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8. Server-side code uses the OAuth2 "on behalf of" flow to obtain an access token for Microsoft Graph in exchange for the bootstrap access token.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9. Azure AD returns the access token to Microsoft Graph, *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a refresh token, if the add-in requests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**</a:t>
            </a:r>
            <a:r>
              <a:rPr lang="en-US" sz="900" b="1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offline_access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**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permission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*, to the add-in.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10. Server-side code caches the access token to Microsoft Graph.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11. Server-side code makes requests to Microsoft Graph and includes the access token to Microsoft Graph.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12. Microsoft Graph returns data to the add-in, which can pass it on to the add-in's UI.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13. When the access token to Microsoft Graph expires, the server-side code can use its refresh token to get a new access token to Microsoft 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0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9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authorize-to-microsoft-graph" TargetMode="External"/><Relationship Id="rId5" Type="http://schemas.openxmlformats.org/officeDocument/2006/relationships/hyperlink" Target="https://docs.microsoft.com/en-us/office/dev/add-ins/develop/sso-in-office-add-ins" TargetMode="External"/><Relationship Id="rId4" Type="http://schemas.openxmlformats.org/officeDocument/2006/relationships/hyperlink" Target="https://docs.microsoft.com/en-us/office/dev/add-ins/develop/overview-authn-authz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Using Single Sign-On (SSO) with Office Add-ins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2F2F2F"/>
                </a:solidFill>
              </a:rPr>
              <a:t>Implement Single Sign-On (SSO) for Office Add-ins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69331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Add-ins documentation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https://docs.microsoft.com/office/dev/add-ins/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authentication &amp; authorization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https://docs.microsoft.com/office/dev/add-ins/develop/overview-authn-authz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Enabling single sign-on for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https://docs.microsoft.com/office/dev/add-ins/develop/sso-in-office-add-ins</a:t>
            </a:r>
            <a:r>
              <a:rPr lang="en-US" sz="1600" dirty="0"/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Authorize to Microsoft Graph with SSO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https://docs.microsoft.com/office/dev/add-ins/develop/authorize-to-microsoft-graph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Office Add-ins, SSO, and Microsoft Graph</a:t>
            </a:r>
          </a:p>
          <a:p>
            <a:endParaRPr lang="en-US" dirty="0"/>
          </a:p>
          <a:p>
            <a:r>
              <a:rPr lang="en-US" dirty="0"/>
              <a:t>Call Microsoft Graph from the client-side code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Implement Single Sign-On (SSO) for Office Add-ins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709BA-CB18-664E-B755-EE5E6F65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Add-ins &amp; Microsoft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4D566-FB19-6641-A25B-76C21E6C9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1785104"/>
          </a:xfrm>
        </p:spPr>
        <p:txBody>
          <a:bodyPr/>
          <a:lstStyle/>
          <a:p>
            <a:r>
              <a:rPr lang="en-US" dirty="0"/>
              <a:t>Office Add-ins can use SSO to call Microsoft Graph</a:t>
            </a:r>
          </a:p>
          <a:p>
            <a:endParaRPr lang="en-US" dirty="0"/>
          </a:p>
          <a:p>
            <a:r>
              <a:rPr lang="en-US" dirty="0"/>
              <a:t>Add-ins first trigger the Office client to obtain the bootstrap token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getAccessToken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Bootstrap token exchanged with Azure AD for an access token used to call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12755444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D0AD27-B786-104C-BA46-8BCB8041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Add-ins, SSO &amp; Microsoft Graph Authentication Flow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1CAE886-F0B2-334D-B066-07E7308B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5" y="1354238"/>
            <a:ext cx="11071123" cy="54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829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962C81-0BFF-BF4D-94C7-2A039CA5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&amp; Microsoft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CC88-E405-F54E-BDA6-F9DFA239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4493538"/>
          </a:xfrm>
        </p:spPr>
        <p:txBody>
          <a:bodyPr/>
          <a:lstStyle/>
          <a:p>
            <a:r>
              <a:rPr lang="en-US" dirty="0"/>
              <a:t>Office clients are limited in prompting for user consent to the OpenID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dirty="0"/>
              <a:t> permission</a:t>
            </a:r>
          </a:p>
          <a:p>
            <a:endParaRPr lang="en-US" dirty="0"/>
          </a:p>
          <a:p>
            <a:r>
              <a:rPr lang="en-US" dirty="0"/>
              <a:t>	Office clients can’t prompt user for consent to Microsoft Graph permissions</a:t>
            </a:r>
          </a:p>
          <a:p>
            <a:endParaRPr lang="en-US" dirty="0"/>
          </a:p>
          <a:p>
            <a:r>
              <a:rPr lang="en-US" dirty="0"/>
              <a:t>If user hasn’t consented to Microsoft Graph permission, when the bootstrap token is exchanged for an access token, Azure AD returns the error: </a:t>
            </a:r>
            <a:r>
              <a:rPr lang="en-US" b="1" dirty="0"/>
              <a:t>AADSTS65001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your add-in receives this error code, it should gracefully handle the scenario with a fallback authorization system</a:t>
            </a:r>
          </a:p>
          <a:p>
            <a:endParaRPr lang="en-US" b="1" dirty="0"/>
          </a:p>
          <a:p>
            <a:r>
              <a:rPr lang="en-US" dirty="0"/>
              <a:t>	Launch popup dialog to prompt the user to consent to Microsoft Graph permissions</a:t>
            </a:r>
          </a:p>
          <a:p>
            <a:endParaRPr lang="en-US" dirty="0"/>
          </a:p>
          <a:p>
            <a:r>
              <a:rPr lang="en-US" dirty="0"/>
              <a:t>Fail fast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getAccessToken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forMSGraphAccess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true})</a:t>
            </a:r>
          </a:p>
        </p:txBody>
      </p:sp>
    </p:spTree>
    <p:extLst>
      <p:ext uri="{BB962C8B-B14F-4D97-AF65-F5344CB8AC3E}">
        <p14:creationId xmlns:p14="http://schemas.microsoft.com/office/powerpoint/2010/main" val="37529582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336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by obtaining the bootstrap token by asking for the hosting Office application to authenticate the user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Exchange the bootstrap token with Azure AD for an access token that can be used to call Microsoft Graph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Retrieve the user’s profile data using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makeGraphApiCall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method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Take full control over the Microsoft Graph request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getGraphData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(token, endpoint,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 method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5472675" cy="411162"/>
          </a:xfrm>
        </p:spPr>
        <p:txBody>
          <a:bodyPr/>
          <a:lstStyle/>
          <a:p>
            <a:r>
              <a:rPr lang="en-US" dirty="0"/>
              <a:t>Call Microsoft Graph from the client-side code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554876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require("office-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addin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latin typeface="Consolas" panose="020B0609020204030204" pitchFamily="49" charset="0"/>
              </a:rPr>
              <a:t>// ...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bootstrapToken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await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OfficeRuntime.auth.getAccessToken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{ 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allowSignInPrompt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: true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exchangeResponse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await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sso.getGraphToken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bootstrapToken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latin typeface="Consolas" panose="020B0609020204030204" pitchFamily="49" charset="0"/>
              </a:rPr>
              <a:t>// get profile data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response =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await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sso.makeGraphApiCall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exchangeResponse.access_token</a:t>
            </a: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latin typeface="Consolas" panose="020B0609020204030204" pitchFamily="49" charset="0"/>
              </a:rPr>
              <a:t>// control the request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endpoint = "/me/messages";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urlParams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"?$select=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receivedDateTime,subject,isRead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&amp;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          $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receivedDateTime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&amp;$top=10";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response = await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sso.getGraphData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exchangeResponse.access_token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	        endpoint,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2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urlParams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3736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Your code should monitor all stages for exceptions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Specific exceptions and error codes indicate authorization should fallback to another process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this to prompt the user for consent to </a:t>
            </a:r>
            <a:br>
              <a:rPr lang="en-US" sz="1600" dirty="0"/>
            </a:br>
            <a:r>
              <a:rPr lang="en-US" sz="1600" dirty="0"/>
              <a:t>Microsoft Graph permissions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Detect &amp; handle rare instances where the bootstrap token is valid when received, but expired when exchanged for the access token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5472675" cy="820738"/>
          </a:xfrm>
        </p:spPr>
        <p:txBody>
          <a:bodyPr/>
          <a:lstStyle/>
          <a:p>
            <a:r>
              <a:rPr lang="en-US" dirty="0"/>
              <a:t>Ensure errors are handled with a fallback authorization system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485870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fallbackAuthHelper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    require("./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fallbackAuthHelper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6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latin typeface="Consolas" panose="020B0609020204030204" pitchFamily="49" charset="0"/>
              </a:rPr>
              <a:t>// ...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600" b="0" dirty="0">
              <a:solidFill>
                <a:schemeClr val="bg1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try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latin typeface="Consolas" panose="020B0609020204030204" pitchFamily="49" charset="0"/>
              </a:rPr>
              <a:t>  // 1. get bootstrap token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latin typeface="Consolas" panose="020B0609020204030204" pitchFamily="49" charset="0"/>
              </a:rPr>
              <a:t>  // 2. </a:t>
            </a:r>
            <a:r>
              <a:rPr lang="en-US" sz="1600" b="0" dirty="0" err="1">
                <a:latin typeface="Consolas" panose="020B0609020204030204" pitchFamily="49" charset="0"/>
              </a:rPr>
              <a:t>exch</a:t>
            </a:r>
            <a:r>
              <a:rPr lang="en-US" sz="1600" b="0" dirty="0">
                <a:latin typeface="Consolas" panose="020B0609020204030204" pitchFamily="49" charset="0"/>
              </a:rPr>
              <a:t> bootstrap token for access token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latin typeface="Consolas" panose="020B0609020204030204" pitchFamily="49" charset="0"/>
              </a:rPr>
              <a:t>  // 3. call Microsoft 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} catch (ex)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ex.code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if (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sso.handleClientSideErrors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(ex))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fallbackAuthHelper.dialogFallback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sso.showMessage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"EXCEPTION: " + </a:t>
            </a:r>
            <a:r>
              <a:rPr lang="en-US" sz="1600" b="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JSON.stringify</a:t>
            </a: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(ex)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640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Office Add-ins, SSO, and Microsoft Graph</a:t>
            </a:r>
          </a:p>
          <a:p>
            <a:endParaRPr lang="en-US" sz="1600" dirty="0"/>
          </a:p>
          <a:p>
            <a:r>
              <a:rPr lang="en-US" sz="1600" dirty="0"/>
              <a:t>Call Microsoft Graph from the client-side code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1210</Words>
  <Application>Microsoft Macintosh PowerPoint</Application>
  <PresentationFormat>Custom</PresentationFormat>
  <Paragraphs>146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Single Sign-On (SSO) with Office Add-ins</vt:lpstr>
      <vt:lpstr>PowerPoint Presentation</vt:lpstr>
      <vt:lpstr>Office Add-ins &amp; Microsoft Graph</vt:lpstr>
      <vt:lpstr>Office Add-ins, SSO &amp; Microsoft Graph Authentication Flow</vt:lpstr>
      <vt:lpstr>Office &amp; Microsoft Graph</vt:lpstr>
      <vt:lpstr>Call Microsoft Graph from the client-side code</vt:lpstr>
      <vt:lpstr>Ensure errors are handled with a fallback authorization system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2021-03-06T02:38:52Z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