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1719" r:id="rId5"/>
    <p:sldId id="1720" r:id="rId6"/>
    <p:sldId id="1724" r:id="rId7"/>
    <p:sldId id="1725" r:id="rId8"/>
    <p:sldId id="1726" r:id="rId9"/>
    <p:sldId id="1727" r:id="rId10"/>
    <p:sldId id="1728" r:id="rId11"/>
    <p:sldId id="1729" r:id="rId12"/>
    <p:sldId id="1730" r:id="rId13"/>
    <p:sldId id="1731" r:id="rId14"/>
    <p:sldId id="1732" r:id="rId15"/>
    <p:sldId id="1733" r:id="rId16"/>
    <p:sldId id="1734" r:id="rId17"/>
    <p:sldId id="1736" r:id="rId18"/>
    <p:sldId id="1737" r:id="rId19"/>
    <p:sldId id="1738" r:id="rId20"/>
    <p:sldId id="1739" r:id="rId21"/>
    <p:sldId id="1740" r:id="rId22"/>
    <p:sldId id="1748" r:id="rId23"/>
    <p:sldId id="1714" r:id="rId24"/>
    <p:sldId id="1715" r:id="rId25"/>
    <p:sldId id="1716" r:id="rId26"/>
    <p:sldId id="1752" r:id="rId27"/>
    <p:sldId id="17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65898224-4623-694F-A113-9B8EC3F8FB2C}">
          <p14:sldIdLst>
            <p14:sldId id="1720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</p14:sldIdLst>
        </p14:section>
        <p14:section name="02" id="{8815057F-DB9F-F748-AE22-FDF9DDBBFC07}">
          <p14:sldIdLst>
            <p14:sldId id="1736"/>
            <p14:sldId id="1737"/>
            <p14:sldId id="1738"/>
            <p14:sldId id="1739"/>
            <p14:sldId id="1740"/>
          </p14:sldIdLst>
        </p14:section>
        <p14:section name="03" id="{68F8ADB8-76D7-3344-B3A9-9BE71AC80246}">
          <p14:sldIdLst>
            <p14:sldId id="1748"/>
            <p14:sldId id="1714"/>
            <p14:sldId id="1715"/>
            <p14:sldId id="1716"/>
            <p14:sldId id="1752"/>
          </p14:sldIdLst>
        </p14:section>
        <p14:section name="outro" id="{6198F652-4601-3843-84BB-C726B55262B1}">
          <p14:sldIdLst>
            <p14:sldId id="17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link unfurling your app can register to receive an `invoke` activity when URLs with a particular domain are pasted into the compose message area. The `invoke` will contain the full URL that was pasted into the compose message area, and you can respond with a card the user can unfurl, providing additional information or actions. This works similarly to a search command, with the URL serving as the search term.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12/6/22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7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link unfurling messaging extension follows a similar process as action commands and search commands. You'll first register domain(s) supported by your messaging extension and then implement the handler in your web service.</a:t>
            </a:r>
          </a:p>
          <a:p>
            <a:endParaRPr lang="en-US" dirty="0"/>
          </a:p>
          <a:p>
            <a:r>
              <a:rPr lang="en-US" dirty="0"/>
              <a:t>The first step is to register your link unfurling messaging extension in your Microsoft Teams app manifest file. Do this by adding an entry to the `</a:t>
            </a:r>
            <a:r>
              <a:rPr lang="en-US" dirty="0" err="1"/>
              <a:t>messageHandlers</a:t>
            </a:r>
            <a:r>
              <a:rPr lang="en-US" dirty="0"/>
              <a:t>` property on the `</a:t>
            </a:r>
            <a:r>
              <a:rPr lang="en-US" dirty="0" err="1"/>
              <a:t>composeExtensions</a:t>
            </a:r>
            <a:r>
              <a:rPr lang="en-US" dirty="0"/>
              <a:t>` property.</a:t>
            </a:r>
          </a:p>
          <a:p>
            <a:endParaRPr lang="en-US" dirty="0"/>
          </a:p>
          <a:p>
            <a:r>
              <a:rPr lang="en-US" dirty="0"/>
              <a:t>The `type` property must be set to `link`.</a:t>
            </a:r>
          </a:p>
          <a:p>
            <a:endParaRPr lang="en-US" dirty="0"/>
          </a:p>
          <a:p>
            <a:r>
              <a:rPr lang="en-US" dirty="0"/>
              <a:t>The `value` property must contain a `domains` collection of domains that the link message handler watches for. If a link is added to a message that matches a domain listed in this collection, the message handler is invoked.</a:t>
            </a:r>
          </a:p>
          <a:p>
            <a:endParaRPr lang="en-US" dirty="0"/>
          </a:p>
          <a:p>
            <a:r>
              <a:rPr lang="en-US" dirty="0"/>
              <a:t>In addition to the `</a:t>
            </a:r>
            <a:r>
              <a:rPr lang="en-US" dirty="0" err="1"/>
              <a:t>messageHandlers</a:t>
            </a:r>
            <a:r>
              <a:rPr lang="en-US" dirty="0"/>
              <a:t>` property, all domains must also be listed in the `</a:t>
            </a:r>
            <a:r>
              <a:rPr lang="en-US" dirty="0" err="1"/>
              <a:t>validDomains</a:t>
            </a:r>
            <a:r>
              <a:rPr lang="en-US" dirty="0"/>
              <a:t>` property of the Microsoft Teams app's manifest.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12/6/22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valid domain is detected by the Microsoft Teams client, the Bot Framework will send an `Activity` object to your web service of type `</a:t>
            </a:r>
            <a:r>
              <a:rPr lang="en-US" dirty="0" err="1"/>
              <a:t>composeExtension</a:t>
            </a:r>
            <a:r>
              <a:rPr lang="en-US" dirty="0"/>
              <a:t>/</a:t>
            </a:r>
            <a:r>
              <a:rPr lang="en-US" dirty="0" err="1"/>
              <a:t>queryLink</a:t>
            </a:r>
            <a:r>
              <a:rPr lang="en-US" dirty="0"/>
              <a:t>` with the URL from the message.</a:t>
            </a:r>
          </a:p>
          <a:p>
            <a:endParaRPr lang="en-US" dirty="0"/>
          </a:p>
          <a:p>
            <a:r>
              <a:rPr lang="en-US" dirty="0"/>
              <a:t>Your web service will respond with a similar response as the search command. However, if you return multiple attachments, only the first one in the collection will be used by the Microsoft Teams client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12/6/22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8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882332"/>
            <a:ext cx="11306469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5265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90304"/>
            <a:ext cx="11306469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>
                <a:solidFill>
                  <a:schemeClr val="tx1"/>
                </a:solidFill>
              </a:defRPr>
            </a:lvl1pPr>
            <a:lvl2pPr marL="0" indent="0">
              <a:lnSpc>
                <a:spcPts val="1176"/>
              </a:lnSpc>
              <a:spcBef>
                <a:spcPts val="0"/>
              </a:spcBef>
              <a:buNone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24519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897E0-3C17-FB4E-81E4-247F9DF9E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Task-oriented interactions in Microsoft Teams with messaging extensions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4CF59B-6C21-B548-BFD4-9485E78C4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4601-C4F2-7F47-B1BF-5DEACF09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action command respond?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8DD5-BB13-964A-8E27-3412548F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Decide how the message will be set back to the user</a:t>
            </a:r>
          </a:p>
          <a:p>
            <a:endParaRPr lang="en-US" dirty="0"/>
          </a:p>
          <a:p>
            <a:r>
              <a:rPr lang="en-US" dirty="0"/>
              <a:t>Insert message in the compose message box?</a:t>
            </a:r>
          </a:p>
          <a:p>
            <a:r>
              <a:rPr lang="en-US" dirty="0"/>
              <a:t>Respond directly to a conversation?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When responding directly to conversation, must also register the web service as a bot in the app manifest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responding directly to conversation, can update / delete the message later via the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4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D224-0A6E-A441-9836-FC9A0252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send the task module when the action command is invoked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8862-9D6B-4F49-9F7F-D85FBB78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the Activity type = “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handleTeamsMessagingExtensionFetchTask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(context: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action: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</a:t>
            </a:r>
            <a:b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lang="en-US" dirty="0">
                <a:solidFill>
                  <a:srgbClr val="3F115C"/>
                </a:solidFill>
              </a:rPr>
              <a:t>): Promise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(require("./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planetSelectorCard.json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response: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task: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type: "continue",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value: { card: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title: 'Planet Selector’, height: 150, width: 500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</p:txBody>
      </p:sp>
    </p:spTree>
    <p:extLst>
      <p:ext uri="{BB962C8B-B14F-4D97-AF65-F5344CB8AC3E}">
        <p14:creationId xmlns:p14="http://schemas.microsoft.com/office/powerpoint/2010/main" val="367411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0A2F-51C3-FF4E-9188-61930A4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messaging extension task module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DF2C-5ECF-194D-8084-AEA7E23E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21268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the Activity type = “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submitAction</a:t>
            </a:r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handleTeamsMessagingExtensionSubmitAction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(context: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action: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</a:t>
            </a:r>
            <a:b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): Promise&lt;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 (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action.commandId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 '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planetExpanderAction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const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this.getPlanetDetailCard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action.data.planetSelector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type: "result", 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[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}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default: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throw new Error('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NotImplemented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35500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5C5548-9479-A04D-84E0-01D2926D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E826E6-A056-E54A-B7A8-82585A1BF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action command messaging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316D9-30D3-C54B-A321-1DB96CB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Search commands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search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3705-C286-1A41-8E47-CDC697C2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search commands?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C1C3-47FF-504D-B83A-4C5AD8E3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062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Action commands enable users to search an external system for information</a:t>
            </a:r>
          </a:p>
          <a:p>
            <a:endParaRPr lang="en-US" dirty="0"/>
          </a:p>
          <a:p>
            <a:r>
              <a:rPr lang="en-US" dirty="0"/>
              <a:t>Search query is sent from Microsoft Teams to your web service</a:t>
            </a:r>
          </a:p>
          <a:p>
            <a:endParaRPr lang="en-US" dirty="0"/>
          </a:p>
          <a:p>
            <a:r>
              <a:rPr lang="en-US" dirty="0"/>
              <a:t>Your web service responds with a list or grid of results</a:t>
            </a:r>
          </a:p>
          <a:p>
            <a:endParaRPr lang="en-US" dirty="0"/>
          </a:p>
          <a:p>
            <a:r>
              <a:rPr lang="en-US" dirty="0"/>
              <a:t>When a user selects a result, it is added to the compose message box as a card or text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CB7C0-7F89-4940-B345-90740543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59218" y="1569562"/>
            <a:ext cx="4913243" cy="40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2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0B2D-B6E2-0C48-B1C7-5A084A82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search command messaging extensions in the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222F-0474-BF45-92E1-F0A6F756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"commands": [{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"id":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planetExpanderSearch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"type": "query",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"title": "Planet Lookup",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"description": "Search for a planet.",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"context": [ "compose"],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"parameters": [{ title: "Planet", name: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searchKeyword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description: "Enter ‘inner’, ‘outer’, or planet name" }],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9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7EF-9D69-BA46-BF2D-B9343554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search command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054B-4B17-CB49-A28C-0310B6D2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7707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handleTeamsMessagingExtensionQuery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(context, query): Promise&lt;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get the search query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query.parameters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value.trim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execute search logic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queryResults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string[] = ...;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get results as cards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cards: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MessagingExtensionAttachment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[];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queryResults.forEach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((planet)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cards.push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this.getPlanetResultCard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(planet));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response: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type: "result",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cards } };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6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65E70-21E7-3241-9DDE-C7375A14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9B49A7-CC18-DB47-B6B6-042EF7CE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search command messaging extensions</a:t>
            </a:r>
          </a:p>
        </p:txBody>
      </p:sp>
    </p:spTree>
    <p:extLst>
      <p:ext uri="{BB962C8B-B14F-4D97-AF65-F5344CB8AC3E}">
        <p14:creationId xmlns:p14="http://schemas.microsoft.com/office/powerpoint/2010/main" val="115435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316D9-30D3-C54B-A321-1DB96CB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Link unfurling</a:t>
            </a:r>
          </a:p>
        </p:txBody>
      </p:sp>
    </p:spTree>
    <p:extLst>
      <p:ext uri="{BB962C8B-B14F-4D97-AF65-F5344CB8AC3E}">
        <p14:creationId xmlns:p14="http://schemas.microsoft.com/office/powerpoint/2010/main" val="5943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31AE19-A69A-5049-A8C8-71EEA036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Messaging extensions overview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Action commands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action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6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AE09-FBA4-3B42-9801-43D84E48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is link unfurling?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39AE-2A56-1844-9AF6-BBDA4814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>
            <a:normAutofit/>
          </a:bodyPr>
          <a:lstStyle/>
          <a:p>
            <a:r>
              <a:rPr lang="en-US" sz="2400" dirty="0"/>
              <a:t>Configure your messaging extension to watch for specific URLs in the compose message box</a:t>
            </a:r>
          </a:p>
          <a:p>
            <a:endParaRPr lang="en-US" sz="2400" dirty="0"/>
          </a:p>
          <a:p>
            <a:r>
              <a:rPr lang="en-US" sz="2400" dirty="0"/>
              <a:t>When a registered domain is detected, the message is sent to your web service</a:t>
            </a:r>
          </a:p>
          <a:p>
            <a:endParaRPr lang="en-US" sz="2400" dirty="0"/>
          </a:p>
          <a:p>
            <a:r>
              <a:rPr lang="en-US" sz="2400" dirty="0"/>
              <a:t>Web service responds with a richly </a:t>
            </a:r>
            <a:br>
              <a:rPr lang="en-US" sz="2400" dirty="0"/>
            </a:br>
            <a:r>
              <a:rPr lang="en-US" sz="2400" dirty="0"/>
              <a:t>formatted card, similar to search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86EB5-938D-484C-AB85-6C0980F6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2200" y="2848581"/>
            <a:ext cx="5181600" cy="2208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84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47C1-15C4-FD4F-9783-FB2CF5F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link unfurling messaging extensions in the app manifest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8A75-CEF7-AE48-9FCC-B1AB7231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messageHandlers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"type": 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link",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value": { 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domains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wikipedia.org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]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validDomains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{{HOSTNAME}}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wikipedia.org</a:t>
            </a:r>
            <a:r>
              <a:rPr lang="en-US" sz="16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3237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47C1-15C4-FD4F-9783-FB2CF5F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message handler invocation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8A75-CEF7-AE48-9FCC-B1AB7231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568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the Activity type = “</a:t>
            </a:r>
            <a:r>
              <a:rPr lang="en-US" sz="1568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sz="1568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68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queryLink</a:t>
            </a:r>
            <a:r>
              <a:rPr lang="en-US" sz="1568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sz="1568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handleTeamsAppBasedLinkQuery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(context: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query: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AppBasedLinkQuery</a:t>
            </a:r>
            <a:endParaRPr lang="en-US" sz="1568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): Promise&lt;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sz="1568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get the selected planet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selectedPlanet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any =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planets.filter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((planet) =&gt;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planet.wikiLink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query.url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)[0];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this.getPlanetDetailCard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selectedPlanet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568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68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generate the response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MessagingExtensionActionResponse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type: "result", 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[</a:t>
            </a:r>
            <a:r>
              <a:rPr lang="en-US" sz="1568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1568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162851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65E70-21E7-3241-9DDE-C7375A14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9B49A7-CC18-DB47-B6B6-042EF7CE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unfurling</a:t>
            </a:r>
          </a:p>
        </p:txBody>
      </p:sp>
    </p:spTree>
    <p:extLst>
      <p:ext uri="{BB962C8B-B14F-4D97-AF65-F5344CB8AC3E}">
        <p14:creationId xmlns:p14="http://schemas.microsoft.com/office/powerpoint/2010/main" val="259163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FE5202-80B7-5E45-8E6F-4D29C9AA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Teams Messaging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5599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61C2-0627-C241-BDBA-E03BB3C1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are Microsoft Teams messaging extensions?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3B60-6416-9243-A3F9-657BB936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7699" cy="4205288"/>
          </a:xfrm>
        </p:spPr>
        <p:txBody>
          <a:bodyPr>
            <a:normAutofit fontScale="92500"/>
          </a:bodyPr>
          <a:lstStyle/>
          <a:p>
            <a:r>
              <a:rPr lang="en-US" dirty="0"/>
              <a:t>Enable users to interact with a web service through buttons and forms in the Microsoft Teams client</a:t>
            </a:r>
          </a:p>
          <a:p>
            <a:endParaRPr lang="en-US" dirty="0"/>
          </a:p>
          <a:p>
            <a:r>
              <a:rPr lang="en-US" dirty="0"/>
              <a:t>Invoke actions</a:t>
            </a:r>
          </a:p>
          <a:p>
            <a:endParaRPr lang="en-US" dirty="0"/>
          </a:p>
          <a:p>
            <a:r>
              <a:rPr lang="en-US" dirty="0"/>
              <a:t>Execute search queries</a:t>
            </a:r>
          </a:p>
          <a:p>
            <a:endParaRPr lang="en-US" dirty="0"/>
          </a:p>
          <a:p>
            <a:r>
              <a:rPr lang="en-US" dirty="0"/>
              <a:t>Expand URLs with additional detail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60B77-851B-1946-9AD2-4F6EF36D9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6" r="8366"/>
          <a:stretch/>
        </p:blipFill>
        <p:spPr>
          <a:xfrm>
            <a:off x="6431172" y="1553164"/>
            <a:ext cx="5577313" cy="44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E710-A1E9-E943-BB8F-AC0FF43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extension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8AF1-0BF2-1E4C-B812-71A06AE0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action in external systems &amp; include </a:t>
            </a:r>
            <a:br>
              <a:rPr lang="en-US" dirty="0"/>
            </a:br>
            <a:r>
              <a:rPr lang="en-US" dirty="0"/>
              <a:t>results in conversation</a:t>
            </a:r>
          </a:p>
          <a:p>
            <a:endParaRPr lang="en-US" dirty="0"/>
          </a:p>
          <a:p>
            <a:r>
              <a:rPr lang="en-US" dirty="0"/>
              <a:t>Complete complex task involving multiple steps </a:t>
            </a:r>
            <a:br>
              <a:rPr lang="en-US" dirty="0"/>
            </a:br>
            <a:r>
              <a:rPr lang="en-US" dirty="0"/>
              <a:t>and share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DAC2-7C3F-114F-BB20-4D1869C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9C49-3AE5-1743-B902-3A6F7BCA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Can be invoked from one of the following locations in Microsoft Teams:</a:t>
            </a:r>
          </a:p>
          <a:p>
            <a:pPr lvl="1"/>
            <a:r>
              <a:rPr lang="en-US" dirty="0"/>
              <a:t>Command box</a:t>
            </a:r>
          </a:p>
          <a:p>
            <a:pPr lvl="1"/>
            <a:r>
              <a:rPr lang="en-US" dirty="0"/>
              <a:t>Compose message box</a:t>
            </a:r>
          </a:p>
          <a:p>
            <a:pPr lvl="1"/>
            <a:r>
              <a:rPr lang="en-US" dirty="0"/>
              <a:t>Message’s “More Actions” menu</a:t>
            </a:r>
          </a:p>
          <a:p>
            <a:endParaRPr lang="en-US" dirty="0"/>
          </a:p>
          <a:p>
            <a:r>
              <a:rPr lang="en-US" dirty="0"/>
              <a:t>Implemented as web services</a:t>
            </a:r>
          </a:p>
          <a:p>
            <a:endParaRPr lang="en-US" dirty="0"/>
          </a:p>
          <a:p>
            <a:r>
              <a:rPr lang="en-US" dirty="0"/>
              <a:t>Microsoft Teams communicates with the web service through the Bot Framework</a:t>
            </a:r>
          </a:p>
          <a:p>
            <a:endParaRPr lang="en-US" dirty="0"/>
          </a:p>
          <a:p>
            <a:r>
              <a:rPr lang="en-US" dirty="0"/>
              <a:t>Messaging extensions are registered as bots with the Bot Framework</a:t>
            </a:r>
          </a:p>
          <a:p>
            <a:endParaRPr lang="en-US" dirty="0"/>
          </a:p>
          <a:p>
            <a:r>
              <a:rPr lang="en-US" dirty="0"/>
              <a:t>Web service responds with task modules or richly formatted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084C-FB4A-B94A-BBA9-38496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messaging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F998-0B4A-5041-8DA7-57C093D6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Action commands</a:t>
            </a:r>
          </a:p>
          <a:p>
            <a:pPr marL="342900" indent="-342900"/>
            <a:r>
              <a:rPr lang="en-US" dirty="0"/>
              <a:t>Present user with a task module to collection information </a:t>
            </a:r>
            <a:br>
              <a:rPr lang="en-US" dirty="0"/>
            </a:br>
            <a:r>
              <a:rPr lang="en-US" dirty="0"/>
              <a:t>and act on it</a:t>
            </a:r>
          </a:p>
          <a:p>
            <a:pPr marL="342900" indent="-342900"/>
            <a:r>
              <a:rPr lang="en-US" dirty="0"/>
              <a:t>Optionally respond with another task module, plain text message or richly formatted adaptive card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Search commands</a:t>
            </a:r>
          </a:p>
          <a:p>
            <a:pPr marL="342900" indent="-342900"/>
            <a:r>
              <a:rPr lang="en-US" dirty="0"/>
              <a:t>Enable user to search external system from the command box or compose message box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F51B-995E-7944-86A6-2883E0F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action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8CCE-2412-EB4F-A9AD-B086B8AA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Action commands can be triggered from the following locations:</a:t>
            </a:r>
          </a:p>
          <a:p>
            <a:pPr marL="342900" indent="-342900"/>
            <a:r>
              <a:rPr lang="en-US" dirty="0"/>
              <a:t>Command box</a:t>
            </a:r>
          </a:p>
          <a:p>
            <a:pPr marL="342900" indent="-342900"/>
            <a:r>
              <a:rPr lang="en-US" dirty="0"/>
              <a:t>Compose message box</a:t>
            </a:r>
          </a:p>
          <a:p>
            <a:pPr marL="342900" indent="-342900"/>
            <a:r>
              <a:rPr lang="en-US" dirty="0"/>
              <a:t>Message’s context menu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When invoked, JSON payload sent to the registered web service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Web service responds with task module implemented with web interface or adaptive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7D8-E119-444F-AD6D-A1F1691C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action command messaging extensions in the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9624-AD93-0D4F-879F-DCAB4CF0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2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composeExtensions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"&lt;REPLACE_WITH_MICROSOFT_APP_ID&gt;",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canUpdateConfiguration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"commands": [{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"id":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planetExpanderAction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"type": "action",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"title": "Planet Expander",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"Lookup the details of a planet.",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"context": [ "compose", "message"],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"parameters": [...],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3234766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347</TotalTime>
  <Words>1624</Words>
  <Application>Microsoft Macintosh PowerPoint</Application>
  <PresentationFormat>Widescreen</PresentationFormat>
  <Paragraphs>208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Segoe UI Light</vt:lpstr>
      <vt:lpstr>base &lt;do not use&gt;</vt:lpstr>
      <vt:lpstr>Task-oriented interactions in Microsoft Teams with messaging extensions</vt:lpstr>
      <vt:lpstr>PowerPoint Presentation</vt:lpstr>
      <vt:lpstr>PowerPoint Presentation</vt:lpstr>
      <vt:lpstr>What are Microsoft Teams messaging extensions?</vt:lpstr>
      <vt:lpstr>Messaging extension scenarios</vt:lpstr>
      <vt:lpstr>How they work</vt:lpstr>
      <vt:lpstr>Types of messaging extensions</vt:lpstr>
      <vt:lpstr>Developing action commands</vt:lpstr>
      <vt:lpstr>Register action command messaging extensions in the app manifest</vt:lpstr>
      <vt:lpstr>How will the action command respond?</vt:lpstr>
      <vt:lpstr>Create and send the task module when the action command is invoked</vt:lpstr>
      <vt:lpstr>Handling the messaging extension task module submission</vt:lpstr>
      <vt:lpstr>DEMO</vt:lpstr>
      <vt:lpstr>PowerPoint Presentation</vt:lpstr>
      <vt:lpstr>What are search commands?</vt:lpstr>
      <vt:lpstr>Register search command messaging extensions in the app manifest</vt:lpstr>
      <vt:lpstr>Responding to search command queries</vt:lpstr>
      <vt:lpstr>DEMO</vt:lpstr>
      <vt:lpstr>PowerPoint Presentation</vt:lpstr>
      <vt:lpstr>What is link unfurling?</vt:lpstr>
      <vt:lpstr>Register link unfurling messaging extensions in the app manifest</vt:lpstr>
      <vt:lpstr>Responding to message handler invocation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Task-oriented interactions in Microsoft Teams with messaging extensions</dc:title>
  <dc:creator>Andrew Connell</dc:creator>
  <cp:lastModifiedBy>Andrew Connell</cp:lastModifiedBy>
  <cp:revision>8</cp:revision>
  <dcterms:created xsi:type="dcterms:W3CDTF">2021-05-26T17:26:35Z</dcterms:created>
  <dcterms:modified xsi:type="dcterms:W3CDTF">2022-12-06T17:29:05Z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