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5"/>
  </p:notesMasterIdLst>
  <p:handoutMasterIdLst>
    <p:handoutMasterId r:id="rId16"/>
  </p:handoutMasterIdLst>
  <p:sldIdLst>
    <p:sldId id="281" r:id="rId2"/>
    <p:sldId id="282" r:id="rId3"/>
    <p:sldId id="1612" r:id="rId4"/>
    <p:sldId id="1610" r:id="rId5"/>
    <p:sldId id="1613" r:id="rId6"/>
    <p:sldId id="1614" r:id="rId7"/>
    <p:sldId id="1615" r:id="rId8"/>
    <p:sldId id="1616" r:id="rId9"/>
    <p:sldId id="265" r:id="rId10"/>
    <p:sldId id="283" r:id="rId11"/>
    <p:sldId id="284" r:id="rId12"/>
    <p:sldId id="261" r:id="rId13"/>
    <p:sldId id="26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HTML, Images and Tables" id="{B0BFF9A6-974F-8449-8C5B-AB69438AA832}">
          <p14:sldIdLst>
            <p14:sldId id="282"/>
            <p14:sldId id="1612"/>
            <p14:sldId id="1610"/>
            <p14:sldId id="1613"/>
            <p14:sldId id="1614"/>
            <p14:sldId id="1615"/>
            <p14:sldId id="1616"/>
            <p14:sldId id="265"/>
          </p14:sldIdLst>
        </p14:section>
        <p14:section name="Summary" id="{0515D85C-C91E-4BDB-B673-651C2D8A364D}">
          <p14:sldIdLst>
            <p14:sldId id="283"/>
            <p14:sldId id="284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612" autoAdjust="0"/>
    <p:restoredTop sz="74529" autoAdjust="0"/>
  </p:normalViewPr>
  <p:slideViewPr>
    <p:cSldViewPr snapToGrid="0">
      <p:cViewPr varScale="1">
        <p:scale>
          <a:sx n="143" d="100"/>
          <a:sy n="143" d="100"/>
        </p:scale>
        <p:origin x="3808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6/17/21 3:03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6/17/21 3:03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6/17/21 3:03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3:03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54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3:03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30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3:03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3:03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unit, you'll learn how to work with HTML, images, and tables in Microsoft Word documents using the Office JavaScript API.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6/17/21 3:03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developers will find it easier to interact with a Word document as HTML rather than using the Open Office XML (OOXML). Open Office XML tends to be somewhat cryptic and difficult for developers to decipher.</a:t>
            </a:r>
          </a:p>
          <a:p>
            <a:endParaRPr lang="en-US" dirty="0"/>
          </a:p>
          <a:p>
            <a:r>
              <a:rPr lang="en-US" dirty="0" err="1"/>
              <a:t>Office.js</a:t>
            </a:r>
            <a:r>
              <a:rPr lang="en-US" dirty="0"/>
              <a:t> enables developers to write or read content in a Word document as familiar HTML. The document body, paragraphs, and ranges can all be manipulated as HTML using the `</a:t>
            </a:r>
            <a:r>
              <a:rPr lang="en-US" dirty="0" err="1"/>
              <a:t>getHtml</a:t>
            </a:r>
            <a:r>
              <a:rPr lang="en-US" dirty="0"/>
              <a:t>()` and `</a:t>
            </a:r>
            <a:r>
              <a:rPr lang="en-US" dirty="0" err="1"/>
              <a:t>insertHtml</a:t>
            </a:r>
            <a:r>
              <a:rPr lang="en-US" dirty="0"/>
              <a:t>()` methods in the Word JavaScript API.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6/17/21 3:03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298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following code writes a block of HTML at the end of a paragraph. This same code can also be used for the document body and a range of content: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 retrieve the contents of a paragraph as HTML, use the `</a:t>
            </a:r>
            <a:r>
              <a:rPr lang="en-US" dirty="0" err="1"/>
              <a:t>getHtml</a:t>
            </a:r>
            <a:r>
              <a:rPr lang="en-US" dirty="0"/>
              <a:t>()` method as the following code demonstrates: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3:03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554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 can be challenging to work with in JavaScript, but </a:t>
            </a:r>
            <a:r>
              <a:rPr lang="en-US" dirty="0" err="1"/>
              <a:t>Office.js</a:t>
            </a:r>
            <a:r>
              <a:rPr lang="en-US" dirty="0"/>
              <a:t> allows images to be manipulated as base64 encoded strings. Images can be inserted into the body, paragraphs, or ranges of a document. Each of these objects have an `</a:t>
            </a:r>
            <a:r>
              <a:rPr lang="en-US" dirty="0" err="1"/>
              <a:t>inlinePictures</a:t>
            </a:r>
            <a:r>
              <a:rPr lang="en-US" dirty="0"/>
              <a:t>` collection that developers can write to.</a:t>
            </a:r>
          </a:p>
          <a:p>
            <a:endParaRPr lang="en-US" dirty="0"/>
          </a:p>
          <a:p>
            <a:r>
              <a:rPr lang="en-US" dirty="0" err="1"/>
              <a:t>Office.js</a:t>
            </a:r>
            <a:r>
              <a:rPr lang="en-US" dirty="0"/>
              <a:t> allows you to manipulate how images are displayed in the document through properties such as `</a:t>
            </a:r>
            <a:r>
              <a:rPr lang="en-US" dirty="0" err="1"/>
              <a:t>lockAspectRatio</a:t>
            </a:r>
            <a:r>
              <a:rPr lang="en-US" dirty="0"/>
              <a:t>`, `height`, and `width` among others.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6/17/21 3:03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979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is getting all the </a:t>
            </a:r>
            <a:r>
              <a:rPr lang="en-US" dirty="0" err="1"/>
              <a:t>inlinePictures</a:t>
            </a:r>
            <a:r>
              <a:rPr lang="en-US" dirty="0"/>
              <a:t> in the body of the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is inserting an image at the end of the body using a base64 string representation of the image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you see how to read the base64 representation of an image using the getBase64ImageSrc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we see how to lock the aspect ratio of an image and modify it’s width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3:03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1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Office.js</a:t>
            </a:r>
            <a:r>
              <a:rPr lang="en-US" dirty="0"/>
              <a:t> enables developers to insert a table relative to paragraphs, ranges, and the body of a document.</a:t>
            </a:r>
          </a:p>
          <a:p>
            <a:endParaRPr lang="en-US" dirty="0"/>
          </a:p>
          <a:p>
            <a:r>
              <a:rPr lang="en-US" dirty="0"/>
              <a:t>The `</a:t>
            </a:r>
            <a:r>
              <a:rPr lang="en-US" dirty="0" err="1"/>
              <a:t>insertTable</a:t>
            </a:r>
            <a:r>
              <a:rPr lang="en-US" dirty="0"/>
              <a:t>` method specifies the dimensions of the table and where to insert it. Data is added to the table by passing in a two dimensional array of values to the `</a:t>
            </a:r>
            <a:r>
              <a:rPr lang="en-US" dirty="0" err="1"/>
              <a:t>insertTable</a:t>
            </a:r>
            <a:r>
              <a:rPr lang="en-US" dirty="0"/>
              <a:t>()` method.</a:t>
            </a:r>
          </a:p>
          <a:p>
            <a:endParaRPr lang="en-US" dirty="0"/>
          </a:p>
          <a:p>
            <a:r>
              <a:rPr lang="en-US" dirty="0"/>
              <a:t>The `tables` property allows tables to be accessed and manipulated in JavaScript on the `body` and `range` objects.</a:t>
            </a:r>
          </a:p>
          <a:p>
            <a:endParaRPr lang="en-US" dirty="0"/>
          </a:p>
          <a:p>
            <a:r>
              <a:rPr lang="en-US" dirty="0"/>
              <a:t>&gt; [!IMPORTANT]</a:t>
            </a:r>
          </a:p>
          <a:p>
            <a:r>
              <a:rPr lang="en-US" dirty="0"/>
              <a:t>&gt; While a table can be inserted into the document relative to a paragraph, it doesn't exist within the paragraph. This differs from inline images covered in the previous section that are added to paragraphs.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6/17/21 3:03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49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following code demonstrates how to get a reference to all the tables in the body of a document.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&gt; [!NOTE]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&gt; While the previous code uses the `body` property on a document, the `tables` collection also exists on ranges as well.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add a table with three columns and three rows of data, first create a two dimensional array that contains the content and include it as one of the arguments to the `</a:t>
            </a:r>
            <a:r>
              <a:rPr lang="en-US" dirty="0" err="1"/>
              <a:t>insertTable</a:t>
            </a:r>
            <a:r>
              <a:rPr lang="en-US" dirty="0"/>
              <a:t>()` method.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table object contains properties to retrieve the number of rows in a table, using the `</a:t>
            </a:r>
            <a:r>
              <a:rPr lang="en-US" dirty="0" err="1"/>
              <a:t>rowCount</a:t>
            </a:r>
            <a:r>
              <a:rPr lang="en-US" dirty="0"/>
              <a:t>` property, as well as the contents of the table, using the `values` property.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3:03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65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Word that manipulates HTML, images, and tables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Launch the add-in using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Show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Taskpane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in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Image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insert an image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HTML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insert rich HTML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Table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insert a table into the document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6/17/21 3:03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word/word-add-ins-programming-overview" TargetMode="External"/><Relationship Id="rId7" Type="http://schemas.openxmlformats.org/officeDocument/2006/relationships/hyperlink" Target="https://docs.microsoft.com/en-us/javascript/api/word/word.tabl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javascript/api/word/word.inlinepicture" TargetMode="External"/><Relationship Id="rId5" Type="http://schemas.openxmlformats.org/officeDocument/2006/relationships/hyperlink" Target="https://github.com/OfficeDev?utf8=%E2%9C%93&amp;q=word" TargetMode="External"/><Relationship Id="rId4" Type="http://schemas.openxmlformats.org/officeDocument/2006/relationships/hyperlink" Target="https://docs.microsoft.com/en-us/office/dev/add-ins/word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Word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HTML, Images and Tables  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hoto of a man working at a desk with two monitors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HTML, images, and tables are powerful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capabilities for creating attractive documents.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uses the base64 encoded string representation of inline pictures to make manipulation easy with JavaScript.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Tables are a first class citizen in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and can be written to and read from with 2D string arrays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524315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https://docs.microsoft.com/en-us/office/dev/add-ins/word/word-add-ins-programming-overview</a:t>
            </a: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JavaScript API reference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https://docs.microsoft.com/en-us/office/dev/add-ins/word/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 samples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https://github.com/OfficeDev?utf8=%E2%9C%93&amp;q=word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 err="1">
                <a:latin typeface="+mj-lt"/>
              </a:rPr>
              <a:t>InlinePicture</a:t>
            </a:r>
            <a:r>
              <a:rPr lang="en-US" sz="1800" dirty="0">
                <a:latin typeface="+mj-lt"/>
              </a:rPr>
              <a:t> and Table objects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latin typeface="+mj-lt"/>
                <a:hlinkClick r:id="rId6"/>
              </a:rPr>
              <a:t>https://docs.microsoft.com/en-us/javascript/api/word/word.inlinepicture</a:t>
            </a:r>
            <a:endParaRPr lang="en-US" sz="1800" dirty="0">
              <a:latin typeface="+mj-lt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latin typeface="+mj-lt"/>
                <a:hlinkClick r:id="rId7"/>
              </a:rPr>
              <a:t>https://docs.microsoft.com/en-us/javascript/api/word/word.table</a:t>
            </a:r>
            <a:endParaRPr lang="en-US" sz="1800" dirty="0">
              <a:latin typeface="+mj-lt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58250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HTML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Images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Tables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Demo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Working with HTML, Images and Tables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205902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Why HTML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Many developers will find it easier to interact with a Word document as HTML rather than Open Office XML </a:t>
            </a:r>
            <a:r>
              <a:rPr lang="en-US" sz="1600" dirty="0">
                <a:solidFill>
                  <a:srgbClr val="2F2F2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OOXML</a:t>
            </a:r>
            <a:r>
              <a:rPr lang="en-US" sz="1600" dirty="0">
                <a:solidFill>
                  <a:srgbClr val="2F2F2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Office.js</a:t>
            </a:r>
            <a:r>
              <a:rPr lang="en-US" sz="1600" dirty="0">
                <a:solidFill>
                  <a:srgbClr val="2F2F2F"/>
                </a:solidFill>
              </a:rPr>
              <a:t> allows content to be written to or read from a document as HTML.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The document body, paragraphs, and ranges can all be manipulated as HTML using the </a:t>
            </a:r>
            <a:r>
              <a:rPr lang="en-US" sz="1600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getHtml</a:t>
            </a:r>
            <a:r>
              <a:rPr lang="en-US" sz="1600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and </a:t>
            </a:r>
            <a:r>
              <a:rPr lang="en-US" sz="1600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insertHtml</a:t>
            </a:r>
            <a:r>
              <a:rPr lang="en-US" sz="1600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operations.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 Word</a:t>
            </a:r>
          </a:p>
        </p:txBody>
      </p:sp>
      <p:pic>
        <p:nvPicPr>
          <p:cNvPr id="3" name="Picture 2" descr="Screen shot of rich HTML content in Word">
            <a:extLst>
              <a:ext uri="{FF2B5EF4-FFF2-40B4-BE49-F238E27FC236}">
                <a16:creationId xmlns:a16="http://schemas.microsoft.com/office/drawing/2014/main" id="{12190335-9BE8-E14E-86EF-DBA6F0D18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29" y="1500487"/>
            <a:ext cx="5340096" cy="31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0509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 Word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167212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Inserts an HTML block at the end of a paragraph (also valid for body and range)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'&lt;p style="font-family: 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verdana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;"&gt;Inserted HTML.&lt;/p&gt;&lt;p&gt;Another paragraph&lt;/p&gt;'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"End"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the HTML representation of the paragraph object (also valid for body and range)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827640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228062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Images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Images can be challenging to work with in JavaScript, but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allows images to be manipulated as base64 encoded strings.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Images can be inserted into the body, paragraphs, or ranges of a document. All of these objects have an </a:t>
            </a:r>
            <a:r>
              <a:rPr lang="en-US" sz="1600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inlinePictures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collection.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allows you to manipulate how the images is displayed in the document through properties such as </a:t>
            </a:r>
            <a:r>
              <a:rPr lang="en-US" sz="1600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lockAspectRatio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, height, width, and more.</a:t>
            </a:r>
            <a:endParaRPr lang="en-US" sz="1600" dirty="0">
              <a:solidFill>
                <a:srgbClr val="2F2F2F"/>
              </a:solidFill>
              <a:latin typeface="Segoe UI Semibold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pic>
        <p:nvPicPr>
          <p:cNvPr id="3" name="Picture 2" descr="Screen shot of a image inserted into a Word document.">
            <a:extLst>
              <a:ext uri="{FF2B5EF4-FFF2-40B4-BE49-F238E27FC236}">
                <a16:creationId xmlns:a16="http://schemas.microsoft.com/office/drawing/2014/main" id="{EA8BDDB2-3B34-A241-9142-D25271882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29" y="1500487"/>
            <a:ext cx="5340096" cy="31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405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3443379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all inline pictures in body (also valid for paragraph or range)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body.inlinePictures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an image from base64 encoded string (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insertLocation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support “Start”, “End”)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insertInlinePictureFromBase64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base64Image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"End"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Retrieves the base64 encoded string of an inline picture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base64 = someInlinePicture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getBase64ImageSrc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Locks the aspect ratio and sets the width of an inline picture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someInlinePicture.lockAspectRatio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someInlinePicture.width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400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440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257916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Tables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allows a table to be inserted relative to paragraphs, ranges and the body of a document.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The </a:t>
            </a:r>
            <a:r>
              <a:rPr lang="en-US" sz="1600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insertTable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function specifies the dimensions of the table, the insert location, and a 2D array of values.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The tables property allows tables to be accessed and manipulated in JavaScript on body and range objects.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It is important to note that tables can be inserted relative to a paragraph, but a table does not exist within a paragraph </a:t>
            </a:r>
            <a:r>
              <a:rPr lang="en-US" sz="1600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this is different from an </a:t>
            </a:r>
            <a:r>
              <a:rPr lang="en-US" sz="1600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inlinePicture</a:t>
            </a:r>
            <a:r>
              <a:rPr lang="en-US" sz="1600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.</a:t>
            </a:r>
            <a:endParaRPr lang="en-US" sz="1600" dirty="0">
              <a:solidFill>
                <a:srgbClr val="2F2F2F"/>
              </a:solidFill>
              <a:latin typeface="Segoe UI Semibold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pic>
        <p:nvPicPr>
          <p:cNvPr id="3" name="Picture 2" descr="Screen shot of a table in a Word document.">
            <a:extLst>
              <a:ext uri="{FF2B5EF4-FFF2-40B4-BE49-F238E27FC236}">
                <a16:creationId xmlns:a16="http://schemas.microsoft.com/office/drawing/2014/main" id="{0F915EE0-1B48-3F40-8B6F-6B2D5A39D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155" y="1500485"/>
            <a:ext cx="5340096" cy="31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400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17077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all tables in body (also valid for range)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originalRange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body.tables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Inserts a 3x3 table into the paragraph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tableData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"Birth City"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"Bob"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"434"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"Chicago"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"Sue"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"719"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"Havana"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insertTable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"After"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tableData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the number of rows in a table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table.rowCount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Gets the values from a table as a 2D array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array2D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table.values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9723984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1749</Words>
  <Application>Microsoft Macintosh PowerPoint</Application>
  <PresentationFormat>Custom</PresentationFormat>
  <Paragraphs>159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Consolas</vt:lpstr>
      <vt:lpstr>Courier New</vt:lpstr>
      <vt:lpstr>Segoe UI</vt:lpstr>
      <vt:lpstr>Segoe UI Light</vt:lpstr>
      <vt:lpstr>Segoe UI Semibold</vt:lpstr>
      <vt:lpstr>Segoe UI Symbol</vt:lpstr>
      <vt:lpstr>Wingdings</vt:lpstr>
      <vt:lpstr>Office 365 PPT Template - 2017</vt:lpstr>
      <vt:lpstr>Building Office Add-ins for Microsoft Word </vt:lpstr>
      <vt:lpstr>PowerPoint Presentation</vt:lpstr>
      <vt:lpstr>HTML in Word</vt:lpstr>
      <vt:lpstr>HTML in Word</vt:lpstr>
      <vt:lpstr>Images</vt:lpstr>
      <vt:lpstr>Images</vt:lpstr>
      <vt:lpstr>Tables</vt:lpstr>
      <vt:lpstr>Tables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2021-06-17T19:06:58Z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