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98" autoAdjust="0"/>
    <p:restoredTop sz="71498" autoAdjust="0"/>
  </p:normalViewPr>
  <p:slideViewPr>
    <p:cSldViewPr snapToGrid="0">
      <p:cViewPr varScale="1">
        <p:scale>
          <a:sx n="153" d="100"/>
          <a:sy n="153" d="100"/>
        </p:scale>
        <p:origin x="10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6/17/21 10:50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10:50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work with worksheets in Excel workbooks. You'll also learn how to create and use add-in commands for your custom solutions.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10:50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workbook is a property of the Excel Add-in context,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context.workbook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 worksheet contains collections for `charts`, `tables`, and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pivotTables`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among other properties.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Office.js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API can iterate worksheets in a workbook object or you can select specific worksheets based on the worksheet's name, ID or active status.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Develoeprs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can create worksheets using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workbook.worksheets.add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method.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There are a number of advanced worksheet operations, including worksheet events for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onActivated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onAdded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onDeactivated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`, and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onDeleted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Developers can also freeze worksheet panes and protect or unprotect worksheets.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10:50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provide an easy way to customize the default Office user interface (UI) with specified UI elements that perform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are configured in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VersionOverrides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can extend existing context menus, ribbon tabs and groups, or create new custom ribbon tabs and 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defines where add-in commands should appear in the Office UI, including in an existing ribbon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a custom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CustomTab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or in a context menu available by right-clicking in the Office UI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OfficeMenu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support button and menu controls. Buttons perform a single action and menus provide a submenu of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ShowTaskpane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action is the most common for an add-in command. It is used to launch the add-in in a task pane. Using an add-in command to launch an add-in is considered a best practice and is incorporated in most Office add-in templates and 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ExecuteFunction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action allows an add-in command to execute some script in the background without displaying any UI. This type of command requires a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FunctionFile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to be defined in the manifest.</a:t>
            </a: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10:50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explore how the different elements in the add-in manifest map to the rendered elements in the Excel user experience.</a:t>
            </a:r>
          </a:p>
          <a:p>
            <a:endParaRPr lang="en-US" dirty="0"/>
          </a:p>
          <a:p>
            <a:r>
              <a:rPr lang="en-US" dirty="0"/>
              <a:t>The following image includes contains an image of an Office client application on the left and a condensed version of an add-in manifest file on the right:</a:t>
            </a:r>
          </a:p>
          <a:p>
            <a:endParaRPr lang="en-US" dirty="0"/>
          </a:p>
          <a:p>
            <a:r>
              <a:rPr lang="en-US" dirty="0"/>
              <a:t>The manifest starts with the `</a:t>
            </a:r>
            <a:r>
              <a:rPr lang="en-US" dirty="0" err="1"/>
              <a:t>ExtensionPoint</a:t>
            </a:r>
            <a:r>
              <a:rPr lang="en-US" dirty="0"/>
              <a:t>` element that contains all customizations defined for the Office ribbon:</a:t>
            </a:r>
          </a:p>
          <a:p>
            <a:endParaRPr lang="en-US" dirty="0"/>
          </a:p>
          <a:p>
            <a:r>
              <a:rPr lang="en-US" dirty="0"/>
              <a:t>The entire contents of the `</a:t>
            </a:r>
            <a:r>
              <a:rPr lang="en-US" dirty="0" err="1"/>
              <a:t>ExtensionPoint</a:t>
            </a:r>
            <a:r>
              <a:rPr lang="en-US" dirty="0"/>
              <a:t>` element define the custom tab in the ribbon and all buttons in the tab:</a:t>
            </a:r>
          </a:p>
          <a:p>
            <a:endParaRPr lang="en-US" dirty="0"/>
          </a:p>
          <a:p>
            <a:r>
              <a:rPr lang="en-US" dirty="0"/>
              <a:t>Each button in the ribbon is defined using a `Control` element. A control can be different types, defined in the `</a:t>
            </a:r>
            <a:r>
              <a:rPr lang="en-US" dirty="0" err="1"/>
              <a:t>xsi:type</a:t>
            </a:r>
            <a:r>
              <a:rPr lang="en-US" dirty="0"/>
              <a:t>` property. All the controls in this ribbon are buttons:</a:t>
            </a:r>
          </a:p>
          <a:p>
            <a:endParaRPr lang="en-US" dirty="0"/>
          </a:p>
          <a:p>
            <a:r>
              <a:rPr lang="en-US" dirty="0"/>
              <a:t>Within a control, developers can actions or items that. An `Action` element is used to perform an action, such as showing a task pane or executing a custom function.</a:t>
            </a:r>
          </a:p>
          <a:p>
            <a:endParaRPr lang="en-US" dirty="0"/>
          </a:p>
          <a:p>
            <a:r>
              <a:rPr lang="en-US" dirty="0"/>
              <a:t>The `Items` collection allows developers to add additional menu items to the ribbon button as shown in the following image. Notice each sub menu item also has a `Action` element as well: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`</a:t>
            </a:r>
            <a:r>
              <a:rPr lang="en-US" dirty="0" err="1"/>
              <a:t>ExecuteFunction</a:t>
            </a:r>
            <a:r>
              <a:rPr lang="en-US" dirty="0"/>
              <a:t>` add-in command action enables developers to create custom functions, defined in JavaScript, to execute when a button is selected in the ribbon.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define the function in a script file. For example, add the following code to a new file in your add-in named **</a:t>
            </a:r>
            <a:r>
              <a:rPr lang="en-US" dirty="0" err="1"/>
              <a:t>fnFile.html</a:t>
            </a:r>
            <a:r>
              <a:rPr lang="en-US" dirty="0"/>
              <a:t>**: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call the function, use the `</a:t>
            </a:r>
            <a:r>
              <a:rPr lang="en-US" dirty="0" err="1"/>
              <a:t>ExecuteFunction</a:t>
            </a:r>
            <a:r>
              <a:rPr lang="en-US" dirty="0"/>
              <a:t>` action type in the add-in manifest to call the function when the custom button is selected: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ocs.microsoft.com/en-us/javascript/api/excel/excel.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</a:t>
            </a:r>
            <a:r>
              <a:rPr lang="en-US"/>
              <a:t>Add-in Commands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</a:t>
            </a:r>
            <a:r>
              <a:rPr lang="en-US" sz="1600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UI</a:t>
            </a:r>
            <a:r>
              <a:rPr lang="en-US" sz="1600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https://docs.microsoft.com/en-us/javascript/api/excel/excel.worksheet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537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solidFill>
                  <a:srgbClr val="2F2F2F"/>
                </a:solidFill>
              </a:rPr>
              <a:t>ex: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context.workbook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2F2F2F"/>
                </a:solidFill>
              </a:rPr>
              <a:t>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solidFill>
                  <a:srgbClr val="2F2F2F"/>
                </a:solidFill>
              </a:rPr>
              <a:t>UI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OfficeTab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, a custom tab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CustomTab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, or in a context menu from right-clicking in the Office UI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OfficeMenu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2632</Words>
  <Application>Microsoft Macintosh PowerPoint</Application>
  <PresentationFormat>Custom</PresentationFormat>
  <Paragraphs>238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Courier New</vt:lpstr>
      <vt:lpstr>Menlo</vt:lpstr>
      <vt:lpstr>Segoe UI</vt:lpstr>
      <vt:lpstr>Segoe UI Light</vt:lpstr>
      <vt:lpstr>Segoe UI Semibold</vt:lpstr>
      <vt:lpstr>Segoe UI Symbol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2021-06-17T14:59:01Z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