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3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4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7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3CD4-57FE-4D20-9B8F-BDBD05DC2FF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E9AD-3CD3-4859-86EB-78BCCAD02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87536" y="2165927"/>
            <a:ext cx="8430016" cy="2647665"/>
            <a:chOff x="2549525" y="760413"/>
            <a:chExt cx="1689100" cy="1733550"/>
          </a:xfrm>
        </p:grpSpPr>
        <p:sp>
          <p:nvSpPr>
            <p:cNvPr id="11" name="Rounded Rectangle 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2605191" y="2343444"/>
              <a:ext cx="1557338" cy="138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r>
                <a:rPr lang="en-US" sz="7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 #1</a:t>
              </a:r>
            </a:p>
          </p:txBody>
        </p:sp>
      </p:grpSp>
      <p:cxnSp>
        <p:nvCxnSpPr>
          <p:cNvPr id="32" name="Straight Connector 31"/>
          <p:cNvCxnSpPr>
            <a:stCxn id="36" idx="2"/>
            <a:endCxn id="294" idx="0"/>
          </p:cNvCxnSpPr>
          <p:nvPr/>
        </p:nvCxnSpPr>
        <p:spPr>
          <a:xfrm flipH="1">
            <a:off x="2784255" y="1394462"/>
            <a:ext cx="1213769" cy="1438999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593906" y="397986"/>
            <a:ext cx="808235" cy="996476"/>
            <a:chOff x="8079693" y="2165431"/>
            <a:chExt cx="808235" cy="996476"/>
          </a:xfrm>
        </p:grpSpPr>
        <p:sp>
          <p:nvSpPr>
            <p:cNvPr id="36" name="TextBox 35"/>
            <p:cNvSpPr txBox="1"/>
            <p:nvPr/>
          </p:nvSpPr>
          <p:spPr>
            <a:xfrm>
              <a:off x="8079693" y="2700242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Amazon S3 </a:t>
              </a:r>
            </a:p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Provisioning</a:t>
              </a:r>
            </a:p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Bucket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621" y="2165431"/>
              <a:ext cx="468336" cy="485681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2109294" y="2293036"/>
            <a:ext cx="7816645" cy="2047813"/>
            <a:chOff x="1486662" y="6455179"/>
            <a:chExt cx="7472737" cy="1493747"/>
          </a:xfrm>
        </p:grpSpPr>
        <p:sp>
          <p:nvSpPr>
            <p:cNvPr id="116" name="Rounded Rectangle 29"/>
            <p:cNvSpPr/>
            <p:nvPr/>
          </p:nvSpPr>
          <p:spPr bwMode="auto">
            <a:xfrm>
              <a:off x="1488311" y="6455179"/>
              <a:ext cx="7471088" cy="148840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ounded Rectangle 29"/>
            <p:cNvSpPr/>
            <p:nvPr/>
          </p:nvSpPr>
          <p:spPr bwMode="auto">
            <a:xfrm>
              <a:off x="1486662" y="6458750"/>
              <a:ext cx="7466176" cy="149017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8374508" y="2944596"/>
            <a:ext cx="534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Helvetica Neue"/>
                <a:cs typeface="Helvetica Neue"/>
              </a:rPr>
              <a:t>Jenkins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Helvetica Neue"/>
                <a:cs typeface="Helvetica Neue"/>
              </a:rPr>
              <a:t>serer</a:t>
            </a:r>
          </a:p>
        </p:txBody>
      </p:sp>
      <p:cxnSp>
        <p:nvCxnSpPr>
          <p:cNvPr id="118" name="Straight Connector 117"/>
          <p:cNvCxnSpPr>
            <a:stCxn id="36" idx="2"/>
            <a:endCxn id="317" idx="0"/>
          </p:cNvCxnSpPr>
          <p:nvPr/>
        </p:nvCxnSpPr>
        <p:spPr>
          <a:xfrm>
            <a:off x="3998024" y="1394462"/>
            <a:ext cx="681225" cy="144954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6" idx="2"/>
            <a:endCxn id="336" idx="0"/>
          </p:cNvCxnSpPr>
          <p:nvPr/>
        </p:nvCxnSpPr>
        <p:spPr>
          <a:xfrm>
            <a:off x="3998024" y="1394462"/>
            <a:ext cx="2616347" cy="144954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6" idx="2"/>
          </p:cNvCxnSpPr>
          <p:nvPr/>
        </p:nvCxnSpPr>
        <p:spPr>
          <a:xfrm>
            <a:off x="3998024" y="1394462"/>
            <a:ext cx="4088138" cy="153212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881861" y="4352209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Privileged Access</a:t>
            </a:r>
          </a:p>
          <a:p>
            <a:pPr algn="ctr"/>
            <a:r>
              <a:rPr lang="en-US" sz="800" b="1" dirty="0">
                <a:latin typeface="Helvetica Neue"/>
                <a:cs typeface="Helvetica Neue"/>
              </a:rPr>
              <a:t>Security Group</a:t>
            </a:r>
          </a:p>
        </p:txBody>
      </p:sp>
      <p:sp>
        <p:nvSpPr>
          <p:cNvPr id="224" name="Rectangle: Rounded Corners 223"/>
          <p:cNvSpPr/>
          <p:nvPr/>
        </p:nvSpPr>
        <p:spPr>
          <a:xfrm>
            <a:off x="1706170" y="1460792"/>
            <a:ext cx="9006349" cy="415623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1798810" y="1315489"/>
            <a:ext cx="413126" cy="629861"/>
            <a:chOff x="2512910" y="1893114"/>
            <a:chExt cx="413126" cy="6298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007" y="1893114"/>
              <a:ext cx="300933" cy="366136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2512910" y="2307531"/>
              <a:ext cx="41312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VPC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752797" y="397986"/>
            <a:ext cx="782587" cy="914529"/>
            <a:chOff x="7146903" y="900683"/>
            <a:chExt cx="782587" cy="914529"/>
          </a:xfrm>
        </p:grpSpPr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2901" y="900683"/>
              <a:ext cx="524301" cy="591363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7146903" y="1476658"/>
              <a:ext cx="7825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>
                  <a:latin typeface="Helvetica Neue"/>
                  <a:cs typeface="Helvetica Neue"/>
                </a:rPr>
                <a:t>CloudWatch</a:t>
              </a:r>
              <a:endParaRPr lang="en-US" sz="800" b="1" dirty="0">
                <a:latin typeface="Helvetica Neue"/>
                <a:cs typeface="Helvetica Neue"/>
              </a:endParaRPr>
            </a:p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Logs </a:t>
              </a:r>
            </a:p>
          </p:txBody>
        </p:sp>
      </p:grpSp>
      <p:cxnSp>
        <p:nvCxnSpPr>
          <p:cNvPr id="228" name="Straight Connector 227"/>
          <p:cNvCxnSpPr>
            <a:stCxn id="227" idx="2"/>
            <a:endCxn id="294" idx="0"/>
          </p:cNvCxnSpPr>
          <p:nvPr/>
        </p:nvCxnSpPr>
        <p:spPr>
          <a:xfrm flipH="1">
            <a:off x="2784255" y="1312515"/>
            <a:ext cx="3359836" cy="152094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27" idx="2"/>
            <a:endCxn id="317" idx="0"/>
          </p:cNvCxnSpPr>
          <p:nvPr/>
        </p:nvCxnSpPr>
        <p:spPr>
          <a:xfrm flipH="1">
            <a:off x="4679249" y="1312515"/>
            <a:ext cx="1464842" cy="1531489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27" idx="2"/>
            <a:endCxn id="336" idx="0"/>
          </p:cNvCxnSpPr>
          <p:nvPr/>
        </p:nvCxnSpPr>
        <p:spPr>
          <a:xfrm>
            <a:off x="6144091" y="1312515"/>
            <a:ext cx="470280" cy="1531489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27" idx="2"/>
          </p:cNvCxnSpPr>
          <p:nvPr/>
        </p:nvCxnSpPr>
        <p:spPr>
          <a:xfrm>
            <a:off x="6144091" y="1312515"/>
            <a:ext cx="2328943" cy="150396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: Rounded Corners 243"/>
          <p:cNvSpPr/>
          <p:nvPr/>
        </p:nvSpPr>
        <p:spPr>
          <a:xfrm>
            <a:off x="1411205" y="273132"/>
            <a:ext cx="9517626" cy="5666994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876" y="296547"/>
            <a:ext cx="688388" cy="603306"/>
          </a:xfrm>
          <a:prstGeom prst="rect">
            <a:avLst/>
          </a:prstGeom>
        </p:spPr>
      </p:pic>
      <p:grpSp>
        <p:nvGrpSpPr>
          <p:cNvPr id="286" name="Group 285"/>
          <p:cNvGrpSpPr/>
          <p:nvPr/>
        </p:nvGrpSpPr>
        <p:grpSpPr>
          <a:xfrm>
            <a:off x="2322373" y="2318186"/>
            <a:ext cx="1752600" cy="1914268"/>
            <a:chOff x="11420032" y="2851700"/>
            <a:chExt cx="1752600" cy="1914268"/>
          </a:xfrm>
        </p:grpSpPr>
        <p:grpSp>
          <p:nvGrpSpPr>
            <p:cNvPr id="287" name="Group 286"/>
            <p:cNvGrpSpPr/>
            <p:nvPr/>
          </p:nvGrpSpPr>
          <p:grpSpPr>
            <a:xfrm>
              <a:off x="11576267" y="3280486"/>
              <a:ext cx="1487099" cy="1352988"/>
              <a:chOff x="654828" y="2265138"/>
              <a:chExt cx="1487099" cy="1352988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902326" y="3279572"/>
                <a:ext cx="9284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Helvetica Neue"/>
                    <a:cs typeface="Helvetica Neue"/>
                  </a:rPr>
                  <a:t>dev-</a:t>
                </a:r>
                <a:r>
                  <a:rPr lang="en-US" sz="800" b="1" dirty="0" err="1">
                    <a:latin typeface="Helvetica Neue"/>
                    <a:cs typeface="Helvetica Neue"/>
                  </a:rPr>
                  <a:t>helloworld</a:t>
                </a:r>
                <a:endParaRPr lang="en-US" sz="800" b="1" dirty="0"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800" b="1" dirty="0">
                    <a:latin typeface="Helvetica Neue"/>
                    <a:cs typeface="Helvetica Neue"/>
                  </a:rPr>
                  <a:t>Security Group</a:t>
                </a:r>
              </a:p>
            </p:txBody>
          </p:sp>
          <p:grpSp>
            <p:nvGrpSpPr>
              <p:cNvPr id="297" name="Group 296"/>
              <p:cNvGrpSpPr/>
              <p:nvPr/>
            </p:nvGrpSpPr>
            <p:grpSpPr>
              <a:xfrm>
                <a:off x="654828" y="2265138"/>
                <a:ext cx="1487099" cy="1034069"/>
                <a:chOff x="654828" y="2265138"/>
                <a:chExt cx="1487099" cy="1034069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654828" y="2265138"/>
                  <a:ext cx="1487099" cy="1034069"/>
                  <a:chOff x="654828" y="2265138"/>
                  <a:chExt cx="1487099" cy="1458283"/>
                </a:xfrm>
              </p:grpSpPr>
              <p:sp>
                <p:nvSpPr>
                  <p:cNvPr id="303" name="Rounded Rectangle 28"/>
                  <p:cNvSpPr/>
                  <p:nvPr/>
                </p:nvSpPr>
                <p:spPr bwMode="auto">
                  <a:xfrm>
                    <a:off x="654828" y="2265558"/>
                    <a:ext cx="1480576" cy="1457863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04" name="Rounded Rectangle 29"/>
                  <p:cNvSpPr/>
                  <p:nvPr/>
                </p:nvSpPr>
                <p:spPr bwMode="auto">
                  <a:xfrm>
                    <a:off x="661351" y="2265138"/>
                    <a:ext cx="1480576" cy="1458283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9050">
                    <a:solidFill>
                      <a:srgbClr val="FF0000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pic>
              <p:nvPicPr>
                <p:cNvPr id="299" name="Picture 29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044" y="2399108"/>
                  <a:ext cx="551151" cy="571564"/>
                </a:xfrm>
                <a:prstGeom prst="rect">
                  <a:avLst/>
                </a:prstGeom>
              </p:spPr>
            </p:pic>
            <p:grpSp>
              <p:nvGrpSpPr>
                <p:cNvPr id="300" name="Group 299"/>
                <p:cNvGrpSpPr/>
                <p:nvPr/>
              </p:nvGrpSpPr>
              <p:grpSpPr>
                <a:xfrm>
                  <a:off x="1433562" y="2352914"/>
                  <a:ext cx="583357" cy="406564"/>
                  <a:chOff x="6240764" y="410245"/>
                  <a:chExt cx="590305" cy="406564"/>
                </a:xfrm>
              </p:grpSpPr>
              <p:pic>
                <p:nvPicPr>
                  <p:cNvPr id="301" name="Picture 300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5674" y="410245"/>
                    <a:ext cx="450382" cy="382348"/>
                  </a:xfrm>
                  <a:prstGeom prst="rect">
                    <a:avLst/>
                  </a:prstGeom>
                </p:spPr>
              </p:pic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240764" y="478255"/>
                    <a:ext cx="5903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>
                        <a:latin typeface="Helvetica Neue"/>
                        <a:cs typeface="Helvetica Neue"/>
                      </a:rPr>
                      <a:t>root </a:t>
                    </a:r>
                  </a:p>
                  <a:p>
                    <a:pPr algn="ctr"/>
                    <a:r>
                      <a:rPr lang="en-US" sz="800" b="1" dirty="0">
                        <a:latin typeface="Helvetica Neue"/>
                        <a:cs typeface="Helvetica Neue"/>
                      </a:rPr>
                      <a:t>volume</a:t>
                    </a:r>
                  </a:p>
                </p:txBody>
              </p:sp>
            </p:grpSp>
          </p:grpSp>
        </p:grpSp>
        <p:cxnSp>
          <p:nvCxnSpPr>
            <p:cNvPr id="288" name="Straight Connector 287"/>
            <p:cNvCxnSpPr>
              <a:endCxn id="302" idx="1"/>
            </p:cNvCxnSpPr>
            <p:nvPr/>
          </p:nvCxnSpPr>
          <p:spPr>
            <a:xfrm flipV="1">
              <a:off x="12204418" y="3605549"/>
              <a:ext cx="150583" cy="2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ounded Rectangle 21"/>
            <p:cNvSpPr/>
            <p:nvPr/>
          </p:nvSpPr>
          <p:spPr>
            <a:xfrm>
              <a:off x="11420032" y="3032269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81294" y="2851700"/>
              <a:ext cx="215900" cy="241300"/>
            </a:xfrm>
            <a:prstGeom prst="rect">
              <a:avLst/>
            </a:prstGeom>
          </p:spPr>
        </p:pic>
        <p:sp>
          <p:nvSpPr>
            <p:cNvPr id="291" name="TextBox 290"/>
            <p:cNvSpPr txBox="1"/>
            <p:nvPr/>
          </p:nvSpPr>
          <p:spPr>
            <a:xfrm>
              <a:off x="11459307" y="4550524"/>
              <a:ext cx="7393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Dev subnet</a:t>
              </a:r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11722765" y="3366975"/>
              <a:ext cx="428637" cy="539058"/>
              <a:chOff x="425473" y="5023380"/>
              <a:chExt cx="428637" cy="539058"/>
            </a:xfrm>
          </p:grpSpPr>
          <p:sp>
            <p:nvSpPr>
              <p:cNvPr id="293" name="Rectangle: Rounded Corners 292"/>
              <p:cNvSpPr/>
              <p:nvPr/>
            </p:nvSpPr>
            <p:spPr>
              <a:xfrm>
                <a:off x="439525" y="5174629"/>
                <a:ext cx="414585" cy="387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900" dirty="0"/>
                  <a:t>Docker</a:t>
                </a:r>
              </a:p>
            </p:txBody>
          </p:sp>
          <p:pic>
            <p:nvPicPr>
              <p:cNvPr id="294" name="Picture 29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473" y="5023380"/>
                <a:ext cx="318298" cy="318298"/>
              </a:xfrm>
              <a:prstGeom prst="rect">
                <a:avLst/>
              </a:prstGeom>
            </p:spPr>
          </p:pic>
          <p:pic>
            <p:nvPicPr>
              <p:cNvPr id="295" name="Picture 29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178" y="5288872"/>
                <a:ext cx="245279" cy="219611"/>
              </a:xfrm>
              <a:prstGeom prst="rect">
                <a:avLst/>
              </a:prstGeom>
            </p:spPr>
          </p:pic>
        </p:grpSp>
      </p:grpSp>
      <p:grpSp>
        <p:nvGrpSpPr>
          <p:cNvPr id="308" name="Group 307"/>
          <p:cNvGrpSpPr/>
          <p:nvPr/>
        </p:nvGrpSpPr>
        <p:grpSpPr>
          <a:xfrm>
            <a:off x="8058602" y="2328729"/>
            <a:ext cx="1781610" cy="1914268"/>
            <a:chOff x="-117949" y="4601838"/>
            <a:chExt cx="1781610" cy="1914268"/>
          </a:xfrm>
        </p:grpSpPr>
        <p:grpSp>
          <p:nvGrpSpPr>
            <p:cNvPr id="285" name="Group 284"/>
            <p:cNvGrpSpPr/>
            <p:nvPr/>
          </p:nvGrpSpPr>
          <p:grpSpPr>
            <a:xfrm>
              <a:off x="-117949" y="4601838"/>
              <a:ext cx="1781610" cy="1914268"/>
              <a:chOff x="11391022" y="2851700"/>
              <a:chExt cx="1781610" cy="1914268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576267" y="3280486"/>
                <a:ext cx="1487099" cy="1342445"/>
                <a:chOff x="654828" y="2265138"/>
                <a:chExt cx="1487099" cy="1342445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898942" y="3269029"/>
                  <a:ext cx="9412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latin typeface="Helvetica Neue"/>
                      <a:cs typeface="Helvetica Neue"/>
                    </a:rPr>
                    <a:t>shared-Jenkins</a:t>
                  </a:r>
                </a:p>
                <a:p>
                  <a:pPr algn="ctr"/>
                  <a:r>
                    <a:rPr lang="en-US" sz="800" b="1" dirty="0">
                      <a:latin typeface="Helvetica Neue"/>
                      <a:cs typeface="Helvetica Neue"/>
                    </a:rPr>
                    <a:t>Security Group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654828" y="2265138"/>
                  <a:ext cx="1487099" cy="1033259"/>
                  <a:chOff x="654828" y="2265138"/>
                  <a:chExt cx="1487099" cy="1033259"/>
                </a:xfrm>
              </p:grpSpPr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654828" y="2265138"/>
                    <a:ext cx="1487099" cy="1033259"/>
                    <a:chOff x="654828" y="2265138"/>
                    <a:chExt cx="1487099" cy="1457141"/>
                  </a:xfrm>
                </p:grpSpPr>
                <p:sp>
                  <p:nvSpPr>
                    <p:cNvPr id="26" name="Rounded Rectangle 28"/>
                    <p:cNvSpPr/>
                    <p:nvPr/>
                  </p:nvSpPr>
                  <p:spPr bwMode="auto">
                    <a:xfrm>
                      <a:off x="654828" y="2265558"/>
                      <a:ext cx="1480576" cy="1456721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7" name="Rounded Rectangle 29"/>
                    <p:cNvSpPr/>
                    <p:nvPr/>
                  </p:nvSpPr>
                  <p:spPr bwMode="auto">
                    <a:xfrm>
                      <a:off x="661351" y="2265138"/>
                      <a:ext cx="1480576" cy="1457141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9050">
                      <a:solidFill>
                        <a:srgbClr val="FF0000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</p:grpSp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044" y="2399108"/>
                    <a:ext cx="551151" cy="571564"/>
                  </a:xfrm>
                  <a:prstGeom prst="rect">
                    <a:avLst/>
                  </a:prstGeom>
                </p:spPr>
              </p:pic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433562" y="2362746"/>
                    <a:ext cx="583357" cy="406564"/>
                    <a:chOff x="6240764" y="420077"/>
                    <a:chExt cx="590305" cy="406564"/>
                  </a:xfrm>
                </p:grpSpPr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25674" y="420077"/>
                      <a:ext cx="450382" cy="38234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6240764" y="488087"/>
                      <a:ext cx="59030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 Neue"/>
                          <a:cs typeface="Helvetica Neue"/>
                        </a:rPr>
                        <a:t>root 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 Neue"/>
                          <a:cs typeface="Helvetica Neue"/>
                        </a:rPr>
                        <a:t>volume</a:t>
                      </a:r>
                    </a:p>
                  </p:txBody>
                </p:sp>
              </p:grpSp>
            </p:grpSp>
          </p:grpSp>
          <p:cxnSp>
            <p:nvCxnSpPr>
              <p:cNvPr id="137" name="Straight Connector 136"/>
              <p:cNvCxnSpPr>
                <a:endCxn id="28" idx="1"/>
              </p:cNvCxnSpPr>
              <p:nvPr/>
            </p:nvCxnSpPr>
            <p:spPr>
              <a:xfrm flipV="1">
                <a:off x="12204418" y="3615381"/>
                <a:ext cx="150583" cy="23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Rounded Rectangle 21"/>
              <p:cNvSpPr/>
              <p:nvPr/>
            </p:nvSpPr>
            <p:spPr>
              <a:xfrm>
                <a:off x="11420032" y="3032269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 cap="flat" cmpd="sng" algn="ctr">
                <a:solidFill>
                  <a:srgbClr val="474746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81294" y="2851700"/>
                <a:ext cx="215900" cy="241300"/>
              </a:xfrm>
              <a:prstGeom prst="rect">
                <a:avLst/>
              </a:prstGeom>
            </p:spPr>
          </p:pic>
          <p:sp>
            <p:nvSpPr>
              <p:cNvPr id="256" name="TextBox 255"/>
              <p:cNvSpPr txBox="1"/>
              <p:nvPr/>
            </p:nvSpPr>
            <p:spPr>
              <a:xfrm>
                <a:off x="11391022" y="4550524"/>
                <a:ext cx="9348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Helvetica Neue"/>
                    <a:cs typeface="Helvetica Neue"/>
                  </a:rPr>
                  <a:t>Jenkins subnet</a:t>
                </a:r>
              </a:p>
            </p:txBody>
          </p:sp>
          <p:grpSp>
            <p:nvGrpSpPr>
              <p:cNvPr id="265" name="Group 264"/>
              <p:cNvGrpSpPr/>
              <p:nvPr/>
            </p:nvGrpSpPr>
            <p:grpSpPr>
              <a:xfrm>
                <a:off x="11722765" y="3366975"/>
                <a:ext cx="428637" cy="539058"/>
                <a:chOff x="425473" y="5023380"/>
                <a:chExt cx="428637" cy="539058"/>
              </a:xfrm>
            </p:grpSpPr>
            <p:sp>
              <p:nvSpPr>
                <p:cNvPr id="258" name="Rectangle: Rounded Corners 257"/>
                <p:cNvSpPr/>
                <p:nvPr/>
              </p:nvSpPr>
              <p:spPr>
                <a:xfrm>
                  <a:off x="439525" y="5174629"/>
                  <a:ext cx="414585" cy="38780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900" dirty="0"/>
                    <a:t>Docker</a:t>
                  </a:r>
                </a:p>
              </p:txBody>
            </p:sp>
            <p:pic>
              <p:nvPicPr>
                <p:cNvPr id="260" name="Picture 259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473" y="5023380"/>
                  <a:ext cx="318298" cy="318298"/>
                </a:xfrm>
                <a:prstGeom prst="rect">
                  <a:avLst/>
                </a:prstGeom>
              </p:spPr>
            </p:pic>
          </p:grpSp>
        </p:grpSp>
        <p:pic>
          <p:nvPicPr>
            <p:cNvPr id="307" name="Picture 30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5" y="5369680"/>
              <a:ext cx="199385" cy="275906"/>
            </a:xfrm>
            <a:prstGeom prst="rect">
              <a:avLst/>
            </a:prstGeom>
          </p:spPr>
        </p:pic>
      </p:grpSp>
      <p:grpSp>
        <p:nvGrpSpPr>
          <p:cNvPr id="309" name="Group 308"/>
          <p:cNvGrpSpPr/>
          <p:nvPr/>
        </p:nvGrpSpPr>
        <p:grpSpPr>
          <a:xfrm>
            <a:off x="4217367" y="2328729"/>
            <a:ext cx="1752600" cy="1914268"/>
            <a:chOff x="11420032" y="2851700"/>
            <a:chExt cx="1752600" cy="1914268"/>
          </a:xfrm>
        </p:grpSpPr>
        <p:grpSp>
          <p:nvGrpSpPr>
            <p:cNvPr id="310" name="Group 309"/>
            <p:cNvGrpSpPr/>
            <p:nvPr/>
          </p:nvGrpSpPr>
          <p:grpSpPr>
            <a:xfrm>
              <a:off x="11576267" y="3280486"/>
              <a:ext cx="1487099" cy="1364511"/>
              <a:chOff x="654828" y="2265138"/>
              <a:chExt cx="1487099" cy="1364511"/>
            </a:xfrm>
          </p:grpSpPr>
          <p:sp>
            <p:nvSpPr>
              <p:cNvPr id="319" name="TextBox 318"/>
              <p:cNvSpPr txBox="1"/>
              <p:nvPr/>
            </p:nvSpPr>
            <p:spPr>
              <a:xfrm>
                <a:off x="874656" y="3291095"/>
                <a:ext cx="9444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Helvetica Neue"/>
                    <a:cs typeface="Helvetica Neue"/>
                  </a:rPr>
                  <a:t>test-</a:t>
                </a:r>
                <a:r>
                  <a:rPr lang="en-US" sz="800" b="1" dirty="0" err="1">
                    <a:latin typeface="Helvetica Neue"/>
                    <a:cs typeface="Helvetica Neue"/>
                  </a:rPr>
                  <a:t>helloworld</a:t>
                </a:r>
                <a:endParaRPr lang="en-US" sz="800" b="1" dirty="0"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800" b="1" dirty="0">
                    <a:latin typeface="Helvetica Neue"/>
                    <a:cs typeface="Helvetica Neue"/>
                  </a:rPr>
                  <a:t>Security Group</a:t>
                </a:r>
              </a:p>
            </p:txBody>
          </p:sp>
          <p:grpSp>
            <p:nvGrpSpPr>
              <p:cNvPr id="320" name="Group 319"/>
              <p:cNvGrpSpPr/>
              <p:nvPr/>
            </p:nvGrpSpPr>
            <p:grpSpPr>
              <a:xfrm>
                <a:off x="654828" y="2265138"/>
                <a:ext cx="1487099" cy="1023526"/>
                <a:chOff x="654828" y="2265138"/>
                <a:chExt cx="1487099" cy="1023526"/>
              </a:xfrm>
            </p:grpSpPr>
            <p:grpSp>
              <p:nvGrpSpPr>
                <p:cNvPr id="321" name="Group 320"/>
                <p:cNvGrpSpPr/>
                <p:nvPr/>
              </p:nvGrpSpPr>
              <p:grpSpPr>
                <a:xfrm>
                  <a:off x="654828" y="2265138"/>
                  <a:ext cx="1487099" cy="1023526"/>
                  <a:chOff x="654828" y="2265138"/>
                  <a:chExt cx="1487099" cy="1443415"/>
                </a:xfrm>
              </p:grpSpPr>
              <p:sp>
                <p:nvSpPr>
                  <p:cNvPr id="326" name="Rounded Rectangle 28"/>
                  <p:cNvSpPr/>
                  <p:nvPr/>
                </p:nvSpPr>
                <p:spPr bwMode="auto">
                  <a:xfrm>
                    <a:off x="654828" y="2265558"/>
                    <a:ext cx="1480576" cy="1442995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27" name="Rounded Rectangle 29"/>
                  <p:cNvSpPr/>
                  <p:nvPr/>
                </p:nvSpPr>
                <p:spPr bwMode="auto">
                  <a:xfrm>
                    <a:off x="661351" y="2265138"/>
                    <a:ext cx="1480576" cy="1443415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9050">
                    <a:solidFill>
                      <a:srgbClr val="FF0000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pic>
              <p:nvPicPr>
                <p:cNvPr id="322" name="Picture 32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044" y="2399108"/>
                  <a:ext cx="551151" cy="571564"/>
                </a:xfrm>
                <a:prstGeom prst="rect">
                  <a:avLst/>
                </a:prstGeom>
              </p:spPr>
            </p:pic>
            <p:grpSp>
              <p:nvGrpSpPr>
                <p:cNvPr id="323" name="Group 322"/>
                <p:cNvGrpSpPr/>
                <p:nvPr/>
              </p:nvGrpSpPr>
              <p:grpSpPr>
                <a:xfrm>
                  <a:off x="1433562" y="2372578"/>
                  <a:ext cx="583357" cy="406564"/>
                  <a:chOff x="6240764" y="429909"/>
                  <a:chExt cx="590305" cy="406564"/>
                </a:xfrm>
              </p:grpSpPr>
              <p:pic>
                <p:nvPicPr>
                  <p:cNvPr id="324" name="Picture 323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5674" y="429909"/>
                    <a:ext cx="450382" cy="382348"/>
                  </a:xfrm>
                  <a:prstGeom prst="rect">
                    <a:avLst/>
                  </a:prstGeom>
                </p:spPr>
              </p:pic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6240764" y="497919"/>
                    <a:ext cx="5903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>
                        <a:latin typeface="Helvetica Neue"/>
                        <a:cs typeface="Helvetica Neue"/>
                      </a:rPr>
                      <a:t>root </a:t>
                    </a:r>
                  </a:p>
                  <a:p>
                    <a:pPr algn="ctr"/>
                    <a:r>
                      <a:rPr lang="en-US" sz="800" b="1" dirty="0">
                        <a:latin typeface="Helvetica Neue"/>
                        <a:cs typeface="Helvetica Neue"/>
                      </a:rPr>
                      <a:t>volume</a:t>
                    </a:r>
                  </a:p>
                </p:txBody>
              </p:sp>
            </p:grpSp>
          </p:grpSp>
        </p:grpSp>
        <p:cxnSp>
          <p:nvCxnSpPr>
            <p:cNvPr id="311" name="Straight Connector 310"/>
            <p:cNvCxnSpPr>
              <a:endCxn id="325" idx="1"/>
            </p:cNvCxnSpPr>
            <p:nvPr/>
          </p:nvCxnSpPr>
          <p:spPr>
            <a:xfrm flipV="1">
              <a:off x="12204418" y="3625213"/>
              <a:ext cx="150583" cy="2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Rounded Rectangle 21"/>
            <p:cNvSpPr/>
            <p:nvPr/>
          </p:nvSpPr>
          <p:spPr>
            <a:xfrm>
              <a:off x="11420032" y="3032269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pic>
          <p:nvPicPr>
            <p:cNvPr id="313" name="Picture 3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81294" y="2851700"/>
              <a:ext cx="215900" cy="241300"/>
            </a:xfrm>
            <a:prstGeom prst="rect">
              <a:avLst/>
            </a:prstGeom>
          </p:spPr>
        </p:pic>
        <p:sp>
          <p:nvSpPr>
            <p:cNvPr id="314" name="TextBox 313"/>
            <p:cNvSpPr txBox="1"/>
            <p:nvPr/>
          </p:nvSpPr>
          <p:spPr>
            <a:xfrm>
              <a:off x="11448087" y="4550524"/>
              <a:ext cx="7617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Test subnet</a:t>
              </a:r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11722765" y="3366975"/>
              <a:ext cx="428637" cy="539058"/>
              <a:chOff x="425473" y="5023380"/>
              <a:chExt cx="428637" cy="539058"/>
            </a:xfrm>
          </p:grpSpPr>
          <p:sp>
            <p:nvSpPr>
              <p:cNvPr id="316" name="Rectangle: Rounded Corners 315"/>
              <p:cNvSpPr/>
              <p:nvPr/>
            </p:nvSpPr>
            <p:spPr>
              <a:xfrm>
                <a:off x="439525" y="5174629"/>
                <a:ext cx="414585" cy="387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900" dirty="0"/>
                  <a:t>Docker</a:t>
                </a:r>
              </a:p>
            </p:txBody>
          </p:sp>
          <p:pic>
            <p:nvPicPr>
              <p:cNvPr id="317" name="Picture 31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473" y="5023380"/>
                <a:ext cx="318298" cy="318298"/>
              </a:xfrm>
              <a:prstGeom prst="rect">
                <a:avLst/>
              </a:prstGeom>
            </p:spPr>
          </p:pic>
          <p:pic>
            <p:nvPicPr>
              <p:cNvPr id="318" name="Picture 31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178" y="5288872"/>
                <a:ext cx="245279" cy="219611"/>
              </a:xfrm>
              <a:prstGeom prst="rect">
                <a:avLst/>
              </a:prstGeom>
            </p:spPr>
          </p:pic>
        </p:grpSp>
      </p:grpSp>
      <p:grpSp>
        <p:nvGrpSpPr>
          <p:cNvPr id="328" name="Group 327"/>
          <p:cNvGrpSpPr/>
          <p:nvPr/>
        </p:nvGrpSpPr>
        <p:grpSpPr>
          <a:xfrm>
            <a:off x="6152489" y="2328729"/>
            <a:ext cx="1752600" cy="1914268"/>
            <a:chOff x="11420032" y="2851700"/>
            <a:chExt cx="1752600" cy="1914268"/>
          </a:xfrm>
        </p:grpSpPr>
        <p:grpSp>
          <p:nvGrpSpPr>
            <p:cNvPr id="329" name="Group 328"/>
            <p:cNvGrpSpPr/>
            <p:nvPr/>
          </p:nvGrpSpPr>
          <p:grpSpPr>
            <a:xfrm>
              <a:off x="11576267" y="3280486"/>
              <a:ext cx="1487099" cy="1364511"/>
              <a:chOff x="654828" y="2265138"/>
              <a:chExt cx="1487099" cy="1364511"/>
            </a:xfrm>
          </p:grpSpPr>
          <p:sp>
            <p:nvSpPr>
              <p:cNvPr id="338" name="TextBox 337"/>
              <p:cNvSpPr txBox="1"/>
              <p:nvPr/>
            </p:nvSpPr>
            <p:spPr>
              <a:xfrm>
                <a:off x="881907" y="3291095"/>
                <a:ext cx="9605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Helvetica Neue"/>
                    <a:cs typeface="Helvetica Neue"/>
                  </a:rPr>
                  <a:t>prod-</a:t>
                </a:r>
                <a:r>
                  <a:rPr lang="en-US" sz="800" b="1" dirty="0" err="1">
                    <a:latin typeface="Helvetica Neue"/>
                    <a:cs typeface="Helvetica Neue"/>
                  </a:rPr>
                  <a:t>helloworld</a:t>
                </a:r>
                <a:endParaRPr lang="en-US" sz="800" b="1" dirty="0"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800" b="1" dirty="0">
                    <a:latin typeface="Helvetica Neue"/>
                    <a:cs typeface="Helvetica Neue"/>
                  </a:rPr>
                  <a:t>Security Group</a:t>
                </a:r>
              </a:p>
            </p:txBody>
          </p:sp>
          <p:grpSp>
            <p:nvGrpSpPr>
              <p:cNvPr id="339" name="Group 338"/>
              <p:cNvGrpSpPr/>
              <p:nvPr/>
            </p:nvGrpSpPr>
            <p:grpSpPr>
              <a:xfrm>
                <a:off x="654828" y="2265138"/>
                <a:ext cx="1487099" cy="1033259"/>
                <a:chOff x="654828" y="2265138"/>
                <a:chExt cx="1487099" cy="1033259"/>
              </a:xfrm>
            </p:grpSpPr>
            <p:grpSp>
              <p:nvGrpSpPr>
                <p:cNvPr id="340" name="Group 339"/>
                <p:cNvGrpSpPr/>
                <p:nvPr/>
              </p:nvGrpSpPr>
              <p:grpSpPr>
                <a:xfrm>
                  <a:off x="654828" y="2265138"/>
                  <a:ext cx="1487099" cy="1033259"/>
                  <a:chOff x="654828" y="2265138"/>
                  <a:chExt cx="1487099" cy="1457141"/>
                </a:xfrm>
              </p:grpSpPr>
              <p:sp>
                <p:nvSpPr>
                  <p:cNvPr id="345" name="Rounded Rectangle 28"/>
                  <p:cNvSpPr/>
                  <p:nvPr/>
                </p:nvSpPr>
                <p:spPr bwMode="auto">
                  <a:xfrm>
                    <a:off x="654828" y="2265558"/>
                    <a:ext cx="1480576" cy="1456721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6" name="Rounded Rectangle 29"/>
                  <p:cNvSpPr/>
                  <p:nvPr/>
                </p:nvSpPr>
                <p:spPr bwMode="auto">
                  <a:xfrm>
                    <a:off x="661351" y="2265138"/>
                    <a:ext cx="1480576" cy="1457141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9050">
                    <a:solidFill>
                      <a:srgbClr val="FF0000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pic>
              <p:nvPicPr>
                <p:cNvPr id="341" name="Picture 34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044" y="2399108"/>
                  <a:ext cx="551151" cy="571564"/>
                </a:xfrm>
                <a:prstGeom prst="rect">
                  <a:avLst/>
                </a:prstGeom>
              </p:spPr>
            </p:pic>
            <p:grpSp>
              <p:nvGrpSpPr>
                <p:cNvPr id="342" name="Group 341"/>
                <p:cNvGrpSpPr/>
                <p:nvPr/>
              </p:nvGrpSpPr>
              <p:grpSpPr>
                <a:xfrm>
                  <a:off x="1433562" y="2362746"/>
                  <a:ext cx="583357" cy="406564"/>
                  <a:chOff x="6240764" y="420077"/>
                  <a:chExt cx="590305" cy="406564"/>
                </a:xfrm>
              </p:grpSpPr>
              <p:pic>
                <p:nvPicPr>
                  <p:cNvPr id="343" name="Picture 342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5674" y="420077"/>
                    <a:ext cx="450382" cy="382348"/>
                  </a:xfrm>
                  <a:prstGeom prst="rect">
                    <a:avLst/>
                  </a:prstGeom>
                </p:spPr>
              </p:pic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6240764" y="488087"/>
                    <a:ext cx="5903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>
                        <a:latin typeface="Helvetica Neue"/>
                        <a:cs typeface="Helvetica Neue"/>
                      </a:rPr>
                      <a:t>root </a:t>
                    </a:r>
                  </a:p>
                  <a:p>
                    <a:pPr algn="ctr"/>
                    <a:r>
                      <a:rPr lang="en-US" sz="800" b="1" dirty="0">
                        <a:latin typeface="Helvetica Neue"/>
                        <a:cs typeface="Helvetica Neue"/>
                      </a:rPr>
                      <a:t>volume</a:t>
                    </a:r>
                  </a:p>
                </p:txBody>
              </p:sp>
            </p:grpSp>
          </p:grpSp>
        </p:grpSp>
        <p:cxnSp>
          <p:nvCxnSpPr>
            <p:cNvPr id="330" name="Straight Connector 329"/>
            <p:cNvCxnSpPr>
              <a:endCxn id="344" idx="1"/>
            </p:cNvCxnSpPr>
            <p:nvPr/>
          </p:nvCxnSpPr>
          <p:spPr>
            <a:xfrm flipV="1">
              <a:off x="12204418" y="3615381"/>
              <a:ext cx="150583" cy="2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ounded Rectangle 21"/>
            <p:cNvSpPr/>
            <p:nvPr/>
          </p:nvSpPr>
          <p:spPr>
            <a:xfrm>
              <a:off x="11420032" y="3032269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pic>
          <p:nvPicPr>
            <p:cNvPr id="332" name="Picture 3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81294" y="2851700"/>
              <a:ext cx="215900" cy="241300"/>
            </a:xfrm>
            <a:prstGeom prst="rect">
              <a:avLst/>
            </a:prstGeom>
          </p:spPr>
        </p:pic>
        <p:sp>
          <p:nvSpPr>
            <p:cNvPr id="333" name="TextBox 332"/>
            <p:cNvSpPr txBox="1"/>
            <p:nvPr/>
          </p:nvSpPr>
          <p:spPr>
            <a:xfrm>
              <a:off x="11436865" y="4550524"/>
              <a:ext cx="7841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Prod subnet</a:t>
              </a: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11722765" y="3366975"/>
              <a:ext cx="428637" cy="539058"/>
              <a:chOff x="425473" y="5023380"/>
              <a:chExt cx="428637" cy="539058"/>
            </a:xfrm>
          </p:grpSpPr>
          <p:sp>
            <p:nvSpPr>
              <p:cNvPr id="335" name="Rectangle: Rounded Corners 334"/>
              <p:cNvSpPr/>
              <p:nvPr/>
            </p:nvSpPr>
            <p:spPr>
              <a:xfrm>
                <a:off x="439525" y="5174629"/>
                <a:ext cx="414585" cy="38780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900" dirty="0"/>
                  <a:t>Docker</a:t>
                </a:r>
              </a:p>
            </p:txBody>
          </p:sp>
          <p:pic>
            <p:nvPicPr>
              <p:cNvPr id="336" name="Picture 33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473" y="5023380"/>
                <a:ext cx="318298" cy="318298"/>
              </a:xfrm>
              <a:prstGeom prst="rect">
                <a:avLst/>
              </a:prstGeom>
            </p:spPr>
          </p:pic>
          <p:pic>
            <p:nvPicPr>
              <p:cNvPr id="337" name="Picture 3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178" y="5288872"/>
                <a:ext cx="245279" cy="219611"/>
              </a:xfrm>
              <a:prstGeom prst="rect">
                <a:avLst/>
              </a:prstGeom>
            </p:spPr>
          </p:pic>
        </p:grpSp>
      </p:grpSp>
      <p:grpSp>
        <p:nvGrpSpPr>
          <p:cNvPr id="355" name="Group 354"/>
          <p:cNvGrpSpPr/>
          <p:nvPr/>
        </p:nvGrpSpPr>
        <p:grpSpPr>
          <a:xfrm>
            <a:off x="3068932" y="3329473"/>
            <a:ext cx="910827" cy="427490"/>
            <a:chOff x="184775" y="4325182"/>
            <a:chExt cx="910827" cy="427490"/>
          </a:xfrm>
        </p:grpSpPr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9032" y="4325182"/>
              <a:ext cx="302311" cy="258644"/>
            </a:xfrm>
            <a:prstGeom prst="rect">
              <a:avLst/>
            </a:prstGeom>
          </p:spPr>
        </p:pic>
        <p:sp>
          <p:nvSpPr>
            <p:cNvPr id="354" name="TextBox 353"/>
            <p:cNvSpPr txBox="1"/>
            <p:nvPr/>
          </p:nvSpPr>
          <p:spPr>
            <a:xfrm>
              <a:off x="184775" y="4537228"/>
              <a:ext cx="9108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dev-</a:t>
              </a:r>
              <a:r>
                <a:rPr lang="en-US" sz="800" b="1" dirty="0" err="1">
                  <a:latin typeface="Helvetica Neue"/>
                  <a:cs typeface="Helvetica Neue"/>
                </a:rPr>
                <a:t>helloworld</a:t>
              </a:r>
              <a:endParaRPr lang="en-US" sz="800" b="1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4950731" y="3344140"/>
            <a:ext cx="915635" cy="427490"/>
            <a:chOff x="182371" y="4325182"/>
            <a:chExt cx="915635" cy="427490"/>
          </a:xfrm>
        </p:grpSpPr>
        <p:pic>
          <p:nvPicPr>
            <p:cNvPr id="357" name="Picture 35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9032" y="4325182"/>
              <a:ext cx="302311" cy="258644"/>
            </a:xfrm>
            <a:prstGeom prst="rect">
              <a:avLst/>
            </a:prstGeom>
          </p:spPr>
        </p:pic>
        <p:sp>
          <p:nvSpPr>
            <p:cNvPr id="358" name="TextBox 357"/>
            <p:cNvSpPr txBox="1"/>
            <p:nvPr/>
          </p:nvSpPr>
          <p:spPr>
            <a:xfrm>
              <a:off x="182371" y="4537228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test-</a:t>
              </a:r>
              <a:r>
                <a:rPr lang="en-US" sz="800" b="1" dirty="0" err="1">
                  <a:latin typeface="Helvetica Neue"/>
                  <a:cs typeface="Helvetica Neue"/>
                </a:rPr>
                <a:t>helloworld</a:t>
              </a:r>
              <a:endParaRPr lang="en-US" sz="800" b="1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6839365" y="3308942"/>
            <a:ext cx="960520" cy="427455"/>
            <a:chOff x="99712" y="4324409"/>
            <a:chExt cx="960520" cy="427455"/>
          </a:xfrm>
        </p:grpSpPr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5323" y="4324409"/>
              <a:ext cx="302311" cy="258644"/>
            </a:xfrm>
            <a:prstGeom prst="rect">
              <a:avLst/>
            </a:prstGeom>
          </p:spPr>
        </p:pic>
        <p:sp>
          <p:nvSpPr>
            <p:cNvPr id="361" name="TextBox 360"/>
            <p:cNvSpPr txBox="1"/>
            <p:nvPr/>
          </p:nvSpPr>
          <p:spPr>
            <a:xfrm>
              <a:off x="99712" y="4536420"/>
              <a:ext cx="9605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prod-</a:t>
              </a:r>
              <a:r>
                <a:rPr lang="en-US" sz="800" b="1" dirty="0" err="1">
                  <a:latin typeface="Helvetica Neue"/>
                  <a:cs typeface="Helvetica Neue"/>
                </a:rPr>
                <a:t>helloworld</a:t>
              </a:r>
              <a:endParaRPr lang="en-US" sz="800" b="1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8667379" y="3293968"/>
            <a:ext cx="1088761" cy="427490"/>
            <a:chOff x="46649" y="4325182"/>
            <a:chExt cx="1088761" cy="427490"/>
          </a:xfrm>
        </p:grpSpPr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9032" y="4325182"/>
              <a:ext cx="302311" cy="258644"/>
            </a:xfrm>
            <a:prstGeom prst="rect">
              <a:avLst/>
            </a:prstGeom>
          </p:spPr>
        </p:pic>
        <p:sp>
          <p:nvSpPr>
            <p:cNvPr id="364" name="TextBox 363"/>
            <p:cNvSpPr txBox="1"/>
            <p:nvPr/>
          </p:nvSpPr>
          <p:spPr>
            <a:xfrm>
              <a:off x="46649" y="4537228"/>
              <a:ext cx="10887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>
                  <a:latin typeface="Helvetica Neue"/>
                  <a:cs typeface="Helvetica Neue"/>
                </a:rPr>
                <a:t>jenkins-helloworld</a:t>
              </a:r>
              <a:endParaRPr lang="en-US" sz="800" b="1" dirty="0">
                <a:latin typeface="Helvetica Neue"/>
                <a:cs typeface="Helvetica Neue"/>
              </a:endParaRPr>
            </a:p>
          </p:txBody>
        </p:sp>
      </p:grpSp>
      <p:pic>
        <p:nvPicPr>
          <p:cNvPr id="367" name="Picture 3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41" y="4535138"/>
            <a:ext cx="538196" cy="564237"/>
          </a:xfrm>
          <a:prstGeom prst="rect">
            <a:avLst/>
          </a:prstGeom>
        </p:spPr>
      </p:pic>
      <p:grpSp>
        <p:nvGrpSpPr>
          <p:cNvPr id="402" name="Group 401"/>
          <p:cNvGrpSpPr/>
          <p:nvPr/>
        </p:nvGrpSpPr>
        <p:grpSpPr>
          <a:xfrm>
            <a:off x="5666831" y="5292767"/>
            <a:ext cx="1020504" cy="741102"/>
            <a:chOff x="5641310" y="5199024"/>
            <a:chExt cx="1020504" cy="741102"/>
          </a:xfrm>
        </p:grpSpPr>
        <p:sp>
          <p:nvSpPr>
            <p:cNvPr id="365" name="TextBox 364"/>
            <p:cNvSpPr txBox="1"/>
            <p:nvPr/>
          </p:nvSpPr>
          <p:spPr>
            <a:xfrm>
              <a:off x="5641310" y="5677343"/>
              <a:ext cx="1020504" cy="2627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200"/>
              <a:r>
                <a:rPr lang="en-US" sz="800" b="1" dirty="0">
                  <a:solidFill>
                    <a:srgbClr val="474746"/>
                  </a:solidFill>
                  <a:latin typeface="Arial"/>
                </a:rPr>
                <a:t>Internet gateway</a:t>
              </a:r>
              <a:endParaRPr lang="en-US" sz="1400" b="1" dirty="0">
                <a:solidFill>
                  <a:srgbClr val="474746"/>
                </a:solidFill>
                <a:latin typeface="Arial"/>
              </a:endParaRPr>
            </a:p>
          </p:txBody>
        </p:sp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0620" y="5199024"/>
              <a:ext cx="441885" cy="463266"/>
            </a:xfrm>
            <a:prstGeom prst="rect">
              <a:avLst/>
            </a:prstGeom>
          </p:spPr>
        </p:pic>
      </p:grpSp>
      <p:cxnSp>
        <p:nvCxnSpPr>
          <p:cNvPr id="371" name="Connector: Elbow 370"/>
          <p:cNvCxnSpPr>
            <a:stCxn id="366" idx="1"/>
            <a:endCxn id="299" idx="2"/>
          </p:cNvCxnSpPr>
          <p:nvPr/>
        </p:nvCxnSpPr>
        <p:spPr>
          <a:xfrm rot="10800000">
            <a:off x="2856401" y="3452506"/>
            <a:ext cx="3099741" cy="2071894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: Elbow 372"/>
          <p:cNvCxnSpPr>
            <a:stCxn id="366" idx="1"/>
            <a:endCxn id="322" idx="2"/>
          </p:cNvCxnSpPr>
          <p:nvPr/>
        </p:nvCxnSpPr>
        <p:spPr>
          <a:xfrm rot="10800000">
            <a:off x="4751395" y="3463050"/>
            <a:ext cx="1204747" cy="206135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/>
          <p:cNvCxnSpPr>
            <a:stCxn id="366" idx="3"/>
            <a:endCxn id="341" idx="2"/>
          </p:cNvCxnSpPr>
          <p:nvPr/>
        </p:nvCxnSpPr>
        <p:spPr>
          <a:xfrm flipV="1">
            <a:off x="6398026" y="3463049"/>
            <a:ext cx="288490" cy="206135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or: Elbow 380"/>
          <p:cNvCxnSpPr>
            <a:stCxn id="366" idx="3"/>
            <a:endCxn id="17" idx="2"/>
          </p:cNvCxnSpPr>
          <p:nvPr/>
        </p:nvCxnSpPr>
        <p:spPr>
          <a:xfrm flipV="1">
            <a:off x="6398026" y="3463049"/>
            <a:ext cx="2223613" cy="206135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8" name="Picture 38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122" y="6257870"/>
            <a:ext cx="637923" cy="526540"/>
          </a:xfrm>
          <a:prstGeom prst="rect">
            <a:avLst/>
          </a:prstGeom>
        </p:spPr>
      </p:pic>
      <p:cxnSp>
        <p:nvCxnSpPr>
          <p:cNvPr id="390" name="Straight Arrow Connector 389"/>
          <p:cNvCxnSpPr>
            <a:stCxn id="388" idx="0"/>
            <a:endCxn id="365" idx="2"/>
          </p:cNvCxnSpPr>
          <p:nvPr/>
        </p:nvCxnSpPr>
        <p:spPr>
          <a:xfrm flipH="1" flipV="1">
            <a:off x="6177083" y="6033869"/>
            <a:ext cx="1" cy="22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/>
          <p:cNvGrpSpPr/>
          <p:nvPr/>
        </p:nvGrpSpPr>
        <p:grpSpPr>
          <a:xfrm>
            <a:off x="7886040" y="397986"/>
            <a:ext cx="596638" cy="924434"/>
            <a:chOff x="7467287" y="512142"/>
            <a:chExt cx="596638" cy="924434"/>
          </a:xfrm>
        </p:grpSpPr>
        <p:pic>
          <p:nvPicPr>
            <p:cNvPr id="403" name="Picture 40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086" y="512142"/>
              <a:ext cx="537139" cy="564959"/>
            </a:xfrm>
            <a:prstGeom prst="rect">
              <a:avLst/>
            </a:prstGeom>
          </p:spPr>
        </p:pic>
        <p:sp>
          <p:nvSpPr>
            <p:cNvPr id="404" name="TextBox 403"/>
            <p:cNvSpPr txBox="1"/>
            <p:nvPr/>
          </p:nvSpPr>
          <p:spPr>
            <a:xfrm>
              <a:off x="7467287" y="109802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ECR</a:t>
              </a:r>
            </a:p>
            <a:p>
              <a:pPr algn="ctr"/>
              <a:r>
                <a:rPr lang="en-US" sz="800" b="1" dirty="0">
                  <a:latin typeface="Helvetica Neue"/>
                  <a:cs typeface="Helvetica Neue"/>
                </a:rPr>
                <a:t>Registry</a:t>
              </a:r>
            </a:p>
          </p:txBody>
        </p:sp>
      </p:grpSp>
      <p:cxnSp>
        <p:nvCxnSpPr>
          <p:cNvPr id="405" name="Straight Connector 404"/>
          <p:cNvCxnSpPr>
            <a:stCxn id="404" idx="2"/>
            <a:endCxn id="294" idx="0"/>
          </p:cNvCxnSpPr>
          <p:nvPr/>
        </p:nvCxnSpPr>
        <p:spPr>
          <a:xfrm flipH="1">
            <a:off x="2784255" y="1322420"/>
            <a:ext cx="5400104" cy="1511041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404" idx="2"/>
            <a:endCxn id="317" idx="0"/>
          </p:cNvCxnSpPr>
          <p:nvPr/>
        </p:nvCxnSpPr>
        <p:spPr>
          <a:xfrm flipH="1">
            <a:off x="4679249" y="1322420"/>
            <a:ext cx="3505110" cy="152158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404" idx="2"/>
            <a:endCxn id="336" idx="0"/>
          </p:cNvCxnSpPr>
          <p:nvPr/>
        </p:nvCxnSpPr>
        <p:spPr>
          <a:xfrm flipH="1">
            <a:off x="6614371" y="1322420"/>
            <a:ext cx="1569988" cy="152158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404" idx="2"/>
            <a:endCxn id="260" idx="0"/>
          </p:cNvCxnSpPr>
          <p:nvPr/>
        </p:nvCxnSpPr>
        <p:spPr>
          <a:xfrm>
            <a:off x="8184359" y="1322420"/>
            <a:ext cx="365135" cy="152158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57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57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Proper, Rob [USA]</dc:creator>
  <cp:lastModifiedBy>Proper, Rob [USA]</cp:lastModifiedBy>
  <cp:revision>9</cp:revision>
  <dcterms:created xsi:type="dcterms:W3CDTF">2017-07-27T15:13:41Z</dcterms:created>
  <dcterms:modified xsi:type="dcterms:W3CDTF">2017-07-27T16:21:06Z</dcterms:modified>
</cp:coreProperties>
</file>