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84"/>
  </p:notesMasterIdLst>
  <p:sldIdLst>
    <p:sldId id="256" r:id="rId2"/>
    <p:sldId id="364" r:id="rId3"/>
    <p:sldId id="347" r:id="rId4"/>
    <p:sldId id="348" r:id="rId5"/>
    <p:sldId id="349" r:id="rId6"/>
    <p:sldId id="350" r:id="rId7"/>
    <p:sldId id="363" r:id="rId8"/>
    <p:sldId id="365" r:id="rId9"/>
    <p:sldId id="257" r:id="rId10"/>
    <p:sldId id="263" r:id="rId11"/>
    <p:sldId id="259" r:id="rId12"/>
    <p:sldId id="258" r:id="rId13"/>
    <p:sldId id="260" r:id="rId14"/>
    <p:sldId id="261" r:id="rId15"/>
    <p:sldId id="262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89" r:id="rId26"/>
    <p:sldId id="274" r:id="rId27"/>
    <p:sldId id="278" r:id="rId28"/>
    <p:sldId id="280" r:id="rId29"/>
    <p:sldId id="279" r:id="rId30"/>
    <p:sldId id="281" r:id="rId31"/>
    <p:sldId id="290" r:id="rId32"/>
    <p:sldId id="282" r:id="rId33"/>
    <p:sldId id="283" r:id="rId34"/>
    <p:sldId id="284" r:id="rId35"/>
    <p:sldId id="291" r:id="rId36"/>
    <p:sldId id="285" r:id="rId37"/>
    <p:sldId id="286" r:id="rId38"/>
    <p:sldId id="287" r:id="rId39"/>
    <p:sldId id="297" r:id="rId40"/>
    <p:sldId id="292" r:id="rId41"/>
    <p:sldId id="293" r:id="rId42"/>
    <p:sldId id="294" r:id="rId43"/>
    <p:sldId id="295" r:id="rId44"/>
    <p:sldId id="298" r:id="rId45"/>
    <p:sldId id="288" r:id="rId46"/>
    <p:sldId id="296" r:id="rId47"/>
    <p:sldId id="299" r:id="rId48"/>
    <p:sldId id="301" r:id="rId49"/>
    <p:sldId id="346" r:id="rId50"/>
    <p:sldId id="300" r:id="rId51"/>
    <p:sldId id="275" r:id="rId52"/>
    <p:sldId id="303" r:id="rId53"/>
    <p:sldId id="304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7" r:id="rId65"/>
    <p:sldId id="316" r:id="rId66"/>
    <p:sldId id="318" r:id="rId67"/>
    <p:sldId id="319" r:id="rId68"/>
    <p:sldId id="276" r:id="rId69"/>
    <p:sldId id="320" r:id="rId70"/>
    <p:sldId id="321" r:id="rId71"/>
    <p:sldId id="323" r:id="rId72"/>
    <p:sldId id="324" r:id="rId73"/>
    <p:sldId id="326" r:id="rId74"/>
    <p:sldId id="277" r:id="rId75"/>
    <p:sldId id="327" r:id="rId76"/>
    <p:sldId id="328" r:id="rId77"/>
    <p:sldId id="329" r:id="rId78"/>
    <p:sldId id="330" r:id="rId79"/>
    <p:sldId id="340" r:id="rId80"/>
    <p:sldId id="334" r:id="rId81"/>
    <p:sldId id="338" r:id="rId82"/>
    <p:sldId id="339" r:id="rId8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B1B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43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E1CE7EDC-F322-4B96-B951-E10803B8E3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B23E7E8-E28F-44EB-9577-C7C0E908748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DDD67B41-4D26-471B-85DF-BE880DED6E1F}" type="datetimeFigureOut">
              <a:rPr lang="fr-FR"/>
              <a:pPr>
                <a:defRPr/>
              </a:pPr>
              <a:t>26/01/2021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82A11201-E244-4ACC-A10B-859F79910C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notes 4">
            <a:extLst>
              <a:ext uri="{FF2B5EF4-FFF2-40B4-BE49-F238E27FC236}">
                <a16:creationId xmlns:a16="http://schemas.microsoft.com/office/drawing/2014/main" id="{BA9B009C-A7C5-46E1-9523-AD7F4F26E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54473C-7888-492A-9765-D5E0A5E121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ECE3FB-6D53-415D-BAA2-41C26E4D6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17F4CA3F-4573-40B3-A5D5-6FFD67A0906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E584B890-E353-4BCC-860F-1B4A462EE9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7C8304EA-1970-41D8-ACAB-C3BB563929D3}" type="slidenum">
              <a:rPr lang="fr-FR" altLang="fr-FR">
                <a:latin typeface="Arial" panose="020B0604020202020204" pitchFamily="34" charset="0"/>
              </a:rPr>
              <a:pPr eaLnBrk="1" hangingPunct="1"/>
              <a:t>3</a:t>
            </a:fld>
            <a:endParaRPr lang="fr-FR" altLang="fr-FR">
              <a:latin typeface="Arial" panose="020B0604020202020204" pitchFamily="34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558072BE-82DD-4F6C-8881-9D7520AA92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32A54F09-475B-46F5-A450-2E6E90ED45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alt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ce réservé de l'image des diapositives 1">
            <a:extLst>
              <a:ext uri="{FF2B5EF4-FFF2-40B4-BE49-F238E27FC236}">
                <a16:creationId xmlns:a16="http://schemas.microsoft.com/office/drawing/2014/main" id="{AF466AA1-1662-4223-BCF9-6E092F759E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Espace réservé des commentaires 2">
            <a:extLst>
              <a:ext uri="{FF2B5EF4-FFF2-40B4-BE49-F238E27FC236}">
                <a16:creationId xmlns:a16="http://schemas.microsoft.com/office/drawing/2014/main" id="{A4FB9285-394A-4B7D-A86A-2EE1CC7078C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altLang="fr-FR"/>
          </a:p>
        </p:txBody>
      </p:sp>
      <p:sp>
        <p:nvSpPr>
          <p:cNvPr id="7172" name="Espace réservé du numéro de diapositive 3">
            <a:extLst>
              <a:ext uri="{FF2B5EF4-FFF2-40B4-BE49-F238E27FC236}">
                <a16:creationId xmlns:a16="http://schemas.microsoft.com/office/drawing/2014/main" id="{971B2F53-DB1F-4422-8AEB-2131E7C918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2ECC100F-2F2E-4D0E-96F2-3844B7B18F54}" type="slidenum">
              <a:rPr lang="fr-FR" altLang="fr-FR">
                <a:latin typeface="Arial" panose="020B0604020202020204" pitchFamily="34" charset="0"/>
              </a:rPr>
              <a:pPr eaLnBrk="1" hangingPunct="1"/>
              <a:t>4</a:t>
            </a:fld>
            <a:endParaRPr lang="fr-FR" altLang="fr-F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e l'image des diapositives 1">
            <a:extLst>
              <a:ext uri="{FF2B5EF4-FFF2-40B4-BE49-F238E27FC236}">
                <a16:creationId xmlns:a16="http://schemas.microsoft.com/office/drawing/2014/main" id="{CF5C85DE-6545-4842-A5AD-459B791CEC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Espace réservé des commentaires 2">
            <a:extLst>
              <a:ext uri="{FF2B5EF4-FFF2-40B4-BE49-F238E27FC236}">
                <a16:creationId xmlns:a16="http://schemas.microsoft.com/office/drawing/2014/main" id="{B3CE13DC-98E1-4E42-BD27-3C4AB63F219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altLang="fr-FR"/>
          </a:p>
        </p:txBody>
      </p:sp>
      <p:sp>
        <p:nvSpPr>
          <p:cNvPr id="9220" name="Espace réservé du numéro de diapositive 3">
            <a:extLst>
              <a:ext uri="{FF2B5EF4-FFF2-40B4-BE49-F238E27FC236}">
                <a16:creationId xmlns:a16="http://schemas.microsoft.com/office/drawing/2014/main" id="{85973B27-3C5C-4716-9A0F-43D424B167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AC10FC15-EF4D-4147-A1C5-341BBFDD61B0}" type="slidenum">
              <a:rPr lang="fr-FR" altLang="fr-FR">
                <a:latin typeface="Arial" panose="020B0604020202020204" pitchFamily="34" charset="0"/>
              </a:rPr>
              <a:pPr eaLnBrk="1" hangingPunct="1"/>
              <a:t>5</a:t>
            </a:fld>
            <a:endParaRPr lang="fr-FR" altLang="fr-F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e l'image des diapositives 1">
            <a:extLst>
              <a:ext uri="{FF2B5EF4-FFF2-40B4-BE49-F238E27FC236}">
                <a16:creationId xmlns:a16="http://schemas.microsoft.com/office/drawing/2014/main" id="{99E413C8-3288-44F3-AB76-4C4D36B23C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Espace réservé des commentaires 2">
            <a:extLst>
              <a:ext uri="{FF2B5EF4-FFF2-40B4-BE49-F238E27FC236}">
                <a16:creationId xmlns:a16="http://schemas.microsoft.com/office/drawing/2014/main" id="{04C8CA54-8FD7-4A23-995A-37DD3538F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altLang="fr-FR"/>
          </a:p>
        </p:txBody>
      </p:sp>
      <p:sp>
        <p:nvSpPr>
          <p:cNvPr id="11268" name="Espace réservé du numéro de diapositive 3">
            <a:extLst>
              <a:ext uri="{FF2B5EF4-FFF2-40B4-BE49-F238E27FC236}">
                <a16:creationId xmlns:a16="http://schemas.microsoft.com/office/drawing/2014/main" id="{304303D3-EC0F-46CD-8688-5923A8218C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04F79AF1-7AE8-4102-9544-17EB80E7A00A}" type="slidenum">
              <a:rPr lang="fr-FR" altLang="fr-FR">
                <a:latin typeface="Arial" panose="020B0604020202020204" pitchFamily="34" charset="0"/>
              </a:rPr>
              <a:pPr eaLnBrk="1" hangingPunct="1"/>
              <a:t>6</a:t>
            </a:fld>
            <a:endParaRPr lang="fr-FR" altLang="fr-F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ce réservé de l'image des diapositives 1">
            <a:extLst>
              <a:ext uri="{FF2B5EF4-FFF2-40B4-BE49-F238E27FC236}">
                <a16:creationId xmlns:a16="http://schemas.microsoft.com/office/drawing/2014/main" id="{35F28137-4247-4B41-894D-E885D43B75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Espace réservé des commentaires 2">
            <a:extLst>
              <a:ext uri="{FF2B5EF4-FFF2-40B4-BE49-F238E27FC236}">
                <a16:creationId xmlns:a16="http://schemas.microsoft.com/office/drawing/2014/main" id="{B9AB0965-1783-4A36-9B5E-BBCF7399921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altLang="fr-FR"/>
          </a:p>
        </p:txBody>
      </p:sp>
      <p:sp>
        <p:nvSpPr>
          <p:cNvPr id="13316" name="Espace réservé du numéro de diapositive 3">
            <a:extLst>
              <a:ext uri="{FF2B5EF4-FFF2-40B4-BE49-F238E27FC236}">
                <a16:creationId xmlns:a16="http://schemas.microsoft.com/office/drawing/2014/main" id="{AE46BFC1-D963-4C07-8687-3CA17CA9AF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5B9EE04C-92F4-4DF4-9DE6-E972579FB688}" type="slidenum">
              <a:rPr lang="fr-FR" altLang="fr-FR">
                <a:latin typeface="Arial" panose="020B0604020202020204" pitchFamily="34" charset="0"/>
              </a:rPr>
              <a:pPr eaLnBrk="1" hangingPunct="1"/>
              <a:t>7</a:t>
            </a:fld>
            <a:endParaRPr lang="fr-FR" altLang="fr-F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18AE8-B19C-4B06-9710-3BD6EA67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0DF05-7113-4DD4-89A5-A2838DF48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523A6-ECF3-461C-A945-C466541AA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43AE8-70B3-4FDC-B01F-F3C982E7998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07047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FA9F9-D84F-4132-9926-3CD462258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C8A7D-EC5D-4416-9440-9C8F807E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44BA6-F032-4414-99BB-8CD26ED1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E2CA2-82B9-4019-9661-C4564FC12A2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55527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22742-E582-436A-B0AC-F712CC07C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E49B2-3003-4F04-A2EE-21B2EA0CE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50EE0-9DD1-4415-996C-E41644C4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21E52-162F-406A-81BF-CFD4E26E015C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80675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B5166-BBF0-43E1-9CFF-D4B77481F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D6A91-4530-4A72-82B2-A2E05E95C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0A62A-C6DE-4830-BD2F-A48CA629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A7E6D-7476-4523-89C2-244A8EA6EEE5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5452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CE832-F898-4DA5-A851-237591235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2916F-5170-46D8-A5D4-146F358C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09B9D-FF27-49DA-A815-94DBC065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1C60-B6D9-47A2-9DC0-F2501C72EE6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52626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1799A24-A087-4C6A-AB00-987BA1E5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2D61E30-7580-4286-8665-010E0CD37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05E909-AD8A-46F9-B3EF-A591D3B1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AE3E-DDC1-4129-97A3-345B94B00A4E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98360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BA9F938-8C21-44E4-84D2-576A73C4D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5E1E0F9-6072-492B-A85F-9FC6E9901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6D70ECD-221F-45B0-A737-8A1DAE6BE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6FDFC-D411-4F0F-B0C2-5E316A78068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74002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282E9FF-5AA5-4B7D-B067-EFCA4B32C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CBDED7D-10D3-43AD-ABB4-576537D33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66C9C19-0EEF-4661-8D9E-51BC2BB2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6093B-E101-45B1-AE9C-436B0283EF5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17524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CD1E1B4-B5E8-4F41-99A3-3242C85A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447A79F-A8E1-4DE0-BCF0-DACEAAE2F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0E24FCA-3A9A-464C-8FD5-8D2A55998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86449-9FD9-4081-8A6A-49BFEB22BFF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08801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9B8C056-8E5D-4F75-A69B-26448356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19686B8-A006-452D-B134-E4DF97020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2332572-8352-4111-8592-0E17B37C6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BC747-5444-495C-B866-17A1CC65AFA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22275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B8CBF96-308A-4657-B5A3-CB0EFD4D1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500A1EF-5C35-4B56-8AEF-A2B5B4A19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6154433-C077-4084-BAC4-49629783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79790-904C-4AC6-964C-38CA0F2803B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96534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1A98FE4-895B-44BA-ACA7-D6D05B9EEE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  <a:endParaRPr lang="en-US" altLang="fr-FR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073AB90-7C85-4A56-8EDF-F7EE86915B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  <a:endParaRPr lang="en-US" alt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A9D4A-09DD-453D-B5FE-D47E7F529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3A4FB-4103-4D5A-9294-0477BB7B7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4842A-44DE-44DD-8EEA-739DACCAB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D8C37AB-3899-41E2-B7ED-3C8F8B4FE50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2001/NOTE-wsdl-20010315" TargetMode="External"/><Relationship Id="rId2" Type="http://schemas.openxmlformats.org/officeDocument/2006/relationships/hyperlink" Target="http://www.w3.org/TR/SOAP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xis.apache.org/axis2/java/core/" TargetMode="External"/><Relationship Id="rId4" Type="http://schemas.openxmlformats.org/officeDocument/2006/relationships/hyperlink" Target="http://www.uddi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8F833B0-B8AE-4930-8577-57DD5AFE319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Web Services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E371F25-61B9-4E05-995B-E93888C3355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r-FR" alt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D065EE74-8FB3-4228-A4DC-FF5A87202B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Définition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2D28E2C-A994-4C62-86AF-80F77E7942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Les Web Services sont des services offerts via le web</a:t>
            </a:r>
          </a:p>
          <a:p>
            <a:pPr eaLnBrk="1" hangingPunct="1"/>
            <a:r>
              <a:rPr lang="fr-FR" altLang="fr-FR" dirty="0"/>
              <a:t>Par exemple, un client demande le prix d’un article en envoyant un message sur le web.</a:t>
            </a:r>
            <a:br>
              <a:rPr lang="fr-FR" altLang="fr-FR" dirty="0"/>
            </a:br>
            <a:r>
              <a:rPr lang="fr-FR" altLang="fr-FR" dirty="0"/>
              <a:t>Ce message contient la référence de l’article. Le Web Service va recevoir la référence, effectuer le traitement du service et renvoyer le prix au client via un autre message.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F5048347-A39A-4D42-B97B-7DD5EBDE0F9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Principes</a:t>
            </a:r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B6816255-7AF6-4676-A5B9-2CA599C59F9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r-FR" altLang="fr-FR" i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7AF96F5-E326-407B-AB6C-9B5574F066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Limitations des middlewares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BE44670B-FDDC-4C18-B150-5EAF690A19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fr-FR" dirty="0"/>
              <a:t>Passage à large échelle : Web</a:t>
            </a:r>
          </a:p>
          <a:p>
            <a:pPr eaLnBrk="1" hangingPunct="1"/>
            <a:r>
              <a:rPr lang="fr-FR" altLang="fr-FR" dirty="0"/>
              <a:t>Protocoles hétérogènes</a:t>
            </a:r>
          </a:p>
          <a:p>
            <a:pPr lvl="1" eaLnBrk="1" hangingPunct="1"/>
            <a:r>
              <a:rPr lang="fr-FR" altLang="fr-FR" dirty="0"/>
              <a:t>IIOP, RMI, …</a:t>
            </a:r>
          </a:p>
          <a:p>
            <a:pPr lvl="1" eaLnBrk="1" hangingPunct="1"/>
            <a:r>
              <a:rPr lang="fr-FR" altLang="fr-FR" dirty="0"/>
              <a:t>Firewall</a:t>
            </a:r>
          </a:p>
          <a:p>
            <a:pPr eaLnBrk="1" hangingPunct="1"/>
            <a:r>
              <a:rPr lang="fr-FR" altLang="fr-FR" dirty="0"/>
              <a:t>Pas d’ouverture des services</a:t>
            </a:r>
          </a:p>
          <a:p>
            <a:pPr lvl="1" eaLnBrk="1" hangingPunct="1"/>
            <a:r>
              <a:rPr lang="fr-FR" altLang="fr-FR" dirty="0"/>
              <a:t>Notion de moteur de recherche inexistante</a:t>
            </a:r>
          </a:p>
          <a:p>
            <a:pPr eaLnBrk="1" hangingPunct="1"/>
            <a:r>
              <a:rPr lang="fr-FR" altLang="fr-FR" dirty="0"/>
              <a:t>Trop de contraintes sur le client !</a:t>
            </a:r>
          </a:p>
          <a:p>
            <a:pPr lvl="1" eaLnBrk="1" hangingPunct="1"/>
            <a:r>
              <a:rPr lang="fr-FR" altLang="fr-FR" dirty="0"/>
              <a:t>Doit posséder les souches</a:t>
            </a:r>
          </a:p>
          <a:p>
            <a:pPr lvl="1" eaLnBrk="1" hangingPunct="1"/>
            <a:r>
              <a:rPr lang="fr-FR" altLang="fr-FR" dirty="0"/>
              <a:t>Difficulté de construire dynamiquement</a:t>
            </a:r>
          </a:p>
          <a:p>
            <a:pPr eaLnBrk="1" hangingPunct="1"/>
            <a:endParaRPr lang="fr-FR" altLang="fr-F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3A42B44-9142-45E3-AC8F-07F27138BF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Limitations des middleware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AD95A0F5-4E72-4C5E-9551-E83E7D1B29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fr-FR" dirty="0"/>
              <a:t>Inconvénients intrinsèques</a:t>
            </a:r>
          </a:p>
          <a:p>
            <a:pPr eaLnBrk="1" hangingPunct="1"/>
            <a:r>
              <a:rPr lang="fr-FR" altLang="fr-FR" dirty="0"/>
              <a:t>Complexité</a:t>
            </a:r>
          </a:p>
          <a:p>
            <a:pPr lvl="1" eaLnBrk="1" hangingPunct="1"/>
            <a:r>
              <a:rPr lang="fr-FR" altLang="fr-FR" dirty="0"/>
              <a:t>CORBA : IDL, Mapping, …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Pérennité : remise en question</a:t>
            </a:r>
          </a:p>
          <a:p>
            <a:pPr lvl="1" eaLnBrk="1" hangingPunct="1"/>
            <a:r>
              <a:rPr lang="fr-FR" altLang="fr-FR" dirty="0"/>
              <a:t>CORBA, .Net, …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Prix </a:t>
            </a:r>
          </a:p>
          <a:p>
            <a:pPr lvl="1" eaLnBrk="1" hangingPunct="1"/>
            <a:r>
              <a:rPr lang="fr-FR" altLang="fr-FR" dirty="0"/>
              <a:t>Plates-formes</a:t>
            </a:r>
          </a:p>
          <a:p>
            <a:pPr lvl="1" eaLnBrk="1" hangingPunct="1"/>
            <a:r>
              <a:rPr lang="fr-FR" altLang="fr-FR" dirty="0"/>
              <a:t>Compétences</a:t>
            </a:r>
          </a:p>
          <a:p>
            <a:pPr eaLnBrk="1" hangingPunct="1"/>
            <a:endParaRPr lang="fr-FR" alt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E5C029B-336B-48F7-83FA-344FC8B6F3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Solutions existantes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406919D5-49CE-499D-8376-71E85D8A2B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Modification du protocole</a:t>
            </a:r>
          </a:p>
          <a:p>
            <a:pPr lvl="1" eaLnBrk="1" hangingPunct="1"/>
            <a:r>
              <a:rPr lang="fr-FR" altLang="fr-FR" dirty="0"/>
              <a:t>RMI / IIOP</a:t>
            </a:r>
          </a:p>
          <a:p>
            <a:pPr eaLnBrk="1" hangingPunct="1"/>
            <a:r>
              <a:rPr lang="fr-FR" altLang="fr-FR" dirty="0"/>
              <a:t>Passerelles</a:t>
            </a:r>
          </a:p>
          <a:p>
            <a:pPr lvl="1" eaLnBrk="1" hangingPunct="1"/>
            <a:r>
              <a:rPr lang="fr-FR" altLang="fr-FR" dirty="0"/>
              <a:t>CORBA vers DCOM</a:t>
            </a:r>
          </a:p>
          <a:p>
            <a:pPr lvl="1"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Portage d’applications existantes difficile</a:t>
            </a:r>
          </a:p>
          <a:p>
            <a:pPr eaLnBrk="1" hangingPunct="1"/>
            <a:r>
              <a:rPr lang="fr-FR" altLang="fr-FR" dirty="0"/>
              <a:t>Solutions non standards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2CA5177-9984-46A3-89A4-CDE65DA142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Approche Envisagée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0B020B6-B730-49EB-8168-7FEF67EB1B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altLang="fr-FR" dirty="0"/>
              <a:t>Un protocole : SOAP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fr-FR" altLang="fr-FR" dirty="0"/>
              <a:t>Basé sur XML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fr-FR" altLang="fr-FR" dirty="0"/>
              <a:t>Portabilité, Hétérogénéité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fr-FR" altLang="fr-FR" dirty="0"/>
              <a:t>Porté sur des protocoles large échelle existants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fr-FR" altLang="fr-FR" dirty="0"/>
              <a:t>HTTP, SMTP, …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fr-FR" altLang="fr-FR" dirty="0"/>
              <a:t>Paradigme orienté service : WSDL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fr-FR" altLang="fr-FR" dirty="0"/>
              <a:t>Définition de services offerts (en XML)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fr-FR" altLang="fr-FR" dirty="0"/>
              <a:t>Découverte automatique des services (dynamicité) : UDDI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fr-FR" altLang="fr-FR" dirty="0"/>
              <a:t>Référentiel de Web Service (Pages Jaunes, Vertes, Blanches)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fr-FR" altLang="fr-F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4239B22-9604-4D16-9D94-60AAD3BADE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SOAP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CD35089-261F-49A4-BBD7-7710219C6E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Protocole d’échange de messages (client / serveur)</a:t>
            </a:r>
          </a:p>
          <a:p>
            <a:pPr eaLnBrk="1" hangingPunct="1"/>
            <a:r>
              <a:rPr lang="fr-FR" altLang="fr-FR"/>
              <a:t>Basé entièrement sur XML</a:t>
            </a:r>
          </a:p>
          <a:p>
            <a:pPr eaLnBrk="1" hangingPunct="1"/>
            <a:r>
              <a:rPr lang="fr-FR" altLang="fr-FR"/>
              <a:t>Standard W3C (Initiative IBM et Microsoft)</a:t>
            </a:r>
          </a:p>
          <a:p>
            <a:pPr lvl="1" eaLnBrk="1" hangingPunct="1"/>
            <a:r>
              <a:rPr lang="fr-FR" altLang="fr-FR"/>
              <a:t>Actuellement SOAP 1.2 (2007)</a:t>
            </a:r>
          </a:p>
          <a:p>
            <a:pPr lvl="1" eaLnBrk="1" hangingPunct="1"/>
            <a:r>
              <a:rPr lang="fr-FR" altLang="fr-FR"/>
              <a:t>https://www.w3.org/TR/soap/</a:t>
            </a:r>
          </a:p>
          <a:p>
            <a:pPr eaLnBrk="1" hangingPunct="1"/>
            <a:r>
              <a:rPr lang="fr-FR" altLang="fr-FR"/>
              <a:t>Concepts</a:t>
            </a:r>
          </a:p>
          <a:p>
            <a:pPr lvl="1" eaLnBrk="1" hangingPunct="1"/>
            <a:r>
              <a:rPr lang="fr-FR" altLang="fr-FR"/>
              <a:t>Message = Enveloppe ( Header + Body )</a:t>
            </a:r>
          </a:p>
          <a:p>
            <a:pPr eaLnBrk="1" hangingPunct="1"/>
            <a:r>
              <a:rPr lang="fr-FR" altLang="fr-FR"/>
              <a:t>Extensibilité</a:t>
            </a:r>
          </a:p>
          <a:p>
            <a:pPr lvl="1" eaLnBrk="1" hangingPunct="1"/>
            <a:r>
              <a:rPr lang="fr-FR" altLang="fr-FR"/>
              <a:t>Porté sur HTTP, SMTP, …</a:t>
            </a:r>
          </a:p>
        </p:txBody>
      </p:sp>
      <p:pic>
        <p:nvPicPr>
          <p:cNvPr id="21508" name="Image 2">
            <a:extLst>
              <a:ext uri="{FF2B5EF4-FFF2-40B4-BE49-F238E27FC236}">
                <a16:creationId xmlns:a16="http://schemas.microsoft.com/office/drawing/2014/main" id="{B0C7F892-4246-4AC1-A5BF-F6542181F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038" y="3670300"/>
            <a:ext cx="20955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EA8029D-DC05-4985-BC7B-C2D78357B5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WSDL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65DD56C-4F44-45E8-9496-F9E461953C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Langage de définition de Web Services</a:t>
            </a:r>
          </a:p>
          <a:p>
            <a:pPr eaLnBrk="1" hangingPunct="1"/>
            <a:r>
              <a:rPr lang="fr-FR" altLang="fr-FR"/>
              <a:t>Basé entièrement sur XML</a:t>
            </a:r>
          </a:p>
          <a:p>
            <a:pPr eaLnBrk="1" hangingPunct="1"/>
            <a:r>
              <a:rPr lang="fr-FR" altLang="fr-FR"/>
              <a:t>Standard W3C (Initiative IBM et Microsoft)</a:t>
            </a:r>
          </a:p>
          <a:p>
            <a:pPr lvl="1" eaLnBrk="1" hangingPunct="1"/>
            <a:r>
              <a:rPr lang="fr-FR" altLang="fr-FR"/>
              <a:t>Actuellement WSDL 1.1</a:t>
            </a:r>
          </a:p>
          <a:p>
            <a:pPr lvl="1" eaLnBrk="1" hangingPunct="1"/>
            <a:r>
              <a:rPr lang="fr-FR" altLang="fr-FR"/>
              <a:t>https://www.w3.org/TR/wsdl.html</a:t>
            </a:r>
          </a:p>
          <a:p>
            <a:pPr eaLnBrk="1" hangingPunct="1"/>
            <a:r>
              <a:rPr lang="fr-FR" altLang="fr-FR"/>
              <a:t>Définition de l’interface, de l’URL et du port du Web Service.</a:t>
            </a:r>
          </a:p>
          <a:p>
            <a:pPr eaLnBrk="1" hangingPunct="1"/>
            <a:r>
              <a:rPr lang="fr-FR" altLang="fr-FR"/>
              <a:t>Utilise le système de typage de XML Schéma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B1E651D-B24D-490F-A0A8-C20E66BC6E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UDDI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9EA56DB6-59A1-4C39-9FF7-55DC7171F5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Référentiel de définitions Web Service</a:t>
            </a:r>
          </a:p>
          <a:p>
            <a:pPr eaLnBrk="1" hangingPunct="1"/>
            <a:r>
              <a:rPr lang="fr-FR" altLang="fr-FR"/>
              <a:t>Permet de construire dynamiquement des clients</a:t>
            </a:r>
          </a:p>
          <a:p>
            <a:pPr eaLnBrk="1" hangingPunct="1"/>
            <a:r>
              <a:rPr lang="fr-FR" altLang="fr-FR"/>
              <a:t>Recommandation OASIS</a:t>
            </a:r>
          </a:p>
          <a:p>
            <a:pPr eaLnBrk="1" hangingPunct="1"/>
            <a:r>
              <a:rPr lang="fr-FR" altLang="fr-FR"/>
              <a:t>Référentiel défini lui-même en WSDL</a:t>
            </a:r>
          </a:p>
          <a:p>
            <a:pPr eaLnBrk="1" hangingPunct="1"/>
            <a:r>
              <a:rPr lang="fr-FR" altLang="fr-FR"/>
              <a:t>Référentiel Public / Privé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>
            <a:extLst>
              <a:ext uri="{FF2B5EF4-FFF2-40B4-BE49-F238E27FC236}">
                <a16:creationId xmlns:a16="http://schemas.microsoft.com/office/drawing/2014/main" id="{6682F14A-23D8-4E62-8F1F-6BCE281B6F3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XML</a:t>
            </a:r>
          </a:p>
        </p:txBody>
      </p:sp>
      <p:sp>
        <p:nvSpPr>
          <p:cNvPr id="24579" name="Rectangle 5">
            <a:extLst>
              <a:ext uri="{FF2B5EF4-FFF2-40B4-BE49-F238E27FC236}">
                <a16:creationId xmlns:a16="http://schemas.microsoft.com/office/drawing/2014/main" id="{51A86E6A-29C7-4E74-A591-4FAAEAFA80B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Notions nécessaires </a:t>
            </a:r>
            <a:br>
              <a:rPr lang="fr-FR" altLang="fr-FR"/>
            </a:br>
            <a:r>
              <a:rPr lang="fr-FR" altLang="fr-FR"/>
              <a:t>pour les Web Services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E6C339-AA0E-411E-92F3-1AE5C4C8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 niveaux d’abstraction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122649-56A1-4CEE-86F9-888D1FAB1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communication réseau permet de nombreux niveaux d’abstraction que l’on peut mettre en parallèle les paradigmes de la programmation </a:t>
            </a:r>
          </a:p>
        </p:txBody>
      </p:sp>
    </p:spTree>
    <p:extLst>
      <p:ext uri="{BB962C8B-B14F-4D97-AF65-F5344CB8AC3E}">
        <p14:creationId xmlns:p14="http://schemas.microsoft.com/office/powerpoint/2010/main" val="1411735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853B074-6687-4E66-8D25-A3F9074A45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Exemple de document XML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CCF6C002-F7BD-44E0-A024-55A3539790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bg1"/>
              </a:buClr>
              <a:buFontTx/>
              <a:buNone/>
            </a:pPr>
            <a:r>
              <a:rPr lang="fr-FR" altLang="fr-FR" sz="2400"/>
              <a:t>&lt;livre&gt;</a:t>
            </a:r>
            <a:br>
              <a:rPr lang="fr-FR" altLang="fr-FR" sz="2400"/>
            </a:br>
            <a:r>
              <a:rPr lang="fr-FR" altLang="fr-FR" sz="2400"/>
              <a:t>	&lt;titre&gt; le super livre &lt;/titre&gt;</a:t>
            </a:r>
            <a:br>
              <a:rPr lang="fr-FR" altLang="fr-FR" sz="2400"/>
            </a:br>
            <a:r>
              <a:rPr lang="fr-FR" altLang="fr-FR" sz="2400"/>
              <a:t>	&lt;chapitre&gt;</a:t>
            </a:r>
            <a:br>
              <a:rPr lang="fr-FR" altLang="fr-FR" sz="2400"/>
            </a:br>
            <a:r>
              <a:rPr lang="fr-FR" altLang="fr-FR" sz="2400"/>
              <a:t>		&lt;numero&gt; 1 &lt;/numero&gt;</a:t>
            </a:r>
            <a:br>
              <a:rPr lang="fr-FR" altLang="fr-FR" sz="2400"/>
            </a:br>
            <a:r>
              <a:rPr lang="fr-FR" altLang="fr-FR" sz="2400"/>
              <a:t>		&lt;titre&gt; titre du chapitre 1 &lt;/titre&gt;</a:t>
            </a:r>
            <a:br>
              <a:rPr lang="fr-FR" altLang="fr-FR" sz="2400"/>
            </a:br>
            <a:r>
              <a:rPr lang="fr-FR" altLang="fr-FR" sz="2400"/>
              <a:t>		&lt;contenu&gt; blabla blabla &lt;/contenu&gt;</a:t>
            </a:r>
            <a:br>
              <a:rPr lang="fr-FR" altLang="fr-FR" sz="2400"/>
            </a:br>
            <a:r>
              <a:rPr lang="fr-FR" altLang="fr-FR" sz="2400"/>
              <a:t>	&lt;/chapitre&gt;</a:t>
            </a:r>
            <a:br>
              <a:rPr lang="fr-FR" altLang="fr-FR" sz="2400"/>
            </a:br>
            <a:r>
              <a:rPr lang="fr-FR" altLang="fr-FR" sz="2400"/>
              <a:t>	&lt;chapitre&gt;</a:t>
            </a:r>
            <a:br>
              <a:rPr lang="fr-FR" altLang="fr-FR" sz="2400"/>
            </a:br>
            <a:r>
              <a:rPr lang="fr-FR" altLang="fr-FR" sz="2400"/>
              <a:t>		…</a:t>
            </a:r>
            <a:br>
              <a:rPr lang="fr-FR" altLang="fr-FR" sz="2400"/>
            </a:br>
            <a:r>
              <a:rPr lang="fr-FR" altLang="fr-FR" sz="2400"/>
              <a:t>	&lt;/chapitre&gt;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bg1"/>
              </a:buClr>
              <a:buFontTx/>
              <a:buNone/>
            </a:pPr>
            <a:r>
              <a:rPr lang="fr-FR" altLang="fr-FR" sz="2400"/>
              <a:t>&lt;/livre&gt;</a:t>
            </a:r>
          </a:p>
          <a:p>
            <a:pPr eaLnBrk="1" hangingPunct="1">
              <a:lnSpc>
                <a:spcPct val="80000"/>
              </a:lnSpc>
            </a:pPr>
            <a:endParaRPr lang="fr-FR" altLang="fr-FR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20D9949-73F4-449D-A7EC-4B7554C0FF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Principes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B434043-833C-4118-A765-BDAC5B069E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Ensemble non fini de balises</a:t>
            </a:r>
          </a:p>
          <a:p>
            <a:pPr lvl="1" eaLnBrk="1" hangingPunct="1"/>
            <a:r>
              <a:rPr lang="fr-FR" altLang="fr-FR"/>
              <a:t>L’utilisateur peut créer de nouvelles balises</a:t>
            </a:r>
          </a:p>
          <a:p>
            <a:pPr eaLnBrk="1" hangingPunct="1"/>
            <a:r>
              <a:rPr lang="fr-FR" altLang="fr-FR"/>
              <a:t>Définition de grammaires : XML est un Meta-Langage</a:t>
            </a:r>
          </a:p>
          <a:p>
            <a:pPr lvl="1" eaLnBrk="1" hangingPunct="1"/>
            <a:r>
              <a:rPr lang="fr-FR" altLang="fr-FR"/>
              <a:t>VoiceXML, RSS, DocX, SVG, …</a:t>
            </a:r>
          </a:p>
          <a:p>
            <a:pPr eaLnBrk="1" hangingPunct="1"/>
            <a:r>
              <a:rPr lang="fr-FR" altLang="fr-FR"/>
              <a:t>Séparation de la forme et du fond</a:t>
            </a:r>
          </a:p>
          <a:p>
            <a:pPr lvl="1" eaLnBrk="1" hangingPunct="1"/>
            <a:r>
              <a:rPr lang="fr-FR" altLang="fr-FR"/>
              <a:t>Un document XML peut être constitué de deux entités (le fond et la forme)</a:t>
            </a:r>
          </a:p>
          <a:p>
            <a:pPr eaLnBrk="1" hangingPunct="1"/>
            <a:endParaRPr lang="fr-FR" altLang="fr-F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3425F7A-66DE-4C82-842A-8AFEB8E574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Grammaire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128BAE4-FC90-4503-8E35-1BE468C63A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fr-FR" altLang="fr-FR" sz="2400" dirty="0"/>
              <a:t>Deux façons de définir une grammaire XML :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fr-FR" altLang="fr-FR" sz="2400" b="1" dirty="0"/>
              <a:t>DTD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fr-FR" altLang="fr-FR" sz="2000" dirty="0"/>
              <a:t>Langage de définition de grammaire XML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fr-FR" altLang="fr-FR" sz="2000" dirty="0"/>
              <a:t>Largement utilisé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fr-FR" altLang="fr-FR" sz="2000" dirty="0"/>
              <a:t>Expression faible (type, structure)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fr-FR" altLang="fr-FR" sz="2400" b="1" dirty="0"/>
              <a:t>XML Schéma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fr-FR" altLang="fr-FR" sz="2000" dirty="0"/>
              <a:t>Langage XML de définition de grammaire XML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fr-FR" altLang="fr-FR" sz="2000" dirty="0"/>
              <a:t>de + en + utilisé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fr-FR" altLang="fr-FR" sz="2000" dirty="0"/>
              <a:t>Expression puissante (</a:t>
            </a:r>
            <a:r>
              <a:rPr lang="fr-FR" altLang="fr-FR" sz="2000" b="1" dirty="0"/>
              <a:t>type</a:t>
            </a:r>
            <a:r>
              <a:rPr lang="fr-FR" altLang="fr-FR" sz="2000" dirty="0"/>
              <a:t>, structure, héritage)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fr-FR" altLang="fr-FR" sz="2000" dirty="0"/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fr-FR" altLang="fr-FR" sz="2400" dirty="0"/>
              <a:t>Un document XML est dit </a:t>
            </a:r>
            <a:r>
              <a:rPr lang="fr-FR" altLang="fr-FR" sz="2400" b="1" dirty="0"/>
              <a:t>valide</a:t>
            </a:r>
            <a:r>
              <a:rPr lang="fr-FR" altLang="fr-FR" sz="2400" dirty="0"/>
              <a:t> lorsqu’il est </a:t>
            </a:r>
            <a:r>
              <a:rPr lang="fr-FR" altLang="fr-FR" sz="2400" b="1" dirty="0"/>
              <a:t>conforme </a:t>
            </a:r>
            <a:r>
              <a:rPr lang="fr-FR" altLang="fr-FR" sz="2400" dirty="0"/>
              <a:t>à une grammaire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EF0C262-7897-4A7B-877F-621EA6AF7C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Espaces de noms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7960340-1186-4E21-B42E-2434D7BDA8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 sz="2400"/>
              <a:t>Mécanismes permettant de partitionner les balises XML (permet d’avoir deux fois le même nom de balise)</a:t>
            </a:r>
          </a:p>
          <a:p>
            <a:pPr eaLnBrk="1" hangingPunct="1"/>
            <a:r>
              <a:rPr lang="fr-FR" altLang="fr-FR" sz="2400"/>
              <a:t>Un espace de nom est défini dans n’importe quelle balise par l’attribut xmlns et par une URI. </a:t>
            </a:r>
          </a:p>
          <a:p>
            <a:pPr eaLnBrk="1" hangingPunct="1"/>
            <a:r>
              <a:rPr lang="fr-FR" altLang="fr-FR" sz="2400"/>
              <a:t>Dans un document XML, un espace de noms est identifié par un nom logique, les balises appartenant à cet espace doivent alors être préfixée par ce nom logique. </a:t>
            </a:r>
          </a:p>
          <a:p>
            <a:pPr eaLnBrk="1" hangingPunct="1"/>
            <a:r>
              <a:rPr lang="fr-FR" altLang="fr-FR" sz="2400"/>
              <a:t>Ex 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fr-FR" sz="2400"/>
              <a:t>&lt;meta:body xmlns:meta="http://meta.univ-tlse3.fr/meta/"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B556CEF6-E820-4322-A5E4-6853D10439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XML est un succès !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6A31BB6-53E9-469A-8611-96B8A5F36F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altLang="fr-FR" sz="2400" dirty="0"/>
              <a:t>Standard W3C</a:t>
            </a:r>
          </a:p>
          <a:p>
            <a:pPr eaLnBrk="1" hangingPunct="1">
              <a:lnSpc>
                <a:spcPct val="80000"/>
              </a:lnSpc>
            </a:pPr>
            <a:r>
              <a:rPr lang="fr-FR" altLang="fr-FR" sz="2400" dirty="0"/>
              <a:t>La syntaxe XML ne contient que peu de mots-clés : </a:t>
            </a:r>
            <a:r>
              <a:rPr lang="fr-FR" altLang="fr-FR" sz="2400" b="1" dirty="0"/>
              <a:t>Simplicité</a:t>
            </a:r>
          </a:p>
          <a:p>
            <a:pPr eaLnBrk="1" hangingPunct="1">
              <a:lnSpc>
                <a:spcPct val="80000"/>
              </a:lnSpc>
            </a:pPr>
            <a:r>
              <a:rPr lang="fr-FR" altLang="fr-FR" sz="2400" dirty="0"/>
              <a:t>XML est indépendant des plates-formes : </a:t>
            </a:r>
            <a:r>
              <a:rPr lang="fr-FR" altLang="fr-FR" sz="2400" b="1" dirty="0"/>
              <a:t>Portabilité</a:t>
            </a:r>
          </a:p>
          <a:p>
            <a:pPr eaLnBrk="1" hangingPunct="1">
              <a:lnSpc>
                <a:spcPct val="80000"/>
              </a:lnSpc>
            </a:pPr>
            <a:r>
              <a:rPr lang="fr-FR" altLang="fr-FR" sz="2400" dirty="0"/>
              <a:t>XML est un </a:t>
            </a:r>
            <a:r>
              <a:rPr lang="fr-FR" altLang="fr-FR" sz="2400" dirty="0" err="1"/>
              <a:t>méta-langage</a:t>
            </a:r>
            <a:r>
              <a:rPr lang="fr-FR" altLang="fr-FR" sz="2400" dirty="0"/>
              <a:t>, il est possible de créer ses propres balises: </a:t>
            </a:r>
            <a:r>
              <a:rPr lang="fr-FR" altLang="fr-FR" sz="2400" b="1" dirty="0"/>
              <a:t>Extensibilité</a:t>
            </a:r>
            <a:r>
              <a:rPr lang="fr-FR" altLang="fr-FR" sz="2400" dirty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fr-FR" altLang="fr-FR" sz="2400" dirty="0"/>
              <a:t>Outils disponibles (et gratuits)</a:t>
            </a:r>
          </a:p>
          <a:p>
            <a:pPr eaLnBrk="1" hangingPunct="1">
              <a:lnSpc>
                <a:spcPct val="80000"/>
              </a:lnSpc>
            </a:pPr>
            <a:endParaRPr lang="fr-FR" altLang="fr-FR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sz="2400" b="1" dirty="0"/>
              <a:t>Largement utilisé pour les échanges inter-applications (avec le JSON)</a:t>
            </a:r>
          </a:p>
          <a:p>
            <a:pPr eaLnBrk="1" hangingPunct="1">
              <a:lnSpc>
                <a:spcPct val="80000"/>
              </a:lnSpc>
            </a:pPr>
            <a:endParaRPr lang="fr-FR" altLang="fr-FR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C212AF24-3175-4C30-A00D-C0E83D02AB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A vous de jouer !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3366736-1CAE-47EA-8537-224EF5C352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Pouvez-vous définir un document XML qui représente un message Client/Serveur ?</a:t>
            </a:r>
          </a:p>
          <a:p>
            <a:pPr eaLnBrk="1" hangingPunct="1"/>
            <a:r>
              <a:rPr lang="fr-FR" altLang="fr-FR"/>
              <a:t>Quelles sont les informations que ce message doit contenir ?</a:t>
            </a:r>
          </a:p>
          <a:p>
            <a:pPr eaLnBrk="1" hangingPunct="1"/>
            <a:r>
              <a:rPr lang="fr-FR" altLang="fr-FR"/>
              <a:t>Comment échanger ce message ?</a:t>
            </a:r>
          </a:p>
          <a:p>
            <a:pPr lvl="1" eaLnBrk="1" hangingPunct="1"/>
            <a:r>
              <a:rPr lang="fr-FR" altLang="fr-FR"/>
              <a:t>Quels sont les problèmes soulevés 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>
            <a:extLst>
              <a:ext uri="{FF2B5EF4-FFF2-40B4-BE49-F238E27FC236}">
                <a16:creationId xmlns:a16="http://schemas.microsoft.com/office/drawing/2014/main" id="{0BC7506A-9F63-443F-8644-B673E740A45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SOAP</a:t>
            </a:r>
          </a:p>
        </p:txBody>
      </p:sp>
      <p:sp>
        <p:nvSpPr>
          <p:cNvPr id="31747" name="Rectangle 5">
            <a:extLst>
              <a:ext uri="{FF2B5EF4-FFF2-40B4-BE49-F238E27FC236}">
                <a16:creationId xmlns:a16="http://schemas.microsoft.com/office/drawing/2014/main" id="{13AD41B2-377B-4DB6-BBE8-3EE4308E662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Simple Object Access Protocol </a:t>
            </a:r>
            <a:r>
              <a:rPr lang="fr-FR" altLang="fr-FR" i="1"/>
              <a:t>Version 1.2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2E399DDB-9926-4D2D-AA87-A2DC119BF1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Abstract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1C306839-164A-4A25-95DA-67AA587166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altLang="fr-FR" sz="2000"/>
              <a:t>SOAP is a lightweight protocol for exchange of information in a decentralized, distributed environment. </a:t>
            </a:r>
          </a:p>
          <a:p>
            <a:pPr eaLnBrk="1" hangingPunct="1">
              <a:lnSpc>
                <a:spcPct val="80000"/>
              </a:lnSpc>
            </a:pPr>
            <a:r>
              <a:rPr lang="fr-FR" altLang="fr-FR" sz="2000"/>
              <a:t>It is an XML based protocol that consists of three parts: an envelope that defines a </a:t>
            </a:r>
            <a:r>
              <a:rPr lang="fr-FR" altLang="fr-FR" sz="2000" u="sng"/>
              <a:t>framework</a:t>
            </a:r>
            <a:r>
              <a:rPr lang="fr-FR" altLang="fr-FR" sz="2000"/>
              <a:t> for describing what is in a message and how to process it, a set of </a:t>
            </a:r>
            <a:r>
              <a:rPr lang="fr-FR" altLang="fr-FR" sz="2000" u="sng"/>
              <a:t>encoding</a:t>
            </a:r>
            <a:r>
              <a:rPr lang="fr-FR" altLang="fr-FR" sz="2000"/>
              <a:t> rules for expressing instances of application-defined datatypes, and a </a:t>
            </a:r>
            <a:r>
              <a:rPr lang="fr-FR" altLang="fr-FR" sz="2000" u="sng"/>
              <a:t>convention</a:t>
            </a:r>
            <a:r>
              <a:rPr lang="fr-FR" altLang="fr-FR" sz="2000"/>
              <a:t> for representing remote procedure calls and responses. </a:t>
            </a:r>
          </a:p>
          <a:p>
            <a:pPr eaLnBrk="1" hangingPunct="1">
              <a:lnSpc>
                <a:spcPct val="80000"/>
              </a:lnSpc>
            </a:pPr>
            <a:r>
              <a:rPr lang="fr-FR" altLang="fr-FR" sz="2000"/>
              <a:t>SOAP can potentially be used in combination with a variety of other protocols; however, the only bindings defined in this document describe how to use SOAP in combination with HTTP and HTTP Extension Framework.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F852FAE-F8EF-4EC2-8D56-7B7ED9938B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Exemple de message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D6A444CF-4D3B-488B-A86D-7C06D03283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 b="1"/>
              <a:t>StockQuote</a:t>
            </a:r>
            <a:r>
              <a:rPr lang="fr-FR" altLang="fr-FR"/>
              <a:t> est un ensemble de services qui permet d’obtenir des informations sur des actions boursières.</a:t>
            </a:r>
          </a:p>
          <a:p>
            <a:pPr lvl="1" eaLnBrk="1" hangingPunct="1"/>
            <a:r>
              <a:rPr lang="fr-FR" altLang="fr-FR" b="1"/>
              <a:t>GetLastTradePrice</a:t>
            </a:r>
            <a:r>
              <a:rPr lang="fr-FR" altLang="fr-FR"/>
              <a:t> est le service qui permet de connaître la dernière valeur d’une action.</a:t>
            </a:r>
          </a:p>
          <a:p>
            <a:pPr lvl="1" eaLnBrk="1" hangingPunct="1"/>
            <a:endParaRPr lang="fr-FR" altLang="fr-FR"/>
          </a:p>
          <a:p>
            <a:pPr eaLnBrk="1" hangingPunct="1"/>
            <a:r>
              <a:rPr lang="fr-FR" altLang="fr-FR"/>
              <a:t>Cet exemple présente un échange de messages entre un client qui veut savoir la valeur de l’action</a:t>
            </a:r>
            <a:br>
              <a:rPr lang="fr-FR" altLang="fr-FR"/>
            </a:br>
            <a:r>
              <a:rPr lang="fr-FR" altLang="fr-FR"/>
              <a:t>« UPS ».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9" name="Rectangle 7">
            <a:extLst>
              <a:ext uri="{FF2B5EF4-FFF2-40B4-BE49-F238E27FC236}">
                <a16:creationId xmlns:a16="http://schemas.microsoft.com/office/drawing/2014/main" id="{56207564-B9BF-479B-B1D9-B6353766B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100" y="4648200"/>
            <a:ext cx="4686300" cy="606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fr-FR" altLang="fr-FR" sz="18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83816FE9-7D21-4C9C-B983-7F842BF321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Exemple de message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BCA48549-DC92-413A-AE11-FA329DE8A7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40139"/>
            <a:ext cx="7886700" cy="4351338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fr-FR" altLang="fr-FR" sz="2000" dirty="0"/>
              <a:t>POST /</a:t>
            </a:r>
            <a:r>
              <a:rPr lang="fr-FR" altLang="fr-FR" sz="2000" dirty="0" err="1"/>
              <a:t>StockQuote</a:t>
            </a:r>
            <a:r>
              <a:rPr lang="fr-FR" altLang="fr-FR" sz="2000" dirty="0"/>
              <a:t> HTTP/1.1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fr-FR" altLang="fr-FR" sz="2000" dirty="0"/>
              <a:t>Host: www.stockquoteserver.com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fr-FR" altLang="fr-FR" sz="2000" dirty="0"/>
              <a:t>Content-Type: </a:t>
            </a:r>
            <a:r>
              <a:rPr lang="fr-FR" altLang="fr-FR" sz="2000" dirty="0" err="1"/>
              <a:t>text</a:t>
            </a:r>
            <a:r>
              <a:rPr lang="fr-FR" altLang="fr-FR" sz="2000" dirty="0"/>
              <a:t>/xml; </a:t>
            </a:r>
            <a:r>
              <a:rPr lang="fr-FR" altLang="fr-FR" sz="2000" dirty="0" err="1"/>
              <a:t>charset</a:t>
            </a:r>
            <a:r>
              <a:rPr lang="fr-FR" altLang="fr-FR" sz="2000" dirty="0"/>
              <a:t>="utf-8"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fr-FR" altLang="fr-FR" sz="2000" dirty="0"/>
              <a:t>Content-</a:t>
            </a:r>
            <a:r>
              <a:rPr lang="fr-FR" altLang="fr-FR" sz="2000" dirty="0" err="1"/>
              <a:t>Length</a:t>
            </a:r>
            <a:r>
              <a:rPr lang="fr-FR" altLang="fr-FR" sz="2000" dirty="0"/>
              <a:t>: </a:t>
            </a:r>
            <a:r>
              <a:rPr lang="fr-FR" altLang="fr-FR" sz="2000" dirty="0" err="1"/>
              <a:t>nnnn</a:t>
            </a:r>
            <a:endParaRPr lang="fr-FR" altLang="fr-FR" sz="2000"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fr-FR" altLang="fr-FR" sz="2000" dirty="0" err="1"/>
              <a:t>SOAPAction</a:t>
            </a:r>
            <a:r>
              <a:rPr lang="fr-FR" altLang="fr-FR" sz="2000" dirty="0"/>
              <a:t>: "</a:t>
            </a:r>
            <a:r>
              <a:rPr lang="fr-FR" altLang="fr-FR" sz="2000" dirty="0" err="1"/>
              <a:t>Some</a:t>
            </a:r>
            <a:r>
              <a:rPr lang="fr-FR" altLang="fr-FR" sz="2000" dirty="0"/>
              <a:t>-URI"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fr-FR" altLang="fr-FR" sz="2000"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fr-FR" altLang="fr-FR" sz="2000" dirty="0"/>
              <a:t>&lt;</a:t>
            </a:r>
            <a:r>
              <a:rPr lang="fr-FR" altLang="fr-FR" sz="2000" dirty="0" err="1"/>
              <a:t>SOAP-ENV:Envelope</a:t>
            </a:r>
            <a:br>
              <a:rPr lang="fr-FR" altLang="fr-FR" sz="2000" dirty="0"/>
            </a:br>
            <a:r>
              <a:rPr lang="fr-FR" altLang="fr-FR" sz="2000" dirty="0"/>
              <a:t>  </a:t>
            </a:r>
            <a:r>
              <a:rPr lang="fr-FR" altLang="fr-FR" sz="2000" dirty="0" err="1"/>
              <a:t>xmlns:SOAP-ENV</a:t>
            </a:r>
            <a:r>
              <a:rPr lang="fr-FR" altLang="fr-FR" sz="2000" dirty="0"/>
              <a:t>="http://schemas.xmlsoap.org/soap/</a:t>
            </a:r>
            <a:r>
              <a:rPr lang="fr-FR" altLang="fr-FR" sz="2000" dirty="0" err="1"/>
              <a:t>envelope</a:t>
            </a:r>
            <a:r>
              <a:rPr lang="fr-FR" altLang="fr-FR" sz="2000" dirty="0"/>
              <a:t>/"</a:t>
            </a:r>
            <a:br>
              <a:rPr lang="fr-FR" altLang="fr-FR" sz="2000" dirty="0"/>
            </a:br>
            <a:r>
              <a:rPr lang="fr-FR" altLang="fr-FR" sz="2000" dirty="0"/>
              <a:t>  </a:t>
            </a:r>
            <a:r>
              <a:rPr lang="fr-FR" altLang="fr-FR" sz="2000" dirty="0" err="1"/>
              <a:t>SOAP-ENV:encodingStyle</a:t>
            </a:r>
            <a:r>
              <a:rPr lang="fr-FR" altLang="fr-FR" sz="2000" dirty="0"/>
              <a:t>="http://schemas.xmlsoap.org/soap/</a:t>
            </a:r>
            <a:r>
              <a:rPr lang="fr-FR" altLang="fr-FR" sz="2000" dirty="0" err="1"/>
              <a:t>encoding</a:t>
            </a:r>
            <a:r>
              <a:rPr lang="fr-FR" altLang="fr-FR" sz="2000" dirty="0"/>
              <a:t>/"&gt;</a:t>
            </a:r>
            <a:br>
              <a:rPr lang="fr-FR" altLang="fr-FR" sz="2000" dirty="0"/>
            </a:br>
            <a:r>
              <a:rPr lang="fr-FR" altLang="fr-FR" sz="2000" dirty="0"/>
              <a:t>&lt;</a:t>
            </a:r>
            <a:r>
              <a:rPr lang="fr-FR" altLang="fr-FR" sz="2000" dirty="0" err="1"/>
              <a:t>SOAP-ENV:Body</a:t>
            </a:r>
            <a:r>
              <a:rPr lang="fr-FR" altLang="fr-FR" sz="2000" dirty="0"/>
              <a:t>&gt;</a:t>
            </a:r>
            <a:br>
              <a:rPr lang="fr-FR" altLang="fr-FR" sz="2000" dirty="0"/>
            </a:br>
            <a:r>
              <a:rPr lang="fr-FR" altLang="fr-FR" sz="2000" dirty="0"/>
              <a:t>    &lt;</a:t>
            </a:r>
            <a:r>
              <a:rPr lang="fr-FR" altLang="fr-FR" sz="2000" dirty="0" err="1"/>
              <a:t>m:GetLastTradePrice</a:t>
            </a:r>
            <a:r>
              <a:rPr lang="fr-FR" altLang="fr-FR" sz="2000" dirty="0"/>
              <a:t> </a:t>
            </a:r>
            <a:r>
              <a:rPr lang="fr-FR" altLang="fr-FR" sz="2000" dirty="0" err="1"/>
              <a:t>xmlns:m</a:t>
            </a:r>
            <a:r>
              <a:rPr lang="fr-FR" altLang="fr-FR" sz="2000" dirty="0"/>
              <a:t>="</a:t>
            </a:r>
            <a:r>
              <a:rPr lang="fr-FR" altLang="fr-FR" sz="2000" dirty="0" err="1"/>
              <a:t>Some</a:t>
            </a:r>
            <a:r>
              <a:rPr lang="fr-FR" altLang="fr-FR" sz="2000" dirty="0"/>
              <a:t>-URI"&gt;</a:t>
            </a:r>
            <a:br>
              <a:rPr lang="fr-FR" altLang="fr-FR" sz="2000" dirty="0"/>
            </a:br>
            <a:r>
              <a:rPr lang="fr-FR" altLang="fr-FR" sz="2000" dirty="0"/>
              <a:t>        &lt;</a:t>
            </a:r>
            <a:r>
              <a:rPr lang="fr-FR" altLang="fr-FR" sz="2000" dirty="0" err="1"/>
              <a:t>symbol</a:t>
            </a:r>
            <a:r>
              <a:rPr lang="fr-FR" altLang="fr-FR" sz="2000" dirty="0"/>
              <a:t>&gt;UPS&lt;/</a:t>
            </a:r>
            <a:r>
              <a:rPr lang="fr-FR" altLang="fr-FR" sz="2000" dirty="0" err="1"/>
              <a:t>symbol</a:t>
            </a:r>
            <a:r>
              <a:rPr lang="fr-FR" altLang="fr-FR" sz="2000" dirty="0"/>
              <a:t>&gt;</a:t>
            </a:r>
            <a:br>
              <a:rPr lang="fr-FR" altLang="fr-FR" sz="2000" dirty="0"/>
            </a:br>
            <a:r>
              <a:rPr lang="fr-FR" altLang="fr-FR" sz="2000" dirty="0"/>
              <a:t>    &lt;/</a:t>
            </a:r>
            <a:r>
              <a:rPr lang="fr-FR" altLang="fr-FR" sz="2000" dirty="0" err="1"/>
              <a:t>m:GetLastTradePrice</a:t>
            </a:r>
            <a:r>
              <a:rPr lang="fr-FR" altLang="fr-FR" sz="2000" dirty="0"/>
              <a:t>&gt;</a:t>
            </a:r>
            <a:br>
              <a:rPr lang="fr-FR" altLang="fr-FR" sz="2000" dirty="0"/>
            </a:br>
            <a:r>
              <a:rPr lang="fr-FR" altLang="fr-FR" sz="2000" dirty="0"/>
              <a:t>&lt;/</a:t>
            </a:r>
            <a:r>
              <a:rPr lang="fr-FR" altLang="fr-FR" sz="2000" dirty="0" err="1"/>
              <a:t>SOAP-ENV:Body</a:t>
            </a:r>
            <a:r>
              <a:rPr lang="fr-FR" altLang="fr-FR" sz="2000" dirty="0"/>
              <a:t>&gt;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fr-FR" altLang="fr-FR" sz="2000" dirty="0"/>
              <a:t>&lt;/</a:t>
            </a:r>
            <a:r>
              <a:rPr lang="fr-FR" altLang="fr-FR" sz="2000" dirty="0" err="1"/>
              <a:t>SOAP-ENV:Envelope</a:t>
            </a:r>
            <a:r>
              <a:rPr lang="fr-FR" altLang="fr-FR" sz="2000" dirty="0"/>
              <a:t>&gt;</a:t>
            </a:r>
          </a:p>
        </p:txBody>
      </p:sp>
      <p:sp>
        <p:nvSpPr>
          <p:cNvPr id="34821" name="AutoShape 5">
            <a:extLst>
              <a:ext uri="{FF2B5EF4-FFF2-40B4-BE49-F238E27FC236}">
                <a16:creationId xmlns:a16="http://schemas.microsoft.com/office/drawing/2014/main" id="{C6229F64-D44F-4012-8B38-4B4BC11692B4}"/>
              </a:ext>
            </a:extLst>
          </p:cNvPr>
          <p:cNvSpPr>
            <a:spLocks/>
          </p:cNvSpPr>
          <p:nvPr/>
        </p:nvSpPr>
        <p:spPr bwMode="auto">
          <a:xfrm>
            <a:off x="4859338" y="1916113"/>
            <a:ext cx="649287" cy="1584325"/>
          </a:xfrm>
          <a:prstGeom prst="rightBrace">
            <a:avLst>
              <a:gd name="adj1" fmla="val 2033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fr-FR" altLang="fr-FR" sz="1800"/>
          </a:p>
        </p:txBody>
      </p:sp>
      <p:sp>
        <p:nvSpPr>
          <p:cNvPr id="34822" name="Text Box 6">
            <a:extLst>
              <a:ext uri="{FF2B5EF4-FFF2-40B4-BE49-F238E27FC236}">
                <a16:creationId xmlns:a16="http://schemas.microsoft.com/office/drawing/2014/main" id="{788F7AD4-15DE-42A7-ACCC-CC12CCD86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2492375"/>
            <a:ext cx="3241675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1800" b="1"/>
              <a:t>Propre au portage sur HTTP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479CB59-B8B0-46D8-9B1A-EDBCC9FE94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>
                <a:solidFill>
                  <a:schemeClr val="accent1">
                    <a:satMod val="150000"/>
                  </a:schemeClr>
                </a:solidFill>
              </a:rPr>
              <a:t>communication</a:t>
            </a:r>
            <a:br>
              <a:rPr lang="fr-FR" dirty="0">
                <a:solidFill>
                  <a:schemeClr val="accent1">
                    <a:satMod val="150000"/>
                  </a:schemeClr>
                </a:solidFill>
              </a:rPr>
            </a:br>
            <a:endParaRPr lang="fr-FR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56BF613F-7CEC-4D1D-B738-E9882E8164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2286000"/>
            <a:ext cx="8124825" cy="4022725"/>
          </a:xfrm>
        </p:spPr>
        <p:txBody>
          <a:bodyPr rtlCol="0">
            <a:normAutofit fontScale="92500" lnSpcReduction="20000"/>
          </a:bodyPr>
          <a:lstStyle/>
          <a:p>
            <a:pPr marL="118872" indent="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400" dirty="0"/>
              <a:t>Plusieurs niveaux d’abstraction :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endParaRPr lang="fr-FR" sz="1800" dirty="0"/>
          </a:p>
          <a:p>
            <a:pPr marL="557784" indent="-274320" eaLnBrk="1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fr-FR" sz="2200" u="sng" dirty="0"/>
              <a:t>Bas-niveau</a:t>
            </a:r>
            <a:r>
              <a:rPr lang="fr-FR" sz="2200" dirty="0"/>
              <a:t> : la socket (échanges de messages)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fr-FR" sz="2800" dirty="0"/>
              <a:t>…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fr-FR" sz="2200" dirty="0">
                <a:latin typeface="Courier New" pitchFamily="49" charset="0"/>
                <a:cs typeface="Courier New" pitchFamily="49" charset="0"/>
              </a:rPr>
              <a:t>// connexion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fr-FR" sz="2200" dirty="0" err="1">
                <a:latin typeface="Courier New" pitchFamily="49" charset="0"/>
                <a:cs typeface="Courier New" pitchFamily="49" charset="0"/>
              </a:rPr>
              <a:t>laSocket</a:t>
            </a:r>
            <a:r>
              <a:rPr lang="fr-FR" sz="2200" dirty="0">
                <a:latin typeface="Courier New" pitchFamily="49" charset="0"/>
                <a:cs typeface="Courier New" pitchFamily="49" charset="0"/>
              </a:rPr>
              <a:t> = new Socket(machine, port);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fr-FR" sz="2200" dirty="0">
              <a:latin typeface="Courier New" pitchFamily="49" charset="0"/>
              <a:cs typeface="Courier New" pitchFamily="49" charset="0"/>
            </a:endParaRP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fr-FR" sz="2200" dirty="0">
                <a:latin typeface="Courier New" pitchFamily="49" charset="0"/>
                <a:cs typeface="Courier New" pitchFamily="49" charset="0"/>
              </a:rPr>
              <a:t>// Mise en forme du flux de sortie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fr-FR" sz="2200" dirty="0" err="1">
                <a:latin typeface="Courier New" pitchFamily="49" charset="0"/>
                <a:cs typeface="Courier New" pitchFamily="49" charset="0"/>
              </a:rPr>
              <a:t>fluxSortieSocket</a:t>
            </a:r>
            <a:r>
              <a:rPr lang="fr-FR" sz="22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2200" dirty="0" err="1">
                <a:latin typeface="Courier New" pitchFamily="49" charset="0"/>
                <a:cs typeface="Courier New" pitchFamily="49" charset="0"/>
              </a:rPr>
              <a:t>PrintStream</a:t>
            </a:r>
            <a:r>
              <a:rPr lang="fr-FR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200" dirty="0" err="1">
                <a:latin typeface="Courier New" pitchFamily="49" charset="0"/>
                <a:cs typeface="Courier New" pitchFamily="49" charset="0"/>
              </a:rPr>
              <a:t>laSocket.getOutputStream</a:t>
            </a:r>
            <a:r>
              <a:rPr lang="fr-FR" sz="22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fr-FR" sz="2200" dirty="0">
              <a:latin typeface="Courier New" pitchFamily="49" charset="0"/>
              <a:cs typeface="Courier New" pitchFamily="49" charset="0"/>
            </a:endParaRP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fr-FR" sz="2200" dirty="0" err="1">
                <a:latin typeface="Courier New" pitchFamily="49" charset="0"/>
                <a:cs typeface="Courier New" pitchFamily="49" charset="0"/>
              </a:rPr>
              <a:t>fluxSortieSocket.println</a:t>
            </a:r>
            <a:r>
              <a:rPr lang="fr-FR" sz="2200" dirty="0">
                <a:latin typeface="Courier New" pitchFamily="49" charset="0"/>
                <a:cs typeface="Courier New" pitchFamily="49" charset="0"/>
              </a:rPr>
              <a:t>("GET /</a:t>
            </a:r>
            <a:r>
              <a:rPr lang="fr-FR" sz="2200" dirty="0" err="1">
                <a:latin typeface="Courier New" pitchFamily="49" charset="0"/>
                <a:cs typeface="Courier New" pitchFamily="49" charset="0"/>
              </a:rPr>
              <a:t>cam_picture</a:t>
            </a:r>
            <a:r>
              <a:rPr lang="fr-FR" sz="2200" dirty="0">
                <a:latin typeface="Courier New" pitchFamily="49" charset="0"/>
                <a:cs typeface="Courier New" pitchFamily="49" charset="0"/>
              </a:rPr>
              <a:t> HTTP/1.0\r\n");</a:t>
            </a:r>
          </a:p>
        </p:txBody>
      </p:sp>
      <p:pic>
        <p:nvPicPr>
          <p:cNvPr id="4100" name="Image 2">
            <a:extLst>
              <a:ext uri="{FF2B5EF4-FFF2-40B4-BE49-F238E27FC236}">
                <a16:creationId xmlns:a16="http://schemas.microsoft.com/office/drawing/2014/main" id="{092515AD-57CF-4B15-A3E4-FC36FAB2F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513" y="595313"/>
            <a:ext cx="4151312" cy="197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6">
            <a:extLst>
              <a:ext uri="{FF2B5EF4-FFF2-40B4-BE49-F238E27FC236}">
                <a16:creationId xmlns:a16="http://schemas.microsoft.com/office/drawing/2014/main" id="{BEBE394A-B5A1-42DB-ACA9-27EBF8E24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4406900"/>
            <a:ext cx="6480175" cy="739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fr-FR" altLang="fr-FR" sz="18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015B97DC-85A2-4E56-B9BA-5CA0AA6742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Exemple de message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15C83907-21BD-49A7-925C-E10413D583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sz="2000"/>
              <a:t>HTTP/1.1 200 OK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sz="2000"/>
              <a:t>Content-Type: text/xml; charset="utf-8"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sz="2000"/>
              <a:t>Content-Length: nnnn</a:t>
            </a:r>
            <a:br>
              <a:rPr lang="fr-FR" altLang="fr-FR" sz="2000"/>
            </a:br>
            <a:endParaRPr lang="fr-FR" altLang="fr-FR" sz="20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sz="2000"/>
              <a:t>&lt;SOAP-ENV:Envelope</a:t>
            </a:r>
            <a:br>
              <a:rPr lang="fr-FR" altLang="fr-FR" sz="2000"/>
            </a:br>
            <a:r>
              <a:rPr lang="fr-FR" altLang="fr-FR" sz="2000"/>
              <a:t>  xmlns:SOAP-ENV="http://schemas.xmlsoap.org/soap/envelope/"</a:t>
            </a:r>
            <a:br>
              <a:rPr lang="fr-FR" altLang="fr-FR" sz="2000"/>
            </a:br>
            <a:r>
              <a:rPr lang="fr-FR" altLang="fr-FR" sz="2000"/>
              <a:t>  SOAP-ENV:encodingStyle="http://schemas.xmlsoap.org/soap/encoding/"/&gt;</a:t>
            </a:r>
            <a:br>
              <a:rPr lang="fr-FR" altLang="fr-FR" sz="2000"/>
            </a:br>
            <a:r>
              <a:rPr lang="fr-FR" altLang="fr-FR" sz="2000"/>
              <a:t>&lt;SOAP-ENV:Body&gt;</a:t>
            </a:r>
            <a:br>
              <a:rPr lang="fr-FR" altLang="fr-FR" sz="2000"/>
            </a:br>
            <a:r>
              <a:rPr lang="fr-FR" altLang="fr-FR" sz="2000"/>
              <a:t>    &lt;m:GetLastTradePriceResponse xmlns:m="Some-URI"&gt;</a:t>
            </a:r>
            <a:br>
              <a:rPr lang="fr-FR" altLang="fr-FR" sz="2000"/>
            </a:br>
            <a:r>
              <a:rPr lang="fr-FR" altLang="fr-FR" sz="2000"/>
              <a:t>        &lt;Price&gt;34.5&lt;/Price&gt;</a:t>
            </a:r>
            <a:br>
              <a:rPr lang="fr-FR" altLang="fr-FR" sz="2000"/>
            </a:br>
            <a:r>
              <a:rPr lang="fr-FR" altLang="fr-FR" sz="2000"/>
              <a:t>    &lt;/m:GetLastTradePriceResponse&gt;</a:t>
            </a:r>
            <a:br>
              <a:rPr lang="fr-FR" altLang="fr-FR" sz="2000"/>
            </a:br>
            <a:r>
              <a:rPr lang="fr-FR" altLang="fr-FR" sz="2000"/>
              <a:t>&lt;/SOAP-ENV:Body&gt;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sz="2000"/>
              <a:t>&lt;/SOAP-ENV:Envelope&gt; </a:t>
            </a:r>
          </a:p>
        </p:txBody>
      </p:sp>
      <p:sp>
        <p:nvSpPr>
          <p:cNvPr id="35845" name="AutoShape 4">
            <a:extLst>
              <a:ext uri="{FF2B5EF4-FFF2-40B4-BE49-F238E27FC236}">
                <a16:creationId xmlns:a16="http://schemas.microsoft.com/office/drawing/2014/main" id="{F3C53A08-5745-429B-9217-2FD3FEE61048}"/>
              </a:ext>
            </a:extLst>
          </p:cNvPr>
          <p:cNvSpPr>
            <a:spLocks/>
          </p:cNvSpPr>
          <p:nvPr/>
        </p:nvSpPr>
        <p:spPr bwMode="auto">
          <a:xfrm>
            <a:off x="4859338" y="1916113"/>
            <a:ext cx="649287" cy="1008062"/>
          </a:xfrm>
          <a:prstGeom prst="rightBrace">
            <a:avLst>
              <a:gd name="adj1" fmla="val 129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fr-FR" altLang="fr-FR" sz="1800"/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B814B8A9-9BB2-4698-A748-8CE1A828A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2203450"/>
            <a:ext cx="3241675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1800" b="1"/>
              <a:t>Propre au portage sur HTTP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200F9B19-0B87-4712-A88E-EEECDD8537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Analyse de l’exemple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F59AA243-B128-4E5D-A871-FBE155EE2E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altLang="fr-FR" sz="2400"/>
              <a:t>Des Balises Utilisateur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fr-FR" altLang="fr-FR" sz="2000"/>
              <a:t>GetLastTradePriceResponse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fr-FR" altLang="fr-FR" sz="2000"/>
              <a:t>Symbol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fr-FR" altLang="fr-FR" sz="2000"/>
              <a:t>Price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fr-FR" altLang="fr-FR" sz="2400"/>
              <a:t>Un Namespace Utilisateur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fr-FR" altLang="fr-FR" sz="2000"/>
              <a:t>xmlns:m="Some-URI"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fr-FR" altLang="fr-FR" sz="2400"/>
              <a:t>Des Balises SOAP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fr-FR" altLang="fr-FR" sz="2000"/>
              <a:t>Enveloppe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fr-FR" altLang="fr-FR" sz="2000"/>
              <a:t>Body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fr-FR" altLang="fr-FR" sz="2400"/>
              <a:t>Un Namespace SOAP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fr-FR" altLang="fr-FR" sz="2000"/>
              <a:t>xmlns:SOAP-ENV="http://schemas.xmlsoap.org/soap/envelope/"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fr-FR" altLang="fr-FR" sz="2400"/>
              <a:t>Des informations dans la partie HTTP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D8DFFC1C-8ED4-4E94-BEA0-9C417D77D7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Namespace SOAP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1128FCE4-5291-414F-9823-C61FDD152D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Le </a:t>
            </a:r>
            <a:r>
              <a:rPr lang="fr-FR" altLang="fr-FR" dirty="0" err="1"/>
              <a:t>namespace</a:t>
            </a:r>
            <a:r>
              <a:rPr lang="fr-FR" altLang="fr-FR" dirty="0"/>
              <a:t> des balises SOAP</a:t>
            </a:r>
          </a:p>
          <a:p>
            <a:pPr lvl="1" eaLnBrk="1" hangingPunct="1"/>
            <a:r>
              <a:rPr lang="fr-FR" altLang="fr-FR" dirty="0"/>
              <a:t>http://schemas.xmlsoap.org/soap/envelope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Le </a:t>
            </a:r>
            <a:r>
              <a:rPr lang="fr-FR" altLang="fr-FR" dirty="0" err="1"/>
              <a:t>namespace</a:t>
            </a:r>
            <a:r>
              <a:rPr lang="fr-FR" altLang="fr-FR" dirty="0"/>
              <a:t> de l’encodage SOAP</a:t>
            </a:r>
          </a:p>
          <a:p>
            <a:pPr lvl="1" eaLnBrk="1" hangingPunct="1"/>
            <a:r>
              <a:rPr lang="fr-FR" altLang="fr-FR" dirty="0"/>
              <a:t>http://schemas.xmlsoap.org/soap/encoding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493B1E76-EC47-4400-BB1E-B670160BFF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Structure d’un message SOAP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2581021E-5B6A-4B67-BC17-A86A78EDC0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 sz="2400"/>
              <a:t>Un message SOAP est contenu dans une balise </a:t>
            </a:r>
            <a:r>
              <a:rPr lang="fr-FR" altLang="fr-FR" sz="2400" b="1"/>
              <a:t>Envelope</a:t>
            </a:r>
          </a:p>
          <a:p>
            <a:pPr lvl="1" eaLnBrk="1" hangingPunct="1"/>
            <a:r>
              <a:rPr lang="fr-FR" altLang="fr-FR" sz="2000"/>
              <a:t>Une </a:t>
            </a:r>
            <a:r>
              <a:rPr lang="fr-FR" altLang="fr-FR" sz="2000" b="1"/>
              <a:t>Envelope</a:t>
            </a:r>
            <a:r>
              <a:rPr lang="fr-FR" altLang="fr-FR" sz="2000"/>
              <a:t> peut contenir une balise </a:t>
            </a:r>
            <a:r>
              <a:rPr lang="fr-FR" altLang="fr-FR" sz="2000" b="1"/>
              <a:t>Header</a:t>
            </a:r>
          </a:p>
          <a:p>
            <a:pPr lvl="2" eaLnBrk="1" hangingPunct="1"/>
            <a:r>
              <a:rPr lang="fr-FR" altLang="fr-FR" sz="1800"/>
              <a:t>Une Header peut contenir n’importe quel ensemble de balises. Ces balises doivent appartenir à des namespaces.</a:t>
            </a:r>
          </a:p>
          <a:p>
            <a:pPr lvl="1" eaLnBrk="1" hangingPunct="1"/>
            <a:endParaRPr lang="fr-FR" altLang="fr-FR" sz="2000"/>
          </a:p>
          <a:p>
            <a:pPr lvl="1" eaLnBrk="1" hangingPunct="1"/>
            <a:r>
              <a:rPr lang="fr-FR" altLang="fr-FR" sz="2000"/>
              <a:t>Une </a:t>
            </a:r>
            <a:r>
              <a:rPr lang="fr-FR" altLang="fr-FR" sz="2000" b="1"/>
              <a:t>Envelope</a:t>
            </a:r>
            <a:r>
              <a:rPr lang="fr-FR" altLang="fr-FR" sz="2000"/>
              <a:t> doit contenir une balise </a:t>
            </a:r>
            <a:r>
              <a:rPr lang="fr-FR" altLang="fr-FR" sz="2000" b="1"/>
              <a:t>Body</a:t>
            </a:r>
          </a:p>
          <a:p>
            <a:pPr lvl="2" eaLnBrk="1" hangingPunct="1"/>
            <a:r>
              <a:rPr lang="fr-FR" altLang="fr-FR" sz="1800"/>
              <a:t>Un Body peut contenir n’importe quelle ensemble de balises. Ces balises peuvent appartenir à des namespaces.</a:t>
            </a:r>
          </a:p>
          <a:p>
            <a:pPr lvl="2" eaLnBrk="1" hangingPunct="1"/>
            <a:r>
              <a:rPr lang="fr-FR" altLang="fr-FR" sz="1800"/>
              <a:t>Un Body peut contenir des balises </a:t>
            </a:r>
            <a:r>
              <a:rPr lang="fr-FR" altLang="fr-FR" sz="1800" b="1"/>
              <a:t>Fault</a:t>
            </a:r>
            <a:r>
              <a:rPr lang="fr-FR" altLang="fr-FR" sz="1800"/>
              <a:t> qui permettent d’identifier des erreurs.</a:t>
            </a:r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F37E23A5-FE64-48E1-93D6-C1AA1C093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2388" y="0"/>
            <a:ext cx="1471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fr-FR" altLang="fr-FR" sz="1800" b="1"/>
              <a:t>Framework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A4866158-744E-4DD6-BB26-5DDAD6D39E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SOAP Header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5F0A0808-30DC-4BBD-B927-8E2CB84EF3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fr-FR"/>
              <a:t>Mécanisme d’extension du protocole SOAP</a:t>
            </a:r>
          </a:p>
          <a:p>
            <a:pPr eaLnBrk="1" hangingPunct="1"/>
            <a:r>
              <a:rPr lang="fr-FR" altLang="fr-FR"/>
              <a:t>La balise Header est optionnelle</a:t>
            </a:r>
          </a:p>
          <a:p>
            <a:pPr eaLnBrk="1" hangingPunct="1"/>
            <a:r>
              <a:rPr lang="fr-FR" altLang="fr-FR"/>
              <a:t>Si la balise Header est présente, elle doit être le premier fils de la balise Envelope</a:t>
            </a:r>
          </a:p>
          <a:p>
            <a:pPr eaLnBrk="1" hangingPunct="1"/>
            <a:r>
              <a:rPr lang="fr-FR" altLang="fr-FR"/>
              <a:t>La balise Header contient des </a:t>
            </a:r>
            <a:r>
              <a:rPr lang="fr-FR" altLang="fr-FR" i="1"/>
              <a:t>entrées</a:t>
            </a:r>
          </a:p>
          <a:p>
            <a:pPr eaLnBrk="1" hangingPunct="1"/>
            <a:r>
              <a:rPr lang="fr-FR" altLang="fr-FR"/>
              <a:t>Une </a:t>
            </a:r>
            <a:r>
              <a:rPr lang="fr-FR" altLang="fr-FR" i="1"/>
              <a:t>entrée</a:t>
            </a:r>
            <a:r>
              <a:rPr lang="fr-FR" altLang="fr-FR"/>
              <a:t> est n’importe quelle balise incluse dans un namespace</a:t>
            </a:r>
          </a:p>
        </p:txBody>
      </p:sp>
      <p:sp>
        <p:nvSpPr>
          <p:cNvPr id="39940" name="Text Box 4">
            <a:extLst>
              <a:ext uri="{FF2B5EF4-FFF2-40B4-BE49-F238E27FC236}">
                <a16:creationId xmlns:a16="http://schemas.microsoft.com/office/drawing/2014/main" id="{2DEFAFAF-DBD8-4DD8-AD86-D272FFC93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2388" y="0"/>
            <a:ext cx="1471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fr-FR" altLang="fr-FR" sz="1800" b="1"/>
              <a:t>Framework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6E65BB0-6AC1-48C3-952B-A0D6FA4546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SOAP Header Example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087AC7AA-97E7-4D9B-8BE9-B00841F7A5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fr-FR"/>
              <a:t>&lt;SOAP-ENV:Header&gt;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fr-FR"/>
              <a:t>	&lt;t:Transaction xmlns:t="some-URI"&gt;</a:t>
            </a:r>
            <a:br>
              <a:rPr lang="fr-FR" altLang="fr-FR"/>
            </a:br>
            <a:r>
              <a:rPr lang="fr-FR" altLang="fr-FR"/>
              <a:t>	5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fr-FR"/>
              <a:t>	&lt;/t:Transaction&gt;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fr-FR"/>
              <a:t>&lt;/SOAP-ENV:Header&gt;</a:t>
            </a: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B69BFD05-C3F6-4082-B5CC-A5470CC58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2388" y="0"/>
            <a:ext cx="1471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fr-FR" altLang="fr-FR" sz="1800" b="1"/>
              <a:t>Framework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53969CED-F24A-4A7A-842A-F69AAC2755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SOAP Body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8D8D3114-C626-4215-856D-002415A22B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fr-FR"/>
              <a:t>Le Body contient le message à échanger</a:t>
            </a:r>
          </a:p>
          <a:p>
            <a:pPr eaLnBrk="1" hangingPunct="1"/>
            <a:r>
              <a:rPr lang="fr-FR" altLang="fr-FR"/>
              <a:t>La balise Body est obligatoire</a:t>
            </a:r>
          </a:p>
          <a:p>
            <a:pPr eaLnBrk="1" hangingPunct="1"/>
            <a:r>
              <a:rPr lang="fr-FR" altLang="fr-FR"/>
              <a:t>La balise Body doit être le premier fils de la balise Envelope (ou le deuxième si il existe une balise Header)</a:t>
            </a:r>
          </a:p>
          <a:p>
            <a:pPr eaLnBrk="1" hangingPunct="1"/>
            <a:r>
              <a:rPr lang="fr-FR" altLang="fr-FR"/>
              <a:t>La balise Body contient des </a:t>
            </a:r>
            <a:r>
              <a:rPr lang="fr-FR" altLang="fr-FR" i="1"/>
              <a:t>entrées</a:t>
            </a:r>
          </a:p>
          <a:p>
            <a:pPr eaLnBrk="1" hangingPunct="1"/>
            <a:r>
              <a:rPr lang="fr-FR" altLang="fr-FR"/>
              <a:t>Une </a:t>
            </a:r>
            <a:r>
              <a:rPr lang="fr-FR" altLang="fr-FR" i="1"/>
              <a:t>entrée </a:t>
            </a:r>
            <a:r>
              <a:rPr lang="fr-FR" altLang="fr-FR"/>
              <a:t>est n’importe quelle balise incluse optionnellement dans un namespace</a:t>
            </a:r>
          </a:p>
          <a:p>
            <a:pPr eaLnBrk="1" hangingPunct="1"/>
            <a:r>
              <a:rPr lang="fr-FR" altLang="fr-FR"/>
              <a:t>Une </a:t>
            </a:r>
            <a:r>
              <a:rPr lang="fr-FR" altLang="fr-FR" i="1"/>
              <a:t>entrée </a:t>
            </a:r>
            <a:r>
              <a:rPr lang="fr-FR" altLang="fr-FR"/>
              <a:t>peut être une Fault.</a:t>
            </a:r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46A588E2-3447-4E2F-BE11-839A58F37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2388" y="0"/>
            <a:ext cx="1471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fr-FR" altLang="fr-FR" sz="1800" b="1"/>
              <a:t>Framework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B01DD991-6CB2-4673-84E6-F23BA7340B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SOAP Fault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AE1869E9-455E-4C12-9706-E2380B198D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fr-FR"/>
              <a:t>Balise permettant de signaler des cas d’erreur.</a:t>
            </a:r>
          </a:p>
          <a:p>
            <a:pPr eaLnBrk="1" hangingPunct="1"/>
            <a:r>
              <a:rPr lang="fr-FR" altLang="fr-FR"/>
              <a:t>La balise Fault contient les balises suivantes</a:t>
            </a:r>
          </a:p>
          <a:p>
            <a:pPr lvl="1" eaLnBrk="1" hangingPunct="1"/>
            <a:r>
              <a:rPr lang="fr-FR" altLang="fr-FR"/>
              <a:t>faultcode : un code permettant d’identifier le type d’erreur</a:t>
            </a:r>
          </a:p>
          <a:p>
            <a:pPr lvl="2" eaLnBrk="1" hangingPunct="1"/>
            <a:r>
              <a:rPr lang="fr-FR" altLang="fr-FR"/>
              <a:t>Client, Server, VersionMismatch, MustUnderstand</a:t>
            </a:r>
          </a:p>
          <a:p>
            <a:pPr lvl="1" eaLnBrk="1" hangingPunct="1"/>
            <a:r>
              <a:rPr lang="fr-FR" altLang="fr-FR"/>
              <a:t>faultstring : une explication en langage naturel</a:t>
            </a:r>
          </a:p>
          <a:p>
            <a:pPr lvl="1" eaLnBrk="1" hangingPunct="1"/>
            <a:r>
              <a:rPr lang="fr-FR" altLang="fr-FR"/>
              <a:t>faultactor : une information identifier l’initiateur de l’erreur</a:t>
            </a:r>
          </a:p>
          <a:p>
            <a:pPr lvl="1" eaLnBrk="1" hangingPunct="1"/>
            <a:r>
              <a:rPr lang="fr-FR" altLang="fr-FR"/>
              <a:t>detail : Définition précise de l’erreur.</a:t>
            </a:r>
          </a:p>
        </p:txBody>
      </p:sp>
      <p:sp>
        <p:nvSpPr>
          <p:cNvPr id="43012" name="Text Box 4">
            <a:extLst>
              <a:ext uri="{FF2B5EF4-FFF2-40B4-BE49-F238E27FC236}">
                <a16:creationId xmlns:a16="http://schemas.microsoft.com/office/drawing/2014/main" id="{BFC22CCF-5432-49D6-8F10-0AC8C455A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2388" y="0"/>
            <a:ext cx="1471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fr-FR" altLang="fr-FR" sz="1800" b="1"/>
              <a:t>Framework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80F9EF41-BA15-4712-8B31-615D39AB77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Encodage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C6F993AC-203F-4936-BD6F-0FEBA85A6A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Un message SOAP contient des données typées. Il faut donc définir un moyen d’encoder ces données.</a:t>
            </a:r>
          </a:p>
          <a:p>
            <a:pPr eaLnBrk="1" hangingPunct="1"/>
            <a:r>
              <a:rPr lang="fr-FR" altLang="fr-FR" dirty="0"/>
              <a:t>Vocabulaire SOAP : </a:t>
            </a:r>
          </a:p>
          <a:p>
            <a:pPr lvl="1" eaLnBrk="1" hangingPunct="1"/>
            <a:r>
              <a:rPr lang="fr-FR" altLang="fr-FR" dirty="0"/>
              <a:t>Value (valeur d’une donnée)</a:t>
            </a:r>
          </a:p>
          <a:p>
            <a:pPr lvl="2" eaLnBrk="1" hangingPunct="1"/>
            <a:r>
              <a:rPr lang="fr-FR" altLang="fr-FR" dirty="0"/>
              <a:t>Simple value (string, </a:t>
            </a:r>
            <a:r>
              <a:rPr lang="fr-FR" altLang="fr-FR" dirty="0" err="1"/>
              <a:t>integer</a:t>
            </a:r>
            <a:r>
              <a:rPr lang="fr-FR" altLang="fr-FR" dirty="0"/>
              <a:t>, etc.) </a:t>
            </a:r>
          </a:p>
          <a:p>
            <a:pPr lvl="2" eaLnBrk="1" hangingPunct="1"/>
            <a:r>
              <a:rPr lang="fr-FR" altLang="fr-FR" dirty="0"/>
              <a:t>Compound value (</a:t>
            </a:r>
            <a:r>
              <a:rPr lang="fr-FR" altLang="fr-FR" dirty="0" err="1"/>
              <a:t>array</a:t>
            </a:r>
            <a:r>
              <a:rPr lang="fr-FR" altLang="fr-FR" dirty="0"/>
              <a:t>, </a:t>
            </a:r>
            <a:r>
              <a:rPr lang="fr-FR" altLang="fr-FR" dirty="0" err="1"/>
              <a:t>struct</a:t>
            </a:r>
            <a:r>
              <a:rPr lang="fr-FR" altLang="fr-FR" dirty="0"/>
              <a:t>, …)</a:t>
            </a:r>
          </a:p>
          <a:p>
            <a:pPr lvl="1" eaLnBrk="1" hangingPunct="1"/>
            <a:r>
              <a:rPr lang="fr-FR" altLang="fr-FR" dirty="0"/>
              <a:t>Type (d’une value)</a:t>
            </a:r>
          </a:p>
          <a:p>
            <a:pPr lvl="2" eaLnBrk="1" hangingPunct="1"/>
            <a:r>
              <a:rPr lang="fr-FR" altLang="fr-FR" dirty="0"/>
              <a:t>Simple Type</a:t>
            </a:r>
          </a:p>
          <a:p>
            <a:pPr lvl="2" eaLnBrk="1" hangingPunct="1"/>
            <a:r>
              <a:rPr lang="fr-FR" altLang="fr-FR" dirty="0"/>
              <a:t>Compound Type</a:t>
            </a:r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DD76896D-C93E-4AB4-BD54-5AFE81CCC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2388" y="0"/>
            <a:ext cx="1471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fr-FR" altLang="fr-FR" sz="1800" b="1"/>
              <a:t>Encoding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24E58E1A-E56F-429B-9E01-28905D21B1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Encodage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66AA1C8C-AE11-4158-8005-7B9EF0243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L’encodage c’est la représentation de valeurs sous forme XML.</a:t>
            </a:r>
          </a:p>
          <a:p>
            <a:pPr eaLnBrk="1" hangingPunct="1"/>
            <a:r>
              <a:rPr lang="fr-FR" altLang="fr-FR"/>
              <a:t>Le décodage c’est la construction de valeurs à partir d’XML</a:t>
            </a:r>
          </a:p>
          <a:p>
            <a:pPr eaLnBrk="1" hangingPunct="1"/>
            <a:r>
              <a:rPr lang="fr-FR" altLang="fr-FR"/>
              <a:t>L’XML qui représente les valeurs a une structure qui dépend du type des valeurs</a:t>
            </a:r>
          </a:p>
          <a:p>
            <a:pPr eaLnBrk="1" hangingPunct="1"/>
            <a:r>
              <a:rPr lang="fr-FR" altLang="fr-FR"/>
              <a:t>Il faut donc définir le type</a:t>
            </a:r>
          </a:p>
          <a:p>
            <a:pPr lvl="1" eaLnBrk="1" hangingPunct="1"/>
            <a:r>
              <a:rPr lang="fr-FR" altLang="fr-FR"/>
              <a:t>Soit mécanisme défini par l’utilisateur</a:t>
            </a:r>
          </a:p>
          <a:p>
            <a:pPr lvl="1" eaLnBrk="1" hangingPunct="1"/>
            <a:r>
              <a:rPr lang="fr-FR" altLang="fr-FR"/>
              <a:t>Soit utilisation d’XML Schema (préconisé)</a:t>
            </a:r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CFBE628A-B098-4F51-BBB1-F9D691CBD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2388" y="0"/>
            <a:ext cx="1471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fr-FR" altLang="fr-FR" sz="1800" b="1"/>
              <a:t>Encoding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8E1338-2864-4F7A-A95E-7E84BAF0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>
                <a:solidFill>
                  <a:schemeClr val="accent1">
                    <a:satMod val="150000"/>
                  </a:schemeClr>
                </a:solidFill>
              </a:rPr>
              <a:t>communication</a:t>
            </a:r>
            <a:br>
              <a:rPr lang="fr-FR" dirty="0">
                <a:solidFill>
                  <a:schemeClr val="accent1">
                    <a:satMod val="150000"/>
                  </a:schemeClr>
                </a:solidFill>
              </a:rPr>
            </a:b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EABB914F-4383-4790-9DE3-F2DF093082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2286000"/>
            <a:ext cx="8196263" cy="4022725"/>
          </a:xfrm>
        </p:spPr>
        <p:txBody>
          <a:bodyPr/>
          <a:lstStyle/>
          <a:p>
            <a:pPr lvl="1" eaLnBrk="1" hangingPunct="1"/>
            <a:r>
              <a:rPr lang="fr-FR" altLang="fr-FR" dirty="0"/>
              <a:t> Appel à des </a:t>
            </a:r>
            <a:r>
              <a:rPr lang="fr-FR" altLang="fr-FR" u="sng" dirty="0"/>
              <a:t>procédures</a:t>
            </a:r>
            <a:r>
              <a:rPr lang="fr-FR" altLang="fr-FR" dirty="0"/>
              <a:t> distantes (RPC, SOAP, …)</a:t>
            </a:r>
          </a:p>
          <a:p>
            <a:pPr lvl="1" eaLnBrk="1" hangingPunct="1"/>
            <a:endParaRPr lang="fr-FR" altLang="fr-FR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Resultat</a:t>
            </a:r>
            <a:r>
              <a:rPr lang="en-GB" alt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calcul_addition_1(&amp;</a:t>
            </a:r>
            <a:r>
              <a:rPr lang="en-GB" alt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parametre</a:t>
            </a:r>
            <a:r>
              <a:rPr lang="en-GB" alt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clnt</a:t>
            </a:r>
            <a:r>
              <a:rPr lang="en-GB" alt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GB" alt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GB" alt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resultat</a:t>
            </a:r>
            <a:r>
              <a:rPr lang="en-GB" alt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(</a:t>
            </a:r>
            <a:r>
              <a:rPr lang="en-GB" alt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reponse</a:t>
            </a:r>
            <a:r>
              <a:rPr lang="en-GB" alt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*) NULL) 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clnt_perror</a:t>
            </a:r>
            <a:r>
              <a:rPr lang="en-GB" alt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alt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clnt</a:t>
            </a:r>
            <a:r>
              <a:rPr lang="en-GB" alt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"call failed");  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clnt_destroy</a:t>
            </a:r>
            <a:r>
              <a:rPr lang="en-GB" alt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alt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clnt</a:t>
            </a:r>
            <a:r>
              <a:rPr lang="en-GB" alt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alt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exit(EXIT_FAILURE);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lvl="1" eaLnBrk="1" hangingPunct="1"/>
            <a:endParaRPr lang="fr-FR" altLang="fr-FR" dirty="0"/>
          </a:p>
        </p:txBody>
      </p:sp>
    </p:spTree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41EFA5BB-8319-4F1D-8223-A32391418D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Simple Types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40A19A6-C261-4BD0-8667-605FF4AA33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altLang="fr-FR" sz="2000"/>
              <a:t>Type (XML Schema)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sz="2000"/>
              <a:t>&lt;element name="age" type="int"/&gt;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sz="2000"/>
              <a:t>&lt;element name="color"&gt;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sz="2000"/>
              <a:t>	&lt;simpleType base="xsd:string"&gt;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sz="2000"/>
              <a:t>		&lt;enumeration value="Green"/&gt;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sz="2000"/>
              <a:t>		&lt;enumeration value="Blue"/&gt;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sz="2000"/>
              <a:t>	&lt;/simpleType&gt;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sz="2000"/>
              <a:t>&lt;/element&gt;</a:t>
            </a:r>
          </a:p>
          <a:p>
            <a:pPr eaLnBrk="1" hangingPunct="1">
              <a:lnSpc>
                <a:spcPct val="80000"/>
              </a:lnSpc>
            </a:pPr>
            <a:r>
              <a:rPr lang="fr-FR" altLang="fr-FR" sz="2000"/>
              <a:t>Valeurs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sz="2000"/>
              <a:t>&lt;age&gt;45&lt;/age&gt;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sz="2000"/>
              <a:t>&lt;color&gt;Blue&lt;/color&gt;</a:t>
            </a:r>
          </a:p>
        </p:txBody>
      </p:sp>
      <p:sp>
        <p:nvSpPr>
          <p:cNvPr id="46084" name="Oval 4">
            <a:extLst>
              <a:ext uri="{FF2B5EF4-FFF2-40B4-BE49-F238E27FC236}">
                <a16:creationId xmlns:a16="http://schemas.microsoft.com/office/drawing/2014/main" id="{DB1F44B6-BDE4-4B65-9006-0776978E0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0513" y="2903538"/>
            <a:ext cx="1368425" cy="36036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fr-FR" altLang="fr-FR" sz="1800"/>
          </a:p>
        </p:txBody>
      </p:sp>
      <p:sp>
        <p:nvSpPr>
          <p:cNvPr id="46085" name="Text Box 5">
            <a:extLst>
              <a:ext uri="{FF2B5EF4-FFF2-40B4-BE49-F238E27FC236}">
                <a16:creationId xmlns:a16="http://schemas.microsoft.com/office/drawing/2014/main" id="{AB25BA85-4C98-4E37-AA70-B796EC755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2276475"/>
            <a:ext cx="21367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1800"/>
              <a:t>Type XML Schema</a:t>
            </a:r>
          </a:p>
        </p:txBody>
      </p:sp>
      <p:sp>
        <p:nvSpPr>
          <p:cNvPr id="46086" name="Line 6">
            <a:extLst>
              <a:ext uri="{FF2B5EF4-FFF2-40B4-BE49-F238E27FC236}">
                <a16:creationId xmlns:a16="http://schemas.microsoft.com/office/drawing/2014/main" id="{FA3E0583-F001-4D5E-A370-91B6F81219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27538" y="2420938"/>
            <a:ext cx="1152525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6087" name="Oval 7">
            <a:extLst>
              <a:ext uri="{FF2B5EF4-FFF2-40B4-BE49-F238E27FC236}">
                <a16:creationId xmlns:a16="http://schemas.microsoft.com/office/drawing/2014/main" id="{EB964F20-ADF4-49A0-A40F-219F79022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0138" y="2212975"/>
            <a:ext cx="576262" cy="2889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fr-FR" altLang="fr-FR" sz="1800"/>
          </a:p>
        </p:txBody>
      </p:sp>
      <p:sp>
        <p:nvSpPr>
          <p:cNvPr id="46088" name="Line 8">
            <a:extLst>
              <a:ext uri="{FF2B5EF4-FFF2-40B4-BE49-F238E27FC236}">
                <a16:creationId xmlns:a16="http://schemas.microsoft.com/office/drawing/2014/main" id="{4EAB8CD3-5F96-4BD3-BAD9-58CB176AD2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6100" y="2349500"/>
            <a:ext cx="1223963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6089" name="Oval 9">
            <a:extLst>
              <a:ext uri="{FF2B5EF4-FFF2-40B4-BE49-F238E27FC236}">
                <a16:creationId xmlns:a16="http://schemas.microsoft.com/office/drawing/2014/main" id="{1E2ACF68-7C90-4DB5-B496-889C360DD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949575"/>
            <a:ext cx="1439862" cy="288925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fr-FR" altLang="fr-FR" sz="1800"/>
          </a:p>
        </p:txBody>
      </p:sp>
      <p:sp>
        <p:nvSpPr>
          <p:cNvPr id="46090" name="Oval 10">
            <a:extLst>
              <a:ext uri="{FF2B5EF4-FFF2-40B4-BE49-F238E27FC236}">
                <a16:creationId xmlns:a16="http://schemas.microsoft.com/office/drawing/2014/main" id="{DF3DC15A-C03F-42C4-9C42-0BF444FD8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175" y="3327400"/>
            <a:ext cx="1655763" cy="287338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fr-FR" altLang="fr-FR" sz="1800"/>
          </a:p>
        </p:txBody>
      </p:sp>
      <p:sp>
        <p:nvSpPr>
          <p:cNvPr id="46091" name="Text Box 11">
            <a:extLst>
              <a:ext uri="{FF2B5EF4-FFF2-40B4-BE49-F238E27FC236}">
                <a16:creationId xmlns:a16="http://schemas.microsoft.com/office/drawing/2014/main" id="{20ADF3C1-5252-4C31-9099-9C3D02BE5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4508500"/>
            <a:ext cx="38004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1800"/>
              <a:t>Construction de Type XML Schema</a:t>
            </a:r>
          </a:p>
        </p:txBody>
      </p:sp>
      <p:sp>
        <p:nvSpPr>
          <p:cNvPr id="46092" name="Line 12">
            <a:extLst>
              <a:ext uri="{FF2B5EF4-FFF2-40B4-BE49-F238E27FC236}">
                <a16:creationId xmlns:a16="http://schemas.microsoft.com/office/drawing/2014/main" id="{02CD707B-B7C0-439E-9ACC-BA17E590ACF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76600" y="3573463"/>
            <a:ext cx="2232025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6093" name="Text Box 13">
            <a:extLst>
              <a:ext uri="{FF2B5EF4-FFF2-40B4-BE49-F238E27FC236}">
                <a16:creationId xmlns:a16="http://schemas.microsoft.com/office/drawing/2014/main" id="{85335D60-52C5-42C2-8AE4-1E649D4FE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2388" y="0"/>
            <a:ext cx="1471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fr-FR" altLang="fr-FR" sz="1800" b="1"/>
              <a:t>Encoding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FBEDAEC9-CDAC-4FCF-9FB6-868864300B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Simple Types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7339CFB-1530-417E-B2C1-F58CC485CB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La définition d’un XML Schéma pour tout type peut être fastidieux</a:t>
            </a:r>
          </a:p>
          <a:p>
            <a:pPr eaLnBrk="1" hangingPunct="1"/>
            <a:endParaRPr lang="fr-FR" altLang="fr-FR"/>
          </a:p>
          <a:p>
            <a:pPr eaLnBrk="1" hangingPunct="1"/>
            <a:r>
              <a:rPr lang="fr-FR" altLang="fr-FR"/>
              <a:t>SOAP a défini deux façons de préciser le type d’une valeur sans définir le Schéma XML:</a:t>
            </a:r>
          </a:p>
          <a:p>
            <a:pPr lvl="1" eaLnBrk="1" hangingPunct="1"/>
            <a:r>
              <a:rPr lang="fr-FR" altLang="fr-FR"/>
              <a:t>&lt;SOAP-ENC:int&gt;45&lt;/SOAP-ENC:int&gt;</a:t>
            </a:r>
          </a:p>
          <a:p>
            <a:pPr lvl="1" eaLnBrk="1" hangingPunct="1"/>
            <a:r>
              <a:rPr lang="fr-FR" altLang="fr-FR"/>
              <a:t>&lt;cost xsi:type="xsd:float"&gt;29.5&lt;/cost&gt;</a:t>
            </a:r>
          </a:p>
        </p:txBody>
      </p:sp>
      <p:sp>
        <p:nvSpPr>
          <p:cNvPr id="47108" name="Text Box 5">
            <a:extLst>
              <a:ext uri="{FF2B5EF4-FFF2-40B4-BE49-F238E27FC236}">
                <a16:creationId xmlns:a16="http://schemas.microsoft.com/office/drawing/2014/main" id="{452815C7-C98D-4C9F-B2AC-1D84A3B2F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2388" y="0"/>
            <a:ext cx="1471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fr-FR" altLang="fr-FR" sz="1800" b="1"/>
              <a:t>Encoding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7F44361E-2253-43E3-A5BA-0B505FFA6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Compound Types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D5BCDD08-D7E0-4639-BE31-6564D780EE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Une structure est un type composé dans lequel les membres sont accessibles uniquement grâce à des noms différents.</a:t>
            </a:r>
          </a:p>
          <a:p>
            <a:pPr eaLnBrk="1" hangingPunct="1"/>
            <a:r>
              <a:rPr lang="fr-FR" altLang="fr-FR"/>
              <a:t>Un tableau est un type composé dans lequel les membres sont accessibles uniquement grâce à leur position.</a:t>
            </a:r>
          </a:p>
        </p:txBody>
      </p:sp>
      <p:sp>
        <p:nvSpPr>
          <p:cNvPr id="48132" name="Text Box 4">
            <a:extLst>
              <a:ext uri="{FF2B5EF4-FFF2-40B4-BE49-F238E27FC236}">
                <a16:creationId xmlns:a16="http://schemas.microsoft.com/office/drawing/2014/main" id="{28FB39C1-B13F-49C4-9E05-687A33978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2388" y="0"/>
            <a:ext cx="1471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fr-FR" altLang="fr-FR" sz="1800" b="1"/>
              <a:t>Encoding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75C8D331-722F-472A-A2A9-69446E96BE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Struct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3F4E21CA-C224-4857-B733-3C78FF99DF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fr-FR" altLang="fr-FR" sz="2000" b="1" dirty="0"/>
              <a:t>Type (XML Schéma</a:t>
            </a:r>
            <a:r>
              <a:rPr lang="fr-FR" altLang="fr-FR" sz="2000" dirty="0"/>
              <a:t>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altLang="fr-FR" sz="2000" dirty="0"/>
              <a:t>&lt;</a:t>
            </a:r>
            <a:r>
              <a:rPr lang="fr-FR" altLang="fr-FR" sz="2000" dirty="0" err="1"/>
              <a:t>element</a:t>
            </a:r>
            <a:r>
              <a:rPr lang="fr-FR" altLang="fr-FR" sz="2000" dirty="0"/>
              <a:t> </a:t>
            </a:r>
            <a:r>
              <a:rPr lang="fr-FR" altLang="fr-FR" sz="2000" dirty="0" err="1"/>
              <a:t>name</a:t>
            </a:r>
            <a:r>
              <a:rPr lang="fr-FR" altLang="fr-FR" sz="2000" dirty="0"/>
              <a:t>="Person"&gt;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altLang="fr-FR" sz="2000" dirty="0"/>
              <a:t>&lt;</a:t>
            </a:r>
            <a:r>
              <a:rPr lang="fr-FR" altLang="fr-FR" sz="2000" dirty="0" err="1"/>
              <a:t>complexType</a:t>
            </a:r>
            <a:r>
              <a:rPr lang="fr-FR" altLang="fr-FR" sz="2000" dirty="0"/>
              <a:t>&gt;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altLang="fr-FR" sz="2000" dirty="0"/>
              <a:t>	&lt;</a:t>
            </a:r>
            <a:r>
              <a:rPr lang="fr-FR" altLang="fr-FR" sz="2000" dirty="0" err="1"/>
              <a:t>element</a:t>
            </a:r>
            <a:r>
              <a:rPr lang="fr-FR" altLang="fr-FR" sz="2000" dirty="0"/>
              <a:t> </a:t>
            </a:r>
            <a:r>
              <a:rPr lang="fr-FR" altLang="fr-FR" sz="2000" dirty="0" err="1"/>
              <a:t>name</a:t>
            </a:r>
            <a:r>
              <a:rPr lang="fr-FR" altLang="fr-FR" sz="2000" dirty="0"/>
              <a:t>="</a:t>
            </a:r>
            <a:r>
              <a:rPr lang="fr-FR" altLang="fr-FR" sz="2000" dirty="0" err="1"/>
              <a:t>name</a:t>
            </a:r>
            <a:r>
              <a:rPr lang="fr-FR" altLang="fr-FR" sz="2000" dirty="0"/>
              <a:t>" type="</a:t>
            </a:r>
            <a:r>
              <a:rPr lang="fr-FR" altLang="fr-FR" sz="2000" dirty="0" err="1"/>
              <a:t>xsd:string</a:t>
            </a:r>
            <a:r>
              <a:rPr lang="fr-FR" altLang="fr-FR" sz="2000" dirty="0"/>
              <a:t>"/&gt;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altLang="fr-FR" sz="2000" dirty="0"/>
              <a:t>	&lt;</a:t>
            </a:r>
            <a:r>
              <a:rPr lang="fr-FR" altLang="fr-FR" sz="2000" dirty="0" err="1"/>
              <a:t>element</a:t>
            </a:r>
            <a:r>
              <a:rPr lang="fr-FR" altLang="fr-FR" sz="2000" dirty="0"/>
              <a:t> </a:t>
            </a:r>
            <a:r>
              <a:rPr lang="fr-FR" altLang="fr-FR" sz="2000" dirty="0" err="1"/>
              <a:t>name</a:t>
            </a:r>
            <a:r>
              <a:rPr lang="fr-FR" altLang="fr-FR" sz="2000" dirty="0"/>
              <a:t>="</a:t>
            </a:r>
            <a:r>
              <a:rPr lang="fr-FR" altLang="fr-FR" sz="2000" dirty="0" err="1"/>
              <a:t>age</a:t>
            </a:r>
            <a:r>
              <a:rPr lang="fr-FR" altLang="fr-FR" sz="2000" dirty="0"/>
              <a:t>" type="</a:t>
            </a:r>
            <a:r>
              <a:rPr lang="fr-FR" altLang="fr-FR" sz="2000" dirty="0" err="1"/>
              <a:t>xsd:int</a:t>
            </a:r>
            <a:r>
              <a:rPr lang="fr-FR" altLang="fr-FR" sz="2000" dirty="0"/>
              <a:t>"/&gt;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altLang="fr-FR" sz="2000" dirty="0"/>
              <a:t>&lt;/</a:t>
            </a:r>
            <a:r>
              <a:rPr lang="fr-FR" altLang="fr-FR" sz="2000" dirty="0" err="1"/>
              <a:t>complexType</a:t>
            </a:r>
            <a:r>
              <a:rPr lang="fr-FR" altLang="fr-FR" sz="2000" dirty="0"/>
              <a:t>&gt;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fr-FR" altLang="fr-FR" sz="2000" dirty="0"/>
              <a:t>&lt;</a:t>
            </a:r>
            <a:r>
              <a:rPr lang="fr-FR" altLang="fr-FR" sz="2000" dirty="0" err="1"/>
              <a:t>element</a:t>
            </a:r>
            <a:r>
              <a:rPr lang="fr-FR" altLang="fr-FR" sz="2000" dirty="0"/>
              <a:t>&gt;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fr-FR" altLang="fr-FR" sz="2000" b="1" dirty="0"/>
              <a:t>Valeur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fr-FR" altLang="fr-FR" sz="2000" dirty="0"/>
              <a:t>&lt;Person&gt;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fr-FR" altLang="fr-FR" sz="2000" dirty="0"/>
              <a:t>	&lt;</a:t>
            </a:r>
            <a:r>
              <a:rPr lang="fr-FR" altLang="fr-FR" sz="2000" dirty="0" err="1"/>
              <a:t>name</a:t>
            </a:r>
            <a:r>
              <a:rPr lang="fr-FR" altLang="fr-FR" sz="2000" dirty="0"/>
              <a:t>&gt;Xavier&lt;/</a:t>
            </a:r>
            <a:r>
              <a:rPr lang="fr-FR" altLang="fr-FR" sz="2000" dirty="0" err="1"/>
              <a:t>name</a:t>
            </a:r>
            <a:r>
              <a:rPr lang="fr-FR" altLang="fr-FR" sz="2000" dirty="0"/>
              <a:t>&gt;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fr-FR" altLang="fr-FR" sz="2000" dirty="0"/>
              <a:t>	&lt;</a:t>
            </a:r>
            <a:r>
              <a:rPr lang="fr-FR" altLang="fr-FR" sz="2000" dirty="0" err="1"/>
              <a:t>age</a:t>
            </a:r>
            <a:r>
              <a:rPr lang="fr-FR" altLang="fr-FR" sz="2000" dirty="0"/>
              <a:t>&gt;30&lt;/</a:t>
            </a:r>
            <a:r>
              <a:rPr lang="fr-FR" altLang="fr-FR" sz="2000" dirty="0" err="1"/>
              <a:t>age</a:t>
            </a:r>
            <a:r>
              <a:rPr lang="fr-FR" altLang="fr-FR" sz="2000" dirty="0"/>
              <a:t>&gt;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fr-FR" altLang="fr-FR" sz="2000" dirty="0"/>
              <a:t>&lt;/Person&gt;</a:t>
            </a:r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727D2875-43B0-49D4-8F62-993E8DA41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2388" y="0"/>
            <a:ext cx="1471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fr-FR" altLang="fr-FR" sz="1800" b="1"/>
              <a:t>Encoding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955842D2-6252-44B3-A8B7-8D58F9C0E0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Array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55F70F0E-8057-45A2-8CBF-B6223EF7F7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Le type est directement précisé grâce aux balises SOAP 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fr-FR"/>
              <a:t>&lt;myFavoriteNumbers SOAP-ENC:arrayType="xsd:int[2] "&gt;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fr-FR"/>
              <a:t>	&lt;SOAP-ENC:int&gt;3&lt;/SOAP-ENC:int&gt;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fr-FR"/>
              <a:t>	&lt;SOAP-ENC:int&gt;4&lt;/SOAP-ENC:int&gt;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fr-FR"/>
              <a:t>&lt;/myFavoriteNumbers&gt; </a:t>
            </a:r>
          </a:p>
        </p:txBody>
      </p:sp>
      <p:sp>
        <p:nvSpPr>
          <p:cNvPr id="50180" name="Text Box 4">
            <a:extLst>
              <a:ext uri="{FF2B5EF4-FFF2-40B4-BE49-F238E27FC236}">
                <a16:creationId xmlns:a16="http://schemas.microsoft.com/office/drawing/2014/main" id="{532513B4-D1D6-4716-A1A5-81BE82E68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2388" y="0"/>
            <a:ext cx="1471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fr-FR" altLang="fr-FR" sz="1800" b="1"/>
              <a:t>Encoding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A1B9A353-DE8C-4B1A-82B7-328CA22BEB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SOAP avec HTTP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F0D33D87-3DA3-44A2-BEF7-79DF0E80C2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SOAP peut être facilement porté sur HTTP</a:t>
            </a:r>
          </a:p>
          <a:p>
            <a:pPr lvl="1" eaLnBrk="1" hangingPunct="1"/>
            <a:r>
              <a:rPr lang="fr-FR" altLang="fr-FR"/>
              <a:t>Convient au mode Request/Response de http</a:t>
            </a:r>
          </a:p>
          <a:p>
            <a:pPr lvl="1" eaLnBrk="1" hangingPunct="1"/>
            <a:r>
              <a:rPr lang="fr-FR" altLang="fr-FR"/>
              <a:t>Le message SOAP est mis dans une requête POST avec un content-type text/xml</a:t>
            </a:r>
          </a:p>
          <a:p>
            <a:pPr lvl="1" eaLnBrk="1" hangingPunct="1"/>
            <a:r>
              <a:rPr lang="fr-FR" altLang="fr-FR"/>
              <a:t>Définition d’un header http : SOAPAction</a:t>
            </a:r>
          </a:p>
          <a:p>
            <a:pPr lvl="1" eaLnBrk="1" hangingPunct="1"/>
            <a:r>
              <a:rPr lang="fr-FR" altLang="fr-FR"/>
              <a:t>Utilisation des codes http (2xx, 4xx, 5xx)</a:t>
            </a:r>
          </a:p>
        </p:txBody>
      </p:sp>
      <p:sp>
        <p:nvSpPr>
          <p:cNvPr id="51204" name="Text Box 4">
            <a:extLst>
              <a:ext uri="{FF2B5EF4-FFF2-40B4-BE49-F238E27FC236}">
                <a16:creationId xmlns:a16="http://schemas.microsoft.com/office/drawing/2014/main" id="{1B545FCA-57F3-4A48-8ECE-0A6A76A5A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2388" y="0"/>
            <a:ext cx="1471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fr-FR" altLang="fr-FR" sz="1800" b="1"/>
              <a:t>Convention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9953A814-126C-4D8C-B482-A7F11CA7EF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SOAP avec HTTP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7C787ABA-1020-41E3-A8A9-7DB720E353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fr-FR" altLang="fr-FR" sz="2000" dirty="0"/>
              <a:t>POST /</a:t>
            </a:r>
            <a:r>
              <a:rPr lang="fr-FR" altLang="fr-FR" sz="2000" dirty="0" err="1"/>
              <a:t>StockQuote</a:t>
            </a:r>
            <a:r>
              <a:rPr lang="fr-FR" altLang="fr-FR" sz="2000" dirty="0"/>
              <a:t> HTTP/1.1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fr-FR" altLang="fr-FR" sz="2000" dirty="0"/>
              <a:t>Host: www.stockquoteserver.com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fr-FR" altLang="fr-FR" sz="2000" dirty="0"/>
              <a:t>Content-Type: </a:t>
            </a:r>
            <a:r>
              <a:rPr lang="fr-FR" altLang="fr-FR" sz="2000" dirty="0" err="1"/>
              <a:t>text</a:t>
            </a:r>
            <a:r>
              <a:rPr lang="fr-FR" altLang="fr-FR" sz="2000" dirty="0"/>
              <a:t>/xml; </a:t>
            </a:r>
            <a:r>
              <a:rPr lang="fr-FR" altLang="fr-FR" sz="2000" dirty="0" err="1"/>
              <a:t>charset</a:t>
            </a:r>
            <a:r>
              <a:rPr lang="fr-FR" altLang="fr-FR" sz="2000" dirty="0"/>
              <a:t>="utf-8"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fr-FR" altLang="fr-FR" sz="2000" dirty="0"/>
              <a:t>Content-</a:t>
            </a:r>
            <a:r>
              <a:rPr lang="fr-FR" altLang="fr-FR" sz="2000" dirty="0" err="1"/>
              <a:t>Length</a:t>
            </a:r>
            <a:r>
              <a:rPr lang="fr-FR" altLang="fr-FR" sz="2000" dirty="0"/>
              <a:t>: </a:t>
            </a:r>
            <a:r>
              <a:rPr lang="fr-FR" altLang="fr-FR" sz="2000" dirty="0" err="1"/>
              <a:t>nnnn</a:t>
            </a:r>
            <a:endParaRPr lang="fr-FR" altLang="fr-FR" sz="2000"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fr-FR" altLang="fr-FR" sz="2000" dirty="0" err="1"/>
              <a:t>SOAPAction</a:t>
            </a:r>
            <a:r>
              <a:rPr lang="fr-FR" altLang="fr-FR" sz="2000" dirty="0"/>
              <a:t>: "</a:t>
            </a:r>
            <a:r>
              <a:rPr lang="fr-FR" altLang="fr-FR" sz="2000" dirty="0" err="1"/>
              <a:t>Some</a:t>
            </a:r>
            <a:r>
              <a:rPr lang="fr-FR" altLang="fr-FR" sz="2000" dirty="0"/>
              <a:t>-URI"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fr-FR" altLang="fr-FR" sz="2000"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fr-FR" altLang="fr-FR" sz="2000" dirty="0"/>
              <a:t>&lt;</a:t>
            </a:r>
            <a:r>
              <a:rPr lang="fr-FR" altLang="fr-FR" sz="2000" dirty="0" err="1"/>
              <a:t>SOAP-ENV:Envelope</a:t>
            </a:r>
            <a:br>
              <a:rPr lang="fr-FR" altLang="fr-FR" sz="2000" dirty="0"/>
            </a:br>
            <a:r>
              <a:rPr lang="fr-FR" altLang="fr-FR" sz="2000" dirty="0"/>
              <a:t>  </a:t>
            </a:r>
            <a:r>
              <a:rPr lang="fr-FR" altLang="fr-FR" sz="2000" dirty="0" err="1"/>
              <a:t>xmlns:SOAP-ENV</a:t>
            </a:r>
            <a:r>
              <a:rPr lang="fr-FR" altLang="fr-FR" sz="2000" dirty="0"/>
              <a:t>="http://schemas.xmlsoap.org/soap/</a:t>
            </a:r>
            <a:r>
              <a:rPr lang="fr-FR" altLang="fr-FR" sz="2000" dirty="0" err="1"/>
              <a:t>envelope</a:t>
            </a:r>
            <a:r>
              <a:rPr lang="fr-FR" altLang="fr-FR" sz="2000" dirty="0"/>
              <a:t>/"</a:t>
            </a:r>
            <a:br>
              <a:rPr lang="fr-FR" altLang="fr-FR" sz="2000" dirty="0"/>
            </a:br>
            <a:r>
              <a:rPr lang="fr-FR" altLang="fr-FR" sz="2000" dirty="0"/>
              <a:t>  </a:t>
            </a:r>
            <a:r>
              <a:rPr lang="fr-FR" altLang="fr-FR" sz="2000" dirty="0" err="1"/>
              <a:t>SOAP-ENV:encodingStyle</a:t>
            </a:r>
            <a:r>
              <a:rPr lang="fr-FR" altLang="fr-FR" sz="2000" dirty="0"/>
              <a:t>="http://schemas.xmlsoap.org/soap/</a:t>
            </a:r>
            <a:r>
              <a:rPr lang="fr-FR" altLang="fr-FR" sz="2000" dirty="0" err="1"/>
              <a:t>encoding</a:t>
            </a:r>
            <a:r>
              <a:rPr lang="fr-FR" altLang="fr-FR" sz="2000" dirty="0"/>
              <a:t>/"&gt;</a:t>
            </a:r>
            <a:br>
              <a:rPr lang="fr-FR" altLang="fr-FR" sz="2000" dirty="0"/>
            </a:br>
            <a:r>
              <a:rPr lang="fr-FR" altLang="fr-FR" sz="2000" dirty="0"/>
              <a:t>&lt;</a:t>
            </a:r>
            <a:r>
              <a:rPr lang="fr-FR" altLang="fr-FR" sz="2000" dirty="0" err="1"/>
              <a:t>SOAP-ENV:Body</a:t>
            </a:r>
            <a:r>
              <a:rPr lang="fr-FR" altLang="fr-FR" sz="2000" dirty="0"/>
              <a:t>&gt;</a:t>
            </a:r>
            <a:br>
              <a:rPr lang="fr-FR" altLang="fr-FR" sz="2000" dirty="0"/>
            </a:br>
            <a:r>
              <a:rPr lang="fr-FR" altLang="fr-FR" sz="2000" dirty="0"/>
              <a:t>    &lt;</a:t>
            </a:r>
            <a:r>
              <a:rPr lang="fr-FR" altLang="fr-FR" sz="2000" dirty="0" err="1"/>
              <a:t>m:GetLastTradePrice</a:t>
            </a:r>
            <a:r>
              <a:rPr lang="fr-FR" altLang="fr-FR" sz="2000" dirty="0"/>
              <a:t> </a:t>
            </a:r>
            <a:r>
              <a:rPr lang="fr-FR" altLang="fr-FR" sz="2000" dirty="0" err="1"/>
              <a:t>xmlns:m</a:t>
            </a:r>
            <a:r>
              <a:rPr lang="fr-FR" altLang="fr-FR" sz="2000" dirty="0"/>
              <a:t>="</a:t>
            </a:r>
            <a:r>
              <a:rPr lang="fr-FR" altLang="fr-FR" sz="2000" dirty="0" err="1"/>
              <a:t>Some</a:t>
            </a:r>
            <a:r>
              <a:rPr lang="fr-FR" altLang="fr-FR" sz="2000" dirty="0"/>
              <a:t>-URI"&gt;</a:t>
            </a:r>
            <a:br>
              <a:rPr lang="fr-FR" altLang="fr-FR" sz="2000" dirty="0"/>
            </a:br>
            <a:r>
              <a:rPr lang="fr-FR" altLang="fr-FR" sz="2000" dirty="0"/>
              <a:t>        &lt;</a:t>
            </a:r>
            <a:r>
              <a:rPr lang="fr-FR" altLang="fr-FR" sz="2000" dirty="0" err="1"/>
              <a:t>symbol</a:t>
            </a:r>
            <a:r>
              <a:rPr lang="fr-FR" altLang="fr-FR" sz="2000" dirty="0"/>
              <a:t>&gt;DIS&lt;/</a:t>
            </a:r>
            <a:r>
              <a:rPr lang="fr-FR" altLang="fr-FR" sz="2000" dirty="0" err="1"/>
              <a:t>symbol</a:t>
            </a:r>
            <a:r>
              <a:rPr lang="fr-FR" altLang="fr-FR" sz="2000" dirty="0"/>
              <a:t>&gt;</a:t>
            </a:r>
            <a:br>
              <a:rPr lang="fr-FR" altLang="fr-FR" sz="2000" dirty="0"/>
            </a:br>
            <a:r>
              <a:rPr lang="fr-FR" altLang="fr-FR" sz="2000" dirty="0"/>
              <a:t>    &lt;/</a:t>
            </a:r>
            <a:r>
              <a:rPr lang="fr-FR" altLang="fr-FR" sz="2000" dirty="0" err="1"/>
              <a:t>m:GetLastTradePrice</a:t>
            </a:r>
            <a:r>
              <a:rPr lang="fr-FR" altLang="fr-FR" sz="2000" dirty="0"/>
              <a:t>&gt;</a:t>
            </a:r>
            <a:br>
              <a:rPr lang="fr-FR" altLang="fr-FR" sz="2000" dirty="0"/>
            </a:br>
            <a:r>
              <a:rPr lang="fr-FR" altLang="fr-FR" sz="2000" dirty="0"/>
              <a:t>&lt;/</a:t>
            </a:r>
            <a:r>
              <a:rPr lang="fr-FR" altLang="fr-FR" sz="2000" dirty="0" err="1"/>
              <a:t>SOAP-ENV:Body</a:t>
            </a:r>
            <a:r>
              <a:rPr lang="fr-FR" altLang="fr-FR" sz="2000" dirty="0"/>
              <a:t>&gt;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fr-FR" altLang="fr-FR" sz="2000" dirty="0"/>
              <a:t>&lt;/</a:t>
            </a:r>
            <a:r>
              <a:rPr lang="fr-FR" altLang="fr-FR" sz="2000" dirty="0" err="1"/>
              <a:t>SOAP-ENV:Envelope</a:t>
            </a:r>
            <a:r>
              <a:rPr lang="fr-FR" altLang="fr-FR" sz="2000" dirty="0"/>
              <a:t>&gt;</a:t>
            </a:r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9CD5F5AF-A795-4E0C-AE52-50F708E76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2388" y="0"/>
            <a:ext cx="1471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fr-FR" altLang="fr-FR" sz="1800" b="1"/>
              <a:t>Convention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EE621FCA-2704-4CB3-BCE7-D38EC54A3B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SOAP avec HTTP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CA5EF299-E5FA-4E2F-8789-7767E7CAF8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sz="2000"/>
              <a:t>HTTP/1.1 500 Internal Server Error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sz="2000"/>
              <a:t>Content-Type: text/xml; charset="utf-8"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sz="2000"/>
              <a:t>Content-Length: nnnn</a:t>
            </a:r>
            <a:br>
              <a:rPr lang="fr-FR" altLang="fr-FR" sz="2000"/>
            </a:br>
            <a:endParaRPr lang="fr-FR" altLang="fr-FR" sz="20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sz="2000"/>
              <a:t>&lt;SOAP-ENV:Envelope</a:t>
            </a:r>
            <a:br>
              <a:rPr lang="fr-FR" altLang="fr-FR" sz="2000"/>
            </a:br>
            <a:r>
              <a:rPr lang="fr-FR" altLang="fr-FR" sz="2000"/>
              <a:t>  xmlns:SOAP-ENV="http://schemas.xmlsoap.org/soap/envelope/"/&gt;</a:t>
            </a:r>
            <a:br>
              <a:rPr lang="fr-FR" altLang="fr-FR" sz="2000"/>
            </a:br>
            <a:r>
              <a:rPr lang="fr-FR" altLang="fr-FR" sz="2000"/>
              <a:t>&lt;SOAP-ENV:Body&gt;</a:t>
            </a:r>
            <a:br>
              <a:rPr lang="fr-FR" altLang="fr-FR" sz="2000"/>
            </a:br>
            <a:r>
              <a:rPr lang="fr-FR" altLang="fr-FR" sz="2000"/>
              <a:t>    &lt;SOAP-ENV:Fault&gt;</a:t>
            </a:r>
            <a:br>
              <a:rPr lang="fr-FR" altLang="fr-FR" sz="2000"/>
            </a:br>
            <a:r>
              <a:rPr lang="fr-FR" altLang="fr-FR" sz="2000"/>
              <a:t>        &lt;faultcode&gt;SOAP-ENV:Server&lt;/faultcode&gt;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sz="2000"/>
              <a:t>		&lt;faultstring&gt;Server Error&lt;/faultstring&gt;</a:t>
            </a:r>
            <a:br>
              <a:rPr lang="fr-FR" altLang="fr-FR" sz="2000"/>
            </a:br>
            <a:r>
              <a:rPr lang="fr-FR" altLang="fr-FR" sz="2000"/>
              <a:t>    &lt;/SOAP-ENV:Fault&gt;</a:t>
            </a:r>
            <a:br>
              <a:rPr lang="fr-FR" altLang="fr-FR" sz="2000"/>
            </a:br>
            <a:r>
              <a:rPr lang="fr-FR" altLang="fr-FR" sz="2000"/>
              <a:t>&lt;/SOAP-ENV:Body&gt;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sz="2000"/>
              <a:t>&lt;/SOAP-ENV:Envelope&gt; </a:t>
            </a:r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87B3BAC4-9F1A-4D22-851F-9A4D71CA8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2388" y="0"/>
            <a:ext cx="1471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fr-FR" altLang="fr-FR" sz="1800" b="1"/>
              <a:t>Convention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AB942C49-654D-4F75-B326-D511EECE41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SOAP &amp; RPC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316266CA-F2D8-4790-A774-620F085D49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Pour faire un RPC SOAP, il faut :</a:t>
            </a:r>
          </a:p>
          <a:p>
            <a:pPr lvl="1" eaLnBrk="1" hangingPunct="1"/>
            <a:r>
              <a:rPr lang="fr-FR" altLang="fr-FR"/>
              <a:t>L’URI de l’objet cible</a:t>
            </a:r>
          </a:p>
          <a:p>
            <a:pPr lvl="1" eaLnBrk="1" hangingPunct="1"/>
            <a:r>
              <a:rPr lang="fr-FR" altLang="fr-FR"/>
              <a:t>Le nom de la méthode</a:t>
            </a:r>
          </a:p>
          <a:p>
            <a:pPr lvl="1" eaLnBrk="1" hangingPunct="1"/>
            <a:r>
              <a:rPr lang="fr-FR" altLang="fr-FR"/>
              <a:t>Les paramètres de la méthode</a:t>
            </a:r>
          </a:p>
          <a:p>
            <a:pPr eaLnBrk="1" hangingPunct="1"/>
            <a:r>
              <a:rPr lang="fr-FR" altLang="fr-FR"/>
              <a:t>SOAP s’appuie sur le protocole d’en dessous (http) pour l’URI de l’objet.</a:t>
            </a:r>
          </a:p>
          <a:p>
            <a:pPr eaLnBrk="1" hangingPunct="1"/>
            <a:r>
              <a:rPr lang="fr-FR" altLang="fr-FR"/>
              <a:t>Le nom de la méthode et les paramètres sont encodés dans le message SOAP sous forme de structure.</a:t>
            </a:r>
          </a:p>
        </p:txBody>
      </p:sp>
      <p:sp>
        <p:nvSpPr>
          <p:cNvPr id="54276" name="Text Box 4">
            <a:extLst>
              <a:ext uri="{FF2B5EF4-FFF2-40B4-BE49-F238E27FC236}">
                <a16:creationId xmlns:a16="http://schemas.microsoft.com/office/drawing/2014/main" id="{31B1CC24-C7E1-4C79-B715-5E135F919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2388" y="0"/>
            <a:ext cx="1471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fr-FR" altLang="fr-FR" sz="1800" b="1"/>
              <a:t>Convention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2E1BC59D-A7C5-4ADD-A162-E7B360D61F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SOAP &amp; Document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449BFF8E-F4DD-4559-B0EF-06BD58DD1E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L’approche RPC est de moins en moins préconisée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On préfère maintenant utiliser l’approche Document qui consiste à envoyer des documents XML dans les messages SOAP sans convention particulière.</a:t>
            </a:r>
          </a:p>
        </p:txBody>
      </p:sp>
      <p:sp>
        <p:nvSpPr>
          <p:cNvPr id="55300" name="Text Box 4">
            <a:extLst>
              <a:ext uri="{FF2B5EF4-FFF2-40B4-BE49-F238E27FC236}">
                <a16:creationId xmlns:a16="http://schemas.microsoft.com/office/drawing/2014/main" id="{1A1B6A5E-8BE4-4E23-95D3-5547BAA3A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2388" y="0"/>
            <a:ext cx="1471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fr-FR" altLang="fr-FR" sz="1800" b="1"/>
              <a:t>Convention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39D07-D7B1-4680-B21B-EE6F2104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>
                <a:solidFill>
                  <a:schemeClr val="accent1">
                    <a:satMod val="150000"/>
                  </a:schemeClr>
                </a:solidFill>
              </a:rPr>
              <a:t>communication</a:t>
            </a:r>
            <a:br>
              <a:rPr lang="fr-FR" dirty="0">
                <a:solidFill>
                  <a:schemeClr val="accent1">
                    <a:satMod val="150000"/>
                  </a:schemeClr>
                </a:solidFill>
              </a:rPr>
            </a:b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089C50-7A95-4F6F-9B69-C318EFA2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2286000"/>
            <a:ext cx="8124825" cy="4022725"/>
          </a:xfrm>
        </p:spPr>
        <p:txBody>
          <a:bodyPr rtlCol="0">
            <a:normAutofit fontScale="25000" lnSpcReduction="20000"/>
          </a:bodyPr>
          <a:lstStyle/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fr-FR" sz="9600" dirty="0"/>
              <a:t>Appel à des </a:t>
            </a:r>
            <a:r>
              <a:rPr lang="fr-FR" sz="9600" u="sng" dirty="0"/>
              <a:t>méthodes</a:t>
            </a:r>
            <a:r>
              <a:rPr lang="fr-FR" sz="9600" dirty="0"/>
              <a:t> distantes (RMI, CORBA, WS, …)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endParaRPr lang="fr-FR" dirty="0"/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fr-FR" dirty="0"/>
              <a:t> 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fr-FR" sz="64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fr-FR" sz="8000" dirty="0">
                <a:latin typeface="Courier New" pitchFamily="49" charset="0"/>
                <a:cs typeface="Courier New" pitchFamily="49" charset="0"/>
              </a:rPr>
              <a:t>ORB </a:t>
            </a:r>
            <a:r>
              <a:rPr lang="fr-FR" sz="8000" dirty="0" err="1">
                <a:latin typeface="Courier New" pitchFamily="49" charset="0"/>
                <a:cs typeface="Courier New" pitchFamily="49" charset="0"/>
              </a:rPr>
              <a:t>orb</a:t>
            </a:r>
            <a:r>
              <a:rPr lang="fr-FR" sz="8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8000" dirty="0" err="1">
                <a:latin typeface="Courier New" pitchFamily="49" charset="0"/>
                <a:cs typeface="Courier New" pitchFamily="49" charset="0"/>
              </a:rPr>
              <a:t>ORB.init</a:t>
            </a:r>
            <a:r>
              <a:rPr lang="fr-FR" sz="8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80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fr-FR" sz="8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8000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fr-FR" sz="8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fr-FR" sz="80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8000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fr-FR" sz="8000" dirty="0">
                <a:latin typeface="Courier New" pitchFamily="49" charset="0"/>
                <a:cs typeface="Courier New" pitchFamily="49" charset="0"/>
              </a:rPr>
              <a:t> the </a:t>
            </a:r>
            <a:r>
              <a:rPr lang="fr-FR" sz="8000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fr-FR" sz="8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8000" dirty="0" err="1">
                <a:latin typeface="Courier New" pitchFamily="49" charset="0"/>
                <a:cs typeface="Courier New" pitchFamily="49" charset="0"/>
              </a:rPr>
              <a:t>naming</a:t>
            </a:r>
            <a:r>
              <a:rPr lang="fr-FR" sz="8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8000" dirty="0" err="1">
                <a:latin typeface="Courier New" pitchFamily="49" charset="0"/>
                <a:cs typeface="Courier New" pitchFamily="49" charset="0"/>
              </a:rPr>
              <a:t>context</a:t>
            </a:r>
            <a:endParaRPr lang="fr-FR" sz="8000" dirty="0">
              <a:latin typeface="Courier New" pitchFamily="49" charset="0"/>
              <a:cs typeface="Courier New" pitchFamily="49" charset="0"/>
            </a:endParaRP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fr-FR" sz="8000" dirty="0">
                <a:latin typeface="Courier New" pitchFamily="49" charset="0"/>
                <a:cs typeface="Courier New" pitchFamily="49" charset="0"/>
              </a:rPr>
              <a:t>org.omg.CORBA.Object </a:t>
            </a:r>
            <a:r>
              <a:rPr lang="fr-FR" sz="8000" dirty="0" err="1">
                <a:latin typeface="Courier New" pitchFamily="49" charset="0"/>
                <a:cs typeface="Courier New" pitchFamily="49" charset="0"/>
              </a:rPr>
              <a:t>objRef</a:t>
            </a:r>
            <a:r>
              <a:rPr lang="fr-FR" sz="8000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fr-FR" sz="8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8000" dirty="0" err="1">
                <a:latin typeface="Courier New" pitchFamily="49" charset="0"/>
                <a:cs typeface="Courier New" pitchFamily="49" charset="0"/>
              </a:rPr>
              <a:t>orb.resolve_initial_references</a:t>
            </a:r>
            <a:r>
              <a:rPr lang="fr-FR" sz="80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8000" dirty="0" err="1">
                <a:latin typeface="Courier New" pitchFamily="49" charset="0"/>
                <a:cs typeface="Courier New" pitchFamily="49" charset="0"/>
              </a:rPr>
              <a:t>NameService</a:t>
            </a:r>
            <a:r>
              <a:rPr lang="fr-FR" sz="80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fr-FR" sz="8000" dirty="0">
              <a:latin typeface="Courier New" pitchFamily="49" charset="0"/>
              <a:cs typeface="Courier New" pitchFamily="49" charset="0"/>
            </a:endParaRP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fr-FR" sz="80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fr-FR" sz="8000" dirty="0">
                <a:latin typeface="Courier New" pitchFamily="49" charset="0"/>
                <a:cs typeface="Courier New" pitchFamily="49" charset="0"/>
              </a:rPr>
              <a:t>         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fr-FR" sz="8000" dirty="0">
                <a:latin typeface="Courier New" pitchFamily="49" charset="0"/>
                <a:cs typeface="Courier New" pitchFamily="49" charset="0"/>
              </a:rPr>
              <a:t>// obtenir un objet sur lequel on peut invoquer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fr-FR" sz="8000" dirty="0">
                <a:latin typeface="Courier New" pitchFamily="49" charset="0"/>
                <a:cs typeface="Courier New" pitchFamily="49" charset="0"/>
              </a:rPr>
              <a:t>// les </a:t>
            </a:r>
            <a:r>
              <a:rPr lang="fr-FR" sz="8000" dirty="0" err="1">
                <a:latin typeface="Courier New" pitchFamily="49" charset="0"/>
                <a:cs typeface="Courier New" pitchFamily="49" charset="0"/>
              </a:rPr>
              <a:t>methodes</a:t>
            </a:r>
            <a:endParaRPr lang="fr-FR" sz="8000" dirty="0">
              <a:latin typeface="Courier New" pitchFamily="49" charset="0"/>
              <a:cs typeface="Courier New" pitchFamily="49" charset="0"/>
            </a:endParaRP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fr-FR" sz="8000" dirty="0">
                <a:latin typeface="Courier New" pitchFamily="49" charset="0"/>
                <a:cs typeface="Courier New" pitchFamily="49" charset="0"/>
              </a:rPr>
              <a:t>Horloge </a:t>
            </a:r>
            <a:r>
              <a:rPr lang="fr-FR" sz="8000" dirty="0" err="1">
                <a:latin typeface="Courier New" pitchFamily="49" charset="0"/>
                <a:cs typeface="Courier New" pitchFamily="49" charset="0"/>
              </a:rPr>
              <a:t>horloge</a:t>
            </a:r>
            <a:r>
              <a:rPr lang="fr-FR" sz="8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8000" dirty="0" err="1">
                <a:latin typeface="Courier New" pitchFamily="49" charset="0"/>
                <a:cs typeface="Courier New" pitchFamily="49" charset="0"/>
              </a:rPr>
              <a:t>HorlogeHelper.narrow</a:t>
            </a:r>
            <a:r>
              <a:rPr lang="fr-FR" sz="8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8000" dirty="0" err="1">
                <a:latin typeface="Courier New" pitchFamily="49" charset="0"/>
                <a:cs typeface="Courier New" pitchFamily="49" charset="0"/>
              </a:rPr>
              <a:t>ncRef.resolve</a:t>
            </a:r>
            <a:r>
              <a:rPr lang="fr-FR" sz="8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8000" dirty="0" err="1">
                <a:latin typeface="Courier New" pitchFamily="49" charset="0"/>
                <a:cs typeface="Courier New" pitchFamily="49" charset="0"/>
              </a:rPr>
              <a:t>path</a:t>
            </a:r>
            <a:r>
              <a:rPr lang="fr-FR" sz="8000" dirty="0">
                <a:latin typeface="Courier New" pitchFamily="49" charset="0"/>
                <a:cs typeface="Courier New" pitchFamily="49" charset="0"/>
              </a:rPr>
              <a:t>));</a:t>
            </a:r>
            <a:endParaRPr lang="en-US" sz="8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17A5A254-C12A-4BBB-9E59-966CC3ACBE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A vous de jouer !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1F50A0EF-BDA9-4CC3-B6F2-C2166065A8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Quel est l’intérêt de porter SOAP sur d’autres protocoles ?</a:t>
            </a:r>
          </a:p>
          <a:p>
            <a:pPr eaLnBrk="1" hangingPunct="1"/>
            <a:endParaRPr lang="fr-FR" altLang="fr-FR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>
            <a:extLst>
              <a:ext uri="{FF2B5EF4-FFF2-40B4-BE49-F238E27FC236}">
                <a16:creationId xmlns:a16="http://schemas.microsoft.com/office/drawing/2014/main" id="{F7CB4E85-A7D1-4E67-9606-6614FF1BCA3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WSDL</a:t>
            </a:r>
          </a:p>
        </p:txBody>
      </p:sp>
      <p:sp>
        <p:nvSpPr>
          <p:cNvPr id="57347" name="Rectangle 5">
            <a:extLst>
              <a:ext uri="{FF2B5EF4-FFF2-40B4-BE49-F238E27FC236}">
                <a16:creationId xmlns:a16="http://schemas.microsoft.com/office/drawing/2014/main" id="{AA449127-7CE4-43B3-BF95-9F55E898896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87450" y="3886200"/>
            <a:ext cx="6769100" cy="1752600"/>
          </a:xfrm>
        </p:spPr>
        <p:txBody>
          <a:bodyPr/>
          <a:lstStyle/>
          <a:p>
            <a:pPr eaLnBrk="1" hangingPunct="1"/>
            <a:br>
              <a:rPr lang="fr-FR" altLang="fr-FR" sz="3000"/>
            </a:br>
            <a:r>
              <a:rPr lang="fr-FR" altLang="fr-FR" sz="3000"/>
              <a:t>Web Services Description Language</a:t>
            </a:r>
          </a:p>
          <a:p>
            <a:pPr eaLnBrk="1" hangingPunct="1"/>
            <a:r>
              <a:rPr lang="fr-FR" altLang="fr-FR" sz="3000" i="1"/>
              <a:t>Version 1.1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C15EC6E3-AD2C-4412-8D5B-5798112600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Présentation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3B100D95-69F2-4B12-8FB9-4175C1554D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dirty="0"/>
              <a:t>Une description WSDL :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altLang="fr-FR" dirty="0"/>
              <a:t>Décrit le type d’un service web (méthodes, types des paramètres)</a:t>
            </a:r>
            <a:br>
              <a:rPr lang="fr-FR" altLang="fr-FR" dirty="0"/>
            </a:br>
            <a:r>
              <a:rPr lang="fr-FR" altLang="fr-FR" dirty="0"/>
              <a:t>Cette description peut être comparée à la description IDL CORBA, elle peut servir à générer automatiquement des amorces.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endParaRPr lang="fr-FR" altLang="fr-FR" dirty="0"/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altLang="fr-FR" dirty="0"/>
              <a:t>Décrit les aspects techniques d’implantation d’un service web (quel est le protocole utilisé, quelle est l’adresse du service)</a:t>
            </a:r>
            <a:br>
              <a:rPr lang="fr-FR" altLang="fr-FR" dirty="0"/>
            </a:br>
            <a:r>
              <a:rPr lang="fr-FR" altLang="fr-FR" dirty="0"/>
              <a:t>Cette description sert à se connecter concrètement à un service web.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55FFE6E7-AC0B-447F-BD38-AF21C7D83E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Balises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3F0F9C4F-D3B6-465D-BBA5-89EDAFBE83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altLang="fr-FR" sz="2000" dirty="0"/>
              <a:t>Une description WSDL est un document XML qui commence par la balise </a:t>
            </a:r>
            <a:r>
              <a:rPr lang="fr-FR" altLang="fr-FR" sz="2000" b="1" dirty="0" err="1"/>
              <a:t>definition</a:t>
            </a:r>
            <a:r>
              <a:rPr lang="fr-FR" altLang="fr-FR" sz="2000" dirty="0"/>
              <a:t> et contient les balises suivantes :</a:t>
            </a:r>
          </a:p>
          <a:p>
            <a:pPr lvl="1" eaLnBrk="1" hangingPunct="1">
              <a:lnSpc>
                <a:spcPct val="80000"/>
              </a:lnSpc>
            </a:pPr>
            <a:r>
              <a:rPr lang="fr-FR" altLang="fr-FR" sz="2000" b="1" dirty="0"/>
              <a:t>Types </a:t>
            </a:r>
            <a:r>
              <a:rPr lang="fr-FR" altLang="fr-FR" sz="2000" dirty="0"/>
              <a:t>: cette balise décrit les types utilisés</a:t>
            </a:r>
          </a:p>
          <a:p>
            <a:pPr lvl="1" eaLnBrk="1" hangingPunct="1">
              <a:lnSpc>
                <a:spcPct val="80000"/>
              </a:lnSpc>
            </a:pPr>
            <a:r>
              <a:rPr lang="fr-FR" altLang="fr-FR" sz="2000" b="1" dirty="0"/>
              <a:t>Message </a:t>
            </a:r>
            <a:r>
              <a:rPr lang="fr-FR" altLang="fr-FR" sz="2000" dirty="0"/>
              <a:t>: cette balise décrit la structure d’un message échangé</a:t>
            </a:r>
          </a:p>
          <a:p>
            <a:pPr lvl="1" eaLnBrk="1" hangingPunct="1">
              <a:lnSpc>
                <a:spcPct val="80000"/>
              </a:lnSpc>
            </a:pPr>
            <a:r>
              <a:rPr lang="fr-FR" altLang="fr-FR" sz="2000" b="1" dirty="0" err="1"/>
              <a:t>portType</a:t>
            </a:r>
            <a:r>
              <a:rPr lang="fr-FR" altLang="fr-FR" sz="2000" b="1" dirty="0"/>
              <a:t> </a:t>
            </a:r>
            <a:r>
              <a:rPr lang="fr-FR" altLang="fr-FR" sz="2000" dirty="0"/>
              <a:t>: cette balise décrit un ensemble d’opérations (interface d’un service web)</a:t>
            </a:r>
          </a:p>
          <a:p>
            <a:pPr lvl="2" eaLnBrk="1" hangingPunct="1">
              <a:lnSpc>
                <a:spcPct val="80000"/>
              </a:lnSpc>
            </a:pPr>
            <a:r>
              <a:rPr lang="fr-FR" altLang="fr-FR" sz="1800" dirty="0" err="1"/>
              <a:t>operation</a:t>
            </a:r>
            <a:r>
              <a:rPr lang="fr-FR" altLang="fr-FR" sz="1800" dirty="0"/>
              <a:t>: cette balise décrit une opération réalisée par le service web. Une opération reçoit des messages et envois des messages.</a:t>
            </a:r>
          </a:p>
          <a:p>
            <a:pPr lvl="1" eaLnBrk="1" hangingPunct="1">
              <a:lnSpc>
                <a:spcPct val="80000"/>
              </a:lnSpc>
            </a:pPr>
            <a:r>
              <a:rPr lang="fr-FR" altLang="fr-FR" sz="2000" b="1" dirty="0"/>
              <a:t>Binding </a:t>
            </a:r>
            <a:r>
              <a:rPr lang="fr-FR" altLang="fr-FR" sz="2000" dirty="0"/>
              <a:t>: cette balise décrit le lien entre un protocole (http) et un </a:t>
            </a:r>
            <a:r>
              <a:rPr lang="fr-FR" altLang="fr-FR" sz="2000" dirty="0" err="1"/>
              <a:t>portType</a:t>
            </a:r>
            <a:r>
              <a:rPr lang="fr-FR" altLang="fr-FR" sz="2000" dirty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fr-FR" altLang="fr-FR" sz="2000" b="1" dirty="0"/>
              <a:t>service</a:t>
            </a:r>
            <a:r>
              <a:rPr lang="fr-FR" altLang="fr-FR" sz="2000" dirty="0"/>
              <a:t>:  cette balise décrit un service comme un ensemble de ports.</a:t>
            </a:r>
          </a:p>
          <a:p>
            <a:pPr lvl="1" eaLnBrk="1" hangingPunct="1">
              <a:lnSpc>
                <a:spcPct val="80000"/>
              </a:lnSpc>
            </a:pPr>
            <a:r>
              <a:rPr lang="fr-FR" altLang="fr-FR" sz="2200" b="1" dirty="0"/>
              <a:t>Port</a:t>
            </a:r>
            <a:r>
              <a:rPr lang="fr-FR" altLang="fr-FR" sz="2200" dirty="0"/>
              <a:t> : cette balise décrit un port au travers duquel il est possible d’accéder à un ensemble d’opérations. Un port référence un Binding</a:t>
            </a:r>
          </a:p>
          <a:p>
            <a:pPr lvl="1" eaLnBrk="1" hangingPunct="1">
              <a:lnSpc>
                <a:spcPct val="80000"/>
              </a:lnSpc>
            </a:pPr>
            <a:endParaRPr lang="fr-FR" altLang="fr-FR" sz="18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4B7FC27F-93BA-4E80-86E9-B7DB36EAA9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types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3FAD176D-7224-451F-9C76-73F5563C2C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fr-FR" altLang="fr-FR"/>
              <a:t>Description en utilisant XML Schema.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fr-FR" sz="1800"/>
              <a:t>&lt;</a:t>
            </a:r>
            <a:r>
              <a:rPr lang="en-US" altLang="fr-FR" sz="1800" b="1"/>
              <a:t>wsdl:types</a:t>
            </a:r>
            <a:r>
              <a:rPr lang="en-US" altLang="fr-FR" sz="1800"/>
              <a:t>&gt;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fr-FR" sz="1800"/>
              <a:t>		&lt;xs:schema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fr-FR" sz="1800"/>
              <a:t>			targetNameSpace="http://www.exemple.fr/personne.xsd"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fr-FR" sz="1800"/>
              <a:t>			xmlns:xs="http://www.w3.org/2001/XMLSchema"&gt;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fr-FR" sz="1800"/>
              <a:t>		    &lt;xs:element name="personne"&gt;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fr-FR" sz="1800"/>
              <a:t>    			 &lt;xs:complexType&gt;       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fr-FR" sz="1800"/>
              <a:t>               	     &lt;xs:sequence&gt;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fr-FR" sz="1800"/>
              <a:t>	    			  &lt;xs:element name="nom" type="xs:string" /&gt;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fr-FR" sz="1800"/>
              <a:t>	    			  &lt;xs:element name="prenom" type="xs:string" /&gt;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fr-FR" sz="1800"/>
              <a:t>			     &lt;/xs:sequence&gt;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fr-FR" sz="1800"/>
              <a:t>        		 &lt;/xs:complexType&gt;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fr-FR" sz="1800"/>
              <a:t>		    &lt;/xs:element&gt;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fr-FR" sz="1800"/>
              <a:t>		&lt;/xs:schema&gt;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fr-FR" sz="1800"/>
              <a:t>&lt;/</a:t>
            </a:r>
            <a:r>
              <a:rPr lang="en-US" altLang="fr-FR" sz="1800" b="1"/>
              <a:t>wsdl:types</a:t>
            </a:r>
            <a:r>
              <a:rPr lang="en-US" altLang="fr-FR" sz="1800"/>
              <a:t>&gt;</a:t>
            </a:r>
            <a:r>
              <a:rPr lang="fr-FR" altLang="fr-FR" sz="1800"/>
              <a:t> 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67040170-72DB-41C8-883C-FC9265260E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message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92F4EC00-38C4-4AFC-9FFD-39223B5C58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Les messages sont envoyés entre deux interlocuteurs (ex : une opération reçoit des messages et envoie des messages.</a:t>
            </a:r>
          </a:p>
          <a:p>
            <a:pPr eaLnBrk="1" hangingPunct="1"/>
            <a:r>
              <a:rPr lang="fr-FR" altLang="fr-FR"/>
              <a:t>Un message est composé de plusieurs </a:t>
            </a:r>
            <a:r>
              <a:rPr lang="fr-FR" altLang="fr-FR" b="1"/>
              <a:t>part</a:t>
            </a:r>
            <a:endParaRPr lang="fr-FR" altLang="fr-FR"/>
          </a:p>
          <a:p>
            <a:pPr eaLnBrk="1" hangingPunct="1"/>
            <a:r>
              <a:rPr lang="fr-FR" altLang="fr-FR"/>
              <a:t>Deux façons de définir des part</a:t>
            </a:r>
          </a:p>
          <a:p>
            <a:pPr lvl="1" eaLnBrk="1" hangingPunct="1"/>
            <a:r>
              <a:rPr lang="fr-FR" altLang="fr-FR"/>
              <a:t>Soit une part est un élément de type simple</a:t>
            </a:r>
          </a:p>
          <a:p>
            <a:pPr lvl="1" eaLnBrk="1" hangingPunct="1"/>
            <a:r>
              <a:rPr lang="fr-FR" altLang="fr-FR"/>
              <a:t>Soit une part est un élément XML dont le type est défini dans un XML Schema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C3C5C543-24C6-4DE8-B514-64BB3BE2E1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message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E1DB9BA8-E746-48AA-A22F-669EB8D406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fr-FR"/>
              <a:t>Part de type simple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fr-FR" sz="2000"/>
              <a:t>&lt;wsdl:message name="personneMsg"&gt;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fr-FR" sz="2000"/>
              <a:t>	&lt;wsdl:part name="nom" type="xsd:string" /&gt;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fr-FR" sz="2000"/>
              <a:t>	&lt;wsdl:part name="prenom" type="xsd:string" /&gt;</a:t>
            </a:r>
            <a:endParaRPr lang="fr-FR" altLang="fr-FR" sz="20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sz="2000"/>
              <a:t>&lt;/wsdl:message&gt;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fr-FR" altLang="fr-FR" sz="2000"/>
          </a:p>
          <a:p>
            <a:pPr eaLnBrk="1" hangingPunct="1">
              <a:lnSpc>
                <a:spcPct val="80000"/>
              </a:lnSpc>
            </a:pPr>
            <a:r>
              <a:rPr lang="fr-FR" altLang="fr-FR"/>
              <a:t>Part qui utilise un XML Schema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fr-FR" sz="2000"/>
              <a:t>&lt;wsdl:message name="personneMsg"&gt;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fr-FR" sz="2000"/>
              <a:t>	&lt;wsdl:part name="personne" element="exemple:personne" /&gt;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sz="2000"/>
              <a:t>&lt;/wsdl:message&gt;</a:t>
            </a:r>
          </a:p>
        </p:txBody>
      </p:sp>
      <p:sp>
        <p:nvSpPr>
          <p:cNvPr id="63492" name="Oval 4">
            <a:extLst>
              <a:ext uri="{FF2B5EF4-FFF2-40B4-BE49-F238E27FC236}">
                <a16:creationId xmlns:a16="http://schemas.microsoft.com/office/drawing/2014/main" id="{E50AEA71-0BB0-44C6-AA22-427BE4F43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2225" y="4929188"/>
            <a:ext cx="2232025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fr-FR" altLang="fr-FR" sz="1800"/>
          </a:p>
        </p:txBody>
      </p:sp>
      <p:sp>
        <p:nvSpPr>
          <p:cNvPr id="63493" name="AutoShape 5">
            <a:extLst>
              <a:ext uri="{FF2B5EF4-FFF2-40B4-BE49-F238E27FC236}">
                <a16:creationId xmlns:a16="http://schemas.microsoft.com/office/drawing/2014/main" id="{FC517B2A-CE65-4877-964D-ECC1A022D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5807075"/>
            <a:ext cx="3168650" cy="504825"/>
          </a:xfrm>
          <a:prstGeom prst="wedgeRectCallout">
            <a:avLst>
              <a:gd name="adj1" fmla="val -13375"/>
              <a:gd name="adj2" fmla="val -10597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1800"/>
              <a:t>Défini dans un XML Schema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358A0CE6-F854-40E8-B6C7-D72F13BED8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portType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D3278D7E-F1C8-4ED4-87AB-00E90174C1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altLang="fr-FR" dirty="0"/>
              <a:t>Un </a:t>
            </a:r>
            <a:r>
              <a:rPr lang="fr-FR" altLang="fr-FR" dirty="0" err="1"/>
              <a:t>portType</a:t>
            </a:r>
            <a:r>
              <a:rPr lang="fr-FR" altLang="fr-FR" dirty="0"/>
              <a:t> permet d’identifier (nommer) de manière abstraite un ensemble d’opérations.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fr-FR" altLang="fr-FR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fr-FR" sz="2000" dirty="0"/>
              <a:t>&lt;</a:t>
            </a:r>
            <a:r>
              <a:rPr lang="en-US" altLang="fr-FR" sz="2000" dirty="0" err="1"/>
              <a:t>wsdl:portType</a:t>
            </a:r>
            <a:r>
              <a:rPr lang="en-US" altLang="fr-FR" sz="2000" dirty="0"/>
              <a:t> name="</a:t>
            </a:r>
            <a:r>
              <a:rPr lang="en-US" altLang="fr-FR" sz="2000" dirty="0" err="1"/>
              <a:t>descriptionPersonnes</a:t>
            </a:r>
            <a:r>
              <a:rPr lang="en-US" altLang="fr-FR" sz="2000" dirty="0"/>
              <a:t>" 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fr-FR" sz="2000" dirty="0"/>
              <a:t>		&lt;</a:t>
            </a:r>
            <a:r>
              <a:rPr lang="en-US" altLang="fr-FR" sz="2000" dirty="0" err="1"/>
              <a:t>wsdl:operation</a:t>
            </a:r>
            <a:r>
              <a:rPr lang="en-US" altLang="fr-FR" sz="2000" dirty="0"/>
              <a:t> name="</a:t>
            </a:r>
            <a:r>
              <a:rPr lang="en-US" altLang="fr-FR" sz="2000" dirty="0" err="1"/>
              <a:t>getPersonne</a:t>
            </a:r>
            <a:r>
              <a:rPr lang="en-US" altLang="fr-FR" sz="2000" dirty="0"/>
              <a:t>" 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fr-FR" sz="2000" dirty="0"/>
              <a:t>			…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fr-FR" sz="2000" dirty="0"/>
              <a:t>		&lt;/</a:t>
            </a:r>
            <a:r>
              <a:rPr lang="en-US" altLang="fr-FR" sz="2000" dirty="0" err="1"/>
              <a:t>wsdl:operation</a:t>
            </a:r>
            <a:r>
              <a:rPr lang="en-US" altLang="fr-FR" sz="2000" dirty="0"/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fr-FR" sz="2000" dirty="0"/>
              <a:t>             &lt;</a:t>
            </a:r>
            <a:r>
              <a:rPr lang="en-US" altLang="fr-FR" sz="2000" dirty="0" err="1"/>
              <a:t>wsdl:operation</a:t>
            </a:r>
            <a:r>
              <a:rPr lang="en-US" altLang="fr-FR" sz="2000" dirty="0"/>
              <a:t> name="</a:t>
            </a:r>
            <a:r>
              <a:rPr lang="en-US" altLang="fr-FR" sz="2000" dirty="0" err="1"/>
              <a:t>setPersonne</a:t>
            </a:r>
            <a:r>
              <a:rPr lang="en-US" altLang="fr-FR" sz="2000" dirty="0"/>
              <a:t>" 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fr-FR" sz="2000" dirty="0"/>
              <a:t>			…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fr-FR" sz="2000" dirty="0"/>
              <a:t>		&lt;/</a:t>
            </a:r>
            <a:r>
              <a:rPr lang="en-US" altLang="fr-FR" sz="2000" dirty="0" err="1"/>
              <a:t>wsdl:operation</a:t>
            </a:r>
            <a:r>
              <a:rPr lang="en-US" altLang="fr-FR" sz="2000" dirty="0"/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sz="2000" dirty="0"/>
              <a:t>&lt;/</a:t>
            </a:r>
            <a:r>
              <a:rPr lang="fr-FR" altLang="fr-FR" sz="2000" dirty="0" err="1"/>
              <a:t>wsdl:portType</a:t>
            </a:r>
            <a:r>
              <a:rPr lang="fr-FR" altLang="fr-FR" sz="2000" dirty="0"/>
              <a:t>&gt;</a:t>
            </a:r>
            <a:r>
              <a:rPr lang="fr-FR" altLang="fr-FR" dirty="0"/>
              <a:t>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2FB1920E-5752-405A-9E92-DCB6009C9A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operation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FC279EBA-15C5-4202-8601-6B6CBA486E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WSDL définit 4 types d’opération :</a:t>
            </a:r>
          </a:p>
          <a:p>
            <a:pPr lvl="1" eaLnBrk="1" hangingPunct="1"/>
            <a:r>
              <a:rPr lang="fr-FR" altLang="fr-FR" b="1" dirty="0"/>
              <a:t>One-</a:t>
            </a:r>
            <a:r>
              <a:rPr lang="fr-FR" altLang="fr-FR" b="1" dirty="0" err="1"/>
              <a:t>Way</a:t>
            </a:r>
            <a:r>
              <a:rPr lang="fr-FR" altLang="fr-FR" dirty="0"/>
              <a:t> : lorsque les opérations reçoivent des messages mais n’en n’envoient pas</a:t>
            </a:r>
          </a:p>
          <a:p>
            <a:pPr lvl="1" eaLnBrk="1" hangingPunct="1"/>
            <a:r>
              <a:rPr lang="fr-FR" altLang="fr-FR" b="1" dirty="0" err="1"/>
              <a:t>Request-response</a:t>
            </a:r>
            <a:r>
              <a:rPr lang="fr-FR" altLang="fr-FR" dirty="0"/>
              <a:t> : lorsque les opérations reçoivent des messages puis renvoient des messages</a:t>
            </a:r>
          </a:p>
          <a:p>
            <a:pPr lvl="1" eaLnBrk="1" hangingPunct="1"/>
            <a:r>
              <a:rPr lang="fr-FR" altLang="fr-FR" b="1" dirty="0" err="1"/>
              <a:t>Solicit-response</a:t>
            </a:r>
            <a:r>
              <a:rPr lang="fr-FR" altLang="fr-FR" dirty="0"/>
              <a:t> : lorsque les opérations envoient des messages puis en reçoivent</a:t>
            </a:r>
          </a:p>
          <a:p>
            <a:pPr lvl="1" eaLnBrk="1" hangingPunct="1"/>
            <a:r>
              <a:rPr lang="fr-FR" altLang="fr-FR" b="1" dirty="0"/>
              <a:t>Notification</a:t>
            </a:r>
            <a:r>
              <a:rPr lang="fr-FR" altLang="fr-FR" dirty="0"/>
              <a:t> : lorsque les opérations envoient des messages mais n’en reçoivent pas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712BB812-6D7C-4C7C-B33A-6D1E2D3423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operation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26C718D6-F8FC-41EA-BEB7-F78EB1B904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Quel que soit le type d’opération, la définition est sensiblement la même :</a:t>
            </a:r>
          </a:p>
          <a:p>
            <a:pPr eaLnBrk="1" hangingPunct="1"/>
            <a:r>
              <a:rPr lang="fr-FR" altLang="fr-FR" dirty="0"/>
              <a:t>Une opération : </a:t>
            </a:r>
          </a:p>
          <a:p>
            <a:pPr lvl="1" eaLnBrk="1" hangingPunct="1"/>
            <a:r>
              <a:rPr lang="fr-FR" altLang="fr-FR" dirty="0"/>
              <a:t>Reçoit des messages : &lt;</a:t>
            </a:r>
            <a:r>
              <a:rPr lang="fr-FR" altLang="fr-FR" dirty="0" err="1"/>
              <a:t>wsdl:input</a:t>
            </a:r>
            <a:r>
              <a:rPr lang="fr-FR" altLang="fr-FR" dirty="0"/>
              <a:t> …&gt;</a:t>
            </a:r>
          </a:p>
          <a:p>
            <a:pPr lvl="1" eaLnBrk="1" hangingPunct="1"/>
            <a:r>
              <a:rPr lang="fr-FR" altLang="fr-FR" dirty="0"/>
              <a:t>Envoie des messages : &lt;</a:t>
            </a:r>
            <a:r>
              <a:rPr lang="fr-FR" altLang="fr-FR" dirty="0" err="1"/>
              <a:t>wsdl:output</a:t>
            </a:r>
            <a:r>
              <a:rPr lang="fr-FR" altLang="fr-FR" dirty="0"/>
              <a:t> …&gt; ou &lt;</a:t>
            </a:r>
            <a:r>
              <a:rPr lang="fr-FR" altLang="fr-FR" dirty="0" err="1"/>
              <a:t>wsdl:fault</a:t>
            </a:r>
            <a:r>
              <a:rPr lang="fr-FR" altLang="fr-FR" dirty="0"/>
              <a:t> …&gt;</a:t>
            </a:r>
          </a:p>
          <a:p>
            <a:pPr eaLnBrk="1" hangingPunct="1"/>
            <a:r>
              <a:rPr lang="fr-FR" altLang="fr-FR" dirty="0"/>
              <a:t>La présence et l’ordre des input/outputs/</a:t>
            </a:r>
            <a:r>
              <a:rPr lang="fr-FR" altLang="fr-FR" dirty="0" err="1"/>
              <a:t>fault</a:t>
            </a:r>
            <a:r>
              <a:rPr lang="fr-FR" altLang="fr-FR" dirty="0"/>
              <a:t> dépendent du type de l’opération.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6A924B-39E8-4136-80FE-3EB035761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>
                <a:solidFill>
                  <a:schemeClr val="accent1">
                    <a:satMod val="150000"/>
                  </a:schemeClr>
                </a:solidFill>
              </a:rPr>
              <a:t>communication</a:t>
            </a:r>
            <a:br>
              <a:rPr lang="fr-FR" dirty="0">
                <a:solidFill>
                  <a:schemeClr val="accent1">
                    <a:satMod val="150000"/>
                  </a:schemeClr>
                </a:solidFill>
              </a:rPr>
            </a:b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0243" name="Espace réservé du contenu 2">
            <a:extLst>
              <a:ext uri="{FF2B5EF4-FFF2-40B4-BE49-F238E27FC236}">
                <a16:creationId xmlns:a16="http://schemas.microsoft.com/office/drawing/2014/main" id="{8F392D8B-1897-4427-A998-AD52141421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2286000"/>
            <a:ext cx="8124825" cy="4022725"/>
          </a:xfrm>
        </p:spPr>
        <p:txBody>
          <a:bodyPr/>
          <a:lstStyle/>
          <a:p>
            <a:pPr lvl="1" eaLnBrk="1" hangingPunct="1"/>
            <a:r>
              <a:rPr lang="fr-FR" altLang="fr-FR" dirty="0"/>
              <a:t> Déclenchement </a:t>
            </a:r>
            <a:r>
              <a:rPr lang="fr-FR" altLang="fr-FR" u="sng" dirty="0"/>
              <a:t>d’événements</a:t>
            </a:r>
            <a:r>
              <a:rPr lang="fr-FR" altLang="fr-FR" dirty="0"/>
              <a:t> distants (</a:t>
            </a:r>
            <a:r>
              <a:rPr lang="fr-FR" altLang="fr-FR" dirty="0" err="1"/>
              <a:t>OSGi</a:t>
            </a:r>
            <a:r>
              <a:rPr lang="fr-FR" altLang="fr-FR" dirty="0"/>
              <a:t>, …)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AmpouleListener</a:t>
            </a:r>
            <a:r>
              <a:rPr lang="en-US" alt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US" alt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ServiceListener</a:t>
            </a:r>
            <a:r>
              <a:rPr lang="en-US" alt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alt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serviceChanged</a:t>
            </a:r>
            <a:r>
              <a:rPr lang="en-US" alt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ServiceEvent</a:t>
            </a:r>
            <a:r>
              <a:rPr lang="en-US" alt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event)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en-US" alt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ServiceReference</a:t>
            </a:r>
            <a:r>
              <a:rPr lang="en-US" alt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ref = </a:t>
            </a:r>
            <a:r>
              <a:rPr lang="en-US" alt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e.getServiceReference</a:t>
            </a:r>
            <a:r>
              <a:rPr lang="en-US" alt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String[] </a:t>
            </a:r>
            <a:r>
              <a:rPr lang="en-US" alt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objectClass</a:t>
            </a:r>
            <a:r>
              <a:rPr lang="en-US" alt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(String[]) 	</a:t>
            </a:r>
            <a:r>
              <a:rPr lang="en-US" alt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event.getServiceReference</a:t>
            </a:r>
            <a:r>
              <a:rPr lang="en-US" alt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getProperty</a:t>
            </a:r>
            <a:r>
              <a:rPr lang="en-US" alt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objectClass</a:t>
            </a:r>
            <a:r>
              <a:rPr lang="en-US" alt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</p:spTree>
  </p:cSld>
  <p:clrMapOvr>
    <a:masterClrMapping/>
  </p:clrMapOvr>
  <p:transition spd="slow"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E47D72BE-3956-4042-89C0-5F52B42C13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operation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7AFED695-FB65-459C-BB95-188F417F1B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fr-FR" sz="1600"/>
              <a:t>&lt;wsdl:operation name="</a:t>
            </a:r>
            <a:r>
              <a:rPr lang="en-US" altLang="fr-FR" sz="1600" i="1"/>
              <a:t>operation_name</a:t>
            </a:r>
            <a:r>
              <a:rPr lang="en-US" altLang="fr-FR" sz="1600"/>
              <a:t>"&gt;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fr-FR" sz="1600"/>
              <a:t>	&lt;wsdl:</a:t>
            </a:r>
            <a:r>
              <a:rPr lang="en-US" altLang="fr-FR" sz="1600" b="1"/>
              <a:t>input</a:t>
            </a:r>
            <a:r>
              <a:rPr lang="en-US" altLang="fr-FR" sz="1600"/>
              <a:t> name="</a:t>
            </a:r>
            <a:r>
              <a:rPr lang="en-US" altLang="fr-FR" sz="1600" i="1"/>
              <a:t>nom_optionel</a:t>
            </a:r>
            <a:r>
              <a:rPr lang="en-US" altLang="fr-FR" sz="1600"/>
              <a:t>" message="</a:t>
            </a:r>
            <a:r>
              <a:rPr lang="en-US" altLang="fr-FR" sz="1600" i="1"/>
              <a:t>nom_message</a:t>
            </a:r>
            <a:r>
              <a:rPr lang="en-US" altLang="fr-FR" sz="1600"/>
              <a:t>" /&gt;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fr-FR" sz="1600"/>
              <a:t>&lt;/wsdl:operation&gt;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fr-FR" sz="160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fr-FR" sz="1600"/>
              <a:t>&lt;wsdl:operation name="</a:t>
            </a:r>
            <a:r>
              <a:rPr lang="en-US" altLang="fr-FR" sz="1600" i="1"/>
              <a:t>operation_name</a:t>
            </a:r>
            <a:r>
              <a:rPr lang="en-US" altLang="fr-FR" sz="1600"/>
              <a:t>"&gt;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fr-FR" sz="1600"/>
              <a:t>	&lt;wsdl:</a:t>
            </a:r>
            <a:r>
              <a:rPr lang="en-US" altLang="fr-FR" sz="1600" b="1"/>
              <a:t>output</a:t>
            </a:r>
            <a:r>
              <a:rPr lang="en-US" altLang="fr-FR" sz="1600"/>
              <a:t> name="</a:t>
            </a:r>
            <a:r>
              <a:rPr lang="en-US" altLang="fr-FR" sz="1600" i="1"/>
              <a:t>nom_optionel</a:t>
            </a:r>
            <a:r>
              <a:rPr lang="en-US" altLang="fr-FR" sz="1600"/>
              <a:t>" message="</a:t>
            </a:r>
            <a:r>
              <a:rPr lang="en-US" altLang="fr-FR" sz="1600" i="1"/>
              <a:t>nom_message</a:t>
            </a:r>
            <a:r>
              <a:rPr lang="en-US" altLang="fr-FR" sz="1600"/>
              <a:t>" /&gt;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fr-FR" sz="1600"/>
              <a:t>	&lt;wsdl:</a:t>
            </a:r>
            <a:r>
              <a:rPr lang="en-US" altLang="fr-FR" sz="1600" b="1"/>
              <a:t>input</a:t>
            </a:r>
            <a:r>
              <a:rPr lang="en-US" altLang="fr-FR" sz="1600"/>
              <a:t> name="</a:t>
            </a:r>
            <a:r>
              <a:rPr lang="en-US" altLang="fr-FR" sz="1600" i="1"/>
              <a:t>nom_optionel</a:t>
            </a:r>
            <a:r>
              <a:rPr lang="en-US" altLang="fr-FR" sz="1600"/>
              <a:t>" message="</a:t>
            </a:r>
            <a:r>
              <a:rPr lang="en-US" altLang="fr-FR" sz="1600" i="1"/>
              <a:t>nom_message</a:t>
            </a:r>
            <a:r>
              <a:rPr lang="en-US" altLang="fr-FR" sz="1600"/>
              <a:t>" /&gt;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fr-FR" sz="1600"/>
              <a:t>	&lt;wsdl:</a:t>
            </a:r>
            <a:r>
              <a:rPr lang="en-US" altLang="fr-FR" sz="1600" b="1"/>
              <a:t>fault</a:t>
            </a:r>
            <a:r>
              <a:rPr lang="en-US" altLang="fr-FR" sz="1600"/>
              <a:t> name="</a:t>
            </a:r>
            <a:r>
              <a:rPr lang="en-US" altLang="fr-FR" sz="1600" i="1"/>
              <a:t>nom_optionel</a:t>
            </a:r>
            <a:r>
              <a:rPr lang="en-US" altLang="fr-FR" sz="1600"/>
              <a:t>" message="</a:t>
            </a:r>
            <a:r>
              <a:rPr lang="en-US" altLang="fr-FR" sz="1600" i="1"/>
              <a:t>nom_message</a:t>
            </a:r>
            <a:r>
              <a:rPr lang="en-US" altLang="fr-FR" sz="1600"/>
              <a:t>" /&gt;*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fr-FR" altLang="fr-FR" sz="1600"/>
              <a:t>&lt;/wsdl:operation&gt;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fr-FR" altLang="fr-FR" sz="160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fr-FR" sz="1600"/>
              <a:t>&lt;wsdl:operation name="</a:t>
            </a:r>
            <a:r>
              <a:rPr lang="en-US" altLang="fr-FR" sz="1600" i="1"/>
              <a:t>operation_name</a:t>
            </a:r>
            <a:r>
              <a:rPr lang="en-US" altLang="fr-FR" sz="1600"/>
              <a:t>"&gt;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fr-FR" sz="1600"/>
              <a:t>	&lt;wsdl:</a:t>
            </a:r>
            <a:r>
              <a:rPr lang="en-US" altLang="fr-FR" sz="1600" b="1"/>
              <a:t>input</a:t>
            </a:r>
            <a:r>
              <a:rPr lang="en-US" altLang="fr-FR" sz="1600"/>
              <a:t> name="</a:t>
            </a:r>
            <a:r>
              <a:rPr lang="en-US" altLang="fr-FR" sz="1600" i="1"/>
              <a:t>nom_optionel</a:t>
            </a:r>
            <a:r>
              <a:rPr lang="en-US" altLang="fr-FR" sz="1600"/>
              <a:t>" message="</a:t>
            </a:r>
            <a:r>
              <a:rPr lang="en-US" altLang="fr-FR" sz="1600" i="1"/>
              <a:t>nom_message</a:t>
            </a:r>
            <a:r>
              <a:rPr lang="en-US" altLang="fr-FR" sz="1600"/>
              <a:t>" /&gt;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fr-FR" sz="1600"/>
              <a:t>	&lt;wsdl:</a:t>
            </a:r>
            <a:r>
              <a:rPr lang="en-US" altLang="fr-FR" sz="1600" b="1"/>
              <a:t>output</a:t>
            </a:r>
            <a:r>
              <a:rPr lang="en-US" altLang="fr-FR" sz="1600"/>
              <a:t> name="</a:t>
            </a:r>
            <a:r>
              <a:rPr lang="en-US" altLang="fr-FR" sz="1600" i="1"/>
              <a:t>nom_optionel</a:t>
            </a:r>
            <a:r>
              <a:rPr lang="en-US" altLang="fr-FR" sz="1600"/>
              <a:t>" message="</a:t>
            </a:r>
            <a:r>
              <a:rPr lang="en-US" altLang="fr-FR" sz="1600" i="1"/>
              <a:t>nom_message</a:t>
            </a:r>
            <a:r>
              <a:rPr lang="en-US" altLang="fr-FR" sz="1600"/>
              <a:t>" /&gt;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fr-FR" sz="1600"/>
              <a:t>	&lt;wsdl:</a:t>
            </a:r>
            <a:r>
              <a:rPr lang="en-US" altLang="fr-FR" sz="1600" b="1"/>
              <a:t>fault</a:t>
            </a:r>
            <a:r>
              <a:rPr lang="en-US" altLang="fr-FR" sz="1600"/>
              <a:t> name="</a:t>
            </a:r>
            <a:r>
              <a:rPr lang="en-US" altLang="fr-FR" sz="1600" i="1"/>
              <a:t>nom_optionel</a:t>
            </a:r>
            <a:r>
              <a:rPr lang="en-US" altLang="fr-FR" sz="1600"/>
              <a:t>" message="</a:t>
            </a:r>
            <a:r>
              <a:rPr lang="en-US" altLang="fr-FR" sz="1600" i="1"/>
              <a:t>nom_message</a:t>
            </a:r>
            <a:r>
              <a:rPr lang="en-US" altLang="fr-FR" sz="1600"/>
              <a:t>" /&gt;*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fr-FR" altLang="fr-FR" sz="1600"/>
              <a:t>&lt;/wsdl:operation&gt;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307BE268-AF31-4ADA-9C5F-9D0DDA43C5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binding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8BAC4016-DE60-4B56-9BD4-63C3816CB9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WSDL permet de lier une description abstraite (portType) à un protocole.</a:t>
            </a:r>
          </a:p>
          <a:p>
            <a:pPr eaLnBrk="1" hangingPunct="1"/>
            <a:r>
              <a:rPr lang="fr-FR" altLang="fr-FR"/>
              <a:t>Chacune des opérations d’un portType pourra être liée de manière différente.</a:t>
            </a:r>
          </a:p>
          <a:p>
            <a:pPr eaLnBrk="1" hangingPunct="1"/>
            <a:r>
              <a:rPr lang="fr-FR" altLang="fr-FR"/>
              <a:t>Le protocole SOAP est un des protocoles qui peut être utilisé. </a:t>
            </a:r>
          </a:p>
          <a:p>
            <a:pPr eaLnBrk="1" hangingPunct="1"/>
            <a:r>
              <a:rPr lang="fr-FR" altLang="fr-FR"/>
              <a:t>D’autres binding sont standardisés par WSDL : HTTP et MIME.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7546B517-5E38-4B6A-AC73-79E6FE50EF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binding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A06A4DA4-FD98-4677-B2B6-4D520F92B7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Un Binding :</a:t>
            </a:r>
          </a:p>
          <a:p>
            <a:pPr lvl="1" eaLnBrk="1" hangingPunct="1"/>
            <a:r>
              <a:rPr lang="fr-FR" altLang="fr-FR"/>
              <a:t>peut être identifié par un nom : </a:t>
            </a:r>
            <a:r>
              <a:rPr lang="fr-FR" altLang="fr-FR" b="1"/>
              <a:t>name</a:t>
            </a:r>
          </a:p>
          <a:p>
            <a:pPr lvl="1" eaLnBrk="1" hangingPunct="1"/>
            <a:r>
              <a:rPr lang="fr-FR" altLang="fr-FR"/>
              <a:t>identifie le portType : </a:t>
            </a:r>
            <a:r>
              <a:rPr lang="fr-FR" altLang="fr-FR" b="1"/>
              <a:t>type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fr-FR" altLang="fr-FR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fr-FR"/>
              <a:t>&lt;wsdl:binding </a:t>
            </a:r>
            <a:r>
              <a:rPr lang="en-US" altLang="fr-FR" b="1"/>
              <a:t>name</a:t>
            </a:r>
            <a:r>
              <a:rPr lang="en-US" altLang="fr-FR"/>
              <a:t>="</a:t>
            </a:r>
            <a:r>
              <a:rPr lang="en-US" altLang="fr-FR" i="1"/>
              <a:t>binding_name</a:t>
            </a:r>
            <a:r>
              <a:rPr lang="en-US" altLang="fr-FR"/>
              <a:t>"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fr-FR"/>
              <a:t>		</a:t>
            </a:r>
            <a:r>
              <a:rPr lang="en-US" altLang="fr-FR" b="1"/>
              <a:t>type</a:t>
            </a:r>
            <a:r>
              <a:rPr lang="en-US" altLang="fr-FR"/>
              <a:t>="</a:t>
            </a:r>
            <a:r>
              <a:rPr lang="en-US" altLang="fr-FR" i="1"/>
              <a:t>nom du portType</a:t>
            </a:r>
            <a:r>
              <a:rPr lang="en-US" altLang="fr-FR"/>
              <a:t>" &gt;</a:t>
            </a:r>
            <a:r>
              <a:rPr lang="fr-FR" altLang="fr-FR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fr-FR"/>
              <a:t>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fr-FR"/>
              <a:t>&lt;/wsdl:binding&gt;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2F6104F3-FFFE-453C-9E27-8491313C81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binding SOAP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1CA6B0F3-0ED5-4E66-BFD0-1F5BA7DB24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altLang="fr-FR"/>
              <a:t>Pour préciser que le binding est de type SOAP, il faut inclure la balise suivante 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fr-FR" sz="2400"/>
              <a:t>&lt;soap:binding transport="</a:t>
            </a:r>
            <a:r>
              <a:rPr lang="en-US" altLang="fr-FR" sz="2400" i="1"/>
              <a:t>uri</a:t>
            </a:r>
            <a:r>
              <a:rPr lang="en-US" altLang="fr-FR" sz="2400"/>
              <a:t>" style="</a:t>
            </a:r>
            <a:r>
              <a:rPr lang="en-US" altLang="fr-FR" sz="2400" i="1"/>
              <a:t>soap_style</a:t>
            </a:r>
            <a:r>
              <a:rPr lang="en-US" altLang="fr-FR" sz="2400"/>
              <a:t>" /&gt;</a:t>
            </a:r>
            <a:r>
              <a:rPr lang="fr-FR" altLang="fr-FR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fr-FR" altLang="fr-FR"/>
              <a:t>Transport définit le type de transport</a:t>
            </a:r>
          </a:p>
          <a:p>
            <a:pPr lvl="1" eaLnBrk="1" hangingPunct="1">
              <a:lnSpc>
                <a:spcPct val="80000"/>
              </a:lnSpc>
            </a:pPr>
            <a:r>
              <a:rPr lang="fr-FR" altLang="fr-FR" sz="2500"/>
              <a:t>http://schemas.xmlsoap.org/soap/http </a:t>
            </a:r>
            <a:br>
              <a:rPr lang="fr-FR" altLang="fr-FR" sz="2500"/>
            </a:br>
            <a:r>
              <a:rPr lang="fr-FR" altLang="fr-FR" sz="2500"/>
              <a:t>pour utiliser SOAP/HTTP</a:t>
            </a:r>
          </a:p>
          <a:p>
            <a:pPr eaLnBrk="1" hangingPunct="1">
              <a:lnSpc>
                <a:spcPct val="80000"/>
              </a:lnSpc>
            </a:pPr>
            <a:r>
              <a:rPr lang="fr-FR" altLang="fr-FR"/>
              <a:t>Style définit la façon dont sont créés les messages SOAP de toutes les opérations</a:t>
            </a:r>
          </a:p>
          <a:p>
            <a:pPr lvl="1" eaLnBrk="1" hangingPunct="1">
              <a:lnSpc>
                <a:spcPct val="80000"/>
              </a:lnSpc>
            </a:pPr>
            <a:r>
              <a:rPr lang="fr-FR" altLang="fr-FR" sz="2500"/>
              <a:t>rpc : Encodage RPC défini par SOAP RPC</a:t>
            </a:r>
          </a:p>
          <a:p>
            <a:pPr lvl="1" eaLnBrk="1" hangingPunct="1">
              <a:lnSpc>
                <a:spcPct val="80000"/>
              </a:lnSpc>
            </a:pPr>
            <a:r>
              <a:rPr lang="fr-FR" altLang="fr-FR" sz="2500"/>
              <a:t>document : Encodage sous forme d’élément XML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C7D2B42D-44BA-4360-98E8-C4C838ADF8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binding SOAP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DA41AC69-513D-4482-9FE3-5AC7AA1FCA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Pour chaque opération du portType :</a:t>
            </a:r>
          </a:p>
          <a:p>
            <a:pPr lvl="1" eaLnBrk="1" hangingPunct="1"/>
            <a:r>
              <a:rPr lang="fr-FR" altLang="fr-FR"/>
              <a:t> il faut préciser l’URI de l’opération : soapAction</a:t>
            </a:r>
          </a:p>
          <a:p>
            <a:pPr lvl="1" eaLnBrk="1" hangingPunct="1"/>
            <a:r>
              <a:rPr lang="fr-FR" altLang="fr-FR"/>
              <a:t>Il est aussi possible de repréciser la façon dont sont créés les messages SOAP : style</a:t>
            </a:r>
          </a:p>
          <a:p>
            <a:pPr eaLnBrk="1" hangingPunct="1"/>
            <a:endParaRPr lang="fr-FR" altLang="fr-FR"/>
          </a:p>
          <a:p>
            <a:pPr eaLnBrk="1" hangingPunct="1"/>
            <a:r>
              <a:rPr lang="fr-FR" altLang="fr-FR"/>
              <a:t>Pour chaque message de chaque opération, il faut définir comment sera créé le message SOAP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2F8ECD68-EBAE-4285-8538-727E8E2510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Exemple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E640FBC6-B9DA-4B6F-9056-2D4A99B54F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fr-FR" sz="1400" b="1"/>
              <a:t>&lt;wsdl:binding type="descriptionPersonnes" &gt;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fr-FR" sz="1400" b="1"/>
              <a:t>	&lt;soap:binding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fr-FR" sz="1400" b="1"/>
              <a:t>		transport="http://schemas.xmlsoap.org/soap/http"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fr-FR" sz="1400" b="1"/>
              <a:t>		style="rpc" /&gt;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fr-FR" sz="1400" b="1"/>
              <a:t>	&lt;wsdl:operation name="getPersonne"&gt;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fr-FR" sz="1400" b="1"/>
              <a:t>	&lt;soap:operation  soapAction="http://www.exemple.fr/getPersonne" /&gt;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fr-FR" sz="1400" b="1"/>
              <a:t>		&lt;wsdl:input&gt;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fr-FR" sz="1400" b="1"/>
              <a:t>			&lt;soap:body use="encoded"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fr-FR" sz="1400" b="1"/>
              <a:t>  			   encodingStyle="schemas.xmlsoap.org/soap/encoding"/&gt;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fr-FR" sz="1400" b="1"/>
              <a:t>		 &lt;/wsdl:input&gt;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fr-FR" sz="1400" b="1"/>
              <a:t>		 &lt;wsdl:output&gt;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fr-FR" sz="1400" b="1"/>
              <a:t>			&lt;soap:body use="encoded"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fr-FR" sz="1400" b="1"/>
              <a:t>  			   encodingStyle="schemas.xmlsoap.org/soap/encoding"/&gt;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fr-FR" sz="1400" b="1"/>
              <a:t>		 &lt;/wsdl:output&gt;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fr-FR" sz="1400" b="1"/>
              <a:t>	&lt;/wsdl:operation&gt;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fr-FR" sz="1400" b="1"/>
              <a:t>&lt;/wsdl:binding&gt;</a:t>
            </a:r>
            <a:r>
              <a:rPr lang="fr-FR" altLang="fr-FR" sz="1400"/>
              <a:t>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8CD4D7A4-FDC6-4278-A501-660AE1DC25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service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F6F53833-4A27-4B3D-B39B-578C4508D6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altLang="fr-FR" dirty="0"/>
              <a:t>Un service est un ensemble de ports</a:t>
            </a:r>
          </a:p>
          <a:p>
            <a:pPr eaLnBrk="1" hangingPunct="1">
              <a:lnSpc>
                <a:spcPct val="80000"/>
              </a:lnSpc>
            </a:pPr>
            <a:r>
              <a:rPr lang="fr-FR" altLang="fr-FR" dirty="0"/>
              <a:t>Un port a un </a:t>
            </a:r>
            <a:r>
              <a:rPr lang="fr-FR" altLang="fr-FR" dirty="0" err="1"/>
              <a:t>portType</a:t>
            </a:r>
            <a:endParaRPr lang="fr-FR" altLang="fr-FR" dirty="0"/>
          </a:p>
          <a:p>
            <a:pPr eaLnBrk="1" hangingPunct="1">
              <a:lnSpc>
                <a:spcPct val="80000"/>
              </a:lnSpc>
            </a:pPr>
            <a:r>
              <a:rPr lang="fr-FR" altLang="fr-FR" dirty="0"/>
              <a:t>Dans le cadre de SOAP, un port a une adresse (qui correspond à l’adresse http)</a:t>
            </a:r>
          </a:p>
          <a:p>
            <a:pPr eaLnBrk="1" hangingPunct="1">
              <a:lnSpc>
                <a:spcPct val="80000"/>
              </a:lnSpc>
            </a:pPr>
            <a:endParaRPr lang="fr-FR" altLang="fr-FR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fr-FR" sz="2000" dirty="0"/>
              <a:t>&lt;</a:t>
            </a:r>
            <a:r>
              <a:rPr lang="en-US" altLang="fr-FR" sz="2000" b="1" dirty="0" err="1"/>
              <a:t>wsdl:service</a:t>
            </a:r>
            <a:r>
              <a:rPr lang="en-US" altLang="fr-FR" sz="2000" dirty="0"/>
              <a:t> name=“</a:t>
            </a:r>
            <a:r>
              <a:rPr lang="en-US" altLang="fr-FR" sz="2000" dirty="0" err="1"/>
              <a:t>MonService</a:t>
            </a:r>
            <a:r>
              <a:rPr lang="en-US" altLang="fr-FR" sz="2000" dirty="0"/>
              <a:t>"&gt;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fr-FR" sz="2000" dirty="0"/>
              <a:t>	&lt;</a:t>
            </a:r>
            <a:r>
              <a:rPr lang="en-US" altLang="fr-FR" sz="2000" dirty="0" err="1"/>
              <a:t>wsdl:port</a:t>
            </a:r>
            <a:r>
              <a:rPr lang="en-US" altLang="fr-FR" sz="2000" dirty="0"/>
              <a:t> binding="</a:t>
            </a:r>
            <a:r>
              <a:rPr lang="en-US" altLang="fr-FR" sz="2000" dirty="0" err="1"/>
              <a:t>intf:MonServiceSoapBinding</a:t>
            </a:r>
            <a:r>
              <a:rPr lang="en-US" altLang="fr-FR" sz="2000" dirty="0"/>
              <a:t>"&gt;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fr-FR" sz="2000" dirty="0"/>
              <a:t>		&lt;</a:t>
            </a:r>
            <a:r>
              <a:rPr lang="en-US" altLang="fr-FR" sz="2000" dirty="0" err="1"/>
              <a:t>soap:address</a:t>
            </a:r>
            <a:r>
              <a:rPr lang="en-US" altLang="fr-FR" sz="2000" dirty="0"/>
              <a:t>  location="http://www.univ-tlse3.fr:8080/axis2/services/MonService"/&gt;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fr-FR" sz="2000" dirty="0"/>
              <a:t>	</a:t>
            </a:r>
            <a:r>
              <a:rPr lang="fr-FR" altLang="fr-FR" sz="2000" dirty="0"/>
              <a:t>&lt;/</a:t>
            </a:r>
            <a:r>
              <a:rPr lang="fr-FR" altLang="fr-FR" sz="2000" dirty="0" err="1"/>
              <a:t>wsdl:port</a:t>
            </a:r>
            <a:r>
              <a:rPr lang="fr-FR" altLang="fr-FR" sz="2000" dirty="0"/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fr-FR" sz="2000" dirty="0"/>
              <a:t>&lt;</a:t>
            </a:r>
            <a:r>
              <a:rPr lang="fr-FR" altLang="fr-FR" sz="2000" b="1" dirty="0"/>
              <a:t>/</a:t>
            </a:r>
            <a:r>
              <a:rPr lang="fr-FR" altLang="fr-FR" sz="2000" b="1" dirty="0" err="1"/>
              <a:t>wsdl:service</a:t>
            </a:r>
            <a:r>
              <a:rPr lang="fr-FR" altLang="fr-FR" sz="2000" dirty="0"/>
              <a:t>&gt; 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19651A24-B090-4479-AF13-46F31DE94D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A vous de jouer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95FDA5DB-EEC1-4123-81FD-F55DC17841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Expliquer les dépendances entre SOAP et WSDL ?</a:t>
            </a:r>
          </a:p>
          <a:p>
            <a:pPr eaLnBrk="1" hangingPunct="1"/>
            <a:endParaRPr lang="fr-FR" altLang="fr-FR"/>
          </a:p>
          <a:p>
            <a:pPr eaLnBrk="1" hangingPunct="1"/>
            <a:r>
              <a:rPr lang="fr-FR" altLang="fr-FR"/>
              <a:t>Quel est le point le plus délicat lors d’un passage à une implémentation ?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4">
            <a:extLst>
              <a:ext uri="{FF2B5EF4-FFF2-40B4-BE49-F238E27FC236}">
                <a16:creationId xmlns:a16="http://schemas.microsoft.com/office/drawing/2014/main" id="{F15D5939-B970-4B15-AEE4-520CE632498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UDDI</a:t>
            </a:r>
          </a:p>
        </p:txBody>
      </p:sp>
      <p:sp>
        <p:nvSpPr>
          <p:cNvPr id="75779" name="Rectangle 5">
            <a:extLst>
              <a:ext uri="{FF2B5EF4-FFF2-40B4-BE49-F238E27FC236}">
                <a16:creationId xmlns:a16="http://schemas.microsoft.com/office/drawing/2014/main" id="{C863C050-CA03-4BFD-BAD3-BEDB3ED8343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Universal Description Discovery and Integration</a:t>
            </a:r>
          </a:p>
          <a:p>
            <a:pPr eaLnBrk="1" hangingPunct="1"/>
            <a:r>
              <a:rPr lang="fr-FR" altLang="fr-FR" i="1"/>
              <a:t>Version 3.0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63521976-D30F-4FE5-B75C-97E2D60734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Introduction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3BFE9196-66C8-453E-9F91-7E4844ABE8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altLang="fr-FR" sz="2000"/>
              <a:t>Web services are meaningful only if potential users may find information sufficient to permit their execution. </a:t>
            </a:r>
          </a:p>
          <a:p>
            <a:pPr eaLnBrk="1" hangingPunct="1">
              <a:lnSpc>
                <a:spcPct val="80000"/>
              </a:lnSpc>
            </a:pPr>
            <a:r>
              <a:rPr lang="fr-FR" altLang="fr-FR" sz="2000"/>
              <a:t>The focus of Universal Description Discovery &amp; Integration (UDDI) is the definition of a set of services supporting the description and discovery of </a:t>
            </a:r>
          </a:p>
          <a:p>
            <a:pPr lvl="1" eaLnBrk="1" hangingPunct="1">
              <a:lnSpc>
                <a:spcPct val="80000"/>
              </a:lnSpc>
            </a:pPr>
            <a:r>
              <a:rPr lang="fr-FR" altLang="fr-FR" sz="1800"/>
              <a:t>(1) businesses, organizations, and other Web services providers, </a:t>
            </a:r>
          </a:p>
          <a:p>
            <a:pPr lvl="1" eaLnBrk="1" hangingPunct="1">
              <a:lnSpc>
                <a:spcPct val="80000"/>
              </a:lnSpc>
            </a:pPr>
            <a:r>
              <a:rPr lang="fr-FR" altLang="fr-FR" sz="1800"/>
              <a:t>(2) the Web services they make available, and </a:t>
            </a:r>
          </a:p>
          <a:p>
            <a:pPr lvl="1" eaLnBrk="1" hangingPunct="1">
              <a:lnSpc>
                <a:spcPct val="80000"/>
              </a:lnSpc>
            </a:pPr>
            <a:r>
              <a:rPr lang="fr-FR" altLang="fr-FR" sz="1800"/>
              <a:t>(3) the technical interfaces which may be used to access those services. </a:t>
            </a:r>
          </a:p>
          <a:p>
            <a:pPr eaLnBrk="1" hangingPunct="1">
              <a:lnSpc>
                <a:spcPct val="80000"/>
              </a:lnSpc>
            </a:pPr>
            <a:r>
              <a:rPr lang="fr-FR" altLang="fr-FR" sz="2000"/>
              <a:t>Based on a common set of industry standards, including HTTP, XML, XML Schema, and SOAP, UDDI provides an interoperable, foundational infrastructure for a Web services-based software environment for both publicly available services and services only exposed internally within an organization.</a:t>
            </a:r>
          </a:p>
          <a:p>
            <a:pPr eaLnBrk="1" hangingPunct="1">
              <a:lnSpc>
                <a:spcPct val="80000"/>
              </a:lnSpc>
            </a:pPr>
            <a:endParaRPr lang="fr-FR" altLang="fr-FR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B8E4E3-AAF5-492F-BC4D-846954113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>
                <a:solidFill>
                  <a:schemeClr val="accent1">
                    <a:satMod val="150000"/>
                  </a:schemeClr>
                </a:solidFill>
              </a:rPr>
              <a:t>communication</a:t>
            </a:r>
            <a:br>
              <a:rPr lang="fr-FR" dirty="0">
                <a:solidFill>
                  <a:schemeClr val="accent1">
                    <a:satMod val="150000"/>
                  </a:schemeClr>
                </a:solidFill>
              </a:rPr>
            </a:b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8675" name="Espace réservé du contenu 2">
            <a:extLst>
              <a:ext uri="{FF2B5EF4-FFF2-40B4-BE49-F238E27FC236}">
                <a16:creationId xmlns:a16="http://schemas.microsoft.com/office/drawing/2014/main" id="{B05D1319-FCA7-4B18-A183-26D6326D7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49" y="2286000"/>
            <a:ext cx="7764463" cy="4383088"/>
          </a:xfrm>
        </p:spPr>
        <p:txBody>
          <a:bodyPr>
            <a:normAutofit fontScale="70000" lnSpcReduction="20000"/>
          </a:bodyPr>
          <a:lstStyle/>
          <a:p>
            <a:pPr lvl="1" eaLnBrk="1" hangingPunct="1">
              <a:defRPr/>
            </a:pPr>
            <a:r>
              <a:rPr lang="fr-FR" sz="3100" dirty="0"/>
              <a:t> Publisher/</a:t>
            </a:r>
            <a:r>
              <a:rPr lang="fr-FR" sz="3100" dirty="0" err="1"/>
              <a:t>Subscriber</a:t>
            </a:r>
            <a:r>
              <a:rPr lang="fr-FR" sz="3100" dirty="0"/>
              <a:t> (MQTT, ROS, …)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sz="2900" dirty="0">
                <a:latin typeface="Courier New" pitchFamily="49" charset="0"/>
                <a:cs typeface="Courier New" pitchFamily="49" charset="0"/>
              </a:rPr>
              <a:t>cli = 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paho.Client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client_id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="PiZero2")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cli.on_message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on_message</a:t>
            </a:r>
            <a:endParaRPr lang="en-US" sz="29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cli.on_publish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on_publish</a:t>
            </a:r>
            <a:endParaRPr lang="en-US" sz="29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cli.username_pw_set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("try", password="try")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cli.connect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("broker.shiftr.io", 1883, 60);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cli.subscribe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("/data",0);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sz="2900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cli.loop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()==0:	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sz="2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cli.publish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('/Bureau/temperature’, 	'{0:0.2f}'.format(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sensor.read_temperature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()))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sz="2900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sz="2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time.sleep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(60) # delay for 1 minute</a:t>
            </a:r>
          </a:p>
        </p:txBody>
      </p:sp>
      <p:pic>
        <p:nvPicPr>
          <p:cNvPr id="12292" name="Picture 2" descr="Afficher l'image d'origine">
            <a:extLst>
              <a:ext uri="{FF2B5EF4-FFF2-40B4-BE49-F238E27FC236}">
                <a16:creationId xmlns:a16="http://schemas.microsoft.com/office/drawing/2014/main" id="{97640E35-4495-42BF-B75A-F774FF682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1522413"/>
            <a:ext cx="169227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4" descr="Afficher l'image d'origine">
            <a:extLst>
              <a:ext uri="{FF2B5EF4-FFF2-40B4-BE49-F238E27FC236}">
                <a16:creationId xmlns:a16="http://schemas.microsoft.com/office/drawing/2014/main" id="{E1EF6B46-CA99-4472-8E5C-B36AE117A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2109788"/>
            <a:ext cx="1411288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F8AC35BB-DAB1-415F-8025-D7768C52AC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Rôles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6BBB67CA-E7D9-48BB-9485-E55C837A64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Un référentiel UDDI joue 3 rôles : </a:t>
            </a:r>
          </a:p>
          <a:p>
            <a:pPr lvl="1" eaLnBrk="1" hangingPunct="1"/>
            <a:r>
              <a:rPr lang="fr-FR" altLang="fr-FR"/>
              <a:t>Pages blanches : le référentiel comporte des informations sur les fournisseurs de services.</a:t>
            </a:r>
          </a:p>
          <a:p>
            <a:pPr lvl="1" eaLnBrk="1" hangingPunct="1"/>
            <a:r>
              <a:rPr lang="fr-FR" altLang="fr-FR"/>
              <a:t>Pages Jaunes : le référentiel comporte des critères de catégorisation de services.</a:t>
            </a:r>
          </a:p>
          <a:p>
            <a:pPr lvl="1" eaLnBrk="1" hangingPunct="1"/>
            <a:r>
              <a:rPr lang="fr-FR" altLang="fr-FR"/>
              <a:t>Pages vertes : le référentiel comporte des informations techniques (WSDL).</a:t>
            </a:r>
          </a:p>
          <a:p>
            <a:pPr eaLnBrk="1" hangingPunct="1"/>
            <a:endParaRPr lang="fr-FR" altLang="fr-FR"/>
          </a:p>
          <a:p>
            <a:pPr eaLnBrk="1" hangingPunct="1"/>
            <a:r>
              <a:rPr lang="fr-FR" altLang="fr-FR"/>
              <a:t>Les services d’un référentiel UDDI sont des Web Services !</a:t>
            </a:r>
          </a:p>
        </p:txBody>
      </p:sp>
      <p:sp>
        <p:nvSpPr>
          <p:cNvPr id="77828" name="ZoneTexte 4">
            <a:extLst>
              <a:ext uri="{FF2B5EF4-FFF2-40B4-BE49-F238E27FC236}">
                <a16:creationId xmlns:a16="http://schemas.microsoft.com/office/drawing/2014/main" id="{D279E660-D790-426B-9BB7-1854B19A0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8938" y="5988050"/>
            <a:ext cx="71167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fr-FR" altLang="fr-FR"/>
              <a:t>https://docs.microsoft.com/en-us/previous-versions/windows/desktop/aa966237(v=bts.10)?redirectedfrom=MSDN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2FCABAEE-E22D-4CD0-9A72-E7C1B6475A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Exemple : search</a:t>
            </a:r>
          </a:p>
        </p:txBody>
      </p:sp>
      <p:pic>
        <p:nvPicPr>
          <p:cNvPr id="78851" name="Picture 4">
            <a:extLst>
              <a:ext uri="{FF2B5EF4-FFF2-40B4-BE49-F238E27FC236}">
                <a16:creationId xmlns:a16="http://schemas.microsoft.com/office/drawing/2014/main" id="{6CC12301-0BE0-4B06-9317-BF7DBAF57E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1412875"/>
            <a:ext cx="7272337" cy="437038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26" name="Oval 6">
            <a:extLst>
              <a:ext uri="{FF2B5EF4-FFF2-40B4-BE49-F238E27FC236}">
                <a16:creationId xmlns:a16="http://schemas.microsoft.com/office/drawing/2014/main" id="{DD6A2FBC-4CE3-4F38-BA49-3970731C3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412875"/>
            <a:ext cx="4824413" cy="36036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fr-FR" altLang="fr-FR" sz="1800"/>
          </a:p>
        </p:txBody>
      </p:sp>
      <p:sp>
        <p:nvSpPr>
          <p:cNvPr id="81927" name="AutoShape 7">
            <a:extLst>
              <a:ext uri="{FF2B5EF4-FFF2-40B4-BE49-F238E27FC236}">
                <a16:creationId xmlns:a16="http://schemas.microsoft.com/office/drawing/2014/main" id="{4ADED27E-27F3-49D0-8B67-1059DE723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1196975"/>
            <a:ext cx="2520950" cy="719138"/>
          </a:xfrm>
          <a:prstGeom prst="wedgeRectCallout">
            <a:avLst>
              <a:gd name="adj1" fmla="val -67380"/>
              <a:gd name="adj2" fmla="val -165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1800"/>
              <a:t>Façons de rechercher un service.</a:t>
            </a:r>
          </a:p>
        </p:txBody>
      </p:sp>
      <p:sp>
        <p:nvSpPr>
          <p:cNvPr id="81928" name="Oval 8">
            <a:extLst>
              <a:ext uri="{FF2B5EF4-FFF2-40B4-BE49-F238E27FC236}">
                <a16:creationId xmlns:a16="http://schemas.microsoft.com/office/drawing/2014/main" id="{E29976F9-8FE4-4489-8912-25894BD27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636838"/>
            <a:ext cx="719137" cy="28733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fr-FR" altLang="fr-FR" sz="1800"/>
          </a:p>
        </p:txBody>
      </p:sp>
      <p:sp>
        <p:nvSpPr>
          <p:cNvPr id="81929" name="AutoShape 9">
            <a:extLst>
              <a:ext uri="{FF2B5EF4-FFF2-40B4-BE49-F238E27FC236}">
                <a16:creationId xmlns:a16="http://schemas.microsoft.com/office/drawing/2014/main" id="{D519FB83-F635-4CE1-854F-743DBE0F3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284538"/>
            <a:ext cx="3960813" cy="719137"/>
          </a:xfrm>
          <a:prstGeom prst="wedgeRectCallout">
            <a:avLst>
              <a:gd name="adj1" fmla="val -33926"/>
              <a:gd name="adj2" fmla="val -992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1800"/>
              <a:t>Nous allons rechercher les Web Services de la société Amazon.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7" grpId="0" animBg="1"/>
      <p:bldP spid="81929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EB3AFCC0-3D5F-405A-A5D3-E356024476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Exemple : search</a:t>
            </a:r>
          </a:p>
        </p:txBody>
      </p:sp>
      <p:pic>
        <p:nvPicPr>
          <p:cNvPr id="79875" name="Picture 4">
            <a:extLst>
              <a:ext uri="{FF2B5EF4-FFF2-40B4-BE49-F238E27FC236}">
                <a16:creationId xmlns:a16="http://schemas.microsoft.com/office/drawing/2014/main" id="{80DD582D-A03B-4E33-9B0A-AA7143BA051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6013" y="1484313"/>
            <a:ext cx="2447925" cy="23955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9876" name="Picture 6">
            <a:extLst>
              <a:ext uri="{FF2B5EF4-FFF2-40B4-BE49-F238E27FC236}">
                <a16:creationId xmlns:a16="http://schemas.microsoft.com/office/drawing/2014/main" id="{D69F79A7-D9D8-414D-8CA7-52EA5553C44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84725" y="4168775"/>
            <a:ext cx="2381250" cy="13319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9877" name="AutoShape 8">
            <a:extLst>
              <a:ext uri="{FF2B5EF4-FFF2-40B4-BE49-F238E27FC236}">
                <a16:creationId xmlns:a16="http://schemas.microsoft.com/office/drawing/2014/main" id="{35E193FF-19D1-45CA-AC67-DEAFF02A350D}"/>
              </a:ext>
            </a:extLst>
          </p:cNvPr>
          <p:cNvSpPr>
            <a:spLocks noChangeArrowheads="1"/>
          </p:cNvSpPr>
          <p:nvPr/>
        </p:nvSpPr>
        <p:spPr bwMode="auto">
          <a:xfrm rot="12225741" flipH="1">
            <a:off x="2051050" y="4292600"/>
            <a:ext cx="2305050" cy="792163"/>
          </a:xfrm>
          <a:prstGeom prst="curvedDownArrow">
            <a:avLst>
              <a:gd name="adj1" fmla="val 58196"/>
              <a:gd name="adj2" fmla="val 11639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fr-FR" altLang="fr-FR" sz="1800"/>
          </a:p>
        </p:txBody>
      </p:sp>
      <p:sp>
        <p:nvSpPr>
          <p:cNvPr id="83977" name="AutoShape 9">
            <a:extLst>
              <a:ext uri="{FF2B5EF4-FFF2-40B4-BE49-F238E27FC236}">
                <a16:creationId xmlns:a16="http://schemas.microsoft.com/office/drawing/2014/main" id="{0E157A06-28DF-434A-8FBA-82CFFDE48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1773238"/>
            <a:ext cx="2952750" cy="719137"/>
          </a:xfrm>
          <a:prstGeom prst="wedgeRectCallout">
            <a:avLst>
              <a:gd name="adj1" fmla="val -67042"/>
              <a:gd name="adj2" fmla="val 103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1800"/>
              <a:t>AmazonBusiness propose un Web Service</a:t>
            </a:r>
          </a:p>
        </p:txBody>
      </p:sp>
      <p:sp>
        <p:nvSpPr>
          <p:cNvPr id="83978" name="AutoShape 10">
            <a:extLst>
              <a:ext uri="{FF2B5EF4-FFF2-40B4-BE49-F238E27FC236}">
                <a16:creationId xmlns:a16="http://schemas.microsoft.com/office/drawing/2014/main" id="{C47E777A-02AD-4CD8-8854-05F821ADE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3357563"/>
            <a:ext cx="2952750" cy="719137"/>
          </a:xfrm>
          <a:prstGeom prst="wedgeRectCallout">
            <a:avLst>
              <a:gd name="adj1" fmla="val 3440"/>
              <a:gd name="adj2" fmla="val 18642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1800"/>
              <a:t>Ce Web Service s’appelle GetBookPrice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7" grpId="0" animBg="1"/>
      <p:bldP spid="8397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F1F8B2A7-E05B-4003-8273-90661A8609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A vous de jouer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637A3719-1D66-4A26-8809-07D5C11598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8051800" cy="4351338"/>
          </a:xfrm>
        </p:spPr>
        <p:txBody>
          <a:bodyPr/>
          <a:lstStyle/>
          <a:p>
            <a:pPr eaLnBrk="1" hangingPunct="1"/>
            <a:r>
              <a:rPr lang="fr-FR" altLang="fr-FR" dirty="0"/>
              <a:t>Quelle est la place d’UDDI dans les Web Services ?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Comparer les référentiels UDDI avec les moteurs de recherche style Google ?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Quel est l’intérêt des référentiels UDDI d’entreprise ?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4">
            <a:extLst>
              <a:ext uri="{FF2B5EF4-FFF2-40B4-BE49-F238E27FC236}">
                <a16:creationId xmlns:a16="http://schemas.microsoft.com/office/drawing/2014/main" id="{F6515673-AC32-4D4A-8F99-29F02D4647B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Axis</a:t>
            </a:r>
          </a:p>
        </p:txBody>
      </p:sp>
      <p:sp>
        <p:nvSpPr>
          <p:cNvPr id="81923" name="Rectangle 5">
            <a:extLst>
              <a:ext uri="{FF2B5EF4-FFF2-40B4-BE49-F238E27FC236}">
                <a16:creationId xmlns:a16="http://schemas.microsoft.com/office/drawing/2014/main" id="{CD1F6B31-9D82-4712-AEB0-3B088F9FBE9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Version 2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ADC8E481-D019-46C5-9F25-4C6F61F3FD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Introduction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1A45205D-87F7-468C-A4D2-3D2D023ACA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Implantation OpenSource de SOAP 1.2</a:t>
            </a:r>
          </a:p>
          <a:p>
            <a:pPr lvl="1" eaLnBrk="1" hangingPunct="1"/>
            <a:r>
              <a:rPr lang="fr-FR" altLang="fr-FR"/>
              <a:t>Java</a:t>
            </a:r>
          </a:p>
          <a:p>
            <a:pPr eaLnBrk="1" hangingPunct="1"/>
            <a:r>
              <a:rPr lang="fr-FR" altLang="fr-FR"/>
              <a:t>Communauté Apache</a:t>
            </a:r>
          </a:p>
          <a:p>
            <a:pPr lvl="1" eaLnBrk="1" hangingPunct="1"/>
            <a:r>
              <a:rPr lang="fr-FR" altLang="fr-FR"/>
              <a:t>Apache, Tomcat, Xerces, Struts, Cocoon</a:t>
            </a:r>
          </a:p>
          <a:p>
            <a:pPr eaLnBrk="1" hangingPunct="1"/>
            <a:r>
              <a:rPr lang="fr-FR" altLang="fr-FR"/>
              <a:t>Support Server </a:t>
            </a:r>
          </a:p>
          <a:p>
            <a:pPr lvl="1" eaLnBrk="1" hangingPunct="1"/>
            <a:r>
              <a:rPr lang="fr-FR" altLang="fr-FR"/>
              <a:t>Servlet qui reçoit et envoie des messages SOAP HTTP (pont SMTP)</a:t>
            </a:r>
          </a:p>
          <a:p>
            <a:pPr eaLnBrk="1" hangingPunct="1"/>
            <a:r>
              <a:rPr lang="fr-FR" altLang="fr-FR"/>
              <a:t>Support Client</a:t>
            </a:r>
          </a:p>
          <a:p>
            <a:pPr lvl="1" eaLnBrk="1" hangingPunct="1"/>
            <a:r>
              <a:rPr lang="fr-FR" altLang="fr-FR"/>
              <a:t>API pour envoyer des messages SOAP sur HTTP et SMTP</a:t>
            </a:r>
          </a:p>
          <a:p>
            <a:pPr eaLnBrk="1" hangingPunct="1"/>
            <a:endParaRPr lang="fr-FR" altLang="fr-FR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B09EFD1F-7AE9-45DB-B5EA-86B522C7B7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Servlet (Notion)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52F57026-E66F-4C1D-95CE-E473314E19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Une Servlet est un objet Java qui fonctionne en mode requête/reponse</a:t>
            </a:r>
          </a:p>
          <a:p>
            <a:pPr eaLnBrk="1" hangingPunct="1"/>
            <a:r>
              <a:rPr lang="fr-FR" altLang="fr-FR"/>
              <a:t>Une Servlet http est une serlvet qui est capable de traiter des requête http et qui est capable de renvoyer des réponses http.</a:t>
            </a:r>
          </a:p>
          <a:p>
            <a:pPr eaLnBrk="1" hangingPunct="1"/>
            <a:r>
              <a:rPr lang="fr-FR" altLang="fr-FR"/>
              <a:t>Un moteur (container) de servlet est une application qui reçoit des requêtes http et qui les transmet aux servlet</a:t>
            </a:r>
          </a:p>
          <a:p>
            <a:pPr lvl="1" eaLnBrk="1" hangingPunct="1"/>
            <a:r>
              <a:rPr lang="fr-FR" altLang="fr-FR"/>
              <a:t>Tomcat (couplage avec Apache), …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095B6BFF-6FFB-455B-B47C-9711EEE339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Architecture (Serveur)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9ED13470-C043-453D-B9CC-6AFB9751ED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altLang="fr-FR" sz="2400" dirty="0"/>
              <a:t>Axis fournit une Servlet (</a:t>
            </a:r>
            <a:r>
              <a:rPr lang="fr-FR" altLang="fr-FR" sz="2400" dirty="0" err="1"/>
              <a:t>AxisServlet</a:t>
            </a:r>
            <a:r>
              <a:rPr lang="fr-FR" altLang="fr-FR" sz="2400" dirty="0"/>
              <a:t>) qui reçoit des messages SOAP sur http et qui transforme l’appel en un appel de méthode classique Java</a:t>
            </a:r>
          </a:p>
          <a:p>
            <a:pPr eaLnBrk="1" hangingPunct="1">
              <a:lnSpc>
                <a:spcPct val="80000"/>
              </a:lnSpc>
            </a:pPr>
            <a:r>
              <a:rPr lang="fr-FR" altLang="fr-FR" sz="2400" dirty="0"/>
              <a:t>Développer un Web Service revient alors à développer un objet Java et à enregistrer ses méthodes auprès de la Servlet </a:t>
            </a:r>
            <a:r>
              <a:rPr lang="fr-FR" altLang="fr-FR" sz="2400" dirty="0" err="1"/>
              <a:t>AxisServlet</a:t>
            </a:r>
            <a:r>
              <a:rPr lang="fr-FR" altLang="fr-FR" sz="24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fr-FR" altLang="fr-FR" sz="2400" dirty="0"/>
              <a:t>Les clients envoient alors leurs messages SOAP sur http à </a:t>
            </a:r>
            <a:r>
              <a:rPr lang="fr-FR" altLang="fr-FR" sz="2400" dirty="0" err="1"/>
              <a:t>AxisServlet</a:t>
            </a:r>
            <a:r>
              <a:rPr lang="fr-FR" altLang="fr-FR" sz="2400" dirty="0"/>
              <a:t>.</a:t>
            </a:r>
          </a:p>
          <a:p>
            <a:pPr eaLnBrk="1" hangingPunct="1">
              <a:lnSpc>
                <a:spcPct val="80000"/>
              </a:lnSpc>
            </a:pPr>
            <a:endParaRPr lang="fr-FR" altLang="fr-FR" sz="2400" dirty="0"/>
          </a:p>
          <a:p>
            <a:pPr eaLnBrk="1" hangingPunct="1">
              <a:lnSpc>
                <a:spcPct val="80000"/>
              </a:lnSpc>
            </a:pPr>
            <a:r>
              <a:rPr lang="fr-FR" altLang="fr-FR" sz="2400" dirty="0"/>
              <a:t>Pour SMTP les clients envoient leurs messages par mail à un démon. Le démon reçoit ces messages et les renvoie sur http à </a:t>
            </a:r>
            <a:r>
              <a:rPr lang="fr-FR" altLang="fr-FR" sz="2400" dirty="0" err="1"/>
              <a:t>AxisServlet</a:t>
            </a:r>
            <a:r>
              <a:rPr lang="fr-FR" altLang="fr-FR" sz="2400" dirty="0"/>
              <a:t>.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763BBC31-CBD4-497D-ABCD-10642E7063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Architecture (Serveur)</a:t>
            </a:r>
          </a:p>
        </p:txBody>
      </p:sp>
      <p:sp>
        <p:nvSpPr>
          <p:cNvPr id="86019" name="Rectangle 4">
            <a:extLst>
              <a:ext uri="{FF2B5EF4-FFF2-40B4-BE49-F238E27FC236}">
                <a16:creationId xmlns:a16="http://schemas.microsoft.com/office/drawing/2014/main" id="{6F03559A-FAFB-49D1-AF96-14E5B21D7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4868863"/>
            <a:ext cx="4319587" cy="504825"/>
          </a:xfrm>
          <a:prstGeom prst="rect">
            <a:avLst/>
          </a:prstGeom>
          <a:solidFill>
            <a:srgbClr val="52B1B8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3630600" prstMaterial="legacyMatte">
            <a:bevelT w="13500" h="13500" prst="angle"/>
            <a:bevelB w="13500" h="13500" prst="angle"/>
            <a:extrusionClr>
              <a:srgbClr val="52B1B8"/>
            </a:extrusionClr>
            <a:contourClr>
              <a:srgbClr val="52B1B8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1800" b="1"/>
              <a:t>JVM</a:t>
            </a:r>
          </a:p>
        </p:txBody>
      </p:sp>
      <p:sp>
        <p:nvSpPr>
          <p:cNvPr id="86020" name="Rectangle 5">
            <a:extLst>
              <a:ext uri="{FF2B5EF4-FFF2-40B4-BE49-F238E27FC236}">
                <a16:creationId xmlns:a16="http://schemas.microsoft.com/office/drawing/2014/main" id="{AB8FB77B-FD6D-42B8-BE62-3BD913205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4292600"/>
            <a:ext cx="1943100" cy="4318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8018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1800"/>
              <a:t>Moteur de Servlet</a:t>
            </a:r>
          </a:p>
        </p:txBody>
      </p:sp>
      <p:sp>
        <p:nvSpPr>
          <p:cNvPr id="86021" name="Rectangle 6">
            <a:extLst>
              <a:ext uri="{FF2B5EF4-FFF2-40B4-BE49-F238E27FC236}">
                <a16:creationId xmlns:a16="http://schemas.microsoft.com/office/drawing/2014/main" id="{AD21E36B-E3E6-4D6E-8E41-0A056CBC1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3284538"/>
            <a:ext cx="1223962" cy="8636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1800"/>
              <a:t>AxisServlet</a:t>
            </a:r>
          </a:p>
        </p:txBody>
      </p:sp>
      <p:sp>
        <p:nvSpPr>
          <p:cNvPr id="86022" name="Rectangle 11">
            <a:extLst>
              <a:ext uri="{FF2B5EF4-FFF2-40B4-BE49-F238E27FC236}">
                <a16:creationId xmlns:a16="http://schemas.microsoft.com/office/drawing/2014/main" id="{3372BF03-4747-46A2-B6A7-01CC20E0B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3644900"/>
            <a:ext cx="503238" cy="504825"/>
          </a:xfrm>
          <a:prstGeom prst="rect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fr-FR" altLang="fr-FR" sz="1800"/>
          </a:p>
        </p:txBody>
      </p:sp>
      <p:sp>
        <p:nvSpPr>
          <p:cNvPr id="86023" name="Rectangle 12">
            <a:extLst>
              <a:ext uri="{FF2B5EF4-FFF2-40B4-BE49-F238E27FC236}">
                <a16:creationId xmlns:a16="http://schemas.microsoft.com/office/drawing/2014/main" id="{24A0F56E-4AE8-49B3-8DBA-CB4F8374C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3932238"/>
            <a:ext cx="503237" cy="504825"/>
          </a:xfrm>
          <a:prstGeom prst="rect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fr-FR" altLang="fr-FR" sz="1800"/>
          </a:p>
        </p:txBody>
      </p:sp>
      <p:sp>
        <p:nvSpPr>
          <p:cNvPr id="86024" name="Rectangle 13">
            <a:extLst>
              <a:ext uri="{FF2B5EF4-FFF2-40B4-BE49-F238E27FC236}">
                <a16:creationId xmlns:a16="http://schemas.microsoft.com/office/drawing/2014/main" id="{4D552BD3-0DC9-4D35-AE61-BCBFA15EC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4221163"/>
            <a:ext cx="503237" cy="504825"/>
          </a:xfrm>
          <a:prstGeom prst="rect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fr-FR" altLang="fr-FR" sz="1800"/>
          </a:p>
        </p:txBody>
      </p:sp>
      <p:sp>
        <p:nvSpPr>
          <p:cNvPr id="86025" name="AutoShape 15">
            <a:extLst>
              <a:ext uri="{FF2B5EF4-FFF2-40B4-BE49-F238E27FC236}">
                <a16:creationId xmlns:a16="http://schemas.microsoft.com/office/drawing/2014/main" id="{B220A5B9-FD96-4D11-885C-60780872B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1557338"/>
            <a:ext cx="3455988" cy="1223962"/>
          </a:xfrm>
          <a:prstGeom prst="wedgeRectCallout">
            <a:avLst>
              <a:gd name="adj1" fmla="val 11690"/>
              <a:gd name="adj2" fmla="val 7295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1800"/>
              <a:t>La Servlet AxisServlet reçoit et renvoie les messages SOAP et transmet aux objets Java correspondant</a:t>
            </a:r>
          </a:p>
        </p:txBody>
      </p:sp>
      <p:sp>
        <p:nvSpPr>
          <p:cNvPr id="86026" name="AutoShape 16">
            <a:extLst>
              <a:ext uri="{FF2B5EF4-FFF2-40B4-BE49-F238E27FC236}">
                <a16:creationId xmlns:a16="http://schemas.microsoft.com/office/drawing/2014/main" id="{2FA1B335-02D9-43CE-BC89-7B5C17785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2276475"/>
            <a:ext cx="2952750" cy="1008063"/>
          </a:xfrm>
          <a:prstGeom prst="wedgeRectCallout">
            <a:avLst>
              <a:gd name="adj1" fmla="val -16667"/>
              <a:gd name="adj2" fmla="val 72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1800"/>
              <a:t>Les Objets Java effectuent les services. Ils sont des objets Java classiques.</a:t>
            </a:r>
          </a:p>
        </p:txBody>
      </p:sp>
      <p:sp>
        <p:nvSpPr>
          <p:cNvPr id="86027" name="Line 17">
            <a:extLst>
              <a:ext uri="{FF2B5EF4-FFF2-40B4-BE49-F238E27FC236}">
                <a16:creationId xmlns:a16="http://schemas.microsoft.com/office/drawing/2014/main" id="{8B3FF495-B13C-452A-A33B-D5DA0D4ABA3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3573463"/>
            <a:ext cx="1657350" cy="142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6028" name="Line 18">
            <a:extLst>
              <a:ext uri="{FF2B5EF4-FFF2-40B4-BE49-F238E27FC236}">
                <a16:creationId xmlns:a16="http://schemas.microsoft.com/office/drawing/2014/main" id="{9C2D37E7-9958-4CB9-AFB0-22629B0D75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3573463"/>
            <a:ext cx="1368425" cy="358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6029" name="Line 19">
            <a:extLst>
              <a:ext uri="{FF2B5EF4-FFF2-40B4-BE49-F238E27FC236}">
                <a16:creationId xmlns:a16="http://schemas.microsoft.com/office/drawing/2014/main" id="{0BBB4845-988A-487B-A478-3E62124A71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3573463"/>
            <a:ext cx="1152525" cy="719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6030" name="AutoShape 20">
            <a:extLst>
              <a:ext uri="{FF2B5EF4-FFF2-40B4-BE49-F238E27FC236}">
                <a16:creationId xmlns:a16="http://schemas.microsoft.com/office/drawing/2014/main" id="{F73CC7DB-DA94-438F-BC8F-2C02F6795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5661025"/>
            <a:ext cx="3889375" cy="720725"/>
          </a:xfrm>
          <a:prstGeom prst="wedgeRectCallout">
            <a:avLst>
              <a:gd name="adj1" fmla="val -27593"/>
              <a:gd name="adj2" fmla="val -10154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1800"/>
              <a:t>Objets Java et Servlet sont dans la même JVM (pas de répartition).</a:t>
            </a:r>
          </a:p>
        </p:txBody>
      </p:sp>
      <p:grpSp>
        <p:nvGrpSpPr>
          <p:cNvPr id="86031" name="Group 21">
            <a:extLst>
              <a:ext uri="{FF2B5EF4-FFF2-40B4-BE49-F238E27FC236}">
                <a16:creationId xmlns:a16="http://schemas.microsoft.com/office/drawing/2014/main" id="{4180E55A-3343-485C-AD26-F10ED32F5698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3213100"/>
            <a:ext cx="1439863" cy="881063"/>
            <a:chOff x="4297" y="4297"/>
            <a:chExt cx="2175" cy="1335"/>
          </a:xfrm>
        </p:grpSpPr>
        <p:pic>
          <p:nvPicPr>
            <p:cNvPr id="86035" name="Picture 22">
              <a:extLst>
                <a:ext uri="{FF2B5EF4-FFF2-40B4-BE49-F238E27FC236}">
                  <a16:creationId xmlns:a16="http://schemas.microsoft.com/office/drawing/2014/main" id="{ACE0A61B-F773-4DEF-B816-BB99DED53B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" y="4297"/>
              <a:ext cx="2175" cy="1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036" name="Picture 23">
              <a:extLst>
                <a:ext uri="{FF2B5EF4-FFF2-40B4-BE49-F238E27FC236}">
                  <a16:creationId xmlns:a16="http://schemas.microsoft.com/office/drawing/2014/main" id="{E471E1CF-86C8-4F83-A8E7-F4DE2D756D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7" y="4567"/>
              <a:ext cx="521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6032" name="Line 24">
            <a:extLst>
              <a:ext uri="{FF2B5EF4-FFF2-40B4-BE49-F238E27FC236}">
                <a16:creationId xmlns:a16="http://schemas.microsoft.com/office/drawing/2014/main" id="{2A46E0C8-4998-4826-BB7B-57033CF30B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3789363"/>
            <a:ext cx="1943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6033" name="Text Box 25">
            <a:extLst>
              <a:ext uri="{FF2B5EF4-FFF2-40B4-BE49-F238E27FC236}">
                <a16:creationId xmlns:a16="http://schemas.microsoft.com/office/drawing/2014/main" id="{1D0E58FF-B74B-4141-BF00-7FE683660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3357563"/>
            <a:ext cx="1479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1800"/>
              <a:t>SOAP/HTTP</a:t>
            </a:r>
          </a:p>
        </p:txBody>
      </p:sp>
      <p:sp>
        <p:nvSpPr>
          <p:cNvPr id="86034" name="AutoShape 27">
            <a:extLst>
              <a:ext uri="{FF2B5EF4-FFF2-40B4-BE49-F238E27FC236}">
                <a16:creationId xmlns:a16="http://schemas.microsoft.com/office/drawing/2014/main" id="{168798F5-EAF5-4707-8877-7D7843BD2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652963"/>
            <a:ext cx="1871662" cy="1008062"/>
          </a:xfrm>
          <a:prstGeom prst="wedgeRectCallout">
            <a:avLst>
              <a:gd name="adj1" fmla="val 2333"/>
              <a:gd name="adj2" fmla="val -1022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1800"/>
              <a:t>Le client envoie des messages SOAP/HTTP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2BB6DFA9-A528-49CB-814E-B73B838551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A vous de jouer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AB3A3765-86F2-422D-B4F5-750E572B6B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A quoi sert le WSDL ?</a:t>
            </a:r>
          </a:p>
          <a:p>
            <a:pPr eaLnBrk="1" hangingPunct="1"/>
            <a:endParaRPr lang="fr-FR" altLang="fr-FR"/>
          </a:p>
          <a:p>
            <a:pPr eaLnBrk="1" hangingPunct="1"/>
            <a:r>
              <a:rPr lang="fr-FR" altLang="fr-FR"/>
              <a:t>Comment se fait le mapping avec un langage de programmation 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E6C339-AA0E-411E-92F3-1AE5C4C8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 problématiques communes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122649-56A1-4CEE-86F9-888D1FAB1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Trouver (facilement) le </a:t>
            </a:r>
            <a:r>
              <a:rPr lang="fr-FR" b="1" dirty="0"/>
              <a:t>point de rendez-vous </a:t>
            </a:r>
            <a:r>
              <a:rPr lang="fr-FR" dirty="0"/>
              <a:t>pour communiquer</a:t>
            </a:r>
          </a:p>
          <a:p>
            <a:endParaRPr lang="fr-FR" dirty="0"/>
          </a:p>
          <a:p>
            <a:r>
              <a:rPr lang="fr-FR" dirty="0"/>
              <a:t>Garantir la </a:t>
            </a:r>
            <a:r>
              <a:rPr lang="fr-FR" b="1" dirty="0"/>
              <a:t>communication</a:t>
            </a:r>
            <a:r>
              <a:rPr lang="fr-FR" dirty="0"/>
              <a:t> via différents OS et langages (problème de l’encodage/décodage des données)</a:t>
            </a:r>
          </a:p>
          <a:p>
            <a:endParaRPr lang="fr-FR" dirty="0"/>
          </a:p>
          <a:p>
            <a:r>
              <a:rPr lang="fr-FR" dirty="0"/>
              <a:t>Garantir la </a:t>
            </a:r>
            <a:r>
              <a:rPr lang="fr-FR" b="1" dirty="0"/>
              <a:t>sécurité</a:t>
            </a:r>
            <a:r>
              <a:rPr lang="fr-FR" dirty="0"/>
              <a:t> (chiffrement durant la communication et accès « physique » à la machine)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398673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4">
            <a:extLst>
              <a:ext uri="{FF2B5EF4-FFF2-40B4-BE49-F238E27FC236}">
                <a16:creationId xmlns:a16="http://schemas.microsoft.com/office/drawing/2014/main" id="{E340F0D6-852B-4E07-95B8-470980108A3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Conclusion</a:t>
            </a:r>
          </a:p>
        </p:txBody>
      </p:sp>
      <p:sp>
        <p:nvSpPr>
          <p:cNvPr id="94211" name="Sous-titre 1">
            <a:extLst>
              <a:ext uri="{FF2B5EF4-FFF2-40B4-BE49-F238E27FC236}">
                <a16:creationId xmlns:a16="http://schemas.microsoft.com/office/drawing/2014/main" id="{D10CE9F3-5917-404E-87B5-A1543F2A253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r-FR" altLang="fr-FR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2041D205-1B08-4D92-8893-1B8661AB48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Conclusion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E30AE384-ED7F-4703-AC99-6124262E96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Avantages :</a:t>
            </a:r>
          </a:p>
          <a:p>
            <a:pPr lvl="1" eaLnBrk="1" hangingPunct="1"/>
            <a:r>
              <a:rPr lang="fr-FR" altLang="fr-FR"/>
              <a:t>Des standards simples (SOAP, WSDL, UDDI)</a:t>
            </a:r>
          </a:p>
          <a:p>
            <a:pPr lvl="1" eaLnBrk="1" hangingPunct="1"/>
            <a:r>
              <a:rPr lang="fr-FR" altLang="fr-FR"/>
              <a:t>Multi Protocole / Multi OS / Multi Langage</a:t>
            </a:r>
          </a:p>
          <a:p>
            <a:pPr lvl="1" eaLnBrk="1" hangingPunct="1"/>
            <a:r>
              <a:rPr lang="fr-FR" altLang="fr-FR"/>
              <a:t>Paradigme de Service</a:t>
            </a:r>
          </a:p>
          <a:p>
            <a:pPr lvl="1" eaLnBrk="1" hangingPunct="1"/>
            <a:r>
              <a:rPr lang="fr-FR" altLang="fr-FR"/>
              <a:t>Des outils (éditeurs et moteurs)</a:t>
            </a:r>
          </a:p>
          <a:p>
            <a:pPr eaLnBrk="1" hangingPunct="1"/>
            <a:endParaRPr lang="fr-FR" altLang="fr-FR"/>
          </a:p>
          <a:p>
            <a:pPr eaLnBrk="1" hangingPunct="1"/>
            <a:r>
              <a:rPr lang="fr-FR" altLang="fr-FR"/>
              <a:t>Inconvénients :</a:t>
            </a:r>
          </a:p>
          <a:p>
            <a:pPr lvl="1" eaLnBrk="1" hangingPunct="1"/>
            <a:r>
              <a:rPr lang="fr-FR" altLang="fr-FR"/>
              <a:t>Typage (pas de consensus)</a:t>
            </a:r>
          </a:p>
          <a:p>
            <a:pPr lvl="1" eaLnBrk="1" hangingPunct="1"/>
            <a:r>
              <a:rPr lang="fr-FR" altLang="fr-FR"/>
              <a:t>Performance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C78A04DF-4E77-4B99-914C-E427E03083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Références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3446FBE9-62B2-4787-88CC-5ACF58C42C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SOAP : </a:t>
            </a:r>
            <a:r>
              <a:rPr lang="fr-FR" altLang="fr-FR">
                <a:hlinkClick r:id="rId2"/>
              </a:rPr>
              <a:t>http://www.w3.org/TR/SOAP/</a:t>
            </a:r>
            <a:endParaRPr lang="fr-FR" altLang="fr-FR"/>
          </a:p>
          <a:p>
            <a:pPr eaLnBrk="1" hangingPunct="1"/>
            <a:r>
              <a:rPr lang="fr-FR" altLang="fr-FR"/>
              <a:t>WSDL : </a:t>
            </a:r>
            <a:r>
              <a:rPr lang="fr-FR" altLang="fr-FR">
                <a:hlinkClick r:id="rId3"/>
              </a:rPr>
              <a:t>http://www.w3.org/TR/2001/NOTE-wsdl-20010315</a:t>
            </a:r>
            <a:endParaRPr lang="fr-FR" altLang="fr-FR"/>
          </a:p>
          <a:p>
            <a:pPr eaLnBrk="1" hangingPunct="1"/>
            <a:r>
              <a:rPr lang="fr-FR" altLang="fr-FR"/>
              <a:t>UDDI : </a:t>
            </a:r>
            <a:r>
              <a:rPr lang="fr-FR" altLang="fr-FR">
                <a:hlinkClick r:id="rId4"/>
              </a:rPr>
              <a:t>http://www.uddi.org/</a:t>
            </a:r>
            <a:endParaRPr lang="fr-FR" altLang="fr-FR"/>
          </a:p>
          <a:p>
            <a:pPr eaLnBrk="1" hangingPunct="1"/>
            <a:endParaRPr lang="fr-FR" altLang="fr-FR"/>
          </a:p>
          <a:p>
            <a:pPr eaLnBrk="1" hangingPunct="1"/>
            <a:r>
              <a:rPr lang="fr-FR" altLang="fr-FR"/>
              <a:t>Apache SOAP : </a:t>
            </a:r>
            <a:r>
              <a:rPr lang="fr-FR" altLang="fr-FR">
                <a:hlinkClick r:id="rId5"/>
              </a:rPr>
              <a:t>http://axis.apache.org/axis2/java/core/</a:t>
            </a:r>
            <a:r>
              <a:rPr lang="fr-FR" altLang="fr-FR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24409FD-077A-4438-BA80-E9A9990C99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Plan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0F70DE6-FF98-413A-AEED-B2930A7383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Principes</a:t>
            </a:r>
          </a:p>
          <a:p>
            <a:pPr eaLnBrk="1" hangingPunct="1"/>
            <a:r>
              <a:rPr lang="fr-FR" altLang="fr-FR" dirty="0"/>
              <a:t>XML (Notions)</a:t>
            </a:r>
          </a:p>
          <a:p>
            <a:pPr eaLnBrk="1" hangingPunct="1"/>
            <a:r>
              <a:rPr lang="fr-FR" altLang="fr-FR" dirty="0"/>
              <a:t>SOAP</a:t>
            </a:r>
          </a:p>
          <a:p>
            <a:pPr eaLnBrk="1" hangingPunct="1"/>
            <a:r>
              <a:rPr lang="fr-FR" altLang="fr-FR" dirty="0"/>
              <a:t>WSDL</a:t>
            </a:r>
          </a:p>
          <a:p>
            <a:pPr eaLnBrk="1" hangingPunct="1"/>
            <a:r>
              <a:rPr lang="fr-FR" altLang="fr-FR" dirty="0"/>
              <a:t>UDDI</a:t>
            </a:r>
          </a:p>
          <a:p>
            <a:pPr eaLnBrk="1" hangingPunct="1"/>
            <a:r>
              <a:rPr lang="fr-FR" altLang="fr-FR" dirty="0"/>
              <a:t>Axis</a:t>
            </a:r>
          </a:p>
          <a:p>
            <a:pPr eaLnBrk="1" hangingPunct="1"/>
            <a:r>
              <a:rPr lang="fr-FR" altLang="fr-FR" dirty="0"/>
              <a:t>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3506</TotalTime>
  <Words>4861</Words>
  <Application>Microsoft Office PowerPoint</Application>
  <PresentationFormat>Affichage à l'écran (4:3)</PresentationFormat>
  <Paragraphs>612</Paragraphs>
  <Slides>82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82</vt:i4>
      </vt:variant>
    </vt:vector>
  </HeadingPairs>
  <TitlesOfParts>
    <vt:vector size="89" baseType="lpstr">
      <vt:lpstr>Arial</vt:lpstr>
      <vt:lpstr>Calibri</vt:lpstr>
      <vt:lpstr>Calibri Light</vt:lpstr>
      <vt:lpstr>Courier New</vt:lpstr>
      <vt:lpstr>Wingdings</vt:lpstr>
      <vt:lpstr>Wingdings 2</vt:lpstr>
      <vt:lpstr>Office Theme</vt:lpstr>
      <vt:lpstr>Web Services</vt:lpstr>
      <vt:lpstr>Des niveaux d’abstraction</vt:lpstr>
      <vt:lpstr>communication </vt:lpstr>
      <vt:lpstr>communication </vt:lpstr>
      <vt:lpstr>communication </vt:lpstr>
      <vt:lpstr>communication </vt:lpstr>
      <vt:lpstr>communication </vt:lpstr>
      <vt:lpstr>Des problématiques communes</vt:lpstr>
      <vt:lpstr>Plan</vt:lpstr>
      <vt:lpstr>Définition</vt:lpstr>
      <vt:lpstr>Principes</vt:lpstr>
      <vt:lpstr>Limitations des middlewares</vt:lpstr>
      <vt:lpstr>Limitations des middleware</vt:lpstr>
      <vt:lpstr>Solutions existantes</vt:lpstr>
      <vt:lpstr>Approche Envisagée</vt:lpstr>
      <vt:lpstr>SOAP</vt:lpstr>
      <vt:lpstr>WSDL</vt:lpstr>
      <vt:lpstr>UDDI</vt:lpstr>
      <vt:lpstr>XML</vt:lpstr>
      <vt:lpstr>Exemple de document XML</vt:lpstr>
      <vt:lpstr>Principes</vt:lpstr>
      <vt:lpstr>Grammaire</vt:lpstr>
      <vt:lpstr>Espaces de noms</vt:lpstr>
      <vt:lpstr>XML est un succès !</vt:lpstr>
      <vt:lpstr>A vous de jouer !</vt:lpstr>
      <vt:lpstr>SOAP</vt:lpstr>
      <vt:lpstr>Abstract</vt:lpstr>
      <vt:lpstr>Exemple de message</vt:lpstr>
      <vt:lpstr>Exemple de message</vt:lpstr>
      <vt:lpstr>Exemple de message</vt:lpstr>
      <vt:lpstr>Analyse de l’exemple</vt:lpstr>
      <vt:lpstr>Namespace SOAP</vt:lpstr>
      <vt:lpstr>Structure d’un message SOAP</vt:lpstr>
      <vt:lpstr>SOAP Header</vt:lpstr>
      <vt:lpstr>SOAP Header Example</vt:lpstr>
      <vt:lpstr>SOAP Body</vt:lpstr>
      <vt:lpstr>SOAP Fault</vt:lpstr>
      <vt:lpstr>Encodage</vt:lpstr>
      <vt:lpstr>Encodage</vt:lpstr>
      <vt:lpstr>Simple Types</vt:lpstr>
      <vt:lpstr>Simple Types</vt:lpstr>
      <vt:lpstr>Compound Types</vt:lpstr>
      <vt:lpstr>Struct</vt:lpstr>
      <vt:lpstr>Array</vt:lpstr>
      <vt:lpstr>SOAP avec HTTP</vt:lpstr>
      <vt:lpstr>SOAP avec HTTP</vt:lpstr>
      <vt:lpstr>SOAP avec HTTP</vt:lpstr>
      <vt:lpstr>SOAP &amp; RPC</vt:lpstr>
      <vt:lpstr>SOAP &amp; Document</vt:lpstr>
      <vt:lpstr>A vous de jouer !</vt:lpstr>
      <vt:lpstr>WSDL</vt:lpstr>
      <vt:lpstr>Présentation</vt:lpstr>
      <vt:lpstr>Balises</vt:lpstr>
      <vt:lpstr>types</vt:lpstr>
      <vt:lpstr>message</vt:lpstr>
      <vt:lpstr>message</vt:lpstr>
      <vt:lpstr>portType</vt:lpstr>
      <vt:lpstr>operation</vt:lpstr>
      <vt:lpstr>operation</vt:lpstr>
      <vt:lpstr>operation</vt:lpstr>
      <vt:lpstr>binding</vt:lpstr>
      <vt:lpstr>binding</vt:lpstr>
      <vt:lpstr>binding SOAP</vt:lpstr>
      <vt:lpstr>binding SOAP</vt:lpstr>
      <vt:lpstr>Exemple</vt:lpstr>
      <vt:lpstr>service</vt:lpstr>
      <vt:lpstr>A vous de jouer</vt:lpstr>
      <vt:lpstr>UDDI</vt:lpstr>
      <vt:lpstr>Introduction</vt:lpstr>
      <vt:lpstr>Rôles</vt:lpstr>
      <vt:lpstr>Exemple : search</vt:lpstr>
      <vt:lpstr>Exemple : search</vt:lpstr>
      <vt:lpstr>A vous de jouer</vt:lpstr>
      <vt:lpstr>Axis</vt:lpstr>
      <vt:lpstr>Introduction</vt:lpstr>
      <vt:lpstr>Servlet (Notion)</vt:lpstr>
      <vt:lpstr>Architecture (Serveur)</vt:lpstr>
      <vt:lpstr>Architecture (Serveur)</vt:lpstr>
      <vt:lpstr>A vous de jouer</vt:lpstr>
      <vt:lpstr>Conclusion</vt:lpstr>
      <vt:lpstr>Conclusion</vt:lpstr>
      <vt:lpstr>Références</vt:lpstr>
    </vt:vector>
  </TitlesOfParts>
  <Company>LIP6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Services</dc:title>
  <dc:creator>Philippe Truillet</dc:creator>
  <cp:lastModifiedBy>Philippe Truillet</cp:lastModifiedBy>
  <cp:revision>210</cp:revision>
  <dcterms:created xsi:type="dcterms:W3CDTF">2002-10-08T07:52:31Z</dcterms:created>
  <dcterms:modified xsi:type="dcterms:W3CDTF">2021-01-26T14:17:26Z</dcterms:modified>
</cp:coreProperties>
</file>