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2"/>
  </p:notesMasterIdLst>
  <p:sldIdLst>
    <p:sldId id="256" r:id="rId2"/>
    <p:sldId id="257" r:id="rId3"/>
    <p:sldId id="258" r:id="rId4"/>
    <p:sldId id="259" r:id="rId5"/>
    <p:sldId id="260" r:id="rId6"/>
    <p:sldId id="270" r:id="rId7"/>
    <p:sldId id="261" r:id="rId8"/>
    <p:sldId id="264" r:id="rId9"/>
    <p:sldId id="263"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54" d="100"/>
          <a:sy n="54" d="100"/>
        </p:scale>
        <p:origin x="114" y="22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67E804-DED6-47EC-8222-784F5CBD27F0}" type="datetimeFigureOut">
              <a:rPr lang="en-US" smtClean="0"/>
              <a:t>6/2/2025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E8F0C6-0636-4E04-8328-7795B253CACD}" type="slidenum">
              <a:rPr lang="en-US" smtClean="0"/>
              <a:t>‹#›</a:t>
            </a:fld>
            <a:endParaRPr lang="en-US"/>
          </a:p>
        </p:txBody>
      </p:sp>
    </p:spTree>
    <p:extLst>
      <p:ext uri="{BB962C8B-B14F-4D97-AF65-F5344CB8AC3E}">
        <p14:creationId xmlns:p14="http://schemas.microsoft.com/office/powerpoint/2010/main" val="2281925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Definitions and workings of Single Sign-On (SSO), OAuth, and OpenID.</a:t>
            </a:r>
          </a:p>
        </p:txBody>
      </p:sp>
      <p:sp>
        <p:nvSpPr>
          <p:cNvPr id="4" name="Slide Number Placeholder 3"/>
          <p:cNvSpPr>
            <a:spLocks noGrp="1"/>
          </p:cNvSpPr>
          <p:nvPr>
            <p:ph type="sldNum" sz="quarter" idx="5"/>
          </p:nvPr>
        </p:nvSpPr>
        <p:spPr/>
        <p:txBody>
          <a:bodyPr/>
          <a:lstStyle/>
          <a:p>
            <a:fld id="{5A36AE5B-CDF7-4577-A803-A2C308B67BDB}" type="slidenum">
              <a:rPr lang="en-US" smtClean="0"/>
              <a:t>2</a:t>
            </a:fld>
            <a:endParaRPr lang="en-US"/>
          </a:p>
        </p:txBody>
      </p:sp>
    </p:spTree>
    <p:extLst>
      <p:ext uri="{BB962C8B-B14F-4D97-AF65-F5344CB8AC3E}">
        <p14:creationId xmlns:p14="http://schemas.microsoft.com/office/powerpoint/2010/main" val="3999082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explains what SSO, OAuth, and OpenID are and covers how they work.</a:t>
            </a:r>
          </a:p>
        </p:txBody>
      </p:sp>
      <p:sp>
        <p:nvSpPr>
          <p:cNvPr id="4" name="Slide Number Placeholder 3"/>
          <p:cNvSpPr>
            <a:spLocks noGrp="1"/>
          </p:cNvSpPr>
          <p:nvPr>
            <p:ph type="sldNum" sz="quarter" idx="5"/>
          </p:nvPr>
        </p:nvSpPr>
        <p:spPr/>
        <p:txBody>
          <a:bodyPr/>
          <a:lstStyle/>
          <a:p>
            <a:fld id="{5A36AE5B-CDF7-4577-A803-A2C308B67BDB}" type="slidenum">
              <a:rPr lang="en-US" smtClean="0"/>
              <a:t>3</a:t>
            </a:fld>
            <a:endParaRPr lang="en-US"/>
          </a:p>
        </p:txBody>
      </p:sp>
    </p:spTree>
    <p:extLst>
      <p:ext uri="{BB962C8B-B14F-4D97-AF65-F5344CB8AC3E}">
        <p14:creationId xmlns:p14="http://schemas.microsoft.com/office/powerpoint/2010/main" val="3260060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Single Sign-On (SSO) is a user authentication process that permits a user to access multiple applications with one set of login credentials. It simplifies the user experience by reducing password fatigue and improves security by decreasing the number of attack vectors.</a:t>
            </a:r>
          </a:p>
        </p:txBody>
      </p:sp>
      <p:sp>
        <p:nvSpPr>
          <p:cNvPr id="4" name="Slide Number Placeholder 3"/>
          <p:cNvSpPr>
            <a:spLocks noGrp="1"/>
          </p:cNvSpPr>
          <p:nvPr>
            <p:ph type="sldNum" sz="quarter" idx="5"/>
          </p:nvPr>
        </p:nvSpPr>
        <p:spPr/>
        <p:txBody>
          <a:bodyPr/>
          <a:lstStyle/>
          <a:p>
            <a:fld id="{5A36AE5B-CDF7-4577-A803-A2C308B67BDB}" type="slidenum">
              <a:rPr lang="en-US" smtClean="0"/>
              <a:t>4</a:t>
            </a:fld>
            <a:endParaRPr lang="en-US"/>
          </a:p>
        </p:txBody>
      </p:sp>
    </p:spTree>
    <p:extLst>
      <p:ext uri="{BB962C8B-B14F-4D97-AF65-F5344CB8AC3E}">
        <p14:creationId xmlns:p14="http://schemas.microsoft.com/office/powerpoint/2010/main" val="135207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OAuth (Open Authorization) is a standard for access delegation commonly used as a way to grant websites or applications limited access to a user's information without exposing passwords. OAuth works by allowing tokens to be issued to third-party applications by an authorization server with the user's consent.</a:t>
            </a:r>
          </a:p>
        </p:txBody>
      </p:sp>
      <p:sp>
        <p:nvSpPr>
          <p:cNvPr id="4" name="Slide Number Placeholder 3"/>
          <p:cNvSpPr>
            <a:spLocks noGrp="1"/>
          </p:cNvSpPr>
          <p:nvPr>
            <p:ph type="sldNum" sz="quarter" idx="5"/>
          </p:nvPr>
        </p:nvSpPr>
        <p:spPr/>
        <p:txBody>
          <a:bodyPr/>
          <a:lstStyle/>
          <a:p>
            <a:fld id="{5A36AE5B-CDF7-4577-A803-A2C308B67BDB}" type="slidenum">
              <a:rPr lang="en-US" smtClean="0"/>
              <a:t>5</a:t>
            </a:fld>
            <a:endParaRPr lang="en-US"/>
          </a:p>
        </p:txBody>
      </p:sp>
    </p:spTree>
    <p:extLst>
      <p:ext uri="{BB962C8B-B14F-4D97-AF65-F5344CB8AC3E}">
        <p14:creationId xmlns:p14="http://schemas.microsoft.com/office/powerpoint/2010/main" val="4254229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14A67-274A-A7AB-B413-477E4F73BB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904EAF-52D8-41C0-C9E8-E7D44EF1A5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5B7F9D-32A2-3E5D-7232-4A1A0CAD2633}"/>
              </a:ext>
            </a:extLst>
          </p:cNvPr>
          <p:cNvSpPr>
            <a:spLocks noGrp="1"/>
          </p:cNvSpPr>
          <p:nvPr>
            <p:ph type="body" idx="1"/>
          </p:nvPr>
        </p:nvSpPr>
        <p:spPr/>
        <p:txBody>
          <a:bodyPr/>
          <a:lstStyle/>
          <a:p>
            <a:r>
              <a:rPr lang="en-US"/>
              <a:t>OAuth (Open Authorization) is a standard for access delegation commonly used as a way to grant websites or applications limited access to a user's information without exposing passwords. OAuth works by allowing tokens to be issued to third-party applications by an authorization server with the user's consent.</a:t>
            </a:r>
          </a:p>
        </p:txBody>
      </p:sp>
      <p:sp>
        <p:nvSpPr>
          <p:cNvPr id="4" name="Slide Number Placeholder 3">
            <a:extLst>
              <a:ext uri="{FF2B5EF4-FFF2-40B4-BE49-F238E27FC236}">
                <a16:creationId xmlns:a16="http://schemas.microsoft.com/office/drawing/2014/main" id="{4C1B4735-7D98-523F-6682-8FAD03A7B8C3}"/>
              </a:ext>
            </a:extLst>
          </p:cNvPr>
          <p:cNvSpPr>
            <a:spLocks noGrp="1"/>
          </p:cNvSpPr>
          <p:nvPr>
            <p:ph type="sldNum" sz="quarter" idx="5"/>
          </p:nvPr>
        </p:nvSpPr>
        <p:spPr/>
        <p:txBody>
          <a:bodyPr/>
          <a:lstStyle/>
          <a:p>
            <a:fld id="{5A36AE5B-CDF7-4577-A803-A2C308B67BDB}" type="slidenum">
              <a:rPr lang="en-US" smtClean="0"/>
              <a:t>6</a:t>
            </a:fld>
            <a:endParaRPr lang="en-US"/>
          </a:p>
        </p:txBody>
      </p:sp>
    </p:spTree>
    <p:extLst>
      <p:ext uri="{BB962C8B-B14F-4D97-AF65-F5344CB8AC3E}">
        <p14:creationId xmlns:p14="http://schemas.microsoft.com/office/powerpoint/2010/main" val="220013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OpenID is an authentication protocol that allows users to log in to multiple websites using a single set of credentials. It works by allowing users to authenticate to an OpenID provider and then use this authentication at OpenID-enabled websites, providing a seamless login experience.</a:t>
            </a:r>
          </a:p>
        </p:txBody>
      </p:sp>
      <p:sp>
        <p:nvSpPr>
          <p:cNvPr id="4" name="Slide Number Placeholder 3"/>
          <p:cNvSpPr>
            <a:spLocks noGrp="1"/>
          </p:cNvSpPr>
          <p:nvPr>
            <p:ph type="sldNum" sz="quarter" idx="5"/>
          </p:nvPr>
        </p:nvSpPr>
        <p:spPr/>
        <p:txBody>
          <a:bodyPr/>
          <a:lstStyle/>
          <a:p>
            <a:fld id="{5A36AE5B-CDF7-4577-A803-A2C308B67BDB}" type="slidenum">
              <a:rPr lang="en-US" smtClean="0"/>
              <a:t>7</a:t>
            </a:fld>
            <a:endParaRPr lang="en-US"/>
          </a:p>
        </p:txBody>
      </p:sp>
    </p:spTree>
    <p:extLst>
      <p:ext uri="{BB962C8B-B14F-4D97-AF65-F5344CB8AC3E}">
        <p14:creationId xmlns:p14="http://schemas.microsoft.com/office/powerpoint/2010/main" val="2124044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slide, we will discuss the practical steps for implementing SSO, OAuth, and OpenID. Start by understanding the specific needs of your users to choose the right solutions. Ensure that you select a reputable SSO provider and implement OAuth with a robust authorization server. Additionally, select an OpenID provider that meets security standards, and don't forget to conduct comprehensive testing to provide a seamless experience.</a:t>
            </a:r>
          </a:p>
        </p:txBody>
      </p:sp>
      <p:sp>
        <p:nvSpPr>
          <p:cNvPr id="4" name="Slide Number Placeholder 3"/>
          <p:cNvSpPr>
            <a:spLocks noGrp="1"/>
          </p:cNvSpPr>
          <p:nvPr>
            <p:ph type="sldNum" sz="quarter" idx="5"/>
          </p:nvPr>
        </p:nvSpPr>
        <p:spPr/>
        <p:txBody>
          <a:bodyPr/>
          <a:lstStyle/>
          <a:p>
            <a:fld id="{49E8F0C6-0636-4E04-8328-7795B253CACD}" type="slidenum">
              <a:rPr lang="en-US" smtClean="0"/>
              <a:t>8</a:t>
            </a:fld>
            <a:endParaRPr lang="en-US"/>
          </a:p>
        </p:txBody>
      </p:sp>
    </p:spTree>
    <p:extLst>
      <p:ext uri="{BB962C8B-B14F-4D97-AF65-F5344CB8AC3E}">
        <p14:creationId xmlns:p14="http://schemas.microsoft.com/office/powerpoint/2010/main" val="4181632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Single Sign-On (SSO), OAuth, and OpenID each play crucial roles in modern authentication and authorization processes. SSO enhances user experience, OAuth secures delegated access, and OpenID simplifies authentication across services.</a:t>
            </a:r>
          </a:p>
        </p:txBody>
      </p:sp>
      <p:sp>
        <p:nvSpPr>
          <p:cNvPr id="4" name="Slide Number Placeholder 3"/>
          <p:cNvSpPr>
            <a:spLocks noGrp="1"/>
          </p:cNvSpPr>
          <p:nvPr>
            <p:ph type="sldNum" sz="quarter" idx="5"/>
          </p:nvPr>
        </p:nvSpPr>
        <p:spPr/>
        <p:txBody>
          <a:bodyPr/>
          <a:lstStyle/>
          <a:p>
            <a:fld id="{5A36AE5B-CDF7-4577-A803-A2C308B67BDB}" type="slidenum">
              <a:rPr lang="en-US" smtClean="0"/>
              <a:t>9</a:t>
            </a:fld>
            <a:endParaRPr lang="en-US"/>
          </a:p>
        </p:txBody>
      </p:sp>
    </p:spTree>
    <p:extLst>
      <p:ext uri="{BB962C8B-B14F-4D97-AF65-F5344CB8AC3E}">
        <p14:creationId xmlns:p14="http://schemas.microsoft.com/office/powerpoint/2010/main" val="168169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A9E34-05C8-BBAF-864E-C22F4A2D61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2CE4C4-401A-6C07-B7A2-FECF016B58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3FD0C8-1CB7-1C92-DE32-9E3E6A468C00}"/>
              </a:ext>
            </a:extLst>
          </p:cNvPr>
          <p:cNvSpPr>
            <a:spLocks noGrp="1"/>
          </p:cNvSpPr>
          <p:nvPr>
            <p:ph type="body" idx="1"/>
          </p:nvPr>
        </p:nvSpPr>
        <p:spPr/>
        <p:txBody>
          <a:bodyPr/>
          <a:lstStyle/>
          <a:p>
            <a:r>
              <a:rPr lang="en-US"/>
              <a:t>Single Sign-On (SSO), OAuth, and OpenID each play crucial roles in modern authentication and authorization processes. SSO enhances user experience, OAuth secures delegated access, and OpenID simplifies authentication across services.</a:t>
            </a:r>
          </a:p>
        </p:txBody>
      </p:sp>
      <p:sp>
        <p:nvSpPr>
          <p:cNvPr id="4" name="Slide Number Placeholder 3">
            <a:extLst>
              <a:ext uri="{FF2B5EF4-FFF2-40B4-BE49-F238E27FC236}">
                <a16:creationId xmlns:a16="http://schemas.microsoft.com/office/drawing/2014/main" id="{F4E6E63F-0E04-3470-8CDA-A352BE32F64F}"/>
              </a:ext>
            </a:extLst>
          </p:cNvPr>
          <p:cNvSpPr>
            <a:spLocks noGrp="1"/>
          </p:cNvSpPr>
          <p:nvPr>
            <p:ph type="sldNum" sz="quarter" idx="5"/>
          </p:nvPr>
        </p:nvSpPr>
        <p:spPr/>
        <p:txBody>
          <a:bodyPr/>
          <a:lstStyle/>
          <a:p>
            <a:fld id="{5A36AE5B-CDF7-4577-A803-A2C308B67BDB}" type="slidenum">
              <a:rPr lang="en-US" smtClean="0"/>
              <a:t>10</a:t>
            </a:fld>
            <a:endParaRPr lang="en-US"/>
          </a:p>
        </p:txBody>
      </p:sp>
    </p:spTree>
    <p:extLst>
      <p:ext uri="{BB962C8B-B14F-4D97-AF65-F5344CB8AC3E}">
        <p14:creationId xmlns:p14="http://schemas.microsoft.com/office/powerpoint/2010/main" val="442822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6/2/2025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59819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6/2/2025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936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6/2/2025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51253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6/2/2025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5102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6/2/2025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42238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6/2/2025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5296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6/2/2025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53041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6/2/2025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4887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6/2/2025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7402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6/2/2025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3064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6/2/2025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45973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6/2/2025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45885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latform.virdocs.com/read/2096595/2/#/4/4"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2.jpeg"/><Relationship Id="rId5" Type="http://schemas.openxmlformats.org/officeDocument/2006/relationships/hyperlink" Target="https://konghq.com/blog/learning-center/what-is-oauth" TargetMode="External"/><Relationship Id="rId4" Type="http://schemas.openxmlformats.org/officeDocument/2006/relationships/hyperlink" Target="https://frontegg.com/guides/oidc-authentica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8CBF86-7155-A8B5-DA75-99CD5D2ADCF8}"/>
              </a:ext>
            </a:extLst>
          </p:cNvPr>
          <p:cNvPicPr>
            <a:picLocks noChangeAspect="1"/>
          </p:cNvPicPr>
          <p:nvPr/>
        </p:nvPicPr>
        <p:blipFill>
          <a:blip r:embed="rId3"/>
          <a:srcRect t="26082" b="17668"/>
          <a:stretch>
            <a:fillRect/>
          </a:stretch>
        </p:blipFill>
        <p:spPr>
          <a:xfrm>
            <a:off x="-7662" y="47382"/>
            <a:ext cx="12192000" cy="6857989"/>
          </a:xfrm>
          <a:prstGeom prst="rect">
            <a:avLst/>
          </a:prstGeom>
        </p:spPr>
      </p:pic>
      <p:sp>
        <p:nvSpPr>
          <p:cNvPr id="11" name="Rectangle 10">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FFDCE-4E0F-A7BC-4351-F7726601A459}"/>
              </a:ext>
            </a:extLst>
          </p:cNvPr>
          <p:cNvSpPr>
            <a:spLocks noGrp="1"/>
          </p:cNvSpPr>
          <p:nvPr>
            <p:ph type="ctrTitle"/>
          </p:nvPr>
        </p:nvSpPr>
        <p:spPr>
          <a:xfrm>
            <a:off x="268942" y="990599"/>
            <a:ext cx="7183654" cy="4849091"/>
          </a:xfrm>
        </p:spPr>
        <p:txBody>
          <a:bodyPr anchor="ctr">
            <a:normAutofit/>
          </a:bodyPr>
          <a:lstStyle/>
          <a:p>
            <a:pPr algn="r"/>
            <a:r>
              <a:rPr lang="en-US" dirty="0">
                <a:solidFill>
                  <a:srgbClr val="FFFFFF"/>
                </a:solidFill>
              </a:rPr>
              <a:t>SSO – </a:t>
            </a:r>
            <a:r>
              <a:rPr lang="en-US" dirty="0" err="1">
                <a:solidFill>
                  <a:srgbClr val="FFFFFF"/>
                </a:solidFill>
              </a:rPr>
              <a:t>Oauth</a:t>
            </a:r>
            <a:r>
              <a:rPr lang="en-US" dirty="0">
                <a:solidFill>
                  <a:srgbClr val="FFFFFF"/>
                </a:solidFill>
              </a:rPr>
              <a:t> – OpenID	</a:t>
            </a:r>
          </a:p>
        </p:txBody>
      </p:sp>
      <p:sp>
        <p:nvSpPr>
          <p:cNvPr id="3" name="Subtitle 2">
            <a:extLst>
              <a:ext uri="{FF2B5EF4-FFF2-40B4-BE49-F238E27FC236}">
                <a16:creationId xmlns:a16="http://schemas.microsoft.com/office/drawing/2014/main" id="{D10E4AF8-2ED8-81A1-BA2F-54A38B9E3170}"/>
              </a:ext>
            </a:extLst>
          </p:cNvPr>
          <p:cNvSpPr>
            <a:spLocks noGrp="1"/>
          </p:cNvSpPr>
          <p:nvPr>
            <p:ph type="subTitle" idx="1"/>
          </p:nvPr>
        </p:nvSpPr>
        <p:spPr>
          <a:xfrm>
            <a:off x="8712865" y="1447799"/>
            <a:ext cx="2851605" cy="4076699"/>
          </a:xfrm>
        </p:spPr>
        <p:txBody>
          <a:bodyPr anchor="ctr">
            <a:normAutofit/>
          </a:bodyPr>
          <a:lstStyle/>
          <a:p>
            <a:r>
              <a:rPr lang="en-US" dirty="0">
                <a:solidFill>
                  <a:srgbClr val="FFFFFF"/>
                </a:solidFill>
              </a:rPr>
              <a:t>A comparison of the three technologies</a:t>
            </a:r>
          </a:p>
        </p:txBody>
      </p:sp>
      <p:cxnSp>
        <p:nvCxnSpPr>
          <p:cNvPr id="13" name="Straight Connector 12">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5F02EDD-33A2-C33A-3563-8CAE7ADACA81}"/>
              </a:ext>
            </a:extLst>
          </p:cNvPr>
          <p:cNvSpPr txBox="1"/>
          <p:nvPr/>
        </p:nvSpPr>
        <p:spPr>
          <a:xfrm>
            <a:off x="7218382" y="5754982"/>
            <a:ext cx="4857077" cy="923330"/>
          </a:xfrm>
          <a:prstGeom prst="rect">
            <a:avLst/>
          </a:prstGeom>
          <a:gradFill flip="none" rotWithShape="1">
            <a:gsLst>
              <a:gs pos="0">
                <a:schemeClr val="accent3">
                  <a:lumMod val="75000"/>
                  <a:alpha val="50000"/>
                </a:schemeClr>
              </a:gs>
              <a:gs pos="50000">
                <a:schemeClr val="accent2">
                  <a:lumMod val="75000"/>
                  <a:alpha val="50000"/>
                </a:schemeClr>
              </a:gs>
              <a:gs pos="100000">
                <a:schemeClr val="accent3">
                  <a:lumMod val="75000"/>
                  <a:alpha val="81000"/>
                </a:schemeClr>
              </a:gs>
            </a:gsLst>
            <a:path path="circle">
              <a:fillToRect l="100000" t="100000"/>
            </a:path>
            <a:tileRect r="-100000" b="-100000"/>
          </a:gradFill>
          <a:effectLst>
            <a:softEdge rad="12700"/>
          </a:effectLst>
        </p:spPr>
        <p:txBody>
          <a:bodyPr wrap="square">
            <a:spAutoFit/>
          </a:bodyPr>
          <a:lstStyle/>
          <a:p>
            <a:r>
              <a:rPr lang="en-US" dirty="0">
                <a:solidFill>
                  <a:srgbClr val="FFFFFF"/>
                </a:solidFill>
              </a:rPr>
              <a:t>Jason Luttrell</a:t>
            </a:r>
          </a:p>
          <a:p>
            <a:r>
              <a:rPr lang="en-US" dirty="0">
                <a:solidFill>
                  <a:srgbClr val="FFFFFF"/>
                </a:solidFill>
              </a:rPr>
              <a:t>CSD 370-T301 Secure Software Development</a:t>
            </a:r>
          </a:p>
          <a:p>
            <a:r>
              <a:rPr lang="en-US" dirty="0">
                <a:solidFill>
                  <a:srgbClr val="FFFFFF"/>
                </a:solidFill>
              </a:rPr>
              <a:t>Module 1.2</a:t>
            </a:r>
          </a:p>
        </p:txBody>
      </p:sp>
    </p:spTree>
    <p:extLst>
      <p:ext uri="{BB962C8B-B14F-4D97-AF65-F5344CB8AC3E}">
        <p14:creationId xmlns:p14="http://schemas.microsoft.com/office/powerpoint/2010/main" val="22205142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B537FB-9776-3D40-42B6-C41F3FDC45FC}"/>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7BB46AE6-89CB-EB38-161C-F3720EC90D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44E01D-2389-5DDC-0C50-174106C751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742A123-5585-2C83-15AE-81E34D823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9F8CDE-69D1-21D3-F623-C0A266FD2FA6}"/>
              </a:ext>
            </a:extLst>
          </p:cNvPr>
          <p:cNvSpPr>
            <a:spLocks noGrp="1"/>
          </p:cNvSpPr>
          <p:nvPr>
            <p:ph type="title"/>
          </p:nvPr>
        </p:nvSpPr>
        <p:spPr>
          <a:xfrm>
            <a:off x="4866968" y="914400"/>
            <a:ext cx="6627924" cy="1307592"/>
          </a:xfrm>
        </p:spPr>
        <p:txBody>
          <a:bodyPr vert="horz" lIns="91440" tIns="45720" rIns="91440" bIns="45720" rtlCol="0" anchor="t">
            <a:normAutofit/>
          </a:bodyPr>
          <a:lstStyle/>
          <a:p>
            <a:r>
              <a:rPr lang="en-US" sz="3200" dirty="0"/>
              <a:t>References</a:t>
            </a:r>
          </a:p>
        </p:txBody>
      </p:sp>
      <p:cxnSp>
        <p:nvCxnSpPr>
          <p:cNvPr id="16" name="Straight Connector 15">
            <a:extLst>
              <a:ext uri="{FF2B5EF4-FFF2-40B4-BE49-F238E27FC236}">
                <a16:creationId xmlns:a16="http://schemas.microsoft.com/office/drawing/2014/main" id="{721F7A60-2DA7-4116-1922-28870C84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F126E7F-0878-E159-D3A6-BEB3E7683FE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6968" y="2221992"/>
            <a:ext cx="6627924" cy="3739896"/>
          </a:xfrm>
        </p:spPr>
        <p:txBody>
          <a:bodyPr>
            <a:normAutofit/>
          </a:bodyPr>
          <a:lstStyle/>
          <a:p>
            <a:pPr>
              <a:buNone/>
            </a:pPr>
            <a:r>
              <a:rPr lang="en-US" sz="1600" dirty="0"/>
              <a:t>Conklin, W. A., &amp; Shoemaker, D. P. (n.d.). </a:t>
            </a:r>
            <a:r>
              <a:rPr lang="en-US" sz="1600" i="1" dirty="0"/>
              <a:t>CSSLP secure software lifecycle professional all-in-one exam guide</a:t>
            </a:r>
            <a:r>
              <a:rPr lang="en-US" sz="1600" dirty="0"/>
              <a:t> (3rd ed.). Retrieved from </a:t>
            </a:r>
            <a:r>
              <a:rPr lang="en-US" sz="1600" dirty="0">
                <a:hlinkClick r:id="rId3"/>
              </a:rPr>
              <a:t>https://platform.virdocs.com/read/2096595/2/#/4/4</a:t>
            </a:r>
            <a:endParaRPr lang="en-US" sz="1600" dirty="0"/>
          </a:p>
          <a:p>
            <a:pPr>
              <a:buNone/>
            </a:pPr>
            <a:r>
              <a:rPr lang="en-US" sz="1600" dirty="0" err="1"/>
              <a:t>Frontegg</a:t>
            </a:r>
            <a:r>
              <a:rPr lang="en-US" sz="1600" dirty="0"/>
              <a:t>. (n.d.). </a:t>
            </a:r>
            <a:r>
              <a:rPr lang="en-US" sz="1600" i="1" dirty="0"/>
              <a:t>OIDC authentication guide.</a:t>
            </a:r>
            <a:r>
              <a:rPr lang="en-US" sz="1600" dirty="0"/>
              <a:t> Retrieved June 2, 2025, from </a:t>
            </a:r>
            <a:r>
              <a:rPr lang="en-US" sz="1600" dirty="0">
                <a:hlinkClick r:id="rId4"/>
              </a:rPr>
              <a:t>https://frontegg.com/guides/oidc-authentication</a:t>
            </a:r>
            <a:endParaRPr lang="en-US" sz="1600" dirty="0"/>
          </a:p>
          <a:p>
            <a:pPr marL="0" indent="0">
              <a:buNone/>
            </a:pPr>
            <a:r>
              <a:rPr lang="en-US" sz="1600" dirty="0"/>
              <a:t>Kong. (n.d.). </a:t>
            </a:r>
            <a:r>
              <a:rPr lang="en-US" sz="1600" i="1" dirty="0"/>
              <a:t>What is OAuth?</a:t>
            </a:r>
            <a:r>
              <a:rPr lang="en-US" sz="1600" dirty="0"/>
              <a:t> Kong. Retrieved June 2, 2025, from </a:t>
            </a:r>
            <a:r>
              <a:rPr lang="en-US" sz="1600" dirty="0">
                <a:hlinkClick r:id="rId5"/>
              </a:rPr>
              <a:t>https://konghq.com/blog/learning-center/what-is-oauth</a:t>
            </a:r>
            <a:endParaRPr lang="en-US" sz="1600" dirty="0"/>
          </a:p>
        </p:txBody>
      </p:sp>
      <p:cxnSp>
        <p:nvCxnSpPr>
          <p:cNvPr id="18" name="Straight Connector 17">
            <a:extLst>
              <a:ext uri="{FF2B5EF4-FFF2-40B4-BE49-F238E27FC236}">
                <a16:creationId xmlns:a16="http://schemas.microsoft.com/office/drawing/2014/main" id="{31908CD8-FDAD-B5DA-A1DD-FD047DA005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black and white logo of a book and a gear&#10;&#10;AI-generated content may be incorrect.">
            <a:extLst>
              <a:ext uri="{FF2B5EF4-FFF2-40B4-BE49-F238E27FC236}">
                <a16:creationId xmlns:a16="http://schemas.microsoft.com/office/drawing/2014/main" id="{F5764D5E-1B0F-75EE-D882-60623DB504E6}"/>
              </a:ext>
            </a:extLst>
          </p:cNvPr>
          <p:cNvPicPr>
            <a:picLocks noGrp="1" noChangeAspect="1"/>
          </p:cNvPicPr>
          <p:nvPr>
            <p:ph sz="half" idx="1"/>
          </p:nvPr>
        </p:nvPicPr>
        <p:blipFill>
          <a:blip r:embed="rId6"/>
          <a:stretch>
            <a:fillRect/>
          </a:stretch>
        </p:blipFill>
        <p:spPr>
          <a:xfrm>
            <a:off x="563409" y="1687413"/>
            <a:ext cx="3740150" cy="3740150"/>
          </a:xfrm>
        </p:spPr>
      </p:pic>
    </p:spTree>
    <p:extLst>
      <p:ext uri="{BB962C8B-B14F-4D97-AF65-F5344CB8AC3E}">
        <p14:creationId xmlns:p14="http://schemas.microsoft.com/office/powerpoint/2010/main" val="57933825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6" name="Straight Connector 3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04BC52-DD42-96F2-1694-2AD1522FB856}"/>
              </a:ext>
            </a:extLst>
          </p:cNvPr>
          <p:cNvSpPr>
            <a:spLocks noGrp="1"/>
          </p:cNvSpPr>
          <p:nvPr>
            <p:ph type="title"/>
          </p:nvPr>
        </p:nvSpPr>
        <p:spPr>
          <a:xfrm>
            <a:off x="704087" y="914400"/>
            <a:ext cx="4041648" cy="1928741"/>
          </a:xfrm>
        </p:spPr>
        <p:txBody>
          <a:bodyPr vert="horz" lIns="91440" tIns="45720" rIns="91440" bIns="45720" rtlCol="0" anchor="t">
            <a:normAutofit/>
          </a:bodyPr>
          <a:lstStyle/>
          <a:p>
            <a:r>
              <a:rPr lang="en-US" sz="3200" dirty="0"/>
              <a:t>Understanding SSO, OAuth, OpenID</a:t>
            </a:r>
          </a:p>
        </p:txBody>
      </p:sp>
      <p:cxnSp>
        <p:nvCxnSpPr>
          <p:cNvPr id="42" name="Straight Connector 41">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Network security cyber data protection encryption safety">
            <a:extLst>
              <a:ext uri="{FF2B5EF4-FFF2-40B4-BE49-F238E27FC236}">
                <a16:creationId xmlns:a16="http://schemas.microsoft.com/office/drawing/2014/main" id="{58B2D659-D594-4C67-B9D7-767B7BD74998}"/>
              </a:ext>
            </a:extLst>
          </p:cNvPr>
          <p:cNvPicPr>
            <a:picLocks noGrp="1" noChangeAspect="1"/>
          </p:cNvPicPr>
          <p:nvPr>
            <p:ph sz="half" idx="1"/>
          </p:nvPr>
        </p:nvPicPr>
        <p:blipFill>
          <a:blip r:embed="rId3"/>
          <a:srcRect l="16798" t="7294" r="12644" b="6243"/>
          <a:stretch/>
        </p:blipFill>
        <p:spPr>
          <a:xfrm>
            <a:off x="1005840" y="2329030"/>
            <a:ext cx="3835101" cy="3743661"/>
          </a:xfrm>
          <a:prstGeom prst="rect">
            <a:avLst/>
          </a:prstGeom>
        </p:spPr>
      </p:pic>
      <p:sp>
        <p:nvSpPr>
          <p:cNvPr id="4" name="Content Placeholder 3">
            <a:extLst>
              <a:ext uri="{FF2B5EF4-FFF2-40B4-BE49-F238E27FC236}">
                <a16:creationId xmlns:a16="http://schemas.microsoft.com/office/drawing/2014/main" id="{C227166D-5E33-601A-8954-D845970E2C5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30952" y="968377"/>
            <a:ext cx="6144768" cy="5006436"/>
          </a:xfrm>
        </p:spPr>
        <p:txBody>
          <a:bodyPr>
            <a:normAutofit/>
          </a:bodyPr>
          <a:lstStyle/>
          <a:p>
            <a:pPr marL="0" indent="0">
              <a:spcBef>
                <a:spcPts val="2500"/>
              </a:spcBef>
              <a:buNone/>
            </a:pPr>
            <a:r>
              <a:rPr lang="en-US" sz="1800" b="1" dirty="0"/>
              <a:t>Single Sign-On (SSO)</a:t>
            </a:r>
          </a:p>
          <a:p>
            <a:pPr marL="0" lvl="1" indent="0">
              <a:buNone/>
            </a:pPr>
            <a:r>
              <a:rPr lang="en-US" dirty="0"/>
              <a:t>SSO allows users to log in to multiple applications with a single set of credentials. This simplifies user experience.</a:t>
            </a:r>
          </a:p>
          <a:p>
            <a:pPr marL="0" indent="0">
              <a:spcBef>
                <a:spcPts val="2500"/>
              </a:spcBef>
              <a:buNone/>
            </a:pPr>
            <a:r>
              <a:rPr lang="en-US" sz="1800" b="1" dirty="0"/>
              <a:t>OAuth</a:t>
            </a:r>
          </a:p>
          <a:p>
            <a:pPr marL="0" lvl="1" indent="0">
              <a:buNone/>
            </a:pPr>
            <a:r>
              <a:rPr lang="en-US" dirty="0"/>
              <a:t>OAuth is a protocol that allows secure authorization of resources without sharing credentials. It is widely used for web applications.</a:t>
            </a:r>
          </a:p>
          <a:p>
            <a:pPr marL="0" indent="0">
              <a:spcBef>
                <a:spcPts val="2500"/>
              </a:spcBef>
              <a:buNone/>
            </a:pPr>
            <a:r>
              <a:rPr lang="en-US" sz="1800" b="1" dirty="0"/>
              <a:t>OpenID</a:t>
            </a:r>
          </a:p>
          <a:p>
            <a:pPr marL="0" lvl="1" indent="0">
              <a:buNone/>
            </a:pPr>
            <a:r>
              <a:rPr lang="en-US" dirty="0"/>
              <a:t>OpenID is an authentication protocol that allows users to be verified by third-party services. It enhances security and convenience.</a:t>
            </a:r>
          </a:p>
        </p:txBody>
      </p:sp>
      <p:cxnSp>
        <p:nvCxnSpPr>
          <p:cNvPr id="44" name="Straight Connector 43">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83959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BACF0B-2867-BED7-6C70-04077DA6A66D}"/>
              </a:ext>
            </a:extLst>
          </p:cNvPr>
          <p:cNvSpPr>
            <a:spLocks noGrp="1"/>
          </p:cNvSpPr>
          <p:nvPr>
            <p:ph type="title"/>
          </p:nvPr>
        </p:nvSpPr>
        <p:spPr>
          <a:xfrm>
            <a:off x="5248656" y="914400"/>
            <a:ext cx="6236208" cy="1307592"/>
          </a:xfrm>
        </p:spPr>
        <p:txBody>
          <a:bodyPr vert="horz" lIns="91440" tIns="45720" rIns="91440" bIns="45720" rtlCol="0" anchor="t">
            <a:normAutofit/>
          </a:bodyPr>
          <a:lstStyle/>
          <a:p>
            <a:r>
              <a:rPr lang="en-US" sz="3200" dirty="0"/>
              <a:t>Key Definitions</a:t>
            </a:r>
          </a:p>
        </p:txBody>
      </p:sp>
      <p:pic>
        <p:nvPicPr>
          <p:cNvPr id="20" name="Picture 19" descr="Question mark boxes">
            <a:extLst>
              <a:ext uri="{FF2B5EF4-FFF2-40B4-BE49-F238E27FC236}">
                <a16:creationId xmlns:a16="http://schemas.microsoft.com/office/drawing/2014/main" id="{2188E08A-D887-B320-A190-F6E66405DB15}"/>
              </a:ext>
            </a:extLst>
          </p:cNvPr>
          <p:cNvPicPr>
            <a:picLocks noChangeAspect="1"/>
          </p:cNvPicPr>
          <p:nvPr/>
        </p:nvPicPr>
        <p:blipFill>
          <a:blip r:embed="rId3"/>
          <a:srcRect l="33816" r="27935"/>
          <a:stretch>
            <a:fillRect/>
          </a:stretch>
        </p:blipFill>
        <p:spPr>
          <a:xfrm>
            <a:off x="20" y="-1"/>
            <a:ext cx="4663420" cy="6858001"/>
          </a:xfrm>
          <a:prstGeom prst="rect">
            <a:avLst/>
          </a:prstGeom>
        </p:spPr>
      </p:pic>
      <p:cxnSp>
        <p:nvCxnSpPr>
          <p:cNvPr id="30" name="Straight Connector 29">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F8C3137-D56C-9736-F18B-344490B1639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48656" y="1575995"/>
            <a:ext cx="6236208" cy="4587061"/>
          </a:xfrm>
        </p:spPr>
        <p:txBody>
          <a:bodyPr>
            <a:normAutofit/>
          </a:bodyPr>
          <a:lstStyle/>
          <a:p>
            <a:pPr marL="0" indent="0">
              <a:spcBef>
                <a:spcPts val="2500"/>
              </a:spcBef>
              <a:buNone/>
            </a:pPr>
            <a:r>
              <a:rPr lang="en-US" sz="1800" b="1" dirty="0"/>
              <a:t>SSO</a:t>
            </a:r>
          </a:p>
          <a:p>
            <a:pPr marL="0" lvl="1" indent="0">
              <a:buNone/>
            </a:pPr>
            <a:r>
              <a:rPr lang="en-US" dirty="0"/>
              <a:t>Single Sign-On (SSO) is a session and user authentication service that permits a user to use one set of login credentials to access multiple applications.</a:t>
            </a:r>
          </a:p>
          <a:p>
            <a:pPr marL="0" indent="0">
              <a:spcBef>
                <a:spcPts val="2500"/>
              </a:spcBef>
              <a:buNone/>
            </a:pPr>
            <a:r>
              <a:rPr lang="en-US" sz="1800" b="1" dirty="0"/>
              <a:t>OAuth</a:t>
            </a:r>
          </a:p>
          <a:p>
            <a:pPr marL="0" lvl="1" indent="0">
              <a:buNone/>
            </a:pPr>
            <a:r>
              <a:rPr lang="en-US" dirty="0"/>
              <a:t>OAuth is an open standard for access delegation, commonly used as a way to grant websites or applications limited access to a user's information without exposing passwords.</a:t>
            </a:r>
          </a:p>
          <a:p>
            <a:pPr marL="0" indent="0">
              <a:spcBef>
                <a:spcPts val="2500"/>
              </a:spcBef>
              <a:buNone/>
            </a:pPr>
            <a:r>
              <a:rPr lang="en-US" sz="1800" b="1" dirty="0"/>
              <a:t>OpenID</a:t>
            </a:r>
          </a:p>
          <a:p>
            <a:pPr marL="0" lvl="1" indent="0">
              <a:buNone/>
            </a:pPr>
            <a:r>
              <a:rPr lang="en-US" dirty="0"/>
              <a:t>OpenID is an authentication protocol that allows users to verify their identity on different websites without having to create multiple accounts.</a:t>
            </a:r>
          </a:p>
        </p:txBody>
      </p:sp>
    </p:spTree>
    <p:extLst>
      <p:ext uri="{BB962C8B-B14F-4D97-AF65-F5344CB8AC3E}">
        <p14:creationId xmlns:p14="http://schemas.microsoft.com/office/powerpoint/2010/main" val="35403505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6F3BC8-C95A-07AB-8C1C-2AB98F194E1B}"/>
              </a:ext>
            </a:extLst>
          </p:cNvPr>
          <p:cNvSpPr>
            <a:spLocks noGrp="1"/>
          </p:cNvSpPr>
          <p:nvPr>
            <p:ph type="title"/>
          </p:nvPr>
        </p:nvSpPr>
        <p:spPr>
          <a:xfrm>
            <a:off x="6696186" y="909637"/>
            <a:ext cx="4800600" cy="1307592"/>
          </a:xfrm>
        </p:spPr>
        <p:txBody>
          <a:bodyPr vert="horz" lIns="91440" tIns="45720" rIns="91440" bIns="45720" rtlCol="0" anchor="t">
            <a:normAutofit/>
          </a:bodyPr>
          <a:lstStyle/>
          <a:p>
            <a:pPr>
              <a:lnSpc>
                <a:spcPct val="90000"/>
              </a:lnSpc>
            </a:pPr>
            <a:r>
              <a:rPr lang="en-US" sz="3200" dirty="0"/>
              <a:t>Single Sign-On (SSO)</a:t>
            </a:r>
          </a:p>
        </p:txBody>
      </p:sp>
      <p:pic>
        <p:nvPicPr>
          <p:cNvPr id="5" name="Content Placeholder 4" descr="Login web form">
            <a:extLst>
              <a:ext uri="{FF2B5EF4-FFF2-40B4-BE49-F238E27FC236}">
                <a16:creationId xmlns:a16="http://schemas.microsoft.com/office/drawing/2014/main" id="{428F3E50-5389-47D1-B9F2-EEEB2EA26412}"/>
              </a:ext>
            </a:extLst>
          </p:cNvPr>
          <p:cNvPicPr>
            <a:picLocks noGrp="1" noChangeAspect="1"/>
          </p:cNvPicPr>
          <p:nvPr>
            <p:ph sz="half" idx="1"/>
          </p:nvPr>
        </p:nvPicPr>
        <p:blipFill>
          <a:blip r:embed="rId3"/>
          <a:srcRect l="21476" r="16831" b="1"/>
          <a:stretch>
            <a:fillRect/>
          </a:stretch>
        </p:blipFill>
        <p:spPr>
          <a:xfrm>
            <a:off x="20" y="10"/>
            <a:ext cx="6044164" cy="6857990"/>
          </a:xfrm>
          <a:prstGeom prst="rect">
            <a:avLst/>
          </a:prstGeom>
        </p:spPr>
      </p:pic>
      <p:cxnSp>
        <p:nvCxnSpPr>
          <p:cNvPr id="16" name="Straight Connector 15">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49F9E9C-1E68-CC24-C6BC-9C8A1C530A8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696186" y="1495313"/>
            <a:ext cx="4800600" cy="4466575"/>
          </a:xfrm>
        </p:spPr>
        <p:txBody>
          <a:bodyPr>
            <a:noAutofit/>
          </a:bodyPr>
          <a:lstStyle/>
          <a:p>
            <a:pPr marL="0" indent="0">
              <a:spcBef>
                <a:spcPts val="2500"/>
              </a:spcBef>
              <a:buNone/>
            </a:pPr>
            <a:r>
              <a:rPr lang="en-US" sz="1800" b="1" dirty="0"/>
              <a:t>Simplifies User Experience</a:t>
            </a:r>
          </a:p>
          <a:p>
            <a:pPr marL="0" lvl="1" indent="0">
              <a:buNone/>
            </a:pPr>
            <a:r>
              <a:rPr lang="en-US" dirty="0"/>
              <a:t>SSO simplifies the user experience by allowing users to access multiple applications with one login, reducing password fatigue.</a:t>
            </a:r>
          </a:p>
          <a:p>
            <a:pPr marL="0" indent="0">
              <a:spcBef>
                <a:spcPts val="2500"/>
              </a:spcBef>
              <a:buNone/>
            </a:pPr>
            <a:r>
              <a:rPr lang="en-US" sz="1800" b="1" dirty="0"/>
              <a:t>Improves Security</a:t>
            </a:r>
          </a:p>
          <a:p>
            <a:pPr marL="0" lvl="1" indent="0">
              <a:buNone/>
            </a:pPr>
            <a:r>
              <a:rPr lang="en-US" dirty="0"/>
              <a:t>SSO improves security by decreasing the number of passwords users need to manage, reducing the number of attack vectors. </a:t>
            </a:r>
          </a:p>
          <a:p>
            <a:pPr marL="0" lvl="1" indent="0">
              <a:buNone/>
            </a:pPr>
            <a:endParaRPr lang="en-US" dirty="0"/>
          </a:p>
          <a:p>
            <a:pPr marL="0" lvl="1" indent="0">
              <a:buNone/>
            </a:pPr>
            <a:r>
              <a:rPr lang="en-US" dirty="0"/>
              <a:t>The more passwords a user has to manage the more likely poor password practices will creep in to the security culture</a:t>
            </a:r>
          </a:p>
        </p:txBody>
      </p:sp>
      <p:cxnSp>
        <p:nvCxnSpPr>
          <p:cNvPr id="18" name="Straight Connector 17">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90520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132C54-DA71-41E8-D7EC-8FDB988DD350}"/>
              </a:ext>
            </a:extLst>
          </p:cNvPr>
          <p:cNvSpPr>
            <a:spLocks noGrp="1"/>
          </p:cNvSpPr>
          <p:nvPr>
            <p:ph type="title"/>
          </p:nvPr>
        </p:nvSpPr>
        <p:spPr>
          <a:xfrm>
            <a:off x="4885158" y="666160"/>
            <a:ext cx="6627924" cy="530352"/>
          </a:xfrm>
        </p:spPr>
        <p:txBody>
          <a:bodyPr vert="horz" lIns="91440" tIns="45720" rIns="91440" bIns="45720" rtlCol="0" anchor="t">
            <a:noAutofit/>
          </a:bodyPr>
          <a:lstStyle/>
          <a:p>
            <a:r>
              <a:rPr lang="en-US" sz="3200" dirty="0"/>
              <a:t>OAuth Explained</a:t>
            </a:r>
          </a:p>
        </p:txBody>
      </p:sp>
      <p:pic>
        <p:nvPicPr>
          <p:cNvPr id="5" name="Content Placeholder 4" descr="Database big data symbol badge">
            <a:extLst>
              <a:ext uri="{FF2B5EF4-FFF2-40B4-BE49-F238E27FC236}">
                <a16:creationId xmlns:a16="http://schemas.microsoft.com/office/drawing/2014/main" id="{5836B094-40CD-4ED8-9030-246C0EFBA2B3}"/>
              </a:ext>
            </a:extLst>
          </p:cNvPr>
          <p:cNvPicPr>
            <a:picLocks noGrp="1" noChangeAspect="1"/>
          </p:cNvPicPr>
          <p:nvPr>
            <p:ph sz="half" idx="1"/>
          </p:nvPr>
        </p:nvPicPr>
        <p:blipFill>
          <a:blip r:embed="rId3"/>
          <a:srcRect l="19211" r="19617" b="1"/>
          <a:stretch>
            <a:fillRect/>
          </a:stretch>
        </p:blipFill>
        <p:spPr>
          <a:xfrm>
            <a:off x="20" y="0"/>
            <a:ext cx="4206220" cy="6858000"/>
          </a:xfrm>
          <a:prstGeom prst="rect">
            <a:avLst/>
          </a:prstGeom>
        </p:spPr>
      </p:pic>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2C92A28-C50F-AD41-B2E9-111751044E1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41881" y="1252728"/>
            <a:ext cx="6627924" cy="5056305"/>
          </a:xfrm>
        </p:spPr>
        <p:txBody>
          <a:bodyPr>
            <a:noAutofit/>
          </a:bodyPr>
          <a:lstStyle/>
          <a:p>
            <a:pPr marL="0" indent="0">
              <a:lnSpc>
                <a:spcPct val="100000"/>
              </a:lnSpc>
              <a:spcBef>
                <a:spcPts val="2500"/>
              </a:spcBef>
              <a:buNone/>
            </a:pPr>
            <a:r>
              <a:rPr lang="en-US" sz="1800" b="1" dirty="0"/>
              <a:t>Access Delegation Standard</a:t>
            </a:r>
          </a:p>
          <a:p>
            <a:pPr marL="0" lvl="1" indent="0">
              <a:lnSpc>
                <a:spcPct val="100000"/>
              </a:lnSpc>
              <a:spcAft>
                <a:spcPts val="1200"/>
              </a:spcAft>
              <a:buNone/>
            </a:pPr>
            <a:r>
              <a:rPr lang="en-US" dirty="0"/>
              <a:t>OAuth is a standard for delegating access, granting limited access to user information without exposing passwords.</a:t>
            </a:r>
          </a:p>
          <a:p>
            <a:pPr marL="0" lvl="1" indent="0">
              <a:lnSpc>
                <a:spcPct val="100000"/>
              </a:lnSpc>
              <a:buNone/>
            </a:pPr>
            <a:r>
              <a:rPr lang="en-US" sz="1800" b="1" dirty="0"/>
              <a:t>Token Issuance</a:t>
            </a:r>
          </a:p>
          <a:p>
            <a:pPr marL="0" lvl="1" indent="0">
              <a:lnSpc>
                <a:spcPct val="100000"/>
              </a:lnSpc>
              <a:spcAft>
                <a:spcPts val="1200"/>
              </a:spcAft>
              <a:buNone/>
            </a:pPr>
            <a:r>
              <a:rPr lang="en-US" dirty="0"/>
              <a:t>OAuth works by issuing tokens to third-party applications with user consent via an authorization server.</a:t>
            </a:r>
          </a:p>
          <a:p>
            <a:pPr marL="0" lvl="1" indent="0">
              <a:lnSpc>
                <a:spcPct val="100000"/>
              </a:lnSpc>
              <a:buNone/>
            </a:pPr>
            <a:r>
              <a:rPr lang="en-US" sz="1800" b="1" dirty="0"/>
              <a:t>User Consent</a:t>
            </a:r>
          </a:p>
          <a:p>
            <a:pPr marL="0" lvl="1" indent="0">
              <a:lnSpc>
                <a:spcPct val="100000"/>
              </a:lnSpc>
              <a:spcAft>
                <a:spcPts val="1200"/>
              </a:spcAft>
              <a:buNone/>
            </a:pPr>
            <a:r>
              <a:rPr lang="en-US" dirty="0"/>
              <a:t>The authorization server issues tokens to third-party applications only with the user's consent, ensuring secure access.</a:t>
            </a:r>
          </a:p>
          <a:p>
            <a:pPr marL="0" lvl="1" indent="0">
              <a:lnSpc>
                <a:spcPct val="100000"/>
              </a:lnSpc>
              <a:buNone/>
            </a:pPr>
            <a:r>
              <a:rPr lang="en-US" b="1" dirty="0"/>
              <a:t>Examples Include</a:t>
            </a:r>
          </a:p>
          <a:p>
            <a:pPr marL="285750" lvl="1" indent="-285750">
              <a:lnSpc>
                <a:spcPct val="100000"/>
              </a:lnSpc>
            </a:pPr>
            <a:r>
              <a:rPr lang="en-US" dirty="0"/>
              <a:t>Giving Spotify permission to access your Alexa account</a:t>
            </a:r>
          </a:p>
          <a:p>
            <a:pPr marL="285750" lvl="1" indent="-285750">
              <a:lnSpc>
                <a:spcPct val="100000"/>
              </a:lnSpc>
            </a:pPr>
            <a:r>
              <a:rPr lang="en-US" dirty="0"/>
              <a:t>Using Facebook or Google to log into a webpage</a:t>
            </a:r>
          </a:p>
        </p:txBody>
      </p: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7484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0E811D-5986-616A-AD0A-637C392CFDDD}"/>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CA9686F-7020-63D1-CD6A-042516150B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66E974A-E702-A72E-D416-D9715D9CBA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4FE9AF81-205B-B97D-B373-E76EE353B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59B8B7-17BE-2CD1-0497-B77C71A00CA7}"/>
              </a:ext>
            </a:extLst>
          </p:cNvPr>
          <p:cNvSpPr>
            <a:spLocks noGrp="1"/>
          </p:cNvSpPr>
          <p:nvPr>
            <p:ph type="title"/>
          </p:nvPr>
        </p:nvSpPr>
        <p:spPr>
          <a:xfrm>
            <a:off x="4885158" y="666160"/>
            <a:ext cx="6627924" cy="530352"/>
          </a:xfrm>
        </p:spPr>
        <p:txBody>
          <a:bodyPr vert="horz" lIns="91440" tIns="45720" rIns="91440" bIns="45720" rtlCol="0" anchor="t">
            <a:noAutofit/>
          </a:bodyPr>
          <a:lstStyle/>
          <a:p>
            <a:r>
              <a:rPr lang="en-US" sz="3200" dirty="0" err="1"/>
              <a:t>Oauth</a:t>
            </a:r>
            <a:r>
              <a:rPr lang="en-US" sz="3200" dirty="0"/>
              <a:t> is Authorization</a:t>
            </a:r>
          </a:p>
        </p:txBody>
      </p:sp>
      <p:cxnSp>
        <p:nvCxnSpPr>
          <p:cNvPr id="16" name="Straight Connector 15">
            <a:extLst>
              <a:ext uri="{FF2B5EF4-FFF2-40B4-BE49-F238E27FC236}">
                <a16:creationId xmlns:a16="http://schemas.microsoft.com/office/drawing/2014/main" id="{AAD9D550-A731-1CCE-23C0-AB96B30372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62D279C-E20D-8271-15AA-B12DFFAC177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41881" y="1252728"/>
            <a:ext cx="6627924" cy="5056305"/>
          </a:xfrm>
        </p:spPr>
        <p:txBody>
          <a:bodyPr>
            <a:noAutofit/>
          </a:bodyPr>
          <a:lstStyle/>
          <a:p>
            <a:r>
              <a:rPr lang="en-US" sz="1800" b="0" i="0" dirty="0">
                <a:effectLst/>
                <a:latin typeface="__Roboto_da7013"/>
              </a:rPr>
              <a:t>OAuth is not an </a:t>
            </a:r>
            <a:r>
              <a:rPr lang="en-US" sz="1800" b="0" i="0" u="none" strike="noStrike" dirty="0">
                <a:effectLst/>
                <a:latin typeface="__Roboto_da7013"/>
              </a:rPr>
              <a:t>API authentication</a:t>
            </a:r>
            <a:r>
              <a:rPr lang="en-US" sz="1800" b="0" i="0" dirty="0">
                <a:effectLst/>
                <a:latin typeface="__Roboto_da7013"/>
              </a:rPr>
              <a:t> service. Rather it more about authorization or checking to see what permissions or privileges a user has for accessing resources. </a:t>
            </a:r>
          </a:p>
          <a:p>
            <a:r>
              <a:rPr lang="en-US" sz="1800" b="0" i="0" dirty="0">
                <a:effectLst/>
                <a:latin typeface="__Roboto_da7013"/>
              </a:rPr>
              <a:t>For a simple simile, consider the following: authentication is showing your ID to get into an airport while authorization is what allows you to access some areas and not others.</a:t>
            </a:r>
          </a:p>
          <a:p>
            <a:r>
              <a:rPr lang="en-US" sz="1800" b="0" i="0" dirty="0">
                <a:effectLst/>
                <a:latin typeface="__Roboto_da7013"/>
              </a:rPr>
              <a:t>The process of authentication is handled by the application or site serving as the identity provider (like OpenID).</a:t>
            </a:r>
          </a:p>
          <a:p>
            <a:pPr algn="l"/>
            <a:r>
              <a:rPr lang="en-US" sz="1800" b="0" i="0" dirty="0">
                <a:effectLst/>
                <a:latin typeface="__Roboto_da7013"/>
              </a:rPr>
              <a:t>As an authorization standard, OAuth doesn't manage authentication directly. But it can give already-authenticated users access to appropriate resources.</a:t>
            </a:r>
          </a:p>
        </p:txBody>
      </p:sp>
      <p:cxnSp>
        <p:nvCxnSpPr>
          <p:cNvPr id="18" name="Straight Connector 17">
            <a:extLst>
              <a:ext uri="{FF2B5EF4-FFF2-40B4-BE49-F238E27FC236}">
                <a16:creationId xmlns:a16="http://schemas.microsoft.com/office/drawing/2014/main" id="{F0318850-C8D2-D4F8-3718-96F5FFFA2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FB62BA49-97A5-3BB3-5C75-2F29F17E41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8216" y="1085227"/>
            <a:ext cx="4528727" cy="4528727"/>
          </a:xfrm>
          <a:prstGeom prst="rect">
            <a:avLst/>
          </a:prstGeom>
        </p:spPr>
      </p:pic>
    </p:spTree>
    <p:extLst>
      <p:ext uri="{BB962C8B-B14F-4D97-AF65-F5344CB8AC3E}">
        <p14:creationId xmlns:p14="http://schemas.microsoft.com/office/powerpoint/2010/main" val="27527752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40BB9-E32A-C370-52D6-92F7F35932B8}"/>
              </a:ext>
            </a:extLst>
          </p:cNvPr>
          <p:cNvSpPr>
            <a:spLocks noGrp="1"/>
          </p:cNvSpPr>
          <p:nvPr>
            <p:ph type="title"/>
          </p:nvPr>
        </p:nvSpPr>
        <p:spPr>
          <a:xfrm>
            <a:off x="704088" y="672088"/>
            <a:ext cx="6766560" cy="527320"/>
          </a:xfrm>
        </p:spPr>
        <p:txBody>
          <a:bodyPr vert="horz" lIns="91440" tIns="45720" rIns="91440" bIns="45720" rtlCol="0" anchor="t">
            <a:normAutofit/>
          </a:bodyPr>
          <a:lstStyle/>
          <a:p>
            <a:r>
              <a:rPr lang="en-US" sz="2800" dirty="0"/>
              <a:t>What is OpenID?</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A31947D-C9A9-A038-352E-01CDC84D8AD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4088" y="1093838"/>
            <a:ext cx="6766560" cy="3739896"/>
          </a:xfrm>
        </p:spPr>
        <p:txBody>
          <a:bodyPr>
            <a:normAutofit/>
          </a:bodyPr>
          <a:lstStyle/>
          <a:p>
            <a:pPr marL="0" indent="0">
              <a:spcBef>
                <a:spcPts val="2500"/>
              </a:spcBef>
              <a:buNone/>
            </a:pPr>
            <a:r>
              <a:rPr lang="en-US" sz="1800" b="1" dirty="0"/>
              <a:t>Single Login Credentials</a:t>
            </a:r>
          </a:p>
          <a:p>
            <a:pPr marL="0" lvl="1" indent="0">
              <a:buNone/>
            </a:pPr>
            <a:r>
              <a:rPr lang="en-US" dirty="0"/>
              <a:t>OpenID allows users to log in to multiple websites using a single set of login credentials.</a:t>
            </a:r>
          </a:p>
          <a:p>
            <a:pPr marL="0" indent="0">
              <a:spcBef>
                <a:spcPts val="2500"/>
              </a:spcBef>
              <a:buNone/>
            </a:pPr>
            <a:r>
              <a:rPr lang="en-US" sz="1800" b="1" dirty="0"/>
              <a:t>OpenID Provider</a:t>
            </a:r>
          </a:p>
          <a:p>
            <a:pPr marL="0" lvl="1" indent="0">
              <a:buNone/>
            </a:pPr>
            <a:r>
              <a:rPr lang="en-US" dirty="0"/>
              <a:t>Users authenticate to an OpenID provider, which then allows access to OpenID-enabled websites.</a:t>
            </a:r>
          </a:p>
          <a:p>
            <a:pPr marL="0" indent="0">
              <a:spcBef>
                <a:spcPts val="2500"/>
              </a:spcBef>
              <a:buNone/>
            </a:pPr>
            <a:r>
              <a:rPr lang="en-US" sz="1800" b="1" dirty="0"/>
              <a:t>Seamless Login Experience</a:t>
            </a:r>
          </a:p>
          <a:p>
            <a:pPr marL="0" lvl="1" indent="0">
              <a:buNone/>
            </a:pPr>
            <a:r>
              <a:rPr lang="en-US" dirty="0"/>
              <a:t>OpenID provides a seamless login experience across multiple websites by using a single authentication process.</a:t>
            </a:r>
          </a:p>
        </p:txBody>
      </p:sp>
      <p:cxnSp>
        <p:nvCxnSpPr>
          <p:cNvPr id="18" name="Straight Connector 17">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Secure login key. Isolated on white with clipping path.">
            <a:extLst>
              <a:ext uri="{FF2B5EF4-FFF2-40B4-BE49-F238E27FC236}">
                <a16:creationId xmlns:a16="http://schemas.microsoft.com/office/drawing/2014/main" id="{41B3EAA0-D2F7-447F-9221-8C158A143EC2}"/>
              </a:ext>
            </a:extLst>
          </p:cNvPr>
          <p:cNvPicPr>
            <a:picLocks noGrp="1" noChangeAspect="1"/>
          </p:cNvPicPr>
          <p:nvPr>
            <p:ph sz="half" idx="1"/>
          </p:nvPr>
        </p:nvPicPr>
        <p:blipFill>
          <a:blip r:embed="rId3"/>
          <a:srcRect l="16709" r="21530"/>
          <a:stretch>
            <a:fillRect/>
          </a:stretch>
        </p:blipFill>
        <p:spPr>
          <a:xfrm>
            <a:off x="8115300" y="10"/>
            <a:ext cx="4076700" cy="6857990"/>
          </a:xfrm>
          <a:prstGeom prst="rect">
            <a:avLst/>
          </a:prstGeom>
        </p:spPr>
      </p:pic>
    </p:spTree>
    <p:extLst>
      <p:ext uri="{BB962C8B-B14F-4D97-AF65-F5344CB8AC3E}">
        <p14:creationId xmlns:p14="http://schemas.microsoft.com/office/powerpoint/2010/main" val="29689633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2C4D1C-2433-5D7B-B741-752FC9D6E21C}"/>
              </a:ext>
            </a:extLst>
          </p:cNvPr>
          <p:cNvSpPr>
            <a:spLocks noGrp="1"/>
          </p:cNvSpPr>
          <p:nvPr>
            <p:ph type="title"/>
          </p:nvPr>
        </p:nvSpPr>
        <p:spPr>
          <a:xfrm>
            <a:off x="4866968" y="914400"/>
            <a:ext cx="6627924" cy="1307592"/>
          </a:xfrm>
        </p:spPr>
        <p:txBody>
          <a:bodyPr vert="horz" lIns="91440" tIns="45720" rIns="91440" bIns="45720" rtlCol="0" anchor="t">
            <a:normAutofit/>
          </a:bodyPr>
          <a:lstStyle/>
          <a:p>
            <a:pPr>
              <a:lnSpc>
                <a:spcPct val="90000"/>
              </a:lnSpc>
            </a:pPr>
            <a:r>
              <a:rPr lang="en-US" sz="3200" dirty="0"/>
              <a:t>Implementing SSO, OAuth, and OpenID</a:t>
            </a:r>
          </a:p>
        </p:txBody>
      </p:sp>
      <p:pic>
        <p:nvPicPr>
          <p:cNvPr id="5" name="Content Placeholder 4" descr="Teenager admiring homemade robot">
            <a:extLst>
              <a:ext uri="{FF2B5EF4-FFF2-40B4-BE49-F238E27FC236}">
                <a16:creationId xmlns:a16="http://schemas.microsoft.com/office/drawing/2014/main" id="{1492D2C9-F94F-4C16-812E-C1B2AAAABCA6}"/>
              </a:ext>
            </a:extLst>
          </p:cNvPr>
          <p:cNvPicPr>
            <a:picLocks noGrp="1" noChangeAspect="1"/>
          </p:cNvPicPr>
          <p:nvPr>
            <p:ph sz="half" idx="1"/>
          </p:nvPr>
        </p:nvPicPr>
        <p:blipFill>
          <a:blip r:embed="rId3"/>
          <a:srcRect l="24602" r="34565" b="2"/>
          <a:stretch>
            <a:fillRect/>
          </a:stretch>
        </p:blipFill>
        <p:spPr>
          <a:xfrm>
            <a:off x="20" y="-17929"/>
            <a:ext cx="4206220" cy="6875929"/>
          </a:xfrm>
          <a:prstGeom prst="rect">
            <a:avLst/>
          </a:prstGeom>
        </p:spPr>
      </p:pic>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E26FFE1-7363-E79A-4D1E-135C650B51B9}"/>
              </a:ext>
            </a:extLst>
          </p:cNvPr>
          <p:cNvSpPr>
            <a:spLocks noGrp="1"/>
          </p:cNvSpPr>
          <p:nvPr>
            <p:ph sz="half" idx="2"/>
          </p:nvPr>
        </p:nvSpPr>
        <p:spPr>
          <a:xfrm>
            <a:off x="4866968" y="2221992"/>
            <a:ext cx="6627924" cy="3739896"/>
          </a:xfrm>
        </p:spPr>
        <p:txBody>
          <a:bodyPr vert="horz" lIns="91440" tIns="45720" rIns="91440" bIns="45720" rtlCol="0">
            <a:normAutofit/>
          </a:bodyPr>
          <a:lstStyle/>
          <a:p>
            <a:r>
              <a:rPr lang="en-US" sz="1800" dirty="0"/>
              <a:t>Begin with a clear understanding of user requirements.</a:t>
            </a:r>
          </a:p>
          <a:p>
            <a:r>
              <a:rPr lang="en-US" sz="1800" dirty="0"/>
              <a:t>Select a reliable SSO provider that fits organizational needs.</a:t>
            </a:r>
          </a:p>
          <a:p>
            <a:r>
              <a:rPr lang="en-US" sz="1800" dirty="0"/>
              <a:t>Integrate OAuth by implementing an authorization server.</a:t>
            </a:r>
          </a:p>
          <a:p>
            <a:r>
              <a:rPr lang="en-US" sz="1800" dirty="0"/>
              <a:t>Choose an OpenID provider that aligns with security standards.</a:t>
            </a:r>
          </a:p>
          <a:p>
            <a:r>
              <a:rPr lang="en-US" sz="1800" dirty="0"/>
              <a:t>Thoroughly test the integrations to ensure seamless user experience.</a:t>
            </a:r>
          </a:p>
        </p:txBody>
      </p: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502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AE8ED-B508-2D45-CC0B-53904FF85328}"/>
              </a:ext>
            </a:extLst>
          </p:cNvPr>
          <p:cNvSpPr>
            <a:spLocks noGrp="1"/>
          </p:cNvSpPr>
          <p:nvPr>
            <p:ph type="title"/>
          </p:nvPr>
        </p:nvSpPr>
        <p:spPr>
          <a:xfrm>
            <a:off x="4866968" y="914400"/>
            <a:ext cx="6627924" cy="1307592"/>
          </a:xfrm>
        </p:spPr>
        <p:txBody>
          <a:bodyPr vert="horz" lIns="91440" tIns="45720" rIns="91440" bIns="45720" rtlCol="0" anchor="t">
            <a:normAutofit/>
          </a:bodyPr>
          <a:lstStyle/>
          <a:p>
            <a:r>
              <a:rPr lang="en-US" sz="3200" dirty="0"/>
              <a:t>Summary</a:t>
            </a:r>
          </a:p>
        </p:txBody>
      </p:sp>
      <p:pic>
        <p:nvPicPr>
          <p:cNvPr id="5" name="Content Placeholder 4" descr=" Leadership Concept">
            <a:extLst>
              <a:ext uri="{FF2B5EF4-FFF2-40B4-BE49-F238E27FC236}">
                <a16:creationId xmlns:a16="http://schemas.microsoft.com/office/drawing/2014/main" id="{92144A1F-4F48-4640-B3A5-48646B812632}"/>
              </a:ext>
            </a:extLst>
          </p:cNvPr>
          <p:cNvPicPr>
            <a:picLocks noGrp="1" noChangeAspect="1"/>
          </p:cNvPicPr>
          <p:nvPr>
            <p:ph sz="half" idx="1"/>
          </p:nvPr>
        </p:nvPicPr>
        <p:blipFill>
          <a:blip r:embed="rId3"/>
          <a:srcRect l="20870" r="38449" b="-1"/>
          <a:stretch>
            <a:fillRect/>
          </a:stretch>
        </p:blipFill>
        <p:spPr>
          <a:xfrm>
            <a:off x="20" y="0"/>
            <a:ext cx="4206220" cy="6858000"/>
          </a:xfrm>
          <a:prstGeom prst="rect">
            <a:avLst/>
          </a:prstGeom>
        </p:spPr>
      </p:pic>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7091193-4009-BE40-7148-982547B5E3B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6968" y="2221992"/>
            <a:ext cx="6627924" cy="3739896"/>
          </a:xfrm>
        </p:spPr>
        <p:txBody>
          <a:bodyPr>
            <a:normAutofit/>
          </a:bodyPr>
          <a:lstStyle/>
          <a:p>
            <a:pPr marL="0" indent="0">
              <a:spcBef>
                <a:spcPts val="2500"/>
              </a:spcBef>
              <a:buNone/>
            </a:pPr>
            <a:r>
              <a:rPr lang="en-US" sz="1800" dirty="0"/>
              <a:t>The combination of OpenID and OAuth to enable your Enterprise SSO is a robust solution that can enhance user efficiency and satisfaction while providing the security needs that </a:t>
            </a:r>
            <a:r>
              <a:rPr lang="en-US" sz="1800" dirty="0" err="1"/>
              <a:t>Mesusa</a:t>
            </a:r>
            <a:r>
              <a:rPr lang="en-US" sz="1800" dirty="0"/>
              <a:t> Corp. requires.</a:t>
            </a:r>
          </a:p>
        </p:txBody>
      </p: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962022"/>
      </p:ext>
    </p:extLst>
  </p:cSld>
  <p:clrMapOvr>
    <a:masterClrMapping/>
  </p:clrMapOvr>
  <p:transition>
    <p:fade/>
  </p:transition>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TM03457515[[fn=View]]</Template>
  <TotalTime>220</TotalTime>
  <Words>1075</Words>
  <Application>Microsoft Office PowerPoint</Application>
  <PresentationFormat>Widescreen</PresentationFormat>
  <Paragraphs>78</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__Roboto_da7013</vt:lpstr>
      <vt:lpstr>Aptos</vt:lpstr>
      <vt:lpstr>Arial</vt:lpstr>
      <vt:lpstr>Calisto MT</vt:lpstr>
      <vt:lpstr>Univers Condensed</vt:lpstr>
      <vt:lpstr>ChronicleVTI</vt:lpstr>
      <vt:lpstr>SSO – Oauth – OpenID </vt:lpstr>
      <vt:lpstr>Understanding SSO, OAuth, OpenID</vt:lpstr>
      <vt:lpstr>Key Definitions</vt:lpstr>
      <vt:lpstr>Single Sign-On (SSO)</vt:lpstr>
      <vt:lpstr>OAuth Explained</vt:lpstr>
      <vt:lpstr>Oauth is Authorization</vt:lpstr>
      <vt:lpstr>What is OpenID?</vt:lpstr>
      <vt:lpstr>Implementing SSO, OAuth, and OpenID</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Jason Luttrell</dc:creator>
  <cp:lastModifiedBy>Jason Luttrell</cp:lastModifiedBy>
  <cp:revision>1</cp:revision>
  <dcterms:created xsi:type="dcterms:W3CDTF">2025-06-02T23:00:22Z</dcterms:created>
  <dcterms:modified xsi:type="dcterms:W3CDTF">2025-06-03T02:40:58Z</dcterms:modified>
</cp:coreProperties>
</file>