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5" autoAdjust="0"/>
    <p:restoredTop sz="94660"/>
  </p:normalViewPr>
  <p:slideViewPr>
    <p:cSldViewPr snapToGrid="0">
      <p:cViewPr varScale="1">
        <p:scale>
          <a:sx n="93" d="100"/>
          <a:sy n="93" d="100"/>
        </p:scale>
        <p:origin x="4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1DDD23BA-7805-4A33-8AF0-B88BE0201F7E}" type="datetimeFigureOut">
              <a:rPr lang="en-SG" smtClean="0"/>
              <a:t>15/2/2017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1056741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DD23BA-7805-4A33-8AF0-B88BE0201F7E}" type="datetimeFigureOut">
              <a:rPr lang="en-SG" smtClean="0"/>
              <a:t>15/2/2017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34513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DD23BA-7805-4A33-8AF0-B88BE0201F7E}" type="datetimeFigureOut">
              <a:rPr lang="en-SG" smtClean="0"/>
              <a:t>15/2/2017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305737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1DDD23BA-7805-4A33-8AF0-B88BE0201F7E}" type="datetimeFigureOut">
              <a:rPr lang="en-SG" smtClean="0"/>
              <a:t>15/2/2017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145939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DD23BA-7805-4A33-8AF0-B88BE0201F7E}" type="datetimeFigureOut">
              <a:rPr lang="en-SG" smtClean="0"/>
              <a:t>15/2/2017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193162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1DDD23BA-7805-4A33-8AF0-B88BE0201F7E}" type="datetimeFigureOut">
              <a:rPr lang="en-SG" smtClean="0"/>
              <a:t>15/2/2017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317142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1DDD23BA-7805-4A33-8AF0-B88BE0201F7E}" type="datetimeFigureOut">
              <a:rPr lang="en-SG" smtClean="0"/>
              <a:t>15/2/2017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31459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1DDD23BA-7805-4A33-8AF0-B88BE0201F7E}" type="datetimeFigureOut">
              <a:rPr lang="en-SG" smtClean="0"/>
              <a:t>15/2/2017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244005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D23BA-7805-4A33-8AF0-B88BE0201F7E}" type="datetimeFigureOut">
              <a:rPr lang="en-SG" smtClean="0"/>
              <a:t>15/2/2017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253259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D23BA-7805-4A33-8AF0-B88BE0201F7E}" type="datetimeFigureOut">
              <a:rPr lang="en-SG" smtClean="0"/>
              <a:t>15/2/2017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2102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DD23BA-7805-4A33-8AF0-B88BE0201F7E}" type="datetimeFigureOut">
              <a:rPr lang="en-SG" smtClean="0"/>
              <a:t>15/2/2017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AED9F19-D326-4939-A847-E47F60624E88}" type="slidenum">
              <a:rPr lang="en-SG" smtClean="0"/>
              <a:t>‹#›</a:t>
            </a:fld>
            <a:endParaRPr lang="en-SG"/>
          </a:p>
        </p:txBody>
      </p:sp>
    </p:spTree>
    <p:extLst>
      <p:ext uri="{BB962C8B-B14F-4D97-AF65-F5344CB8AC3E}">
        <p14:creationId xmlns:p14="http://schemas.microsoft.com/office/powerpoint/2010/main" val="394597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D23BA-7805-4A33-8AF0-B88BE0201F7E}" type="datetimeFigureOut">
              <a:rPr lang="en-SG" smtClean="0"/>
              <a:t>15/2/2017</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D9F19-D326-4939-A847-E47F60624E88}" type="slidenum">
              <a:rPr lang="en-SG" smtClean="0"/>
              <a:t>‹#›</a:t>
            </a:fld>
            <a:endParaRPr lang="en-SG"/>
          </a:p>
        </p:txBody>
      </p:sp>
    </p:spTree>
    <p:extLst>
      <p:ext uri="{BB962C8B-B14F-4D97-AF65-F5344CB8AC3E}">
        <p14:creationId xmlns:p14="http://schemas.microsoft.com/office/powerpoint/2010/main" val="2750755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684087" y="1690688"/>
            <a:ext cx="10515600" cy="4351338"/>
          </a:xfrm>
        </p:spPr>
        <p:txBody>
          <a:bodyPr/>
          <a:lstStyle/>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a:t>
            </a:r>
            <a:r>
              <a:rPr lang="en-US" sz="4800" dirty="0"/>
              <a:t>DBS </a:t>
            </a:r>
            <a:r>
              <a:rPr lang="en-US" sz="4800" dirty="0" smtClean="0"/>
              <a:t>Projects</a:t>
            </a:r>
            <a:endParaRPr lang="en-SG" sz="4800" dirty="0"/>
          </a:p>
        </p:txBody>
      </p:sp>
    </p:spTree>
    <p:extLst>
      <p:ext uri="{BB962C8B-B14F-4D97-AF65-F5344CB8AC3E}">
        <p14:creationId xmlns:p14="http://schemas.microsoft.com/office/powerpoint/2010/main" val="1389218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0971" y="197689"/>
            <a:ext cx="9144000" cy="911920"/>
          </a:xfrm>
        </p:spPr>
        <p:txBody>
          <a:bodyPr>
            <a:normAutofit/>
          </a:bodyPr>
          <a:lstStyle/>
          <a:p>
            <a:r>
              <a:rPr lang="en-US" sz="3200" dirty="0" smtClean="0"/>
              <a:t>Predicting risk for bank branches(DBS/POSB)</a:t>
            </a:r>
            <a:endParaRPr lang="en-SG" sz="3200" dirty="0"/>
          </a:p>
        </p:txBody>
      </p:sp>
      <p:sp>
        <p:nvSpPr>
          <p:cNvPr id="3" name="Subtitle 2"/>
          <p:cNvSpPr>
            <a:spLocks noGrp="1"/>
          </p:cNvSpPr>
          <p:nvPr>
            <p:ph type="subTitle" idx="1"/>
          </p:nvPr>
        </p:nvSpPr>
        <p:spPr>
          <a:xfrm>
            <a:off x="1339065" y="1315091"/>
            <a:ext cx="9144000" cy="3958657"/>
          </a:xfrm>
        </p:spPr>
        <p:txBody>
          <a:bodyPr>
            <a:noAutofit/>
          </a:bodyPr>
          <a:lstStyle/>
          <a:p>
            <a:pPr algn="l"/>
            <a:r>
              <a:rPr lang="en-SG" sz="1800" b="1" dirty="0" smtClean="0">
                <a:solidFill>
                  <a:srgbClr val="454C57"/>
                </a:solidFill>
              </a:rPr>
              <a:t>Problem Statement</a:t>
            </a:r>
            <a:r>
              <a:rPr lang="en-SG" sz="1800" dirty="0" smtClean="0">
                <a:solidFill>
                  <a:srgbClr val="454C57"/>
                </a:solidFill>
              </a:rPr>
              <a:t>: To predict the risk associated with the bank branch.</a:t>
            </a:r>
          </a:p>
          <a:p>
            <a:pPr algn="l"/>
            <a:r>
              <a:rPr lang="en-US" sz="1800" b="1" dirty="0" smtClean="0">
                <a:solidFill>
                  <a:srgbClr val="454C57"/>
                </a:solidFill>
              </a:rPr>
              <a:t>Description</a:t>
            </a:r>
            <a:r>
              <a:rPr lang="en-US" sz="1800" dirty="0" smtClean="0">
                <a:solidFill>
                  <a:srgbClr val="454C57"/>
                </a:solidFill>
              </a:rPr>
              <a:t>: </a:t>
            </a:r>
            <a:r>
              <a:rPr lang="en-SG" sz="1800" dirty="0" smtClean="0">
                <a:solidFill>
                  <a:srgbClr val="454C57"/>
                </a:solidFill>
              </a:rPr>
              <a:t>A </a:t>
            </a:r>
            <a:r>
              <a:rPr lang="en-SG" sz="1800" dirty="0">
                <a:solidFill>
                  <a:srgbClr val="454C57"/>
                </a:solidFill>
              </a:rPr>
              <a:t>machine learning binary classifier to predict </a:t>
            </a:r>
            <a:r>
              <a:rPr lang="en-SG" sz="1800" dirty="0" smtClean="0">
                <a:solidFill>
                  <a:srgbClr val="454C57"/>
                </a:solidFill>
              </a:rPr>
              <a:t>which bank branch </a:t>
            </a:r>
            <a:r>
              <a:rPr lang="en-SG" sz="1800" dirty="0">
                <a:solidFill>
                  <a:srgbClr val="454C57"/>
                </a:solidFill>
              </a:rPr>
              <a:t>is at risk using the past bank branch data</a:t>
            </a:r>
            <a:r>
              <a:rPr lang="en-SG" sz="1800" dirty="0" smtClean="0">
                <a:solidFill>
                  <a:srgbClr val="454C57"/>
                </a:solidFill>
              </a:rPr>
              <a:t>. </a:t>
            </a:r>
            <a:r>
              <a:rPr lang="en-SG" sz="1800" dirty="0" smtClean="0">
                <a:solidFill>
                  <a:srgbClr val="454C57"/>
                </a:solidFill>
              </a:rPr>
              <a:t>Further</a:t>
            </a:r>
            <a:r>
              <a:rPr lang="en-SG" sz="1800" dirty="0">
                <a:solidFill>
                  <a:srgbClr val="454C57"/>
                </a:solidFill>
              </a:rPr>
              <a:t>, if the branch </a:t>
            </a:r>
            <a:r>
              <a:rPr lang="en-SG" sz="1800" dirty="0" smtClean="0">
                <a:solidFill>
                  <a:srgbClr val="454C57"/>
                </a:solidFill>
              </a:rPr>
              <a:t>is, classified </a:t>
            </a:r>
            <a:r>
              <a:rPr lang="en-SG" sz="1800" dirty="0">
                <a:solidFill>
                  <a:srgbClr val="454C57"/>
                </a:solidFill>
              </a:rPr>
              <a:t>at risk, </a:t>
            </a:r>
            <a:r>
              <a:rPr lang="en-SG" sz="1800" dirty="0" smtClean="0">
                <a:solidFill>
                  <a:srgbClr val="454C57"/>
                </a:solidFill>
              </a:rPr>
              <a:t>modelling a multi-class </a:t>
            </a:r>
            <a:r>
              <a:rPr lang="en-SG" sz="1800" dirty="0">
                <a:solidFill>
                  <a:srgbClr val="454C57"/>
                </a:solidFill>
              </a:rPr>
              <a:t>classifier to </a:t>
            </a:r>
            <a:r>
              <a:rPr lang="en-SG" sz="1800" dirty="0" smtClean="0">
                <a:solidFill>
                  <a:srgbClr val="454C57"/>
                </a:solidFill>
              </a:rPr>
              <a:t>further classify </a:t>
            </a:r>
            <a:r>
              <a:rPr lang="en-SG" sz="1800" dirty="0">
                <a:solidFill>
                  <a:srgbClr val="454C57"/>
                </a:solidFill>
              </a:rPr>
              <a:t>the risk as </a:t>
            </a:r>
            <a:r>
              <a:rPr lang="en-SG" sz="1800" dirty="0" smtClean="0">
                <a:solidFill>
                  <a:srgbClr val="454C57"/>
                </a:solidFill>
              </a:rPr>
              <a:t>high, medium </a:t>
            </a:r>
            <a:r>
              <a:rPr lang="en-SG" sz="1800" dirty="0">
                <a:solidFill>
                  <a:srgbClr val="454C57"/>
                </a:solidFill>
              </a:rPr>
              <a:t>and </a:t>
            </a:r>
            <a:r>
              <a:rPr lang="en-SG" sz="1800" dirty="0" smtClean="0">
                <a:solidFill>
                  <a:srgbClr val="454C57"/>
                </a:solidFill>
              </a:rPr>
              <a:t>low.</a:t>
            </a:r>
          </a:p>
          <a:p>
            <a:pPr algn="l"/>
            <a:r>
              <a:rPr lang="en-US" sz="1800" b="1" dirty="0" smtClean="0">
                <a:solidFill>
                  <a:srgbClr val="454C57"/>
                </a:solidFill>
              </a:rPr>
              <a:t>Data</a:t>
            </a:r>
            <a:r>
              <a:rPr lang="en-US" sz="1800" dirty="0" smtClean="0">
                <a:solidFill>
                  <a:srgbClr val="454C57"/>
                </a:solidFill>
              </a:rPr>
              <a:t>: The model is built using the Branch </a:t>
            </a:r>
            <a:r>
              <a:rPr lang="en-US" sz="1800" dirty="0">
                <a:solidFill>
                  <a:srgbClr val="454C57"/>
                </a:solidFill>
              </a:rPr>
              <a:t>H</a:t>
            </a:r>
            <a:r>
              <a:rPr lang="en-US" sz="1800" dirty="0" smtClean="0">
                <a:solidFill>
                  <a:srgbClr val="454C57"/>
                </a:solidFill>
              </a:rPr>
              <a:t>ealth </a:t>
            </a:r>
            <a:r>
              <a:rPr lang="en-US" sz="1800" dirty="0">
                <a:solidFill>
                  <a:srgbClr val="454C57"/>
                </a:solidFill>
              </a:rPr>
              <a:t>C</a:t>
            </a:r>
            <a:r>
              <a:rPr lang="en-US" sz="1800" dirty="0" smtClean="0">
                <a:solidFill>
                  <a:srgbClr val="454C57"/>
                </a:solidFill>
              </a:rPr>
              <a:t>heck(BHC) data for every branch.</a:t>
            </a:r>
          </a:p>
          <a:p>
            <a:pPr algn="l"/>
            <a:r>
              <a:rPr lang="en-US" sz="1800" b="1" dirty="0" smtClean="0">
                <a:solidFill>
                  <a:srgbClr val="454C57"/>
                </a:solidFill>
              </a:rPr>
              <a:t>Data Range</a:t>
            </a:r>
            <a:r>
              <a:rPr lang="en-US" sz="1800" dirty="0" smtClean="0">
                <a:solidFill>
                  <a:srgbClr val="454C57"/>
                </a:solidFill>
              </a:rPr>
              <a:t>: 3 years data.</a:t>
            </a:r>
            <a:endParaRPr lang="en-SG" sz="1800" dirty="0" smtClean="0">
              <a:solidFill>
                <a:srgbClr val="454C57"/>
              </a:solidFill>
            </a:endParaRPr>
          </a:p>
          <a:p>
            <a:pPr algn="l"/>
            <a:r>
              <a:rPr lang="en-US" sz="1800" b="1" dirty="0" smtClean="0">
                <a:solidFill>
                  <a:srgbClr val="454C57"/>
                </a:solidFill>
              </a:rPr>
              <a:t>Algorithm</a:t>
            </a:r>
            <a:r>
              <a:rPr lang="en-US" sz="1800" dirty="0" smtClean="0">
                <a:solidFill>
                  <a:srgbClr val="454C57"/>
                </a:solidFill>
              </a:rPr>
              <a:t>: Weighted ensemble learning (support vector machine, random forest, logistic regression, </a:t>
            </a:r>
            <a:r>
              <a:rPr lang="en-US" sz="1800" dirty="0" err="1" smtClean="0">
                <a:solidFill>
                  <a:srgbClr val="454C57"/>
                </a:solidFill>
              </a:rPr>
              <a:t>Xgboost</a:t>
            </a:r>
            <a:r>
              <a:rPr lang="en-US" sz="1800" dirty="0" smtClean="0">
                <a:solidFill>
                  <a:srgbClr val="454C57"/>
                </a:solidFill>
              </a:rPr>
              <a:t>)</a:t>
            </a:r>
          </a:p>
          <a:p>
            <a:pPr algn="l"/>
            <a:r>
              <a:rPr lang="en-US" sz="1800" b="1" dirty="0" smtClean="0">
                <a:solidFill>
                  <a:srgbClr val="454C57"/>
                </a:solidFill>
              </a:rPr>
              <a:t>Model run</a:t>
            </a:r>
            <a:r>
              <a:rPr lang="en-US" sz="1800" dirty="0" smtClean="0">
                <a:solidFill>
                  <a:srgbClr val="454C57"/>
                </a:solidFill>
              </a:rPr>
              <a:t>: The model runs quarterly to check the risk associated with the bank branch in the following quarter.</a:t>
            </a:r>
          </a:p>
          <a:p>
            <a:pPr algn="l"/>
            <a:r>
              <a:rPr lang="en-US" sz="1800" b="1" dirty="0" smtClean="0">
                <a:solidFill>
                  <a:srgbClr val="454C57"/>
                </a:solidFill>
              </a:rPr>
              <a:t>Result</a:t>
            </a:r>
            <a:r>
              <a:rPr lang="en-US" sz="1800" dirty="0" smtClean="0">
                <a:solidFill>
                  <a:srgbClr val="454C57"/>
                </a:solidFill>
              </a:rPr>
              <a:t>: The output has the following.</a:t>
            </a:r>
          </a:p>
          <a:p>
            <a:pPr algn="l"/>
            <a:r>
              <a:rPr lang="en-US" sz="1800" dirty="0" smtClean="0">
                <a:solidFill>
                  <a:srgbClr val="454C57"/>
                </a:solidFill>
              </a:rPr>
              <a:t>1) </a:t>
            </a:r>
            <a:r>
              <a:rPr lang="en-US" sz="1800" b="1" dirty="0" smtClean="0">
                <a:solidFill>
                  <a:srgbClr val="454C57"/>
                </a:solidFill>
              </a:rPr>
              <a:t>Detection</a:t>
            </a:r>
            <a:r>
              <a:rPr lang="en-US" sz="1800" dirty="0" smtClean="0">
                <a:solidFill>
                  <a:srgbClr val="454C57"/>
                </a:solidFill>
              </a:rPr>
              <a:t>: To detect/verify the last prediction results on the current quarter using the actual data for the quarter. Accuracy is detected by plotting the ROC curve.</a:t>
            </a:r>
          </a:p>
          <a:p>
            <a:pPr algn="l"/>
            <a:r>
              <a:rPr lang="en-US" sz="1800" dirty="0" smtClean="0">
                <a:solidFill>
                  <a:srgbClr val="454C57"/>
                </a:solidFill>
              </a:rPr>
              <a:t>2) </a:t>
            </a:r>
            <a:r>
              <a:rPr lang="en-US" sz="1800" b="1" dirty="0" smtClean="0">
                <a:solidFill>
                  <a:srgbClr val="454C57"/>
                </a:solidFill>
              </a:rPr>
              <a:t>Prediction</a:t>
            </a:r>
            <a:r>
              <a:rPr lang="en-US" sz="1800" dirty="0" smtClean="0">
                <a:solidFill>
                  <a:srgbClr val="454C57"/>
                </a:solidFill>
              </a:rPr>
              <a:t>: Output is the binary variable(1 and 0) indicating the branch risk associated in the next quarter. Also classifying the branch risk as (High, medium</a:t>
            </a:r>
            <a:r>
              <a:rPr lang="en-US" sz="1800" dirty="0" smtClean="0">
                <a:solidFill>
                  <a:srgbClr val="454C57"/>
                </a:solidFill>
              </a:rPr>
              <a:t>, low)  if the binary output variable is positive</a:t>
            </a:r>
            <a:r>
              <a:rPr lang="en-US" sz="2000" dirty="0" smtClean="0">
                <a:solidFill>
                  <a:srgbClr val="454C57"/>
                </a:solidFill>
              </a:rPr>
              <a:t>.</a:t>
            </a:r>
          </a:p>
          <a:p>
            <a:pPr algn="l"/>
            <a:endParaRPr lang="en-US" sz="2000" dirty="0" smtClean="0">
              <a:solidFill>
                <a:srgbClr val="454C57"/>
              </a:solidFill>
              <a:latin typeface="Arimo"/>
            </a:endParaRPr>
          </a:p>
          <a:p>
            <a:pPr algn="l"/>
            <a:endParaRPr lang="en-SG" sz="2000" dirty="0"/>
          </a:p>
        </p:txBody>
      </p:sp>
    </p:spTree>
    <p:extLst>
      <p:ext uri="{BB962C8B-B14F-4D97-AF65-F5344CB8AC3E}">
        <p14:creationId xmlns:p14="http://schemas.microsoft.com/office/powerpoint/2010/main" val="3274763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258" y="87723"/>
            <a:ext cx="10515600" cy="1325563"/>
          </a:xfrm>
        </p:spPr>
        <p:txBody>
          <a:bodyPr>
            <a:normAutofit/>
          </a:bodyPr>
          <a:lstStyle/>
          <a:p>
            <a:r>
              <a:rPr lang="en-US" sz="2800" dirty="0" smtClean="0"/>
              <a:t>Predicting the risk for ATM  machines(DBS/POSB)</a:t>
            </a:r>
            <a:endParaRPr lang="en-SG" sz="2800" dirty="0"/>
          </a:p>
        </p:txBody>
      </p:sp>
      <p:sp>
        <p:nvSpPr>
          <p:cNvPr id="3" name="Content Placeholder 2"/>
          <p:cNvSpPr>
            <a:spLocks noGrp="1"/>
          </p:cNvSpPr>
          <p:nvPr>
            <p:ph idx="1"/>
          </p:nvPr>
        </p:nvSpPr>
        <p:spPr>
          <a:xfrm>
            <a:off x="303944" y="1116707"/>
            <a:ext cx="10515600" cy="4699301"/>
          </a:xfrm>
        </p:spPr>
        <p:txBody>
          <a:bodyPr>
            <a:normAutofit fontScale="25000" lnSpcReduction="20000"/>
          </a:bodyPr>
          <a:lstStyle/>
          <a:p>
            <a:pPr marL="0" indent="0">
              <a:buNone/>
            </a:pPr>
            <a:r>
              <a:rPr lang="en-US" sz="7200" b="1" dirty="0" smtClean="0"/>
              <a:t>Problem</a:t>
            </a:r>
            <a:r>
              <a:rPr lang="en-US" sz="7200" dirty="0" smtClean="0"/>
              <a:t> statement: To predict the risk associated with bank ATM’s</a:t>
            </a:r>
          </a:p>
          <a:p>
            <a:pPr marL="0" indent="0">
              <a:buNone/>
            </a:pPr>
            <a:r>
              <a:rPr lang="en-US" sz="7200" b="1" dirty="0" smtClean="0"/>
              <a:t>Description</a:t>
            </a:r>
            <a:r>
              <a:rPr lang="en-US" sz="7200" dirty="0" smtClean="0"/>
              <a:t>: </a:t>
            </a:r>
            <a:r>
              <a:rPr lang="en-SG" sz="7200" dirty="0" smtClean="0"/>
              <a:t>A </a:t>
            </a:r>
            <a:r>
              <a:rPr lang="en-SG" sz="7200" dirty="0" smtClean="0"/>
              <a:t>machine learning model </a:t>
            </a:r>
            <a:r>
              <a:rPr lang="en-SG" sz="7200" dirty="0" smtClean="0"/>
              <a:t>to </a:t>
            </a:r>
            <a:r>
              <a:rPr lang="en-SG" sz="7200" dirty="0" smtClean="0"/>
              <a:t>predict the part of ATM machine( Card Reader/Card dispenser/Bunch note acceptor) is likely to fail using the past ATM's data of individual ATM's. The three model for Card </a:t>
            </a:r>
            <a:r>
              <a:rPr lang="en-SG" sz="7200" dirty="0"/>
              <a:t>r</a:t>
            </a:r>
            <a:r>
              <a:rPr lang="en-SG" sz="7200" dirty="0" smtClean="0"/>
              <a:t>eader, Card dispenser and Bunch note acceptor have been built on same concept and modelling methodology but different data. Each data captured the combination of the multiple error codes along with the different transactions for each individual ATM using the past ATM history which constitutes the predictors for the data set. The task is to design a binary classifier to predict the failure of the part(CD/CRD/BNA) of the ATM machine. Extrapolating the solution to further design the multi-class classifier and training on the data set where the response variable is 1(which indicates the failures of the part of the ATM) to predict the error codes(predicting the probabilities of each error code on CD,CRD and BNA</a:t>
            </a:r>
            <a:r>
              <a:rPr lang="en-SG" sz="7200" dirty="0" smtClean="0"/>
              <a:t>).</a:t>
            </a:r>
          </a:p>
          <a:p>
            <a:pPr marL="0" indent="0">
              <a:buNone/>
            </a:pPr>
            <a:r>
              <a:rPr lang="en-US" sz="7200" b="1" dirty="0" smtClean="0"/>
              <a:t>Data</a:t>
            </a:r>
            <a:r>
              <a:rPr lang="en-US" sz="7200" dirty="0" smtClean="0"/>
              <a:t>: ATM transactional data(BOT) for every ATM.</a:t>
            </a:r>
          </a:p>
          <a:p>
            <a:pPr marL="0" indent="0">
              <a:buNone/>
            </a:pPr>
            <a:r>
              <a:rPr lang="en-US" sz="7200" b="1" dirty="0" smtClean="0"/>
              <a:t>Data range</a:t>
            </a:r>
            <a:r>
              <a:rPr lang="en-US" sz="7200" dirty="0" smtClean="0"/>
              <a:t>: 1 year data</a:t>
            </a:r>
          </a:p>
          <a:p>
            <a:pPr marL="0" indent="0">
              <a:buNone/>
            </a:pPr>
            <a:r>
              <a:rPr lang="en-US" sz="7200" b="1" dirty="0" smtClean="0"/>
              <a:t>Algorithm</a:t>
            </a:r>
            <a:r>
              <a:rPr lang="en-US" sz="7200" dirty="0" smtClean="0"/>
              <a:t>: Gradient Boosting Method</a:t>
            </a:r>
          </a:p>
          <a:p>
            <a:pPr marL="0" indent="0">
              <a:buNone/>
            </a:pPr>
            <a:r>
              <a:rPr lang="en-US" sz="7200" b="1" dirty="0" smtClean="0"/>
              <a:t>Model run</a:t>
            </a:r>
            <a:r>
              <a:rPr lang="en-US" sz="7200" dirty="0" smtClean="0"/>
              <a:t>: The model run is as following.</a:t>
            </a:r>
          </a:p>
          <a:p>
            <a:pPr marL="514350" indent="-514350">
              <a:buAutoNum type="arabicParenR"/>
            </a:pPr>
            <a:r>
              <a:rPr lang="en-US" sz="7200" dirty="0" smtClean="0"/>
              <a:t>Monthly run: The monthly run is used to train the model on the past one year data.</a:t>
            </a:r>
          </a:p>
          <a:p>
            <a:pPr marL="514350" indent="-514350">
              <a:buAutoNum type="arabicParenR"/>
            </a:pPr>
            <a:r>
              <a:rPr lang="en-US" sz="7200" dirty="0" smtClean="0"/>
              <a:t>Daily run: The daily model run is to predict the ATM risk for the next three days.</a:t>
            </a:r>
          </a:p>
          <a:p>
            <a:pPr marL="0" indent="0">
              <a:buNone/>
            </a:pPr>
            <a:r>
              <a:rPr lang="en-US" sz="7200" b="1" dirty="0" smtClean="0"/>
              <a:t>Result</a:t>
            </a:r>
            <a:r>
              <a:rPr lang="en-US" sz="7200" dirty="0" smtClean="0"/>
              <a:t>: The output is as following</a:t>
            </a:r>
          </a:p>
          <a:p>
            <a:pPr marL="0" indent="0">
              <a:buNone/>
            </a:pPr>
            <a:r>
              <a:rPr lang="en-US" sz="7200" dirty="0" smtClean="0"/>
              <a:t>1)  A binary variable(1/0) indicating the failure of the ATM machine</a:t>
            </a:r>
          </a:p>
          <a:p>
            <a:pPr marL="0" indent="0">
              <a:buNone/>
            </a:pPr>
            <a:r>
              <a:rPr lang="en-US" sz="7200" dirty="0" smtClean="0"/>
              <a:t>2) A multiclass output predicting the probabilities for all the transactional error codes associated with the ATM part if the binary outcome is positive.</a:t>
            </a:r>
          </a:p>
          <a:p>
            <a:pPr marL="0" indent="0">
              <a:buNone/>
            </a:pPr>
            <a:endParaRPr lang="en-US" sz="4300" dirty="0" smtClean="0"/>
          </a:p>
          <a:p>
            <a:pPr marL="0" indent="0">
              <a:buNone/>
            </a:pPr>
            <a:endParaRPr lang="en-US" sz="4300" dirty="0" smtClean="0"/>
          </a:p>
          <a:p>
            <a:pPr marL="0" indent="0">
              <a:buNone/>
            </a:pPr>
            <a:endParaRPr lang="en-US" sz="4300" dirty="0" smtClean="0"/>
          </a:p>
          <a:p>
            <a:pPr marL="0" indent="0">
              <a:buNone/>
            </a:pPr>
            <a:endParaRPr lang="en-SG" dirty="0"/>
          </a:p>
        </p:txBody>
      </p:sp>
    </p:spTree>
    <p:extLst>
      <p:ext uri="{BB962C8B-B14F-4D97-AF65-F5344CB8AC3E}">
        <p14:creationId xmlns:p14="http://schemas.microsoft.com/office/powerpoint/2010/main" val="341445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707" y="0"/>
            <a:ext cx="10515600" cy="1325563"/>
          </a:xfrm>
        </p:spPr>
        <p:txBody>
          <a:bodyPr>
            <a:normAutofit/>
          </a:bodyPr>
          <a:lstStyle/>
          <a:p>
            <a:r>
              <a:rPr lang="en-US" sz="2800" dirty="0" smtClean="0"/>
              <a:t>ATM queueing model</a:t>
            </a:r>
            <a:endParaRPr lang="en-SG" sz="2800" dirty="0"/>
          </a:p>
        </p:txBody>
      </p:sp>
      <p:sp>
        <p:nvSpPr>
          <p:cNvPr id="3" name="Content Placeholder 2"/>
          <p:cNvSpPr>
            <a:spLocks noGrp="1"/>
          </p:cNvSpPr>
          <p:nvPr>
            <p:ph idx="1"/>
          </p:nvPr>
        </p:nvSpPr>
        <p:spPr>
          <a:xfrm>
            <a:off x="690061" y="1071191"/>
            <a:ext cx="10515600" cy="4351338"/>
          </a:xfrm>
        </p:spPr>
        <p:txBody>
          <a:bodyPr>
            <a:normAutofit/>
          </a:bodyPr>
          <a:lstStyle/>
          <a:p>
            <a:pPr marL="0" indent="0">
              <a:buNone/>
            </a:pPr>
            <a:r>
              <a:rPr lang="en-US" sz="1900" b="1" dirty="0" smtClean="0"/>
              <a:t>Problem statement</a:t>
            </a:r>
            <a:r>
              <a:rPr lang="en-US" sz="1900" dirty="0" smtClean="0"/>
              <a:t>: To predict waiting time and queue length for every ATM(DBS/POSB).</a:t>
            </a:r>
          </a:p>
          <a:p>
            <a:pPr marL="0" indent="0">
              <a:buNone/>
            </a:pPr>
            <a:r>
              <a:rPr lang="en-US" sz="1900" b="1" dirty="0" smtClean="0"/>
              <a:t>Description</a:t>
            </a:r>
            <a:r>
              <a:rPr lang="en-US" sz="1900" dirty="0" smtClean="0"/>
              <a:t>:</a:t>
            </a:r>
            <a:r>
              <a:rPr lang="en-SG" sz="1900" dirty="0" smtClean="0"/>
              <a:t>A simulation </a:t>
            </a:r>
            <a:r>
              <a:rPr lang="en-SG" sz="1900" dirty="0" smtClean="0"/>
              <a:t>based modelling technique to predict the waiting time and queue length for each hour on each day of the week for all DBS and POSB ATM's across the country. The project captured the behaviour analytics of the people using the ATM machines and draw insights to capture the congestion level of the all ATM's on different hours of each day of the week. Also captured how the congestion differs on weekdays and weekends and on public eve's for every ATM(DBS and POSB) across the country</a:t>
            </a:r>
            <a:r>
              <a:rPr lang="en-SG" sz="1900" dirty="0" smtClean="0"/>
              <a:t>.</a:t>
            </a:r>
          </a:p>
          <a:p>
            <a:pPr marL="0" indent="0">
              <a:buNone/>
            </a:pPr>
            <a:r>
              <a:rPr lang="en-US" sz="1900" b="1" dirty="0" smtClean="0"/>
              <a:t>Data</a:t>
            </a:r>
            <a:r>
              <a:rPr lang="en-US" sz="1900" dirty="0" smtClean="0"/>
              <a:t>: Arrival and Service data for every ATM.</a:t>
            </a:r>
          </a:p>
          <a:p>
            <a:pPr marL="0" indent="0">
              <a:buNone/>
            </a:pPr>
            <a:r>
              <a:rPr lang="en-US" sz="1900" b="1" dirty="0" smtClean="0"/>
              <a:t>Data range</a:t>
            </a:r>
            <a:r>
              <a:rPr lang="en-US" sz="1900" dirty="0" smtClean="0"/>
              <a:t>: 1 year data.</a:t>
            </a:r>
            <a:endParaRPr lang="en-SG" sz="1900" dirty="0" smtClean="0"/>
          </a:p>
          <a:p>
            <a:pPr marL="0" indent="0">
              <a:buNone/>
            </a:pPr>
            <a:r>
              <a:rPr lang="en-US" sz="1900" b="1" dirty="0" smtClean="0"/>
              <a:t>Algorithm</a:t>
            </a:r>
            <a:r>
              <a:rPr lang="en-US" sz="1900" dirty="0" smtClean="0"/>
              <a:t>: Exponential simulation, weighted average on different ATM service transactions.</a:t>
            </a:r>
          </a:p>
          <a:p>
            <a:pPr marL="0" indent="0">
              <a:buNone/>
            </a:pPr>
            <a:r>
              <a:rPr lang="en-US" sz="1900" dirty="0"/>
              <a:t> </a:t>
            </a:r>
            <a:r>
              <a:rPr lang="en-US" sz="1900" b="1" dirty="0" smtClean="0"/>
              <a:t>Model run</a:t>
            </a:r>
            <a:r>
              <a:rPr lang="en-US" sz="1900" dirty="0" smtClean="0"/>
              <a:t>: The daily model run to predict the wait time and queue length.</a:t>
            </a:r>
          </a:p>
          <a:p>
            <a:pPr marL="0" indent="0">
              <a:buNone/>
            </a:pPr>
            <a:r>
              <a:rPr lang="en-US" sz="1900" b="1" dirty="0" smtClean="0"/>
              <a:t>Result</a:t>
            </a:r>
            <a:r>
              <a:rPr lang="en-US" sz="1900" dirty="0" smtClean="0"/>
              <a:t>: The output is the predicted numbers for the wait time and queue length for every ATM’s.</a:t>
            </a:r>
          </a:p>
          <a:p>
            <a:pPr marL="0" indent="0">
              <a:buNone/>
            </a:pPr>
            <a:endParaRPr lang="en-US" dirty="0" smtClean="0"/>
          </a:p>
          <a:p>
            <a:pPr marL="0" indent="0">
              <a:buNone/>
            </a:pPr>
            <a:endParaRPr lang="en-US" dirty="0" smtClean="0"/>
          </a:p>
          <a:p>
            <a:pPr marL="0" indent="0">
              <a:buNone/>
            </a:pPr>
            <a:endParaRPr lang="en-SG" dirty="0" smtClean="0"/>
          </a:p>
          <a:p>
            <a:pPr marL="0" indent="0">
              <a:buNone/>
            </a:pPr>
            <a:endParaRPr lang="en-SG" dirty="0"/>
          </a:p>
        </p:txBody>
      </p:sp>
    </p:spTree>
    <p:extLst>
      <p:ext uri="{BB962C8B-B14F-4D97-AF65-F5344CB8AC3E}">
        <p14:creationId xmlns:p14="http://schemas.microsoft.com/office/powerpoint/2010/main" val="182177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285" y="0"/>
            <a:ext cx="10515600" cy="1325563"/>
          </a:xfrm>
        </p:spPr>
        <p:txBody>
          <a:bodyPr>
            <a:normAutofit/>
          </a:bodyPr>
          <a:lstStyle/>
          <a:p>
            <a:r>
              <a:rPr lang="en-US" sz="2800" dirty="0" smtClean="0"/>
              <a:t>Bank branch queueing model </a:t>
            </a:r>
            <a:endParaRPr lang="en-SG" sz="2800" dirty="0"/>
          </a:p>
        </p:txBody>
      </p:sp>
      <p:sp>
        <p:nvSpPr>
          <p:cNvPr id="3" name="Content Placeholder 2"/>
          <p:cNvSpPr>
            <a:spLocks noGrp="1"/>
          </p:cNvSpPr>
          <p:nvPr>
            <p:ph idx="1"/>
          </p:nvPr>
        </p:nvSpPr>
        <p:spPr>
          <a:xfrm>
            <a:off x="614917" y="1006918"/>
            <a:ext cx="10515600" cy="4351338"/>
          </a:xfrm>
        </p:spPr>
        <p:txBody>
          <a:bodyPr>
            <a:normAutofit fontScale="70000" lnSpcReduction="20000"/>
          </a:bodyPr>
          <a:lstStyle/>
          <a:p>
            <a:pPr marL="0" indent="0">
              <a:buNone/>
            </a:pPr>
            <a:r>
              <a:rPr lang="en-US" b="1" dirty="0" smtClean="0"/>
              <a:t>Problem </a:t>
            </a:r>
            <a:r>
              <a:rPr lang="en-US" b="1" dirty="0"/>
              <a:t>statement</a:t>
            </a:r>
            <a:r>
              <a:rPr lang="en-US" dirty="0"/>
              <a:t>: To predict waiting </a:t>
            </a:r>
            <a:r>
              <a:rPr lang="en-US" dirty="0" smtClean="0"/>
              <a:t>time, queue length, counter utilization for all bank branches(DBS/POSB).</a:t>
            </a:r>
            <a:endParaRPr lang="en-SG" dirty="0"/>
          </a:p>
          <a:p>
            <a:pPr marL="0" indent="0">
              <a:buNone/>
            </a:pPr>
            <a:r>
              <a:rPr lang="en-SG" b="1" dirty="0" smtClean="0"/>
              <a:t>Description</a:t>
            </a:r>
            <a:r>
              <a:rPr lang="en-SG" dirty="0" smtClean="0"/>
              <a:t>: Extrapolating </a:t>
            </a:r>
            <a:r>
              <a:rPr lang="en-SG" dirty="0" smtClean="0"/>
              <a:t>the ATM Queuing model where we have single server(ATM) to multiple servers(counters of the bank) to predict the waiting time and queue length for each hours(Bank opening hours only) on each day of the week(Monday-Saturday) for all DBS and POSB bank branches across the country. The project capture the counter utilization level of the bank branch on different working hours for all working days of the bank branch for different type of services</a:t>
            </a:r>
            <a:r>
              <a:rPr lang="en-SG" dirty="0" smtClean="0"/>
              <a:t>.</a:t>
            </a:r>
          </a:p>
          <a:p>
            <a:pPr marL="0" indent="0">
              <a:buNone/>
            </a:pPr>
            <a:r>
              <a:rPr lang="en-US" b="1" dirty="0"/>
              <a:t>Data</a:t>
            </a:r>
            <a:r>
              <a:rPr lang="en-US" dirty="0"/>
              <a:t>: Arrival and Service data for every </a:t>
            </a:r>
            <a:r>
              <a:rPr lang="en-US" dirty="0" smtClean="0"/>
              <a:t>branch on cash and non cash services.</a:t>
            </a:r>
            <a:endParaRPr lang="en-US" dirty="0"/>
          </a:p>
          <a:p>
            <a:pPr marL="0" indent="0">
              <a:buNone/>
            </a:pPr>
            <a:r>
              <a:rPr lang="en-US" b="1" dirty="0"/>
              <a:t>Data range</a:t>
            </a:r>
            <a:r>
              <a:rPr lang="en-US" dirty="0"/>
              <a:t>: 1 year data.</a:t>
            </a:r>
            <a:endParaRPr lang="en-SG" dirty="0"/>
          </a:p>
          <a:p>
            <a:pPr marL="0" indent="0">
              <a:buNone/>
            </a:pPr>
            <a:r>
              <a:rPr lang="en-US" b="1" dirty="0"/>
              <a:t>Algorithm</a:t>
            </a:r>
            <a:r>
              <a:rPr lang="en-US" dirty="0"/>
              <a:t>: Exponential simulation, weighted average on different </a:t>
            </a:r>
            <a:r>
              <a:rPr lang="en-US" dirty="0" smtClean="0"/>
              <a:t>branch services(Cash/Non Cash).</a:t>
            </a:r>
            <a:endParaRPr lang="en-US" dirty="0"/>
          </a:p>
          <a:p>
            <a:pPr marL="0" indent="0">
              <a:buNone/>
            </a:pPr>
            <a:r>
              <a:rPr lang="en-US" b="1" dirty="0" smtClean="0"/>
              <a:t>Model </a:t>
            </a:r>
            <a:r>
              <a:rPr lang="en-US" b="1" dirty="0"/>
              <a:t>run</a:t>
            </a:r>
            <a:r>
              <a:rPr lang="en-US" dirty="0"/>
              <a:t>: The </a:t>
            </a:r>
            <a:r>
              <a:rPr lang="en-US" dirty="0" smtClean="0"/>
              <a:t>weekly </a:t>
            </a:r>
            <a:r>
              <a:rPr lang="en-US" dirty="0"/>
              <a:t>model run to predict the wait </a:t>
            </a:r>
            <a:r>
              <a:rPr lang="en-US" dirty="0" smtClean="0"/>
              <a:t>time, queue length and percent counter utilization.</a:t>
            </a:r>
            <a:endParaRPr lang="en-US" dirty="0"/>
          </a:p>
          <a:p>
            <a:pPr marL="0" indent="0">
              <a:buNone/>
            </a:pPr>
            <a:r>
              <a:rPr lang="en-US" b="1" dirty="0"/>
              <a:t>Result</a:t>
            </a:r>
            <a:r>
              <a:rPr lang="en-US" dirty="0"/>
              <a:t>: The output is the predicted numbers for the wait </a:t>
            </a:r>
            <a:r>
              <a:rPr lang="en-US" dirty="0" smtClean="0"/>
              <a:t>time, queue </a:t>
            </a:r>
            <a:r>
              <a:rPr lang="en-US" dirty="0"/>
              <a:t>length </a:t>
            </a:r>
            <a:r>
              <a:rPr lang="en-US" dirty="0" smtClean="0"/>
              <a:t>and percent counter utilization on </a:t>
            </a:r>
            <a:r>
              <a:rPr lang="en-US" dirty="0"/>
              <a:t>every </a:t>
            </a:r>
            <a:r>
              <a:rPr lang="en-US" dirty="0" smtClean="0"/>
              <a:t>branch for next seven days.</a:t>
            </a:r>
            <a:endParaRPr lang="en-US" dirty="0"/>
          </a:p>
          <a:p>
            <a:pPr marL="0" indent="0">
              <a:buNone/>
            </a:pPr>
            <a:endParaRPr lang="en-SG" dirty="0"/>
          </a:p>
        </p:txBody>
      </p:sp>
    </p:spTree>
    <p:extLst>
      <p:ext uri="{BB962C8B-B14F-4D97-AF65-F5344CB8AC3E}">
        <p14:creationId xmlns:p14="http://schemas.microsoft.com/office/powerpoint/2010/main" val="949879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4793" y="126755"/>
            <a:ext cx="10515600" cy="1300270"/>
          </a:xfrm>
        </p:spPr>
        <p:txBody>
          <a:bodyPr/>
          <a:lstStyle/>
          <a:p>
            <a:r>
              <a:rPr lang="en-US" dirty="0" smtClean="0"/>
              <a:t>          </a:t>
            </a:r>
            <a:r>
              <a:rPr lang="en-US" sz="2800" dirty="0" smtClean="0"/>
              <a:t>Recommendation engine </a:t>
            </a:r>
            <a:endParaRPr lang="en-SG" sz="2800" dirty="0"/>
          </a:p>
        </p:txBody>
      </p:sp>
      <p:sp>
        <p:nvSpPr>
          <p:cNvPr id="3" name="Content Placeholder 2"/>
          <p:cNvSpPr>
            <a:spLocks noGrp="1"/>
          </p:cNvSpPr>
          <p:nvPr>
            <p:ph idx="1"/>
          </p:nvPr>
        </p:nvSpPr>
        <p:spPr>
          <a:xfrm>
            <a:off x="958981" y="1427025"/>
            <a:ext cx="10515600" cy="4351338"/>
          </a:xfrm>
        </p:spPr>
        <p:txBody>
          <a:bodyPr>
            <a:normAutofit fontScale="70000" lnSpcReduction="20000"/>
          </a:bodyPr>
          <a:lstStyle/>
          <a:p>
            <a:pPr marL="0" indent="0">
              <a:buNone/>
            </a:pPr>
            <a:r>
              <a:rPr lang="en-SG" b="1" dirty="0" smtClean="0"/>
              <a:t>Problem statement</a:t>
            </a:r>
            <a:r>
              <a:rPr lang="en-SG" dirty="0" smtClean="0"/>
              <a:t>: Target customers </a:t>
            </a:r>
            <a:r>
              <a:rPr lang="en-SG" dirty="0" smtClean="0"/>
              <a:t>on the offers of the dining merchants.</a:t>
            </a:r>
            <a:endParaRPr lang="en-SG" dirty="0" smtClean="0"/>
          </a:p>
          <a:p>
            <a:pPr marL="0" indent="0">
              <a:buNone/>
            </a:pPr>
            <a:r>
              <a:rPr lang="en-US" b="1" dirty="0" smtClean="0"/>
              <a:t>Description:</a:t>
            </a:r>
            <a:r>
              <a:rPr lang="en-SG" dirty="0" smtClean="0"/>
              <a:t>A </a:t>
            </a:r>
            <a:r>
              <a:rPr lang="en-SG" dirty="0" smtClean="0"/>
              <a:t>recommendation model </a:t>
            </a:r>
            <a:r>
              <a:rPr lang="en-SG" dirty="0" smtClean="0"/>
              <a:t>to </a:t>
            </a:r>
            <a:r>
              <a:rPr lang="en-SG" dirty="0" smtClean="0"/>
              <a:t>recommend target customers on different offers of dining merchants(SUBWAY, KFC, McDonald's) using the past customers transaction data at different dining</a:t>
            </a:r>
            <a:r>
              <a:rPr lang="en-SG" dirty="0" smtClean="0"/>
              <a:t>.</a:t>
            </a:r>
          </a:p>
          <a:p>
            <a:pPr marL="0" indent="0">
              <a:buNone/>
            </a:pPr>
            <a:r>
              <a:rPr lang="en-US" b="1" dirty="0" smtClean="0"/>
              <a:t>Example</a:t>
            </a:r>
            <a:r>
              <a:rPr lang="en-US" dirty="0" smtClean="0"/>
              <a:t>:  Let’s say person X went to dining merchant </a:t>
            </a:r>
            <a:r>
              <a:rPr lang="en-US" dirty="0" smtClean="0"/>
              <a:t>who is </a:t>
            </a:r>
            <a:r>
              <a:rPr lang="en-US" dirty="0" err="1" smtClean="0"/>
              <a:t>McD</a:t>
            </a:r>
            <a:r>
              <a:rPr lang="en-US" dirty="0" smtClean="0"/>
              <a:t>. Suppose he buy some eatables and did the transaction at the dining. If </a:t>
            </a:r>
            <a:r>
              <a:rPr lang="en-US" dirty="0" err="1" smtClean="0"/>
              <a:t>McD</a:t>
            </a:r>
            <a:r>
              <a:rPr lang="en-US" dirty="0" smtClean="0"/>
              <a:t> comes up with some offer, they should be well aware of the target customers which obviously includes X. Let suppose, X never went to KFC and if KFC comes up with certain offer, they should target X  because the </a:t>
            </a:r>
            <a:r>
              <a:rPr lang="en-US" dirty="0" err="1" smtClean="0"/>
              <a:t>McD</a:t>
            </a:r>
            <a:r>
              <a:rPr lang="en-US" dirty="0" smtClean="0"/>
              <a:t> and KFC shares common features.</a:t>
            </a:r>
            <a:endParaRPr lang="en-SG" dirty="0" smtClean="0"/>
          </a:p>
          <a:p>
            <a:pPr marL="0" indent="0">
              <a:buNone/>
            </a:pPr>
            <a:r>
              <a:rPr lang="en-US" b="1" dirty="0" smtClean="0"/>
              <a:t>Data</a:t>
            </a:r>
            <a:r>
              <a:rPr lang="en-US" dirty="0" smtClean="0"/>
              <a:t>: Customer transaction data at different dining's and the location data for customers and dining merchants.</a:t>
            </a:r>
          </a:p>
          <a:p>
            <a:pPr marL="0" indent="0">
              <a:buNone/>
            </a:pPr>
            <a:r>
              <a:rPr lang="en-US" b="1" dirty="0" smtClean="0"/>
              <a:t>Data range</a:t>
            </a:r>
            <a:r>
              <a:rPr lang="en-US" dirty="0" smtClean="0"/>
              <a:t>: 6 months data.</a:t>
            </a:r>
            <a:endParaRPr lang="en-SG" dirty="0" smtClean="0"/>
          </a:p>
          <a:p>
            <a:pPr marL="0" indent="0">
              <a:buNone/>
            </a:pPr>
            <a:r>
              <a:rPr lang="en-US" b="1" dirty="0" smtClean="0"/>
              <a:t>Algorithm</a:t>
            </a:r>
            <a:r>
              <a:rPr lang="en-US" dirty="0" smtClean="0"/>
              <a:t>: Collaborative filtering algorithm.</a:t>
            </a:r>
          </a:p>
          <a:p>
            <a:pPr marL="0" indent="0">
              <a:buNone/>
            </a:pPr>
            <a:r>
              <a:rPr lang="en-US" b="1" dirty="0" smtClean="0"/>
              <a:t>Model run</a:t>
            </a:r>
            <a:r>
              <a:rPr lang="en-US" dirty="0" smtClean="0"/>
              <a:t>: The monthly model run is used to train the model on past 6 months data.</a:t>
            </a:r>
          </a:p>
          <a:p>
            <a:pPr marL="0" indent="0">
              <a:buNone/>
            </a:pPr>
            <a:r>
              <a:rPr lang="en-US" b="1" dirty="0" smtClean="0"/>
              <a:t>Result</a:t>
            </a:r>
            <a:r>
              <a:rPr lang="en-US" dirty="0" smtClean="0"/>
              <a:t>: A list of the targeted customers on the dinning offers.</a:t>
            </a:r>
          </a:p>
          <a:p>
            <a:pPr marL="0" indent="0">
              <a:buNone/>
            </a:pPr>
            <a:endParaRPr lang="en-SG" dirty="0"/>
          </a:p>
        </p:txBody>
      </p:sp>
    </p:spTree>
    <p:extLst>
      <p:ext uri="{BB962C8B-B14F-4D97-AF65-F5344CB8AC3E}">
        <p14:creationId xmlns:p14="http://schemas.microsoft.com/office/powerpoint/2010/main" val="389144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1059</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Arimo</vt:lpstr>
      <vt:lpstr>Calibri</vt:lpstr>
      <vt:lpstr>Calibri Light</vt:lpstr>
      <vt:lpstr>Office Theme</vt:lpstr>
      <vt:lpstr>PowerPoint Presentation</vt:lpstr>
      <vt:lpstr>Predicting risk for bank branches(DBS/POSB)</vt:lpstr>
      <vt:lpstr>Predicting the risk for ATM  machines(DBS/POSB)</vt:lpstr>
      <vt:lpstr>ATM queueing model</vt:lpstr>
      <vt:lpstr>Bank branch queueing model </vt:lpstr>
      <vt:lpstr>          Recommendation engine </vt:lpstr>
    </vt:vector>
  </TitlesOfParts>
  <Company>Publicis Groupe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risk for bank branch(DBS/POSB)</dc:title>
  <dc:creator>Aqmar Hussain</dc:creator>
  <cp:lastModifiedBy>Aqmar Hussain</cp:lastModifiedBy>
  <cp:revision>54</cp:revision>
  <dcterms:created xsi:type="dcterms:W3CDTF">2017-02-06T14:13:15Z</dcterms:created>
  <dcterms:modified xsi:type="dcterms:W3CDTF">2017-02-16T02:57:44Z</dcterms:modified>
</cp:coreProperties>
</file>