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89" r:id="rId4"/>
    <p:sldId id="286" r:id="rId6"/>
    <p:sldId id="471" r:id="rId7"/>
    <p:sldId id="481" r:id="rId8"/>
    <p:sldId id="482" r:id="rId9"/>
    <p:sldId id="480" r:id="rId10"/>
    <p:sldId id="483" r:id="rId11"/>
    <p:sldId id="474" r:id="rId12"/>
    <p:sldId id="475" r:id="rId13"/>
    <p:sldId id="476" r:id="rId14"/>
    <p:sldId id="405" r:id="rId15"/>
    <p:sldId id="478" r:id="rId16"/>
    <p:sldId id="505" r:id="rId17"/>
    <p:sldId id="406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419" r:id="rId30"/>
    <p:sldId id="420" r:id="rId31"/>
  </p:sldIdLst>
  <p:sldSz cx="12192000" cy="6858000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66FF"/>
    <a:srgbClr val="CC00CC"/>
    <a:srgbClr val="B9D4ED"/>
    <a:srgbClr val="DEE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617"/>
    <p:restoredTop sz="91117"/>
  </p:normalViewPr>
  <p:slideViewPr>
    <p:cSldViewPr snapToGrid="0" showGuides="1">
      <p:cViewPr varScale="1">
        <p:scale>
          <a:sx n="106" d="100"/>
          <a:sy n="106" d="100"/>
        </p:scale>
        <p:origin x="1158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47B4C74-A6DA-4F04-BCBF-146E315EF38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>
              <a:ea typeface="宋体" pitchFamily="2" charset="-122"/>
            </a:endParaRPr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Calibri" pitchFamily="34" charset="0"/>
              </a:rPr>
            </a:fld>
            <a:endParaRPr lang="en-US" altLang="zh-CN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>
              <a:ea typeface="宋体" pitchFamily="2" charset="-122"/>
            </a:endParaRPr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Calibri" pitchFamily="34" charset="0"/>
              </a:rPr>
            </a:fld>
            <a:endParaRPr lang="en-US" altLang="zh-CN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>
              <a:ea typeface="宋体" pitchFamily="2" charset="-122"/>
            </a:endParaRPr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Calibri" pitchFamily="34" charset="0"/>
              </a:rPr>
            </a:fld>
            <a:endParaRPr lang="en-US" altLang="zh-CN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>
              <a:ea typeface="宋体" pitchFamily="2" charset="-122"/>
            </a:endParaRPr>
          </a:p>
        </p:txBody>
      </p:sp>
      <p:sp>
        <p:nvSpPr>
          <p:cNvPr id="153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Calibri" pitchFamily="34" charset="0"/>
              </a:rPr>
            </a:fld>
            <a:endParaRPr lang="en-US" altLang="zh-CN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77D0AE-5E22-4244-9B2A-905305D6366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77D0AE-5E22-4244-9B2A-905305D6366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77D0AE-5E22-4244-9B2A-905305D6366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77D0AE-5E22-4244-9B2A-905305D6366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77D0AE-5E22-4244-9B2A-905305D6366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77D0AE-5E22-4244-9B2A-905305D6366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77D0AE-5E22-4244-9B2A-905305D6366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77D0AE-5E22-4244-9B2A-905305D6366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77D0AE-5E22-4244-9B2A-905305D6366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77D0AE-5E22-4244-9B2A-905305D6366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77D0AE-5E22-4244-9B2A-905305D6366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77D0AE-5E22-4244-9B2A-905305D6366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1509713" y="1797050"/>
            <a:ext cx="9144000" cy="2387600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kern="1200" dirty="0">
                <a:latin typeface="黑体" pitchFamily="49" charset="-122"/>
                <a:ea typeface="黑体" pitchFamily="49" charset="-122"/>
                <a:cs typeface="+mj-cs"/>
              </a:rPr>
              <a:t>函数式编程原理</a:t>
            </a:r>
            <a:br>
              <a:rPr lang="en-US" altLang="zh-CN" kern="1200" dirty="0">
                <a:latin typeface="黑体" pitchFamily="49" charset="-122"/>
                <a:ea typeface="黑体" pitchFamily="49" charset="-122"/>
                <a:cs typeface="+mj-cs"/>
              </a:rPr>
            </a:br>
            <a:br>
              <a:rPr lang="en-US" altLang="zh-CN" kern="1200" dirty="0">
                <a:latin typeface="黑体" pitchFamily="49" charset="-122"/>
                <a:ea typeface="黑体" pitchFamily="49" charset="-122"/>
                <a:cs typeface="+mj-cs"/>
              </a:rPr>
            </a:br>
            <a:r>
              <a:rPr lang="zh-CN" altLang="en-US" sz="4800" kern="1200" dirty="0">
                <a:latin typeface="黑体" pitchFamily="49" charset="-122"/>
                <a:ea typeface="黑体" pitchFamily="49" charset="-122"/>
                <a:cs typeface="+mj-cs"/>
              </a:rPr>
              <a:t>函数柯里化</a:t>
            </a:r>
            <a:endParaRPr lang="zh-CN" altLang="en-US" sz="4800" kern="1200" dirty="0"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96100" y="6126163"/>
            <a:ext cx="51117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 dirty="0">
                <a:latin typeface="+mn-lt"/>
                <a:ea typeface="黑体" pitchFamily="49" charset="-122"/>
                <a:cs typeface="+mn-cs"/>
              </a:rPr>
              <a:t>参考</a:t>
            </a:r>
            <a:r>
              <a:rPr kumimoji="0" lang="en-US" altLang="zh-CN" kern="1200" cap="none" spc="0" normalizeH="0" baseline="0" noProof="0" dirty="0">
                <a:latin typeface="+mn-lt"/>
                <a:ea typeface="黑体" pitchFamily="49" charset="-122"/>
                <a:cs typeface="+mn-cs"/>
              </a:rPr>
              <a:t>CMU 2013Fall 15-150  Lecture10, 11-slides.pdf</a:t>
            </a:r>
            <a:endParaRPr kumimoji="0" lang="en-US" altLang="zh-CN" kern="1200" cap="none" spc="0" normalizeH="0" baseline="0" noProof="0" dirty="0">
              <a:latin typeface="+mn-lt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1635"/>
            <a:ext cx="105156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  <a:sym typeface="+mn-ea"/>
              </a:rPr>
              <a:t>柯里</a:t>
            </a:r>
            <a:r>
              <a:rPr lang="zh-CN" altLang="en-US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  <a:sym typeface="+mn-ea"/>
              </a:rPr>
              <a:t>函数部分应用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Arial" panose="020B060402020209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1313" y="1565275"/>
            <a:ext cx="60960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map</a:t>
            </a: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: (’a -&gt; ’b) -&gt; ’a list -&gt; ’b list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6388" y="2344738"/>
            <a:ext cx="7578725" cy="13858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REQUIRES true *)</a:t>
            </a:r>
            <a:b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ENSURES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For all n ≥0,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    map f [x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...,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] = [f 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..., f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] *)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1163" y="4113213"/>
            <a:ext cx="567055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map f [ ] = [ ]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| map f (x::R) = (f x) :: (map f R)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08495" y="3160078"/>
            <a:ext cx="4465638" cy="1383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当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f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确定时，可将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f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应用到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lists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中的所有数据上，形成一个</a:t>
            </a:r>
            <a:r>
              <a:rPr lang="pt-BR" altLang="zh-CN" sz="280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sym typeface="+mn-ea"/>
              </a:rPr>
              <a:t>’a list -&gt; ’b list</a:t>
            </a:r>
            <a:r>
              <a:rPr lang="en-US" altLang="zh-CN" sz="2800" b="1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  <a:sym typeface="+mn-ea"/>
              </a:rPr>
              <a:t>的函数</a:t>
            </a:r>
            <a:endParaRPr lang="en-US" altLang="zh-CN" sz="2800" b="1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黑体-简" panose="02000000000000000000" charset="-122"/>
              <a:ea typeface="黑体-简" panose="02000000000000000000" charset="-122"/>
              <a:cs typeface="黑体-简" panose="02000000000000000000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ea typeface="黑体" pitchFamily="49" charset="-122"/>
                <a:cs typeface="Arial" panose="020B0604020202090204" pitchFamily="34" charset="0"/>
                <a:sym typeface="+mn-ea"/>
              </a:rPr>
              <a:t>函数的柯里化的好处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Arial" panose="020B0604020202090204" pitchFamily="34" charset="0"/>
            </a:endParaRP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endParaRPr lang="zh-CN" altLang="en-US" dirty="0">
              <a:ea typeface="黑体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ea typeface="黑体" pitchFamily="49" charset="-122"/>
                <a:cs typeface="Arial" panose="020B0604020202090204" pitchFamily="34" charset="0"/>
                <a:sym typeface="+mn-ea"/>
              </a:rPr>
              <a:t>函数的柯里化的好处</a:t>
            </a:r>
            <a:endParaRPr lang="zh-CN" altLang="en-US" dirty="0">
              <a:ea typeface="黑体" pitchFamily="49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ea typeface="黑体" pitchFamily="49" charset="-122"/>
              </a:rPr>
              <a:t>提高使用性，适用范围</a:t>
            </a:r>
            <a:endParaRPr lang="en-US" altLang="zh-CN" dirty="0">
              <a:ea typeface="黑体" pitchFamily="49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ea typeface="黑体" pitchFamily="49" charset="-122"/>
              </a:rPr>
              <a:t>延迟执行：不断</a:t>
            </a:r>
            <a:r>
              <a:rPr lang="en-US" altLang="zh-CN" dirty="0">
                <a:ea typeface="黑体" pitchFamily="49" charset="-122"/>
              </a:rPr>
              <a:t>currying</a:t>
            </a:r>
            <a:r>
              <a:rPr lang="zh-CN" altLang="en-US" dirty="0">
                <a:ea typeface="黑体" pitchFamily="49" charset="-122"/>
              </a:rPr>
              <a:t>，累积传入的参数，最后执行</a:t>
            </a:r>
            <a:endParaRPr lang="en-US" altLang="zh-CN" dirty="0">
              <a:ea typeface="黑体" pitchFamily="49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ea typeface="黑体" pitchFamily="49" charset="-122"/>
              </a:rPr>
              <a:t>固定易变因素：提前把易变因素传参固定下来，生成一个更明确的应用函数</a:t>
            </a:r>
            <a:endParaRPr lang="zh-CN" altLang="en-US" dirty="0"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49" charset="-122"/>
                <a:cs typeface="+mj-cs"/>
              </a:rPr>
              <a:t>应用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j-cs"/>
              </a:rPr>
              <a:t>1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49" charset="-122"/>
                <a:cs typeface="+mj-cs"/>
              </a:rPr>
              <a:t>——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49" charset="-122"/>
                <a:cs typeface="+mj-cs"/>
              </a:rPr>
              <a:t>点集数据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49" charset="-122"/>
                <a:cs typeface="+mj-cs"/>
              </a:rPr>
              <a:t>标准化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49" charset="-122"/>
              <a:cs typeface="+mj-cs"/>
            </a:endParaRPr>
          </a:p>
        </p:txBody>
      </p:sp>
      <p:pic>
        <p:nvPicPr>
          <p:cNvPr id="4096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2883" y="2666683"/>
            <a:ext cx="6143625" cy="3484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838200" y="1691005"/>
            <a:ext cx="105156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将非空、离散的点集标准化至空间：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 [~1.0 ... 1.0] X [~1.0 ... 1.0]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函数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norm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Arial" panose="020B0604020202090204" pitchFamily="34" charset="0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028825"/>
          </a:xfrm>
        </p:spPr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en-US" altLang="zh-CN" b="1" dirty="0">
                <a:solidFill>
                  <a:srgbClr val="0033CC"/>
                </a:solidFill>
                <a:ea typeface="宋体" pitchFamily="2" charset="-122"/>
              </a:rPr>
              <a:t>fun </a:t>
            </a:r>
            <a:r>
              <a:rPr lang="en-US" altLang="zh-CN" dirty="0">
                <a:solidFill>
                  <a:srgbClr val="0033CC"/>
                </a:solidFill>
                <a:ea typeface="宋体" pitchFamily="2" charset="-122"/>
              </a:rPr>
              <a:t>norm(a, b) = </a:t>
            </a:r>
            <a:r>
              <a:rPr lang="en-US" altLang="zh-CN" b="1" dirty="0">
                <a:solidFill>
                  <a:srgbClr val="0033CC"/>
                </a:solidFill>
                <a:ea typeface="宋体" pitchFamily="2" charset="-122"/>
              </a:rPr>
              <a:t>fn </a:t>
            </a:r>
            <a:r>
              <a:rPr lang="en-US" altLang="zh-CN" dirty="0">
                <a:solidFill>
                  <a:srgbClr val="0033CC"/>
                </a:solidFill>
                <a:ea typeface="宋体" pitchFamily="2" charset="-122"/>
              </a:rPr>
              <a:t>x =&gt; (2.0 * x - a - b) / (b - a)</a:t>
            </a:r>
            <a:endParaRPr lang="en-US" altLang="zh-CN" dirty="0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</a:rPr>
              <a:t>- val norm = fn : real * real -&gt; real -&gt; real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>
                <a:solidFill>
                  <a:srgbClr val="0033CC"/>
                </a:solidFill>
                <a:ea typeface="宋体" pitchFamily="2" charset="-122"/>
              </a:rPr>
              <a:t>norm : real * real -&gt; (real -&gt; real)</a:t>
            </a:r>
            <a:endParaRPr lang="en-US" altLang="zh-CN" dirty="0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</a:rPr>
              <a:t>			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函数</a:t>
            </a:r>
            <a:r>
              <a:rPr lang="en-US" altLang="zh-CN" dirty="0">
                <a:ea typeface="宋体" pitchFamily="2" charset="-122"/>
              </a:rPr>
              <a:t>norm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执行后返回一个函数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7799388" y="703263"/>
            <a:ext cx="4392613" cy="2432050"/>
          </a:xfrm>
          <a:prstGeom prst="wedgeRoundRectCallout">
            <a:avLst>
              <a:gd name="adj1" fmla="val -72031"/>
              <a:gd name="adj2" fmla="val 226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a,b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间的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进行变换，进行归一化处理，使结果值映射到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[-1,1]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之间，即：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~1.0 ≤ norm(a, b) (x) ≤ 1.0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norm(a, b) a = ~1.0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norm(a, b) b = 1.0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  <a:sym typeface="+mn-ea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590550" y="4122738"/>
            <a:ext cx="10515600" cy="21764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indent="0" eaLnBrk="0" hangingPunct="0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例如：</a:t>
            </a:r>
            <a:r>
              <a:rPr lang="en-US" altLang="zh-CN" sz="2800" dirty="0">
                <a:latin typeface="Calibri" pitchFamily="34" charset="0"/>
              </a:rPr>
              <a:t>The </a:t>
            </a:r>
            <a:r>
              <a:rPr lang="en-US" altLang="zh-CN" sz="2800" i="1" dirty="0">
                <a:latin typeface="Calibri" pitchFamily="34" charset="0"/>
              </a:rPr>
              <a:t>type </a:t>
            </a:r>
            <a:r>
              <a:rPr lang="en-US" altLang="zh-CN" sz="2800" dirty="0">
                <a:latin typeface="Calibri" pitchFamily="34" charset="0"/>
              </a:rPr>
              <a:t>of </a:t>
            </a:r>
            <a:r>
              <a:rPr lang="en-US" altLang="zh-CN" sz="2800" dirty="0">
                <a:solidFill>
                  <a:srgbClr val="0033CC"/>
                </a:solidFill>
                <a:latin typeface="Calibri" pitchFamily="34" charset="0"/>
              </a:rPr>
              <a:t>norm(~2.0, 2.0) </a:t>
            </a:r>
            <a:r>
              <a:rPr lang="en-US" altLang="zh-CN" sz="2800" dirty="0">
                <a:latin typeface="Calibri" pitchFamily="34" charset="0"/>
              </a:rPr>
              <a:t>is </a:t>
            </a:r>
            <a:r>
              <a:rPr lang="en-US" altLang="zh-CN" sz="2800" dirty="0">
                <a:solidFill>
                  <a:srgbClr val="0033CC"/>
                </a:solidFill>
                <a:latin typeface="Calibri" pitchFamily="34" charset="0"/>
              </a:rPr>
              <a:t>real -&gt; real</a:t>
            </a:r>
            <a:endParaRPr lang="en-US" altLang="zh-CN" sz="2800" dirty="0">
              <a:solidFill>
                <a:srgbClr val="0033CC"/>
              </a:solidFill>
              <a:latin typeface="Calibri" pitchFamily="34" charset="0"/>
            </a:endParaRPr>
          </a:p>
          <a:p>
            <a:pPr indent="0" eaLnBrk="0" hangingPunct="0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</a:pPr>
            <a:r>
              <a:rPr lang="en-US" altLang="zh-CN" sz="2800" dirty="0">
                <a:latin typeface="Calibri" pitchFamily="34" charset="0"/>
              </a:rPr>
              <a:t>	</a:t>
            </a:r>
            <a:r>
              <a:rPr lang="zh-CN" altLang="en-US" sz="2800" dirty="0">
                <a:latin typeface="Calibri" pitchFamily="34" charset="0"/>
              </a:rPr>
              <a:t>  </a:t>
            </a:r>
            <a:r>
              <a:rPr lang="en-US" altLang="zh-CN" sz="2800" dirty="0">
                <a:latin typeface="Calibri" pitchFamily="34" charset="0"/>
              </a:rPr>
              <a:t>The </a:t>
            </a:r>
            <a:r>
              <a:rPr lang="en-US" altLang="zh-CN" sz="2800" i="1" dirty="0">
                <a:latin typeface="Calibri" pitchFamily="34" charset="0"/>
              </a:rPr>
              <a:t>value </a:t>
            </a:r>
            <a:r>
              <a:rPr lang="en-US" altLang="zh-CN" sz="2800" dirty="0">
                <a:latin typeface="Calibri" pitchFamily="34" charset="0"/>
              </a:rPr>
              <a:t>of </a:t>
            </a:r>
            <a:r>
              <a:rPr lang="en-US" altLang="zh-CN" sz="2800" dirty="0">
                <a:solidFill>
                  <a:srgbClr val="0033CC"/>
                </a:solidFill>
                <a:latin typeface="Calibri" pitchFamily="34" charset="0"/>
              </a:rPr>
              <a:t>norm(~2.0, 2.0) </a:t>
            </a:r>
            <a:r>
              <a:rPr lang="en-US" altLang="zh-CN" sz="2800" dirty="0">
                <a:latin typeface="Calibri" pitchFamily="34" charset="0"/>
              </a:rPr>
              <a:t>is</a:t>
            </a:r>
            <a:endParaRPr lang="de-DE" altLang="zh-CN" sz="2800" b="1" dirty="0">
              <a:latin typeface="Calibri" pitchFamily="34" charset="0"/>
            </a:endParaRPr>
          </a:p>
          <a:p>
            <a:pPr indent="0" eaLnBrk="0" hangingPunct="0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</a:pPr>
            <a:r>
              <a:rPr lang="de-DE" altLang="zh-CN" sz="2800" b="1" dirty="0">
                <a:latin typeface="Calibri" pitchFamily="34" charset="0"/>
              </a:rPr>
              <a:t>		</a:t>
            </a:r>
            <a:r>
              <a:rPr lang="de-DE" altLang="zh-CN" sz="2800" b="1" dirty="0">
                <a:solidFill>
                  <a:srgbClr val="0033CC"/>
                </a:solidFill>
                <a:latin typeface="Calibri" pitchFamily="34" charset="0"/>
              </a:rPr>
              <a:t>fn </a:t>
            </a:r>
            <a:r>
              <a:rPr lang="de-DE" altLang="zh-CN" sz="2800" dirty="0">
                <a:solidFill>
                  <a:srgbClr val="0033CC"/>
                </a:solidFill>
                <a:latin typeface="Calibri" pitchFamily="34" charset="0"/>
              </a:rPr>
              <a:t>x =&gt; (2.0 * x - (~2.0) - 2.0) / (2.0 - (~2.0))</a:t>
            </a:r>
            <a:endParaRPr lang="de-DE" altLang="zh-CN" sz="2800" dirty="0">
              <a:solidFill>
                <a:srgbClr val="0033CC"/>
              </a:solidFill>
              <a:latin typeface="Calibri" pitchFamily="34" charset="0"/>
            </a:endParaRPr>
          </a:p>
          <a:p>
            <a:pPr indent="0" eaLnBrk="0" hangingPunct="0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</a:pPr>
            <a:r>
              <a:rPr lang="en-US" altLang="zh-CN" sz="2800" dirty="0">
                <a:latin typeface="Calibri" pitchFamily="34" charset="0"/>
              </a:rPr>
              <a:t>	</a:t>
            </a:r>
            <a:r>
              <a:rPr lang="zh-CN" altLang="en-US" sz="2800" dirty="0">
                <a:latin typeface="Calibri" pitchFamily="34" charset="0"/>
              </a:rPr>
              <a:t>   </a:t>
            </a:r>
            <a:r>
              <a:rPr lang="en-US" altLang="zh-CN" sz="2800" dirty="0">
                <a:latin typeface="Calibri" pitchFamily="34" charset="0"/>
              </a:rPr>
              <a:t>This value is </a:t>
            </a:r>
            <a:r>
              <a:rPr lang="en-US" altLang="zh-CN" sz="2800" i="1" dirty="0">
                <a:latin typeface="Calibri" pitchFamily="34" charset="0"/>
              </a:rPr>
              <a:t>equal </a:t>
            </a:r>
            <a:r>
              <a:rPr lang="en-US" altLang="zh-CN" sz="2800" dirty="0">
                <a:latin typeface="Calibri" pitchFamily="34" charset="0"/>
              </a:rPr>
              <a:t>to </a:t>
            </a:r>
            <a:r>
              <a:rPr lang="en-US" altLang="zh-CN" sz="2800" b="1" dirty="0">
                <a:solidFill>
                  <a:srgbClr val="0033CC"/>
                </a:solidFill>
                <a:latin typeface="Calibri" pitchFamily="34" charset="0"/>
              </a:rPr>
              <a:t>fn </a:t>
            </a:r>
            <a:r>
              <a:rPr lang="en-US" altLang="zh-CN" sz="2800" dirty="0">
                <a:solidFill>
                  <a:srgbClr val="0033CC"/>
                </a:solidFill>
                <a:latin typeface="Calibri" pitchFamily="34" charset="0"/>
              </a:rPr>
              <a:t>x =&gt; x / 2.0</a:t>
            </a:r>
            <a:endParaRPr lang="zh-CN" altLang="en-US" sz="2800" dirty="0">
              <a:solidFill>
                <a:srgbClr val="0033CC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53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99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137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1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7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82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34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3" grpId="0" animBg="1" build="p"/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49" charset="-122"/>
                <a:cs typeface="+mj-cs"/>
              </a:rPr>
              <a:t>应用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j-cs"/>
              </a:rPr>
              <a:t>1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49" charset="-122"/>
                <a:cs typeface="+mj-cs"/>
              </a:rPr>
              <a:t>——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49" charset="-122"/>
                <a:cs typeface="+mj-cs"/>
              </a:rPr>
              <a:t>点集数据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49" charset="-122"/>
                <a:cs typeface="+mj-cs"/>
              </a:rPr>
              <a:t>标准化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49" charset="-122"/>
              <a:cs typeface="+mj-cs"/>
            </a:endParaRPr>
          </a:p>
        </p:txBody>
      </p:sp>
      <p:pic>
        <p:nvPicPr>
          <p:cNvPr id="4096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543" y="2017713"/>
            <a:ext cx="6143625" cy="3484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6293485" y="1867218"/>
            <a:ext cx="609600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将非空、离散的点集标准化至空间：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 	[~1.0 ... 1.0] X [~1.0 ... 1.0]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693" y="3312795"/>
            <a:ext cx="4327525" cy="1939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solidFill>
                  <a:srgbClr val="0033CC"/>
                </a:solidFill>
                <a:latin typeface="+mn-lt"/>
                <a:ea typeface="黑体" pitchFamily="49" charset="-122"/>
                <a:cs typeface="+mn-cs"/>
              </a:rPr>
              <a:t>求解思路</a:t>
            </a:r>
            <a:r>
              <a:rPr kumimoji="0" lang="zh-CN" altLang="en-US" sz="2400" kern="1200" cap="none" spc="0" normalizeH="0" baseline="0" noProof="0" dirty="0">
                <a:latin typeface="+mn-lt"/>
                <a:ea typeface="黑体" pitchFamily="49" charset="-122"/>
                <a:cs typeface="+mn-cs"/>
              </a:rPr>
              <a:t>：</a:t>
            </a:r>
            <a:endParaRPr kumimoji="0" lang="en-US" altLang="zh-CN" sz="2400" kern="1200" cap="none" spc="0" normalizeH="0" baseline="0" noProof="0" dirty="0">
              <a:latin typeface="+mn-lt"/>
              <a:ea typeface="黑体" pitchFamily="49" charset="-122"/>
              <a:cs typeface="+mn-cs"/>
            </a:endParaRPr>
          </a:p>
          <a:p>
            <a:pPr marL="342900" marR="0" indent="-342900" defTabSz="914400">
              <a:buClrTx/>
              <a:buSzTx/>
              <a:buFontTx/>
              <a:buAutoNum type="arabicPeriod"/>
              <a:defRPr/>
            </a:pPr>
            <a:r>
              <a:rPr kumimoji="0" lang="zh-CN" altLang="en-US" sz="2400" kern="1200" cap="none" spc="0" normalizeH="0" baseline="0" noProof="0" dirty="0">
                <a:latin typeface="+mn-lt"/>
                <a:ea typeface="黑体" pitchFamily="49" charset="-122"/>
                <a:cs typeface="+mn-cs"/>
              </a:rPr>
              <a:t>分离出</a:t>
            </a:r>
            <a:r>
              <a:rPr kumimoji="0" lang="en-US" altLang="zh-CN" sz="2400" kern="1200" cap="none" spc="0" normalizeH="0" baseline="0" noProof="0" dirty="0" err="1">
                <a:latin typeface="+mn-lt"/>
                <a:ea typeface="黑体" pitchFamily="49" charset="-122"/>
                <a:cs typeface="+mn-cs"/>
              </a:rPr>
              <a:t>x,y</a:t>
            </a:r>
            <a:r>
              <a:rPr kumimoji="0" lang="en-US" altLang="zh-CN" sz="2400" kern="1200" cap="none" spc="0" normalizeH="0" baseline="0" noProof="0" dirty="0">
                <a:latin typeface="+mn-lt"/>
                <a:ea typeface="黑体" pitchFamily="49" charset="-122"/>
                <a:cs typeface="+mn-cs"/>
              </a:rPr>
              <a:t>;</a:t>
            </a:r>
            <a:endParaRPr kumimoji="0" lang="en-US" altLang="zh-CN" sz="2400" kern="1200" cap="none" spc="0" normalizeH="0" baseline="0" noProof="0" dirty="0">
              <a:latin typeface="+mn-lt"/>
              <a:ea typeface="黑体" pitchFamily="49" charset="-122"/>
              <a:cs typeface="+mn-cs"/>
            </a:endParaRPr>
          </a:p>
          <a:p>
            <a:pPr marL="342900" marR="0" indent="-342900" defTabSz="914400">
              <a:buClrTx/>
              <a:buSzTx/>
              <a:buFontTx/>
              <a:buAutoNum type="arabicPeriod"/>
              <a:defRPr/>
            </a:pPr>
            <a:r>
              <a:rPr kumimoji="0" lang="en-US" altLang="zh-CN" sz="2400" kern="1200" cap="none" spc="0" normalizeH="0" baseline="0" noProof="0" dirty="0" err="1">
                <a:latin typeface="+mn-lt"/>
                <a:ea typeface="黑体" pitchFamily="49" charset="-122"/>
                <a:cs typeface="+mn-cs"/>
              </a:rPr>
              <a:t>x,y</a:t>
            </a:r>
            <a:r>
              <a:rPr kumimoji="0" lang="zh-CN" altLang="en-US" sz="2400" kern="1200" cap="none" spc="0" normalizeH="0" baseline="0" noProof="0" dirty="0">
                <a:latin typeface="+mn-lt"/>
                <a:ea typeface="黑体" pitchFamily="49" charset="-122"/>
                <a:cs typeface="+mn-cs"/>
              </a:rPr>
              <a:t>分别</a:t>
            </a:r>
            <a:r>
              <a:rPr kumimoji="0" lang="en-US" altLang="zh-CN" sz="2400" kern="1200" cap="none" spc="0" normalizeH="0" baseline="0" noProof="0" dirty="0">
                <a:latin typeface="+mn-lt"/>
                <a:ea typeface="黑体" pitchFamily="49" charset="-122"/>
                <a:cs typeface="+mn-cs"/>
              </a:rPr>
              <a:t>norm</a:t>
            </a:r>
            <a:r>
              <a:rPr kumimoji="0" lang="zh-CN" altLang="en-US" sz="2400" kern="1200" cap="none" spc="0" normalizeH="0" baseline="0" noProof="0" dirty="0">
                <a:latin typeface="+mn-lt"/>
                <a:ea typeface="黑体" pitchFamily="49" charset="-122"/>
                <a:cs typeface="+mn-cs"/>
              </a:rPr>
              <a:t>标准化</a:t>
            </a:r>
            <a:endParaRPr kumimoji="0" lang="en-US" altLang="zh-CN" sz="2400" kern="1200" cap="none" spc="0" normalizeH="0" baseline="0" noProof="0" dirty="0">
              <a:latin typeface="+mn-lt"/>
              <a:ea typeface="黑体" pitchFamily="49" charset="-122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求解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的最大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最小值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每个值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norm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标准化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9693" y="5252403"/>
            <a:ext cx="5011737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fun </a:t>
            </a:r>
            <a:r>
              <a:rPr lang="en-US" altLang="zh-CN" sz="1800" dirty="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norm(a, b) = </a:t>
            </a:r>
            <a:r>
              <a:rPr lang="en-US" altLang="zh-CN" sz="1800" b="1" dirty="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fn </a:t>
            </a:r>
            <a:r>
              <a:rPr lang="en-US" altLang="zh-CN" sz="1800" dirty="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x =&gt; (2.0 * x - a - b) / (b - a)</a:t>
            </a:r>
            <a:endParaRPr lang="en-US" altLang="zh-CN" sz="1800" dirty="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点集数据标准化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——normalize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2175" y="1389063"/>
            <a:ext cx="10515600" cy="1541462"/>
          </a:xfrm>
        </p:spPr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en-US" altLang="zh-CN" dirty="0">
                <a:ea typeface="宋体" pitchFamily="2" charset="-122"/>
              </a:rPr>
              <a:t>(* normalize : (real * real) list -&gt; (real * real) list *)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</a:rPr>
              <a:t>(* REQUIRES L is non-empty *)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</a:rPr>
              <a:t>(* ENSURES normalize L = a list of points in [~1.0...1.0] X [~1.0...1.0] *)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2175" y="3092450"/>
            <a:ext cx="776446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normalize (L : (real * real) list) : (real * real) list =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2388" y="3616325"/>
            <a:ext cx="7467600" cy="2246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let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val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= map 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x,y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 =&gt; x) L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val </a:t>
            </a:r>
            <a: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ys = map (fn (x,y) =&gt; y) L</a:t>
            </a:r>
            <a:endParaRPr kumimoji="0" lang="es-E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val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xlo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xhi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 = 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minlist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maxlist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val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ylo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yhi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 = 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minlist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ys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maxlist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ys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2388" y="5919788"/>
            <a:ext cx="609600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end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3125" y="5951538"/>
            <a:ext cx="7834313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map </a:t>
            </a:r>
            <a: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</a:t>
            </a: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fn </a:t>
            </a:r>
            <a: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(x,y) =&gt; (norm(xlo, xhi) x, norm(ylo, yhi) y))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22388" y="4924425"/>
            <a:ext cx="5851525" cy="938213"/>
          </a:xfrm>
          <a:prstGeom prst="ellipse">
            <a:avLst/>
          </a:prstGeom>
          <a:solidFill>
            <a:srgbClr val="FF0000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418705" y="3725545"/>
            <a:ext cx="4468495" cy="2084705"/>
          </a:xfrm>
          <a:prstGeom prst="wedgeRoundRectCallout">
            <a:avLst>
              <a:gd name="adj1" fmla="val -56636"/>
              <a:gd name="adj2" fmla="val 36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xlo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ylo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pair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minlist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xhi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yhi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pair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maxlist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xs,ys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18705" y="33020"/>
            <a:ext cx="444182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s-ES" altLang="zh-CN" b="1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fun</a:t>
            </a:r>
            <a:r>
              <a:rPr lang="es-ES" altLang="zh-CN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 </a:t>
            </a:r>
            <a:r>
              <a:rPr lang="en-US" altLang="zh-CN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map f [ ] = [ ]</a:t>
            </a:r>
            <a:br>
              <a:rPr lang="en-US" altLang="zh-CN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</a:br>
            <a:r>
              <a:rPr lang="en-US" altLang="zh-CN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	    | map f (x::R) = (f x) :: (map f R)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0973" y="32703"/>
            <a:ext cx="496443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CC00CC"/>
                </a:solidFill>
                <a:uFillTx/>
                <a:latin typeface="Arial" panose="020B0604020202090204" pitchFamily="34" charset="0"/>
                <a:ea typeface="宋体" pitchFamily="2" charset="-122"/>
              </a:rPr>
              <a:t>fun </a:t>
            </a:r>
            <a:r>
              <a:rPr lang="en-US" altLang="zh-CN" sz="1800" dirty="0">
                <a:solidFill>
                  <a:srgbClr val="CC00CC"/>
                </a:solidFill>
                <a:uFillTx/>
                <a:latin typeface="Arial" panose="020B0604020202090204" pitchFamily="34" charset="0"/>
                <a:ea typeface="宋体" pitchFamily="2" charset="-122"/>
              </a:rPr>
              <a:t>norm(a, b) = </a:t>
            </a:r>
            <a:r>
              <a:rPr lang="en-US" altLang="zh-CN" sz="1800" b="1" dirty="0">
                <a:solidFill>
                  <a:srgbClr val="CC00CC"/>
                </a:solidFill>
                <a:uFillTx/>
                <a:latin typeface="Arial" panose="020B0604020202090204" pitchFamily="34" charset="0"/>
                <a:ea typeface="宋体" pitchFamily="2" charset="-122"/>
              </a:rPr>
              <a:t>fn </a:t>
            </a:r>
            <a:r>
              <a:rPr lang="en-US" altLang="zh-CN" sz="1800" dirty="0">
                <a:solidFill>
                  <a:srgbClr val="CC00CC"/>
                </a:solidFill>
                <a:uFillTx/>
                <a:latin typeface="Arial" panose="020B0604020202090204" pitchFamily="34" charset="0"/>
                <a:ea typeface="宋体" pitchFamily="2" charset="-122"/>
              </a:rPr>
              <a:t>x =&gt; (2.0 * x - a - b) / (b - a)</a:t>
            </a:r>
            <a:endParaRPr lang="en-US" altLang="zh-CN" sz="1800" dirty="0">
              <a:solidFill>
                <a:srgbClr val="CC00CC"/>
              </a:solidFill>
              <a:uFillTx/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9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9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 animBg="1"/>
      <p:bldP spid="9" grpId="0" bldLvl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405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49" charset="-122"/>
                <a:cs typeface="+mj-cs"/>
              </a:rPr>
              <a:t>应用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j-cs"/>
              </a:rPr>
              <a:t>2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49" charset="-122"/>
                <a:cs typeface="+mj-cs"/>
              </a:rPr>
              <a:t>——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49" charset="-122"/>
                <a:cs typeface="+mj-cs"/>
              </a:rPr>
              <a:t>求解点集中心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4198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075" y="2044700"/>
            <a:ext cx="5181600" cy="2800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5908675" y="2044700"/>
            <a:ext cx="6096000" cy="26765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给定点集：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	[(m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,(x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,y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)),...,(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m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,(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,y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))]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求解中心点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(X, Y): real * real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，满足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	X = (m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*x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 + ... +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m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*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)/M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	Y = (m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*y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 + ... +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m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*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y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)/M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	M = m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 + ... +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m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n</a:t>
            </a:r>
            <a:endParaRPr kumimoji="0" lang="en-US" altLang="zh-CN" sz="28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>
                <a:ea typeface="黑体" pitchFamily="49" charset="-122"/>
              </a:rPr>
              <a:t>点集中心的求解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000" y="1638300"/>
            <a:ext cx="10515600" cy="14795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点集的表示：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	[(m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,(x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,y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)),...,(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m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,(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,y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))]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 = real * real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type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body = real * point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713" y="3127375"/>
            <a:ext cx="10002838" cy="18145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辅助函数：</a:t>
            </a:r>
            <a:endParaRPr kumimoji="0" lang="es-E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fun </a:t>
            </a:r>
            <a: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add((x1,y1), (x2,y2)):point = (x1+x2, y1+y2)</a:t>
            </a:r>
            <a:endParaRPr kumimoji="0" lang="es-E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fun </a:t>
            </a:r>
            <a: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mass (m, (x, y)) = m</a:t>
            </a:r>
            <a:endParaRPr kumimoji="0" lang="es-E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fun </a:t>
            </a: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scale r (m, (x, y))) = (r * m * x, r * m * y)</a:t>
            </a:r>
            <a:endParaRPr kumimoji="0" lang="pt-BR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2588" y="4994275"/>
            <a:ext cx="10585450" cy="18161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center (L : body list) : point =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let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	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val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 =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foldr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(op +) 0.0 (map mass L)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In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foldr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add (0.0, 0.0) (map (scale (1.0/M)) L)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end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73695" y="59055"/>
            <a:ext cx="4164965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给定点集：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[(m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,(x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,y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)),...,(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m</a:t>
            </a:r>
            <a:r>
              <a:rPr kumimoji="0" lang="en-US" altLang="zh-CN" sz="20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,(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x</a:t>
            </a:r>
            <a:r>
              <a:rPr kumimoji="0" lang="en-US" altLang="zh-CN" sz="20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,y</a:t>
            </a:r>
            <a:r>
              <a:rPr kumimoji="0" lang="en-US" altLang="zh-CN" sz="20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))]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求解中心点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(X, Y): real * real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，满足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	X = (m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*x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 + ... +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m</a:t>
            </a:r>
            <a:r>
              <a:rPr kumimoji="0" lang="en-US" altLang="zh-CN" sz="20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*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x</a:t>
            </a:r>
            <a:r>
              <a:rPr kumimoji="0" lang="en-US" altLang="zh-CN" sz="20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)/M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	Y = (m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*y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 + ... +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m</a:t>
            </a:r>
            <a:r>
              <a:rPr kumimoji="0" lang="en-US" altLang="zh-CN" sz="20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*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y</a:t>
            </a:r>
            <a:r>
              <a:rPr kumimoji="0" lang="en-US" altLang="zh-CN" sz="20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)/M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	M = m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 + ... +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m</a:t>
            </a:r>
            <a:r>
              <a:rPr kumimoji="0" lang="en-US" altLang="zh-CN" sz="20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n</a:t>
            </a:r>
            <a:endParaRPr kumimoji="0" lang="en-US" altLang="zh-CN" sz="20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81190" y="2126615"/>
            <a:ext cx="5338445" cy="163004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求解思路：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[(m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,(x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,y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)),...,(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m</a:t>
            </a:r>
            <a:r>
              <a:rPr kumimoji="0" lang="en-US" altLang="zh-CN" sz="20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,(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x</a:t>
            </a:r>
            <a:r>
              <a:rPr kumimoji="0" lang="en-US" altLang="zh-CN" sz="20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,y</a:t>
            </a:r>
            <a:r>
              <a:rPr kumimoji="0" lang="en-US" altLang="zh-CN" sz="20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))]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1.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先求分离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m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(x,y),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求解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M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2.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针对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y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，求出</a:t>
            </a:r>
            <a:r>
              <a:rPr lang="en-US" altLang="zh-CN" sz="2000" noProof="0" dirty="0" err="1">
                <a:ln>
                  <a:noFill/>
                </a:ln>
                <a:effectLst/>
                <a:uLnTx/>
                <a:uFillTx/>
                <a:latin typeface="+mn-lt"/>
                <a:ea typeface="黑体" pitchFamily="49" charset="-122"/>
                <a:sym typeface="+mn-ea"/>
              </a:rPr>
              <a:t>m</a:t>
            </a: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+mn-lt"/>
                <a:ea typeface="黑体" pitchFamily="49" charset="-122"/>
                <a:sym typeface="+mn-ea"/>
              </a:rPr>
              <a:t>*</a:t>
            </a:r>
            <a:r>
              <a:rPr lang="en-US" altLang="zh-CN" sz="2000" noProof="0" dirty="0" err="1">
                <a:ln>
                  <a:noFill/>
                </a:ln>
                <a:effectLst/>
                <a:uLnTx/>
                <a:uFillTx/>
                <a:latin typeface="+mn-lt"/>
                <a:ea typeface="黑体" pitchFamily="49" charset="-122"/>
                <a:sym typeface="+mn-ea"/>
              </a:rPr>
              <a:t>x</a:t>
            </a: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+mn-lt"/>
                <a:ea typeface="黑体" pitchFamily="49" charset="-122"/>
                <a:sym typeface="+mn-ea"/>
              </a:rPr>
              <a:t>* (1/M), </a:t>
            </a:r>
            <a:r>
              <a:rPr lang="en-US" altLang="zh-CN" sz="2000" noProof="0" dirty="0" err="1">
                <a:ln>
                  <a:noFill/>
                </a:ln>
                <a:effectLst/>
                <a:uLnTx/>
                <a:uFillTx/>
                <a:latin typeface="+mn-lt"/>
                <a:ea typeface="黑体" pitchFamily="49" charset="-122"/>
                <a:sym typeface="+mn-ea"/>
              </a:rPr>
              <a:t>m</a:t>
            </a: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+mn-lt"/>
                <a:ea typeface="黑体" pitchFamily="49" charset="-122"/>
                <a:sym typeface="+mn-ea"/>
              </a:rPr>
              <a:t>*y* (1/M)</a:t>
            </a:r>
            <a:endParaRPr lang="en-US" altLang="zh-CN" sz="2000" noProof="0" dirty="0">
              <a:ln>
                <a:noFill/>
              </a:ln>
              <a:effectLst/>
              <a:uLnTx/>
              <a:uFillTx/>
              <a:latin typeface="+mn-lt"/>
              <a:ea typeface="黑体" pitchFamily="49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+mn-lt"/>
                <a:ea typeface="黑体" pitchFamily="49" charset="-122"/>
                <a:sym typeface="+mn-ea"/>
              </a:rPr>
              <a:t>3. </a:t>
            </a: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+mn-lt"/>
                <a:ea typeface="黑体" pitchFamily="49" charset="-122"/>
                <a:sym typeface="+mn-ea"/>
              </a:rPr>
              <a:t>求和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	</a:t>
            </a:r>
            <a:endParaRPr kumimoji="0" lang="en-US" altLang="zh-CN" sz="20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9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5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>
                <a:ea typeface="黑体" pitchFamily="49" charset="-122"/>
              </a:rPr>
              <a:t>点集中心的求解</a:t>
            </a:r>
            <a:endParaRPr lang="zh-CN" altLang="en-US" dirty="0">
              <a:ea typeface="宋体" pitchFamily="2" charset="-122"/>
            </a:endParaRPr>
          </a:p>
        </p:txBody>
      </p:sp>
      <p:pic>
        <p:nvPicPr>
          <p:cNvPr id="1741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0838" y="1608138"/>
            <a:ext cx="5181600" cy="2800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1163638" y="4872038"/>
            <a:ext cx="10536237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Arial" panose="020B0604020202090204" pitchFamily="34" charset="0"/>
                <a:ea typeface="宋体" pitchFamily="2" charset="-122"/>
              </a:rPr>
              <a:t>- center [(50.0,(1.0,10.0)),(20.0,(3.0,1.0)),(2.0,(5.0,4.0)),</a:t>
            </a:r>
            <a:endParaRPr lang="en-US" altLang="zh-CN" dirty="0"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Arial" panose="020B0604020202090204" pitchFamily="34" charset="0"/>
                <a:ea typeface="宋体" pitchFamily="2" charset="-122"/>
              </a:rPr>
              <a:t>	(1.0,(7.0,7.0)),(5.0,(12.0,5.0)),(2.0,(20.0,3.0))];</a:t>
            </a:r>
            <a:endParaRPr lang="zh-CN" altLang="en-US" dirty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63638" y="6070600"/>
            <a:ext cx="59023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Arial" panose="020B0604020202090204" pitchFamily="34" charset="0"/>
                <a:ea typeface="宋体" pitchFamily="2" charset="-122"/>
              </a:rPr>
              <a:t>val it = (2.8375,7.075) : real * real</a:t>
            </a:r>
            <a:endParaRPr lang="zh-CN" altLang="en-US" dirty="0"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>
                <a:ea typeface="黑体" pitchFamily="49" charset="-122"/>
              </a:rPr>
              <a:t>高阶函数的更多应用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5615"/>
          </a:xfrm>
        </p:spPr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字符串的相关操作：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</a:rPr>
              <a:t>[“all ”,“your ”,“base ”] </a:t>
            </a:r>
            <a:r>
              <a:rPr lang="en-US" altLang="zh-CN" dirty="0">
                <a:ea typeface="宋体" pitchFamily="2" charset="-122"/>
                <a:sym typeface="Wingdings" panose="05000000000000000000" pitchFamily="2" charset="2"/>
              </a:rPr>
              <a:t> </a:t>
            </a:r>
            <a:r>
              <a:rPr lang="en-US" altLang="zh-CN" dirty="0">
                <a:ea typeface="宋体" pitchFamily="2" charset="-122"/>
              </a:rPr>
              <a:t>["All ","Your ","Base "]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>
                <a:solidFill>
                  <a:srgbClr val="0033CC"/>
                </a:solidFill>
                <a:ea typeface="宋体" pitchFamily="2" charset="-122"/>
              </a:rPr>
              <a:t>map </a:t>
            </a:r>
            <a:r>
              <a:rPr lang="en-US" altLang="zh-CN" i="1" dirty="0">
                <a:solidFill>
                  <a:srgbClr val="0033CC"/>
                </a:solidFill>
                <a:ea typeface="宋体" pitchFamily="2" charset="-122"/>
              </a:rPr>
              <a:t>capitalize </a:t>
            </a:r>
            <a:r>
              <a:rPr lang="en-US" altLang="zh-CN" dirty="0">
                <a:solidFill>
                  <a:srgbClr val="0033CC"/>
                </a:solidFill>
                <a:ea typeface="宋体" pitchFamily="2" charset="-122"/>
              </a:rPr>
              <a:t>: string list -&gt; string list</a:t>
            </a:r>
            <a:endParaRPr lang="zh-CN" altLang="en-US" dirty="0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2125" y="3936048"/>
            <a:ext cx="4598988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Arial" panose="020B0604020202090204" pitchFamily="34" charset="0"/>
                <a:ea typeface="宋体" pitchFamily="2" charset="-122"/>
              </a:rPr>
              <a:t>explode : string -&gt; char list</a:t>
            </a:r>
            <a:endParaRPr lang="en-US" altLang="zh-CN" sz="2400" dirty="0"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Arial" panose="020B0604020202090204" pitchFamily="34" charset="0"/>
                <a:ea typeface="宋体" pitchFamily="2" charset="-122"/>
              </a:rPr>
              <a:t>implode : char list -&gt; string</a:t>
            </a:r>
            <a:endParaRPr lang="en-US" altLang="zh-CN" sz="2400" dirty="0"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Arial" panose="020B0604020202090204" pitchFamily="34" charset="0"/>
                <a:ea typeface="宋体" pitchFamily="2" charset="-122"/>
              </a:rPr>
              <a:t>Char.toUpper : char -&gt; char</a:t>
            </a:r>
            <a:endParaRPr lang="zh-CN" altLang="en-US" sz="2400" dirty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91113" y="3936048"/>
            <a:ext cx="60960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fun capitalize (s:string) : string =</a:t>
            </a:r>
            <a:endParaRPr lang="en-US" altLang="zh-CN" sz="2400" dirty="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	let </a:t>
            </a:r>
            <a:r>
              <a:rPr lang="pt-BR" altLang="zh-CN" sz="2400" dirty="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val (x::L) = explode s</a:t>
            </a:r>
            <a:endParaRPr lang="pt-BR" altLang="zh-CN" sz="2400" dirty="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	In implode(Char.toUpper x :: L)</a:t>
            </a:r>
            <a:endParaRPr lang="en-US" altLang="zh-CN" sz="2400" dirty="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	end;</a:t>
            </a:r>
            <a:endParaRPr lang="en-US" altLang="zh-CN" sz="2400" dirty="0">
              <a:solidFill>
                <a:srgbClr val="0033CC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0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82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上节课内容回顾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838200" y="1825625"/>
            <a:ext cx="11163300" cy="4351338"/>
          </a:xfrm>
        </p:spPr>
        <p:txBody>
          <a:bodyPr vert="horz" wrap="square" lIns="91440" tIns="45720" rIns="91440" bIns="45720" anchor="t"/>
          <a:p>
            <a:pPr>
              <a:lnSpc>
                <a:spcPct val="150000"/>
              </a:lnSpc>
            </a:pPr>
            <a:r>
              <a:rPr lang="zh-CN" altLang="en-US" dirty="0">
                <a:latin typeface="Arial" panose="020B0604020202090204" pitchFamily="34" charset="0"/>
                <a:ea typeface="黑体" pitchFamily="49" charset="-122"/>
              </a:rPr>
              <a:t>函数作为值 </a:t>
            </a:r>
            <a:r>
              <a:rPr lang="en-US" altLang="zh-CN" dirty="0">
                <a:latin typeface="Arial" panose="020B0604020202090204" pitchFamily="34" charset="0"/>
                <a:ea typeface="黑体" pitchFamily="49" charset="-122"/>
              </a:rPr>
              <a:t>(Function as values)</a:t>
            </a:r>
            <a:endParaRPr lang="en-US" altLang="zh-CN" dirty="0">
              <a:latin typeface="Arial" panose="020B0604020202090204" pitchFamily="34" charset="0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90204" pitchFamily="34" charset="0"/>
                <a:ea typeface="黑体" pitchFamily="49" charset="-122"/>
              </a:rPr>
              <a:t>“</a:t>
            </a:r>
            <a:r>
              <a:rPr lang="zh-CN" altLang="en-US" dirty="0">
                <a:latin typeface="Arial" panose="020B0604020202090204" pitchFamily="34" charset="0"/>
                <a:ea typeface="黑体" pitchFamily="49" charset="-122"/>
              </a:rPr>
              <a:t>多态</a:t>
            </a:r>
            <a:r>
              <a:rPr lang="en-US" altLang="zh-CN" dirty="0">
                <a:latin typeface="Arial" panose="020B0604020202090204" pitchFamily="34" charset="0"/>
                <a:ea typeface="黑体" pitchFamily="49" charset="-122"/>
              </a:rPr>
              <a:t>”</a:t>
            </a:r>
            <a:r>
              <a:rPr lang="zh-CN" altLang="en-US" dirty="0">
                <a:latin typeface="Arial" panose="020B0604020202090204" pitchFamily="34" charset="0"/>
                <a:ea typeface="黑体" pitchFamily="49" charset="-122"/>
              </a:rPr>
              <a:t>的力量</a:t>
            </a:r>
            <a:r>
              <a:rPr lang="en-US" altLang="zh-CN" dirty="0">
                <a:latin typeface="Arial" panose="020B0604020202090204" pitchFamily="34" charset="0"/>
                <a:ea typeface="黑体" pitchFamily="49" charset="-122"/>
              </a:rPr>
              <a:t>(</a:t>
            </a:r>
            <a:r>
              <a:rPr lang="en-US" altLang="zh-CN" dirty="0">
                <a:ea typeface="宋体" pitchFamily="2" charset="-122"/>
              </a:rPr>
              <a:t>The power of polymorphism</a:t>
            </a:r>
            <a:r>
              <a:rPr lang="en-US" altLang="zh-CN" dirty="0">
                <a:latin typeface="Arial" panose="020B0604020202090204" pitchFamily="34" charset="0"/>
                <a:ea typeface="黑体" pitchFamily="49" charset="-122"/>
              </a:rPr>
              <a:t>)</a:t>
            </a:r>
            <a:endParaRPr lang="en-US" altLang="zh-CN" dirty="0">
              <a:latin typeface="Arial" panose="020B0604020202090204" pitchFamily="34" charset="0"/>
              <a:ea typeface="黑体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Arial" panose="020B0604020202090204" pitchFamily="34" charset="0"/>
                <a:ea typeface="黑体" pitchFamily="49" charset="-122"/>
              </a:rPr>
              <a:t>list</a:t>
            </a:r>
            <a:r>
              <a:rPr lang="zh-CN" altLang="en-US" dirty="0">
                <a:latin typeface="Arial" panose="020B0604020202090204" pitchFamily="34" charset="0"/>
                <a:ea typeface="黑体" pitchFamily="49" charset="-122"/>
              </a:rPr>
              <a:t>数据的单独求解问题</a:t>
            </a:r>
            <a:r>
              <a:rPr lang="en-US" altLang="zh-CN" dirty="0">
                <a:latin typeface="Arial" panose="020B0604020202090204" pitchFamily="34" charset="0"/>
                <a:ea typeface="黑体" pitchFamily="49" charset="-122"/>
              </a:rPr>
              <a:t>——map</a:t>
            </a:r>
            <a:endParaRPr lang="en-US" altLang="zh-CN" dirty="0">
              <a:latin typeface="Arial" panose="020B0604020202090204" pitchFamily="34" charset="0"/>
              <a:ea typeface="黑体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Arial" panose="020B0604020202090204" pitchFamily="34" charset="0"/>
                <a:ea typeface="黑体" pitchFamily="49" charset="-122"/>
              </a:rPr>
              <a:t>list</a:t>
            </a:r>
            <a:r>
              <a:rPr lang="zh-CN" altLang="en-US" dirty="0">
                <a:latin typeface="Arial" panose="020B0604020202090204" pitchFamily="34" charset="0"/>
                <a:ea typeface="黑体" pitchFamily="49" charset="-122"/>
              </a:rPr>
              <a:t>数据的联合求解问题</a:t>
            </a:r>
            <a:r>
              <a:rPr lang="en-US" altLang="zh-CN" dirty="0">
                <a:latin typeface="Arial" panose="020B0604020202090204" pitchFamily="34" charset="0"/>
                <a:ea typeface="黑体" pitchFamily="49" charset="-122"/>
              </a:rPr>
              <a:t>——foldr, foldl</a:t>
            </a:r>
            <a:endParaRPr lang="en-US" altLang="zh-CN" dirty="0">
              <a:latin typeface="Arial" panose="020B0604020202090204" pitchFamily="34" charset="0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Arial" panose="020B0604020202090204" pitchFamily="34" charset="0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1150" y="227013"/>
            <a:ext cx="105156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通用排序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(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general 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sorting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)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 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Arial" panose="020B0604020202090204" pitchFamily="34" charset="0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311150" y="2066925"/>
            <a:ext cx="5573713" cy="9588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/>
            <a:r>
              <a:rPr lang="en-US" altLang="zh-CN" dirty="0">
                <a:ea typeface="宋体" pitchFamily="2" charset="-122"/>
              </a:rPr>
              <a:t>Isort, msort : int list -&gt; int list</a:t>
            </a:r>
            <a:endParaRPr lang="en-US" altLang="zh-CN" dirty="0">
              <a:ea typeface="宋体" pitchFamily="2" charset="-122"/>
            </a:endParaRPr>
          </a:p>
          <a:p>
            <a:pPr marL="228600" lvl="0" indent="-228600"/>
            <a:r>
              <a:rPr lang="en-US" altLang="zh-CN" dirty="0">
                <a:ea typeface="宋体" pitchFamily="2" charset="-122"/>
              </a:rPr>
              <a:t>Msort : tree -&gt; tree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37375" y="2066925"/>
            <a:ext cx="54229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能否扩展为其他各种数据类型</a:t>
            </a:r>
            <a:r>
              <a:rPr lang="en-US" altLang="zh-CN" sz="2400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400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如</a:t>
            </a:r>
            <a:r>
              <a:rPr lang="en-US" altLang="zh-CN" sz="2400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int</a:t>
            </a:r>
            <a:r>
              <a:rPr lang="zh-CN" altLang="en-US" sz="2400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int</a:t>
            </a:r>
            <a:r>
              <a:rPr lang="zh-CN" altLang="en-US" sz="2400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*</a:t>
            </a:r>
            <a:r>
              <a:rPr lang="en-US" altLang="zh-CN" sz="2400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int</a:t>
            </a:r>
            <a:r>
              <a:rPr lang="zh-CN" altLang="en-US" sz="2400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string</a:t>
            </a:r>
            <a:r>
              <a:rPr lang="zh-CN" altLang="en-US" sz="2400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等</a:t>
            </a:r>
            <a:r>
              <a:rPr lang="en-US" altLang="zh-CN" sz="2400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400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的排序？</a:t>
            </a:r>
            <a:endParaRPr lang="zh-CN" altLang="en-US" sz="2400" dirty="0">
              <a:solidFill>
                <a:srgbClr val="7030A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5408295" y="2282190"/>
            <a:ext cx="1262063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5610" y="3498215"/>
            <a:ext cx="11320463" cy="2245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800" kern="1200" cap="none" spc="0" normalizeH="0" baseline="0" noProof="0" dirty="0">
                <a:latin typeface="黑体" pitchFamily="49" charset="-122"/>
                <a:ea typeface="黑体" pitchFamily="49" charset="-122"/>
                <a:cs typeface="+mn-cs"/>
              </a:rPr>
              <a:t>排序的核心在于比较</a:t>
            </a:r>
            <a:endParaRPr kumimoji="0" lang="zh-CN" altLang="en-US" sz="2800" kern="1200" cap="none" spc="0" normalizeH="0" baseline="0" noProof="0" dirty="0">
              <a:latin typeface="黑体" pitchFamily="49" charset="-122"/>
              <a:ea typeface="黑体" pitchFamily="49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sz="2800" kern="1200" cap="none" spc="0" normalizeH="0" baseline="0" noProof="0" dirty="0">
              <a:latin typeface="黑体" pitchFamily="49" charset="-122"/>
              <a:ea typeface="黑体" pitchFamily="49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800" kern="1200" cap="none" spc="0" normalizeH="0" baseline="0" noProof="0" dirty="0">
                <a:latin typeface="黑体" pitchFamily="49" charset="-122"/>
                <a:ea typeface="黑体" pitchFamily="49" charset="-122"/>
                <a:cs typeface="+mn-cs"/>
              </a:rPr>
              <a:t>对公式</a:t>
            </a:r>
            <a:r>
              <a:rPr kumimoji="0" lang="en-US" altLang="zh-CN" sz="2800" kern="1200" cap="none" spc="0" normalizeH="0" baseline="0" noProof="0" dirty="0">
                <a:latin typeface="黑体" pitchFamily="49" charset="-122"/>
                <a:ea typeface="黑体" pitchFamily="49" charset="-122"/>
                <a:cs typeface="+mn-cs"/>
              </a:rPr>
              <a:t>/</a:t>
            </a:r>
            <a:r>
              <a:rPr kumimoji="0" lang="zh-CN" altLang="en-US" sz="2800" kern="1200" cap="none" spc="0" normalizeH="0" baseline="0" noProof="0" dirty="0">
                <a:latin typeface="黑体" pitchFamily="49" charset="-122"/>
                <a:ea typeface="黑体" pitchFamily="49" charset="-122"/>
                <a:cs typeface="+mn-cs"/>
              </a:rPr>
              <a:t>表达式进行抽象</a:t>
            </a:r>
            <a:r>
              <a:rPr kumimoji="0" lang="en-US" altLang="zh-CN" sz="2400" kern="1200" cap="none" spc="0" normalizeH="0" baseline="0" noProof="0" dirty="0">
                <a:latin typeface="黑体" pitchFamily="49" charset="-122"/>
                <a:ea typeface="黑体" pitchFamily="49" charset="-122"/>
                <a:cs typeface="+mn-cs"/>
              </a:rPr>
              <a:t>(</a:t>
            </a:r>
            <a:r>
              <a:rPr kumimoji="0" lang="en-US" altLang="zh-CN" sz="2400" kern="1200" cap="none" spc="0" normalizeH="0" baseline="0" noProof="0" dirty="0">
                <a:latin typeface="Arial" panose="020B0604020202090204" pitchFamily="34" charset="0"/>
                <a:ea typeface="宋体" pitchFamily="2" charset="-122"/>
                <a:cs typeface="+mn-cs"/>
              </a:rPr>
              <a:t>An abstract formulation</a:t>
            </a:r>
            <a:r>
              <a:rPr kumimoji="0" lang="en-US" altLang="zh-CN" sz="2400" kern="1200" cap="none" spc="0" normalizeH="0" baseline="0" noProof="0" dirty="0">
                <a:latin typeface="黑体" pitchFamily="49" charset="-122"/>
                <a:ea typeface="黑体" pitchFamily="49" charset="-122"/>
                <a:cs typeface="+mn-cs"/>
              </a:rPr>
              <a:t>)</a:t>
            </a:r>
            <a:r>
              <a:rPr kumimoji="0" lang="zh-CN" altLang="en-US" sz="2800" kern="1200" cap="none" spc="0" normalizeH="0" baseline="0" noProof="0" dirty="0">
                <a:latin typeface="黑体" pitchFamily="49" charset="-122"/>
                <a:ea typeface="黑体" pitchFamily="49" charset="-122"/>
                <a:cs typeface="+mn-cs"/>
              </a:rPr>
              <a:t>：</a:t>
            </a:r>
            <a:endParaRPr kumimoji="0" lang="en-US" altLang="zh-CN" sz="2800" kern="1200" cap="none" spc="0" normalizeH="0" baseline="0" noProof="0" dirty="0"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indent="-342900" defTabSz="914400">
              <a:buClrTx/>
              <a:buSzTx/>
              <a:buFontTx/>
              <a:buAutoNum type="arabicPeriod"/>
              <a:defRPr/>
            </a:pPr>
            <a:r>
              <a:rPr kumimoji="0" lang="zh-CN" altLang="en-US" sz="2800" kern="1200" cap="none" spc="0" normalizeH="0" baseline="0" noProof="0" dirty="0">
                <a:latin typeface="黑体" pitchFamily="49" charset="-122"/>
                <a:ea typeface="黑体" pitchFamily="49" charset="-122"/>
                <a:cs typeface="+mn-cs"/>
              </a:rPr>
              <a:t>对</a:t>
            </a:r>
            <a:r>
              <a:rPr kumimoji="0" lang="zh-CN" altLang="en-US" sz="2800" kern="1200" cap="none" spc="0" normalizeH="0" baseline="0" noProof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任意类型</a:t>
            </a:r>
            <a:r>
              <a:rPr kumimoji="0" lang="zh-CN" altLang="en-US" sz="2800" kern="1200" cap="none" spc="0" normalizeH="0" baseline="0" noProof="0" dirty="0">
                <a:latin typeface="黑体" pitchFamily="49" charset="-122"/>
                <a:ea typeface="黑体" pitchFamily="49" charset="-122"/>
                <a:cs typeface="+mn-cs"/>
              </a:rPr>
              <a:t>的数据，都能够进行</a:t>
            </a:r>
            <a:r>
              <a:rPr kumimoji="0" lang="zh-CN" altLang="en-US" sz="2800" kern="1200" cap="none" spc="0" normalizeH="0" baseline="0" noProof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比较</a:t>
            </a:r>
            <a:r>
              <a:rPr kumimoji="0" lang="en-US" altLang="zh-CN" sz="2000" kern="1200" cap="none" spc="0" normalizeH="0" baseline="0" noProof="0" dirty="0">
                <a:latin typeface="黑体" pitchFamily="49" charset="-122"/>
                <a:ea typeface="黑体" pitchFamily="49" charset="-122"/>
                <a:cs typeface="+mn-cs"/>
              </a:rPr>
              <a:t>(</a:t>
            </a:r>
            <a:r>
              <a:rPr kumimoji="0" lang="en-US" altLang="zh-CN" sz="2000" kern="1200" cap="none" spc="0" normalizeH="0" baseline="0" noProof="0" dirty="0">
                <a:latin typeface="Arial" panose="020B0604020202090204" pitchFamily="34" charset="0"/>
                <a:ea typeface="宋体" pitchFamily="2" charset="-122"/>
                <a:cs typeface="+mn-cs"/>
              </a:rPr>
              <a:t>A type of data, with a comparison function</a:t>
            </a:r>
            <a:r>
              <a:rPr kumimoji="0" lang="en-US" altLang="zh-CN" sz="2000" kern="1200" cap="none" spc="0" normalizeH="0" baseline="0" noProof="0" dirty="0">
                <a:latin typeface="黑体" pitchFamily="49" charset="-122"/>
                <a:ea typeface="黑体" pitchFamily="49" charset="-122"/>
                <a:cs typeface="+mn-cs"/>
              </a:rPr>
              <a:t>)</a:t>
            </a:r>
            <a:endParaRPr kumimoji="0" lang="en-US" altLang="zh-CN" sz="2800" kern="1200" cap="none" spc="0" normalizeH="0" baseline="0" noProof="0" dirty="0"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indent="-342900" defTabSz="914400">
              <a:buClrTx/>
              <a:buSzTx/>
              <a:buFontTx/>
              <a:buAutoNum type="arabicPeriod"/>
              <a:defRPr/>
            </a:pPr>
            <a:r>
              <a:rPr kumimoji="0" lang="zh-CN" altLang="en-US" sz="2800" kern="1200" cap="none" spc="0" normalizeH="0" baseline="0" noProof="0" dirty="0">
                <a:latin typeface="黑体" pitchFamily="49" charset="-122"/>
                <a:ea typeface="黑体" pitchFamily="49" charset="-122"/>
                <a:cs typeface="+mn-cs"/>
              </a:rPr>
              <a:t>对表和树等结构数据进行排序</a:t>
            </a:r>
            <a:r>
              <a:rPr kumimoji="0" lang="en-US" altLang="zh-CN" sz="2000" kern="1200" cap="none" spc="0" normalizeH="0" baseline="0" noProof="0" dirty="0">
                <a:latin typeface="黑体" pitchFamily="49" charset="-122"/>
                <a:ea typeface="黑体" pitchFamily="49" charset="-122"/>
                <a:cs typeface="+mn-cs"/>
              </a:rPr>
              <a:t>(</a:t>
            </a:r>
            <a:r>
              <a:rPr kumimoji="0" lang="en-US" altLang="zh-CN" sz="2000" kern="1200" cap="none" spc="0" normalizeH="0" baseline="0" noProof="0" dirty="0">
                <a:latin typeface="Arial" panose="020B0604020202090204" pitchFamily="34" charset="0"/>
                <a:ea typeface="宋体" pitchFamily="2" charset="-122"/>
                <a:cs typeface="+mn-cs"/>
              </a:rPr>
              <a:t>Sorting lists and trees of data</a:t>
            </a:r>
            <a:r>
              <a:rPr kumimoji="0" lang="en-US" altLang="zh-CN" sz="2000" kern="1200" cap="none" spc="0" normalizeH="0" baseline="0" noProof="0" dirty="0">
                <a:latin typeface="黑体" pitchFamily="49" charset="-122"/>
                <a:ea typeface="黑体" pitchFamily="49" charset="-122"/>
                <a:cs typeface="+mn-cs"/>
              </a:rPr>
              <a:t>)</a:t>
            </a:r>
            <a:endParaRPr kumimoji="0" lang="en-US" altLang="zh-CN" sz="2000" kern="1200" cap="none" spc="0" normalizeH="0" baseline="0" noProof="0" dirty="0"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5" grpId="0" bldLvl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数据的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预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处理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Arial" panose="020B060402020209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50913" y="1690688"/>
            <a:ext cx="9298940" cy="1599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对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任意类型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的数据进行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比较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时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该类型需要配备比较函数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比较函数使数据有序，一般为数字顺序或词典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字典顺序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58925" y="3811588"/>
            <a:ext cx="9683750" cy="2247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一般类型实例包括：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i="1" dirty="0">
                <a:latin typeface="Arial" panose="020B0604020202090204" pitchFamily="34" charset="0"/>
                <a:ea typeface="宋体" pitchFamily="2" charset="-122"/>
              </a:rPr>
              <a:t>   type 	     comparison	    	  ML	</a:t>
            </a:r>
            <a:br>
              <a:rPr lang="en-US" altLang="zh-CN" b="1" i="1" dirty="0">
                <a:latin typeface="Arial" panose="020B0604020202090204" pitchFamily="34" charset="0"/>
                <a:ea typeface="宋体" pitchFamily="2" charset="-122"/>
              </a:rPr>
            </a:br>
            <a:r>
              <a:rPr lang="zh-CN" altLang="en-US" b="1" i="1" dirty="0"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en-US" altLang="zh-CN" b="1" i="1" dirty="0">
                <a:latin typeface="Arial" panose="020B0604020202090204" pitchFamily="34" charset="0"/>
                <a:ea typeface="宋体" pitchFamily="2" charset="-122"/>
              </a:rPr>
              <a:t>    </a:t>
            </a:r>
            <a:r>
              <a:rPr lang="en-US" altLang="zh-CN" dirty="0">
                <a:latin typeface="Arial" panose="020B0604020202090204" pitchFamily="34" charset="0"/>
                <a:ea typeface="宋体" pitchFamily="2" charset="-122"/>
              </a:rPr>
              <a:t>int		</a:t>
            </a:r>
            <a:r>
              <a:rPr lang="zh-CN" altLang="en-US" dirty="0"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en-US" altLang="zh-CN" dirty="0">
                <a:latin typeface="Arial" panose="020B0604020202090204" pitchFamily="34" charset="0"/>
                <a:ea typeface="宋体" pitchFamily="2" charset="-122"/>
              </a:rPr>
              <a:t>	</a:t>
            </a:r>
            <a:r>
              <a:rPr lang="en-US" altLang="zh-CN" i="1" dirty="0">
                <a:latin typeface="Arial" panose="020B0604020202090204" pitchFamily="34" charset="0"/>
                <a:ea typeface="宋体" pitchFamily="2" charset="-122"/>
              </a:rPr>
              <a:t>usual			compare</a:t>
            </a:r>
            <a:br>
              <a:rPr lang="en-US" altLang="zh-CN" i="1" dirty="0">
                <a:latin typeface="Arial" panose="020B0604020202090204" pitchFamily="34" charset="0"/>
                <a:ea typeface="宋体" pitchFamily="2" charset="-122"/>
              </a:rPr>
            </a:br>
            <a:r>
              <a:rPr lang="en-US" altLang="zh-CN" dirty="0">
                <a:latin typeface="Arial" panose="020B0604020202090204" pitchFamily="34" charset="0"/>
                <a:ea typeface="宋体" pitchFamily="2" charset="-122"/>
              </a:rPr>
              <a:t>   int*int 		</a:t>
            </a:r>
            <a:r>
              <a:rPr lang="en-US" altLang="zh-CN" i="1" dirty="0">
                <a:latin typeface="Arial" panose="020B0604020202090204" pitchFamily="34" charset="0"/>
                <a:ea typeface="宋体" pitchFamily="2" charset="-122"/>
              </a:rPr>
              <a:t>lexicographic	lex (compare, compare)</a:t>
            </a:r>
            <a:br>
              <a:rPr lang="en-US" altLang="zh-CN" i="1" dirty="0">
                <a:latin typeface="Arial" panose="020B0604020202090204" pitchFamily="34" charset="0"/>
                <a:ea typeface="宋体" pitchFamily="2" charset="-122"/>
              </a:rPr>
            </a:br>
            <a:r>
              <a:rPr lang="en-US" altLang="zh-CN" dirty="0">
                <a:latin typeface="Arial" panose="020B0604020202090204" pitchFamily="34" charset="0"/>
                <a:ea typeface="宋体" pitchFamily="2" charset="-122"/>
              </a:rPr>
              <a:t>   string		</a:t>
            </a:r>
            <a:r>
              <a:rPr lang="en-US" altLang="zh-CN" i="1" dirty="0">
                <a:latin typeface="Arial" panose="020B0604020202090204" pitchFamily="34" charset="0"/>
                <a:ea typeface="宋体" pitchFamily="2" charset="-122"/>
              </a:rPr>
              <a:t>dictionary		String.compare</a:t>
            </a:r>
            <a:endParaRPr lang="zh-CN" altLang="en-US" i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数据的比较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Arial" panose="020B060402020209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7"/>
          </a:xfrm>
        </p:spPr>
        <p:txBody>
          <a:bodyPr vert="horz" wrap="square" lIns="91440" tIns="45720" rIns="91440" bIns="45720" anchor="t"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类型</a:t>
            </a:r>
            <a:r>
              <a:rPr lang="en-US" altLang="zh-CN" dirty="0">
                <a:ea typeface="黑体" pitchFamily="49" charset="-122"/>
              </a:rPr>
              <a:t>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的比较函数</a:t>
            </a:r>
            <a:r>
              <a:rPr lang="zh-CN" altLang="en-US" dirty="0">
                <a:ea typeface="宋体" pitchFamily="2" charset="-122"/>
              </a:rPr>
              <a:t>：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0033CC"/>
                </a:solidFill>
                <a:ea typeface="宋体" pitchFamily="2" charset="-122"/>
              </a:rPr>
              <a:t>cmp : t * t -&gt; order</a:t>
            </a:r>
            <a:br>
              <a:rPr lang="en-US" altLang="zh-CN" dirty="0">
                <a:ea typeface="宋体" pitchFamily="2" charset="-122"/>
              </a:rPr>
            </a:b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比较函数的特点：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逆反性：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33CC"/>
                </a:solidFill>
                <a:ea typeface="宋体" pitchFamily="2" charset="-122"/>
              </a:rPr>
              <a:t>cmp(x,y)=LESS	 </a:t>
            </a:r>
            <a:r>
              <a:rPr lang="en-US" altLang="zh-CN" sz="2400" dirty="0">
                <a:ea typeface="宋体" pitchFamily="2" charset="-122"/>
              </a:rPr>
              <a:t>iff</a:t>
            </a:r>
            <a:r>
              <a:rPr lang="zh-CN" altLang="en-US" sz="2400" dirty="0"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	</a:t>
            </a:r>
            <a:r>
              <a:rPr lang="en-US" altLang="zh-CN" sz="2400" dirty="0">
                <a:solidFill>
                  <a:srgbClr val="0033CC"/>
                </a:solidFill>
                <a:ea typeface="宋体" pitchFamily="2" charset="-122"/>
              </a:rPr>
              <a:t>cmp(y,x)=GREATER</a:t>
            </a:r>
            <a:br>
              <a:rPr lang="en-US" altLang="zh-CN" sz="2400" dirty="0">
                <a:solidFill>
                  <a:srgbClr val="0033CC"/>
                </a:solidFill>
                <a:ea typeface="宋体" pitchFamily="2" charset="-122"/>
              </a:rPr>
            </a:br>
            <a:r>
              <a:rPr lang="en-US" altLang="zh-CN" sz="2400" dirty="0">
                <a:solidFill>
                  <a:srgbClr val="0033CC"/>
                </a:solidFill>
                <a:ea typeface="宋体" pitchFamily="2" charset="-122"/>
              </a:rPr>
              <a:t>cmp(x,y)=EQUAL	 </a:t>
            </a:r>
            <a:r>
              <a:rPr lang="en-US" altLang="zh-CN" sz="2400" dirty="0">
                <a:ea typeface="宋体" pitchFamily="2" charset="-122"/>
              </a:rPr>
              <a:t>iff</a:t>
            </a:r>
            <a:r>
              <a:rPr lang="en-US" altLang="zh-CN" sz="2400" dirty="0">
                <a:solidFill>
                  <a:srgbClr val="0033CC"/>
                </a:solidFill>
                <a:ea typeface="宋体" pitchFamily="2" charset="-122"/>
              </a:rPr>
              <a:t> 	cmp(y,x)=EQUAL</a:t>
            </a:r>
            <a:endParaRPr lang="en-US" altLang="zh-CN" sz="2400" dirty="0">
              <a:solidFill>
                <a:srgbClr val="0033CC"/>
              </a:solidFill>
              <a:ea typeface="宋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传递性：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33CC"/>
                </a:solidFill>
                <a:ea typeface="宋体" pitchFamily="2" charset="-122"/>
              </a:rPr>
              <a:t>cmp(x,y)=LESS </a:t>
            </a:r>
            <a:r>
              <a:rPr lang="en-US" altLang="zh-CN" sz="2400" dirty="0">
                <a:ea typeface="宋体" pitchFamily="2" charset="-122"/>
              </a:rPr>
              <a:t>&amp;</a:t>
            </a:r>
            <a:r>
              <a:rPr lang="en-US" altLang="zh-CN" sz="2400" dirty="0">
                <a:solidFill>
                  <a:srgbClr val="0033CC"/>
                </a:solidFill>
                <a:ea typeface="宋体" pitchFamily="2" charset="-122"/>
              </a:rPr>
              <a:t> cmp(y,z) &lt;&gt; GREATER </a:t>
            </a:r>
            <a:r>
              <a:rPr lang="en-US" altLang="zh-CN" sz="2400" dirty="0">
                <a:ea typeface="宋体" pitchFamily="2" charset="-122"/>
              </a:rPr>
              <a:t>implies</a:t>
            </a:r>
            <a:r>
              <a:rPr lang="en-US" altLang="zh-CN" sz="2400" dirty="0">
                <a:solidFill>
                  <a:srgbClr val="0033CC"/>
                </a:solidFill>
                <a:ea typeface="宋体" pitchFamily="2" charset="-122"/>
              </a:rPr>
              <a:t> cmp(x,z)=LESS</a:t>
            </a:r>
            <a:br>
              <a:rPr lang="en-US" altLang="zh-CN" sz="2400" dirty="0">
                <a:solidFill>
                  <a:srgbClr val="0033CC"/>
                </a:solidFill>
                <a:ea typeface="宋体" pitchFamily="2" charset="-122"/>
              </a:rPr>
            </a:br>
            <a:r>
              <a:rPr lang="en-US" altLang="zh-CN" sz="2400" dirty="0">
                <a:solidFill>
                  <a:srgbClr val="0033CC"/>
                </a:solidFill>
                <a:ea typeface="宋体" pitchFamily="2" charset="-122"/>
              </a:rPr>
              <a:t>cmp(x,y)=GREATER </a:t>
            </a:r>
            <a:r>
              <a:rPr lang="en-US" altLang="zh-CN" sz="2400" dirty="0">
                <a:ea typeface="宋体" pitchFamily="2" charset="-122"/>
              </a:rPr>
              <a:t>&amp;</a:t>
            </a:r>
            <a:r>
              <a:rPr lang="en-US" altLang="zh-CN" sz="2400" dirty="0">
                <a:solidFill>
                  <a:srgbClr val="0033CC"/>
                </a:solidFill>
                <a:ea typeface="宋体" pitchFamily="2" charset="-122"/>
              </a:rPr>
              <a:t> cmp(y,z) &lt;&gt; LESS </a:t>
            </a:r>
            <a:r>
              <a:rPr lang="en-US" altLang="zh-CN" sz="2400" dirty="0">
                <a:ea typeface="宋体" pitchFamily="2" charset="-122"/>
              </a:rPr>
              <a:t>implies</a:t>
            </a:r>
            <a:r>
              <a:rPr lang="en-US" altLang="zh-CN" sz="2400" dirty="0">
                <a:solidFill>
                  <a:srgbClr val="0033CC"/>
                </a:solidFill>
                <a:ea typeface="宋体" pitchFamily="2" charset="-122"/>
              </a:rPr>
              <a:t> cmp(x,z)=GREATER</a:t>
            </a:r>
            <a:br>
              <a:rPr lang="en-US" altLang="zh-CN" sz="2400" dirty="0">
                <a:solidFill>
                  <a:srgbClr val="0033CC"/>
                </a:solidFill>
                <a:ea typeface="宋体" pitchFamily="2" charset="-122"/>
              </a:rPr>
            </a:br>
            <a:r>
              <a:rPr lang="en-US" altLang="zh-CN" sz="2400" dirty="0">
                <a:solidFill>
                  <a:srgbClr val="0033CC"/>
                </a:solidFill>
                <a:ea typeface="宋体" pitchFamily="2" charset="-122"/>
              </a:rPr>
              <a:t>cmp(x,y)=EQUAL </a:t>
            </a:r>
            <a:r>
              <a:rPr lang="en-US" altLang="zh-CN" sz="2400" dirty="0">
                <a:ea typeface="宋体" pitchFamily="2" charset="-122"/>
              </a:rPr>
              <a:t>&amp;</a:t>
            </a:r>
            <a:r>
              <a:rPr lang="en-US" altLang="zh-CN" sz="2400" dirty="0">
                <a:solidFill>
                  <a:srgbClr val="0033CC"/>
                </a:solidFill>
                <a:ea typeface="宋体" pitchFamily="2" charset="-122"/>
              </a:rPr>
              <a:t> cmp(y,z)=EQUAL </a:t>
            </a:r>
            <a:r>
              <a:rPr lang="en-US" altLang="zh-CN" sz="2400" dirty="0">
                <a:ea typeface="宋体" pitchFamily="2" charset="-122"/>
              </a:rPr>
              <a:t>implies</a:t>
            </a:r>
            <a:r>
              <a:rPr lang="en-US" altLang="zh-CN" sz="2400" dirty="0">
                <a:solidFill>
                  <a:srgbClr val="0033CC"/>
                </a:solidFill>
                <a:ea typeface="宋体" pitchFamily="2" charset="-122"/>
              </a:rPr>
              <a:t> cmp(x,z)=EQUAL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2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1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6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20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25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比较函数的实现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Arial" panose="020B060402020209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2574925" cy="595312"/>
          </a:xfrm>
        </p:spPr>
        <p:txBody>
          <a:bodyPr vert="horz" wrap="square" lIns="91440" tIns="45720" rIns="91440" bIns="45720" anchor="t"/>
          <a:p>
            <a:r>
              <a:rPr lang="en-US" altLang="zh-CN" dirty="0">
                <a:ea typeface="宋体" pitchFamily="2" charset="-122"/>
              </a:rPr>
              <a:t>for</a:t>
            </a:r>
            <a:r>
              <a:rPr lang="zh-CN" altLang="en-US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int: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18160" y="2286000"/>
            <a:ext cx="5240020" cy="20173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compare :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order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compare(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x:int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y:int):order =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x&lt;y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LESS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y&lt;x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GREATER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EQUAL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3453" y="4464050"/>
            <a:ext cx="2811463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compare(2,3)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=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LESS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compare(2,2)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=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EQUAL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6037263" y="730250"/>
            <a:ext cx="2574925" cy="5953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/>
            <a:r>
              <a:rPr lang="en-US" altLang="zh-CN" dirty="0">
                <a:ea typeface="宋体" pitchFamily="2" charset="-122"/>
              </a:rPr>
              <a:t>for</a:t>
            </a:r>
            <a:r>
              <a:rPr lang="zh-CN" altLang="en-US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int*int: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150610" y="1325880"/>
            <a:ext cx="5782945" cy="16998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leftcompare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*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-&gt; order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s-E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leftcompare((x1, y1), (x2, y2)) = compare(x1, x2)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50610" y="3186430"/>
            <a:ext cx="5782945" cy="28009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lexcompare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*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-&gt; order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lexcompare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((x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y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(x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y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)) =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compare(x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,x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LESS =&gt; LESS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| GREATER =&gt; GREATER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| EQUAL =&gt; compare(y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y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83350" y="5987415"/>
            <a:ext cx="511746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lexcompare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((2,3),(3,2))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=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LESS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lexcompare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((2,3),(2,0))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=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GREATER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11" name="内容占位符 2"/>
          <p:cNvSpPr txBox="1"/>
          <p:nvPr/>
        </p:nvSpPr>
        <p:spPr>
          <a:xfrm>
            <a:off x="713740" y="5676900"/>
            <a:ext cx="4184650" cy="5953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/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for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other type data?</a:t>
            </a:r>
            <a:endParaRPr lang="zh-CN" altLang="en-US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9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0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 build="p"/>
      <p:bldP spid="5" grpId="0"/>
      <p:bldP spid="6" grpId="0"/>
      <p:bldP spid="7" grpId="0" animBg="1" build="p"/>
      <p:bldP spid="9" grpId="0" animBg="1" build="p"/>
      <p:bldP spid="10" grpId="0"/>
      <p:bldP spid="1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二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元组数据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的通用比较函数</a:t>
            </a:r>
            <a:r>
              <a:rPr kumimoji="0" lang="en-US" altLang="zh-CN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lex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Arial" panose="020B060402020209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138" y="1690688"/>
            <a:ext cx="11204575" cy="9445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对任意类型、且异构的二元组数据，如何按数字何字典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序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进行比较？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	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如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(3, “Jack”)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与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(6, “Rose”), (4.5, (1.0,2.4))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与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(3.7,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(2.6,5.1))……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370" y="2734945"/>
            <a:ext cx="1211326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lex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: (’a * ’a -&gt; order) * (’b * ’b -&gt; order) -&gt; (’a * ’b) * (’a * ’b) -&gt; order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2455" y="3379788"/>
            <a:ext cx="10515600" cy="22479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lex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(cmp1, cmp2) ((x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y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), (x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y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)) =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case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cmp1(x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of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LESS =&gt; LESS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| GREATER =&gt; GREATER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| EQUAL =&gt; cmp2(y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y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701155" y="4071303"/>
            <a:ext cx="5202238" cy="13271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If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cmp1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为类型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t1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的比较函数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</a:b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and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cmp2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为类型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t2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的比较函数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</a:b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then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lex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cmp1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cmp2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t1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 *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 t2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的比较函数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370" y="5864225"/>
            <a:ext cx="1211262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lexcompare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=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lex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(compare, compare) : 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 * 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 =&gt; order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1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 bldLvl="0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list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数据的通用比较函数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listlex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Arial" panose="020B060402020209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listlex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 : (’a * ’a -&gt; order) -&gt; ’a list * ’a list -&gt; order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</a:b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当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cmp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为类型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t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的比较函数时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,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listlex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 cmp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实例化为类型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t list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的比较函数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比较规则：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listlex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cmp ([ ], [ ]) = EQUAL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listlex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cmp ([ ], y::R) = LESS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listlex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cmp (x::L, [ ]) = GREATER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listlex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cmp (x::L, y::R) = cmp(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if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cmp(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)&lt;&gt;EQUAL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listlex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cmp (x::L, y::R)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listlex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cmp (L, R)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if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cmp(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)=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EQUAL</a:t>
            </a:r>
            <a:b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</a:b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0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5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1" end="3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函数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less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与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lesseq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Arial" panose="020B060402020209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en-US" altLang="zh-CN" dirty="0">
                <a:solidFill>
                  <a:srgbClr val="0033CC"/>
                </a:solidFill>
                <a:ea typeface="宋体" pitchFamily="2" charset="-122"/>
              </a:rPr>
              <a:t>less : (’a * ’a -&gt; order) -&gt; (’a * ’a -&gt; bool)</a:t>
            </a:r>
            <a:br>
              <a:rPr lang="en-US" altLang="zh-CN" dirty="0">
                <a:solidFill>
                  <a:srgbClr val="0033CC"/>
                </a:solidFill>
                <a:ea typeface="宋体" pitchFamily="2" charset="-122"/>
              </a:rPr>
            </a:br>
            <a:r>
              <a:rPr lang="en-US" altLang="zh-CN" dirty="0">
                <a:solidFill>
                  <a:srgbClr val="0033CC"/>
                </a:solidFill>
                <a:ea typeface="宋体" pitchFamily="2" charset="-122"/>
              </a:rPr>
              <a:t>lesseq : (’a * ’a -&gt; order) -&gt; (’a * ’a -&gt; bool)</a:t>
            </a:r>
            <a:endParaRPr lang="en-US" altLang="zh-CN" dirty="0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</a:rPr>
              <a:t>fun less cmp (x, y) = (cmp(x, y) = LESS)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fun lesseq cmp (x, y) = (cmp(x, y) &lt;&gt; GREATER)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7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8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函数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sorted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Arial" panose="020B060402020209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7225" y="1690688"/>
            <a:ext cx="10515600" cy="4351337"/>
          </a:xfrm>
        </p:spPr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en-US" altLang="zh-CN" dirty="0">
                <a:solidFill>
                  <a:srgbClr val="0033CC"/>
                </a:solidFill>
                <a:ea typeface="宋体" pitchFamily="2" charset="-122"/>
              </a:rPr>
              <a:t>sorted : (’a * ’a -&gt; order) -&gt; ’a list -&gt; bool</a:t>
            </a:r>
            <a:endParaRPr lang="en-US" altLang="zh-CN" dirty="0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b="1" dirty="0">
                <a:ea typeface="宋体" pitchFamily="2" charset="-122"/>
              </a:rPr>
              <a:t>fun</a:t>
            </a:r>
            <a:r>
              <a:rPr lang="en-US" altLang="zh-CN" dirty="0">
                <a:ea typeface="宋体" pitchFamily="2" charset="-122"/>
              </a:rPr>
              <a:t> sorted cmp [ ] = </a:t>
            </a:r>
            <a:r>
              <a:rPr lang="en-US" altLang="zh-CN" b="1" dirty="0">
                <a:ea typeface="宋体" pitchFamily="2" charset="-122"/>
              </a:rPr>
              <a:t>true</a:t>
            </a:r>
            <a:br>
              <a:rPr lang="en-US" altLang="zh-CN" dirty="0">
                <a:ea typeface="宋体" pitchFamily="2" charset="-122"/>
              </a:rPr>
            </a:br>
            <a:r>
              <a:rPr lang="zh-CN" altLang="en-US" dirty="0">
                <a:ea typeface="宋体" pitchFamily="2" charset="-122"/>
              </a:rPr>
              <a:t>    </a:t>
            </a:r>
            <a:r>
              <a:rPr lang="en-US" altLang="zh-CN" dirty="0">
                <a:ea typeface="宋体" pitchFamily="2" charset="-122"/>
              </a:rPr>
              <a:t>| sorted cmp [x] = </a:t>
            </a:r>
            <a:r>
              <a:rPr lang="en-US" altLang="zh-CN" b="1" dirty="0">
                <a:ea typeface="宋体" pitchFamily="2" charset="-122"/>
              </a:rPr>
              <a:t>true</a:t>
            </a:r>
            <a:br>
              <a:rPr lang="en-US" altLang="zh-CN" dirty="0">
                <a:ea typeface="宋体" pitchFamily="2" charset="-122"/>
              </a:rPr>
            </a:br>
            <a:r>
              <a:rPr lang="zh-CN" altLang="en-US" dirty="0">
                <a:ea typeface="宋体" pitchFamily="2" charset="-122"/>
              </a:rPr>
              <a:t>    </a:t>
            </a:r>
            <a:r>
              <a:rPr lang="en-US" altLang="zh-CN" dirty="0">
                <a:ea typeface="宋体" pitchFamily="2" charset="-122"/>
              </a:rPr>
              <a:t>| sorted cmp (x::y::L) =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b="1" dirty="0">
                <a:ea typeface="宋体" pitchFamily="2" charset="-122"/>
              </a:rPr>
              <a:t>case</a:t>
            </a:r>
            <a:r>
              <a:rPr lang="en-US" altLang="zh-CN" dirty="0">
                <a:ea typeface="宋体" pitchFamily="2" charset="-122"/>
              </a:rPr>
              <a:t> cmp(x, y) </a:t>
            </a:r>
            <a:r>
              <a:rPr lang="en-US" altLang="zh-CN" b="1" dirty="0">
                <a:ea typeface="宋体" pitchFamily="2" charset="-122"/>
              </a:rPr>
              <a:t>of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	</a:t>
            </a:r>
            <a:r>
              <a:rPr lang="zh-CN" altLang="en-US" dirty="0">
                <a:ea typeface="宋体" pitchFamily="2" charset="-122"/>
              </a:rPr>
              <a:t>        </a:t>
            </a:r>
            <a:r>
              <a:rPr lang="en-US" altLang="zh-CN" dirty="0">
                <a:ea typeface="宋体" pitchFamily="2" charset="-122"/>
              </a:rPr>
              <a:t>GREATER =&gt; </a:t>
            </a:r>
            <a:r>
              <a:rPr lang="en-US" altLang="zh-CN" b="1" dirty="0">
                <a:ea typeface="宋体" pitchFamily="2" charset="-122"/>
              </a:rPr>
              <a:t>false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	</a:t>
            </a:r>
            <a:r>
              <a:rPr lang="zh-CN" altLang="en-US" dirty="0">
                <a:ea typeface="宋体" pitchFamily="2" charset="-122"/>
              </a:rPr>
              <a:t>     </a:t>
            </a:r>
            <a:r>
              <a:rPr lang="en-US" altLang="zh-CN" dirty="0">
                <a:ea typeface="宋体" pitchFamily="2" charset="-122"/>
              </a:rPr>
              <a:t>|</a:t>
            </a:r>
            <a:r>
              <a:rPr lang="zh-CN" altLang="en-US" dirty="0">
                <a:ea typeface="宋体" pitchFamily="2" charset="-122"/>
              </a:rPr>
              <a:t>     </a:t>
            </a:r>
            <a:r>
              <a:rPr lang="en-US" altLang="zh-CN" dirty="0">
                <a:ea typeface="宋体" pitchFamily="2" charset="-122"/>
              </a:rPr>
              <a:t> _	</a:t>
            </a:r>
            <a:r>
              <a:rPr lang="zh-CN" altLang="en-US" dirty="0">
                <a:ea typeface="宋体" pitchFamily="2" charset="-122"/>
              </a:rPr>
              <a:t>  </a:t>
            </a:r>
            <a:r>
              <a:rPr lang="en-US" altLang="zh-CN" dirty="0">
                <a:ea typeface="宋体" pitchFamily="2" charset="-122"/>
              </a:rPr>
              <a:t>=&gt; sorted cmp (y::L)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椭圆形标注 3"/>
          <p:cNvSpPr/>
          <p:nvPr/>
        </p:nvSpPr>
        <p:spPr>
          <a:xfrm>
            <a:off x="6992938" y="3476625"/>
            <a:ext cx="4360863" cy="1120775"/>
          </a:xfrm>
          <a:prstGeom prst="wedgeEllipseCallout">
            <a:avLst>
              <a:gd name="adj1" fmla="val -48369"/>
              <a:gd name="adj2" fmla="val 64799"/>
            </a:avLst>
          </a:prstGeom>
          <a:solidFill>
            <a:srgbClr val="B6D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cmp-sorted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iff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sorted cmp L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8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函数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insertion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Arial" panose="020B060402020209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27350"/>
          </a:xfrm>
        </p:spPr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en-US" altLang="zh-CN" dirty="0">
                <a:solidFill>
                  <a:srgbClr val="0033CC"/>
                </a:solidFill>
                <a:ea typeface="宋体" pitchFamily="2" charset="-122"/>
              </a:rPr>
              <a:t>ins : (’a * ’a -&gt; order) -&gt; (’a * ’a list) -&gt; ’a list</a:t>
            </a:r>
            <a:br>
              <a:rPr lang="en-US" altLang="zh-CN" dirty="0">
                <a:solidFill>
                  <a:srgbClr val="0033CC"/>
                </a:solidFill>
                <a:ea typeface="宋体" pitchFamily="2" charset="-122"/>
              </a:rPr>
            </a:br>
            <a:endParaRPr lang="en-US" altLang="zh-CN" dirty="0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b="1" dirty="0">
                <a:ea typeface="宋体" pitchFamily="2" charset="-122"/>
              </a:rPr>
              <a:t>fun</a:t>
            </a:r>
            <a:r>
              <a:rPr lang="en-US" altLang="zh-CN" dirty="0">
                <a:ea typeface="宋体" pitchFamily="2" charset="-122"/>
              </a:rPr>
              <a:t> ins cmp (x, [ ]) = [x]</a:t>
            </a:r>
            <a:br>
              <a:rPr lang="en-US" altLang="zh-CN" dirty="0">
                <a:ea typeface="宋体" pitchFamily="2" charset="-122"/>
              </a:rPr>
            </a:br>
            <a:r>
              <a:rPr lang="zh-CN" altLang="en-US" dirty="0">
                <a:ea typeface="宋体" pitchFamily="2" charset="-122"/>
              </a:rPr>
              <a:t>    </a:t>
            </a:r>
            <a:r>
              <a:rPr lang="en-US" altLang="zh-CN" dirty="0">
                <a:ea typeface="宋体" pitchFamily="2" charset="-122"/>
              </a:rPr>
              <a:t>| ins cmp (x, y::L) =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	case cmp(x, y) of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		GREATER =&gt; y::ins cmp (x, L)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	</a:t>
            </a:r>
            <a:r>
              <a:rPr lang="zh-CN" altLang="en-US" dirty="0">
                <a:ea typeface="宋体" pitchFamily="2" charset="-122"/>
              </a:rPr>
              <a:t>        </a:t>
            </a:r>
            <a:r>
              <a:rPr lang="en-US" altLang="zh-CN" dirty="0">
                <a:ea typeface="宋体" pitchFamily="2" charset="-122"/>
              </a:rPr>
              <a:t>| </a:t>
            </a:r>
            <a:r>
              <a:rPr lang="zh-CN" altLang="en-US" dirty="0">
                <a:ea typeface="宋体" pitchFamily="2" charset="-122"/>
              </a:rPr>
              <a:t>    </a:t>
            </a:r>
            <a:r>
              <a:rPr lang="en-US" altLang="zh-CN" dirty="0">
                <a:ea typeface="宋体" pitchFamily="2" charset="-122"/>
              </a:rPr>
              <a:t>_ </a:t>
            </a:r>
            <a:r>
              <a:rPr lang="zh-CN" altLang="en-US" dirty="0">
                <a:ea typeface="宋体" pitchFamily="2" charset="-122"/>
              </a:rPr>
              <a:t>          </a:t>
            </a:r>
            <a:r>
              <a:rPr lang="en-US" altLang="zh-CN" dirty="0">
                <a:ea typeface="宋体" pitchFamily="2" charset="-122"/>
              </a:rPr>
              <a:t>=&gt; x::y::L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1377950" y="5370513"/>
            <a:ext cx="7327900" cy="1146175"/>
          </a:xfrm>
          <a:prstGeom prst="wedgeRoundRectCallout">
            <a:avLst>
              <a:gd name="adj1" fmla="val -35273"/>
              <a:gd name="adj2" fmla="val -79073"/>
              <a:gd name="adj3" fmla="val 16667"/>
            </a:avLst>
          </a:prstGeom>
          <a:solidFill>
            <a:srgbClr val="B6D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cmp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 comparison and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cmp-sorted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cmp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(x, L)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a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cmp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-sorted permutation of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x::L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377950" y="1690688"/>
            <a:ext cx="6002338" cy="673100"/>
          </a:xfrm>
          <a:prstGeom prst="ellipse">
            <a:avLst/>
          </a:prstGeom>
          <a:solidFill>
            <a:srgbClr val="FF0000">
              <a:alpha val="2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640388" y="2173288"/>
            <a:ext cx="6551613" cy="1685925"/>
          </a:xfrm>
          <a:prstGeom prst="wedgeRoundRectCallout">
            <a:avLst>
              <a:gd name="adj1" fmla="val -58156"/>
              <a:gd name="adj2" fmla="val -44167"/>
              <a:gd name="adj3" fmla="val 16667"/>
            </a:avLst>
          </a:prstGeom>
          <a:solidFill>
            <a:srgbClr val="B6D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Why did we choose the type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(’a * ’a -&gt; order)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(’a * ’a list) -&gt; ’a list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Instead of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(’a * ’a -&gt; order)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(’a * ’a list) -&gt; ’a list   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5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本节课主要内容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lvl="1">
              <a:lnSpc>
                <a:spcPct val="200000"/>
              </a:lnSpc>
            </a:pPr>
            <a:r>
              <a:rPr lang="zh-CN" altLang="en-US" sz="2800" dirty="0">
                <a:latin typeface="Arial" panose="020B0604020202090204" pitchFamily="34" charset="0"/>
                <a:ea typeface="黑体" pitchFamily="49" charset="-122"/>
                <a:sym typeface="+mn-ea"/>
              </a:rPr>
              <a:t>什么是函数柯里化？</a:t>
            </a:r>
            <a:endParaRPr lang="zh-CN" altLang="en-US" sz="2800" dirty="0">
              <a:latin typeface="Arial" panose="020B0604020202090204" pitchFamily="34" charset="0"/>
              <a:ea typeface="黑体" pitchFamily="49" charset="-122"/>
              <a:sym typeface="+mn-ea"/>
            </a:endParaRPr>
          </a:p>
          <a:p>
            <a:pPr lvl="1">
              <a:lnSpc>
                <a:spcPct val="200000"/>
              </a:lnSpc>
            </a:pPr>
            <a:r>
              <a:rPr lang="zh-CN" altLang="en-US" sz="2800" dirty="0">
                <a:latin typeface="Arial" panose="020B0604020202090204" pitchFamily="34" charset="0"/>
                <a:ea typeface="黑体" pitchFamily="49" charset="-122"/>
                <a:sym typeface="+mn-ea"/>
              </a:rPr>
              <a:t>柯里化和高阶函数的部分求解</a:t>
            </a:r>
            <a:endParaRPr lang="zh-CN" altLang="en-US" sz="2800" dirty="0">
              <a:latin typeface="Arial" panose="020B0604020202090204" pitchFamily="34" charset="0"/>
              <a:ea typeface="黑体" pitchFamily="49" charset="-122"/>
              <a:sym typeface="+mn-ea"/>
            </a:endParaRPr>
          </a:p>
          <a:p>
            <a:pPr lvl="1">
              <a:lnSpc>
                <a:spcPct val="200000"/>
              </a:lnSpc>
            </a:pPr>
            <a:r>
              <a:rPr lang="zh-CN" altLang="en-US" sz="2800" dirty="0">
                <a:latin typeface="Arial" panose="020B0604020202090204" pitchFamily="34" charset="0"/>
                <a:ea typeface="黑体" pitchFamily="49" charset="-122"/>
              </a:rPr>
              <a:t>高阶函数编程实例</a:t>
            </a:r>
            <a:endParaRPr lang="en-US" altLang="zh-CN" sz="2800" dirty="0">
              <a:latin typeface="Arial" panose="020B0604020202090204" pitchFamily="34" charset="0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Arial" panose="020B0604020202090204" pitchFamily="34" charset="0"/>
              <a:ea typeface="黑体" pitchFamily="49" charset="-122"/>
            </a:endParaRPr>
          </a:p>
          <a:p>
            <a:pPr lvl="1">
              <a:lnSpc>
                <a:spcPct val="100000"/>
              </a:lnSpc>
            </a:pPr>
            <a:endParaRPr lang="en-US" altLang="zh-CN" sz="20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函数的柯里化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Arial" panose="020B0604020202090204" pitchFamily="34" charset="0"/>
            </a:endParaRP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838200" y="1252855"/>
            <a:ext cx="10515600" cy="4351338"/>
          </a:xfrm>
        </p:spPr>
        <p:txBody>
          <a:bodyPr vert="horz" wrap="square" lIns="91440" tIns="45720" rIns="91440" bIns="45720" anchor="t"/>
          <a:p>
            <a:endParaRPr lang="zh-CN" altLang="en-US" dirty="0">
              <a:ea typeface="黑体" pitchFamily="49" charset="-122"/>
            </a:endParaRPr>
          </a:p>
          <a:p>
            <a:r>
              <a:rPr lang="zh-CN" altLang="en-US" dirty="0">
                <a:ea typeface="黑体" pitchFamily="49" charset="-122"/>
              </a:rPr>
              <a:t>一个函数但有多个参数怎么办？</a:t>
            </a:r>
            <a:endParaRPr lang="zh-CN" altLang="en-US" dirty="0">
              <a:ea typeface="黑体" pitchFamily="49" charset="-122"/>
            </a:endParaRPr>
          </a:p>
          <a:p>
            <a:pPr lvl="1"/>
            <a:r>
              <a:rPr lang="zh-CN" altLang="en-US" sz="2400" dirty="0">
                <a:solidFill>
                  <a:srgbClr val="FF0000"/>
                </a:solidFill>
                <a:ea typeface="黑体" pitchFamily="49" charset="-122"/>
              </a:rPr>
              <a:t>将多个参数当做一个元组</a:t>
            </a:r>
            <a:endParaRPr lang="zh-CN" altLang="en-US" sz="2400" dirty="0">
              <a:ea typeface="黑体" pitchFamily="49" charset="-122"/>
            </a:endParaRPr>
          </a:p>
          <a:p>
            <a:pPr lvl="1"/>
            <a:r>
              <a:rPr lang="zh-CN" altLang="en-US" sz="2400" dirty="0">
                <a:solidFill>
                  <a:srgbClr val="0066FF"/>
                </a:solidFill>
                <a:ea typeface="黑体" pitchFamily="49" charset="-122"/>
              </a:rPr>
              <a:t>接收第一个参数，返回一个函数</a:t>
            </a:r>
            <a:endParaRPr lang="zh-CN" altLang="en-US" sz="2400" dirty="0">
              <a:ea typeface="黑体" pitchFamily="49" charset="-122"/>
            </a:endParaRPr>
          </a:p>
          <a:p>
            <a:pPr lvl="2"/>
            <a:endParaRPr lang="zh-CN" altLang="en-US" dirty="0">
              <a:ea typeface="黑体" pitchFamily="49" charset="-122"/>
            </a:endParaRPr>
          </a:p>
          <a:p>
            <a:r>
              <a:rPr lang="zh-CN" altLang="en-US" dirty="0">
                <a:ea typeface="黑体" pitchFamily="49" charset="-122"/>
              </a:rPr>
              <a:t>一个</a:t>
            </a:r>
            <a:r>
              <a:rPr lang="en-US" altLang="zh-CN" dirty="0">
                <a:ea typeface="黑体" pitchFamily="49" charset="-122"/>
              </a:rPr>
              <a:t>2</a:t>
            </a:r>
            <a:r>
              <a:rPr lang="zh-CN" altLang="en-US" dirty="0">
                <a:ea typeface="黑体" pitchFamily="49" charset="-122"/>
              </a:rPr>
              <a:t>个参数函数的申明的两种途径：</a:t>
            </a:r>
            <a:endParaRPr lang="zh-CN" altLang="en-US" dirty="0">
              <a:ea typeface="黑体" pitchFamily="49" charset="-122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  <a:ea typeface="黑体" pitchFamily="49" charset="-122"/>
                <a:sym typeface="+mn-ea"/>
              </a:rPr>
              <a:t> (a * b) -&gt; t ，一个作用于元组的单参数函数</a:t>
            </a:r>
            <a:endParaRPr lang="zh-CN" altLang="en-US" dirty="0">
              <a:solidFill>
                <a:srgbClr val="FF0000"/>
              </a:solidFill>
              <a:ea typeface="黑体" pitchFamily="49" charset="-122"/>
              <a:sym typeface="+mn-ea"/>
            </a:endParaRPr>
          </a:p>
          <a:p>
            <a:pPr lvl="1" algn="l"/>
            <a:r>
              <a:rPr lang="zh-CN" altLang="en-US" dirty="0">
                <a:solidFill>
                  <a:srgbClr val="0066FF"/>
                </a:solidFill>
                <a:ea typeface="黑体" pitchFamily="49" charset="-122"/>
                <a:sym typeface="+mn-ea"/>
              </a:rPr>
              <a:t> a -&gt; (b -&gt; t)，一个返回函数的柯里函数 </a:t>
            </a:r>
            <a:endParaRPr lang="zh-CN" altLang="en-US" dirty="0">
              <a:solidFill>
                <a:srgbClr val="0066FF"/>
              </a:solidFill>
              <a:ea typeface="黑体" pitchFamily="49" charset="-122"/>
              <a:sym typeface="+mn-ea"/>
            </a:endParaRPr>
          </a:p>
          <a:p>
            <a:pPr lvl="1"/>
            <a:endParaRPr lang="en-US" altLang="zh-CN" dirty="0">
              <a:solidFill>
                <a:srgbClr val="0066FF"/>
              </a:solidFill>
              <a:ea typeface="宋体" pitchFamily="2" charset="-122"/>
              <a:sym typeface="+mn-ea"/>
            </a:endParaRPr>
          </a:p>
          <a:p>
            <a:pPr marL="0" lvl="0" indent="0">
              <a:buNone/>
            </a:pPr>
            <a:endParaRPr lang="zh-CN" altLang="en-US" dirty="0">
              <a:ea typeface="黑体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函数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  <a:sym typeface="+mn-ea"/>
              </a:rPr>
              <a:t>柯里</a:t>
            </a: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化</a:t>
            </a:r>
            <a:endParaRPr kumimoji="0" lang="zh-CN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Arial" panose="020B0604020202090204" pitchFamily="34" charset="0"/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933430" cy="3295650"/>
          </a:xfrm>
        </p:spPr>
        <p:txBody>
          <a:bodyPr vert="horz" wrap="square" lIns="91440" tIns="45720" rIns="91440" bIns="45720" anchor="t"/>
          <a:p>
            <a:pPr>
              <a:lnSpc>
                <a:spcPct val="150000"/>
              </a:lnSpc>
            </a:pPr>
            <a:r>
              <a:rPr lang="zh-CN" altLang="en-US" sz="2400" dirty="0">
                <a:ea typeface="黑体" pitchFamily="49" charset="-122"/>
              </a:rPr>
              <a:t>维基百科定义：</a:t>
            </a:r>
            <a:endParaRPr lang="en-US" altLang="zh-CN" sz="2400" dirty="0">
              <a:ea typeface="黑体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ea typeface="黑体" pitchFamily="49" charset="-122"/>
              </a:rPr>
              <a:t>在计算机科学中，柯里化（</a:t>
            </a:r>
            <a:r>
              <a:rPr lang="en-US" altLang="zh-CN" sz="2000" dirty="0">
                <a:ea typeface="黑体" pitchFamily="49" charset="-122"/>
              </a:rPr>
              <a:t>Currying</a:t>
            </a:r>
            <a:r>
              <a:rPr lang="zh-CN" altLang="en-US" sz="2000" dirty="0">
                <a:ea typeface="黑体" pitchFamily="49" charset="-122"/>
              </a:rPr>
              <a:t>）是把接受多个参数的函数变换成接受一个单一参数的函数，即形成</a:t>
            </a:r>
            <a:r>
              <a:rPr lang="zh-CN" altLang="en-US" sz="2000" dirty="0">
                <a:ea typeface="黑体" pitchFamily="49" charset="-122"/>
                <a:sym typeface="+mn-ea"/>
              </a:rPr>
              <a:t>最初函数的第一个参数的函数，</a:t>
            </a:r>
            <a:r>
              <a:rPr lang="zh-CN" altLang="en-US" sz="2000" dirty="0">
                <a:ea typeface="黑体" pitchFamily="49" charset="-122"/>
              </a:rPr>
              <a:t>并且返回接受余下的参数且返回结果的新函数的技术。</a:t>
            </a:r>
            <a:endParaRPr lang="en-US" altLang="zh-CN" sz="2000" dirty="0">
              <a:ea typeface="黑体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ea typeface="黑体" pitchFamily="49" charset="-122"/>
              </a:rPr>
              <a:t>在直觉上，柯里化声称“如果你固定某些参数，你将得到接受余下参数的一个函数”。所以对于有两个变量的函数</a:t>
            </a:r>
            <a:r>
              <a:rPr lang="en-US" altLang="zh-CN" sz="2000" dirty="0">
                <a:ea typeface="黑体" pitchFamily="49" charset="-122"/>
              </a:rPr>
              <a:t>y</a:t>
            </a:r>
            <a:r>
              <a:rPr lang="en-US" altLang="zh-CN" sz="2000" baseline="30000" dirty="0">
                <a:ea typeface="黑体" pitchFamily="49" charset="-122"/>
              </a:rPr>
              <a:t>x</a:t>
            </a:r>
            <a:r>
              <a:rPr lang="zh-CN" altLang="en-US" sz="2000" dirty="0">
                <a:ea typeface="黑体" pitchFamily="49" charset="-122"/>
              </a:rPr>
              <a:t>，如果固定了 </a:t>
            </a:r>
            <a:r>
              <a:rPr lang="en-US" altLang="zh-CN" sz="2000" dirty="0">
                <a:ea typeface="黑体" pitchFamily="49" charset="-122"/>
              </a:rPr>
              <a:t>y = 2</a:t>
            </a:r>
            <a:r>
              <a:rPr lang="zh-CN" altLang="en-US" sz="2000" dirty="0">
                <a:ea typeface="黑体" pitchFamily="49" charset="-122"/>
              </a:rPr>
              <a:t>，则得到有一个变量的函数 </a:t>
            </a:r>
            <a:r>
              <a:rPr lang="en-US" altLang="zh-CN" sz="2000" dirty="0">
                <a:ea typeface="黑体" pitchFamily="49" charset="-122"/>
              </a:rPr>
              <a:t>2</a:t>
            </a:r>
            <a:r>
              <a:rPr lang="en-US" altLang="zh-CN" sz="2000" baseline="30000" dirty="0">
                <a:ea typeface="黑体" pitchFamily="49" charset="-122"/>
              </a:rPr>
              <a:t>x</a:t>
            </a:r>
            <a:r>
              <a:rPr lang="zh-CN" altLang="en-US" sz="2000" dirty="0">
                <a:ea typeface="黑体" pitchFamily="49" charset="-122"/>
              </a:rPr>
              <a:t>。</a:t>
            </a:r>
            <a:endParaRPr lang="zh-CN" altLang="en-US" dirty="0">
              <a:ea typeface="黑体" pitchFamily="49" charset="-122"/>
            </a:endParaRPr>
          </a:p>
          <a:p>
            <a:pPr lvl="0">
              <a:lnSpc>
                <a:spcPct val="150000"/>
              </a:lnSpc>
            </a:pPr>
            <a:endParaRPr lang="zh-CN" altLang="en-US" dirty="0">
              <a:ea typeface="黑体" pitchFamily="49" charset="-122"/>
            </a:endParaRPr>
          </a:p>
          <a:p>
            <a:pPr marL="0" indent="0">
              <a:buNone/>
            </a:pPr>
            <a:br>
              <a:rPr lang="en-US" altLang="zh-CN" dirty="0">
                <a:ea typeface="宋体" pitchFamily="2" charset="-122"/>
              </a:rPr>
            </a:br>
            <a:endParaRPr lang="zh-CN" altLang="en-US" dirty="0">
              <a:ea typeface="黑体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4735" y="4986655"/>
            <a:ext cx="43802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ea typeface="黑体" pitchFamily="49" charset="-122"/>
                <a:sym typeface="+mn-ea"/>
              </a:rPr>
              <a:t>多参数</a:t>
            </a:r>
            <a:r>
              <a:rPr lang="en-US" altLang="zh-CN" sz="2400" dirty="0">
                <a:solidFill>
                  <a:srgbClr val="FF0000"/>
                </a:solidFill>
                <a:ea typeface="黑体" pitchFamily="49" charset="-122"/>
                <a:sym typeface="+mn-ea"/>
              </a:rPr>
              <a:t>-&gt;</a:t>
            </a:r>
            <a:r>
              <a:rPr lang="zh-CN" altLang="en-US" sz="2400" dirty="0">
                <a:solidFill>
                  <a:srgbClr val="FF0000"/>
                </a:solidFill>
                <a:ea typeface="黑体" pitchFamily="49" charset="-122"/>
                <a:sym typeface="+mn-ea"/>
              </a:rPr>
              <a:t>单参数，低阶</a:t>
            </a:r>
            <a:r>
              <a:rPr lang="en-US" altLang="zh-CN" sz="2400" dirty="0">
                <a:solidFill>
                  <a:srgbClr val="FF0000"/>
                </a:solidFill>
                <a:ea typeface="黑体" pitchFamily="49" charset="-122"/>
                <a:sym typeface="+mn-ea"/>
              </a:rPr>
              <a:t>-&gt;</a:t>
            </a:r>
            <a:r>
              <a:rPr lang="zh-CN" altLang="en-US" sz="2400" dirty="0">
                <a:solidFill>
                  <a:srgbClr val="FF0000"/>
                </a:solidFill>
                <a:ea typeface="黑体" pitchFamily="49" charset="-122"/>
                <a:sym typeface="+mn-ea"/>
              </a:rPr>
              <a:t>高阶</a:t>
            </a:r>
            <a:endParaRPr lang="zh-CN" altLang="en-US" sz="2400" dirty="0">
              <a:solidFill>
                <a:srgbClr val="FF0000"/>
              </a:solidFill>
              <a:ea typeface="黑体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应用高阶函数的好处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Arial" panose="020B060402020209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320" y="2114550"/>
            <a:ext cx="1220343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defRPr/>
            </a:pPr>
            <a:r>
              <a:rPr kumimoji="0" lang="en-US" altLang="zh-CN" sz="2400" b="1" u="none" strike="noStrike" kern="1200" cap="none" spc="0" normalizeH="0" baseline="0" dirty="0"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         </a:t>
            </a:r>
            <a:r>
              <a:rPr kumimoji="0" lang="zh-CN" altLang="en-US" sz="2400" b="1" u="none" strike="noStrike" kern="1200" cap="none" spc="0" normalizeH="0" baseline="0" dirty="0"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排序</a:t>
            </a: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函数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s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使用不同的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comparison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的函数可以作用于多种数据类型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-简" panose="02000000000000000000" charset="-122"/>
              <a:ea typeface="黑体-简" panose="02000000000000000000" charset="-122"/>
              <a:cs typeface="黑体-简" panose="02000000000000000000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96595" y="2977833"/>
            <a:ext cx="6448425" cy="901700"/>
          </a:xfrm>
          <a:prstGeom prst="roundRect">
            <a:avLst/>
          </a:prstGeom>
          <a:solidFill>
            <a:srgbClr val="B6D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compare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list -&gt;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list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96595" y="3999230"/>
            <a:ext cx="6448425" cy="901700"/>
          </a:xfrm>
          <a:prstGeom prst="roundRect">
            <a:avLst/>
          </a:prstGeom>
          <a:solidFill>
            <a:srgbClr val="B6D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compare,compare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list -&gt; 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list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96595" y="5080000"/>
            <a:ext cx="6448425" cy="901700"/>
          </a:xfrm>
          <a:prstGeom prst="roundRect">
            <a:avLst/>
          </a:prstGeom>
          <a:solidFill>
            <a:srgbClr val="B6D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listlex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compare)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list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list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8600" y="1691005"/>
            <a:ext cx="11995150" cy="423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685800" lvl="1" indent="-228600" algn="l">
              <a:lnSpc>
                <a:spcPct val="90000"/>
              </a:lnSpc>
              <a:spcBef>
                <a:spcPts val="500"/>
              </a:spcBef>
              <a:buNone/>
            </a:pPr>
            <a:r>
              <a:rPr lang="zh-CN" altLang="en-US" sz="2400" dirty="0">
                <a:latin typeface="+mn-lt"/>
                <a:ea typeface="黑体" pitchFamily="49" charset="-122"/>
              </a:rPr>
              <a:t>高阶函数是一个函数，它接收函数作为参数或将函数作为输出返回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699375" y="4220210"/>
            <a:ext cx="365442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buFont typeface="Arial" panose="020B0604020202090204" pitchFamily="34" charset="0"/>
            </a:pPr>
            <a:r>
              <a:rPr lang="en-US" altLang="zh-CN" sz="2400" dirty="0">
                <a:solidFill>
                  <a:srgbClr val="FF0000"/>
                </a:solidFill>
                <a:ea typeface="黑体" pitchFamily="49" charset="-122"/>
                <a:sym typeface="+mn-ea"/>
              </a:rPr>
              <a:t>ML</a:t>
            </a:r>
            <a:r>
              <a:rPr lang="zh-CN" altLang="en-US" sz="2400" dirty="0">
                <a:solidFill>
                  <a:srgbClr val="FF0000"/>
                </a:solidFill>
                <a:ea typeface="黑体" pitchFamily="49" charset="-122"/>
                <a:sym typeface="+mn-ea"/>
              </a:rPr>
              <a:t>语言怎么申明和定义？</a:t>
            </a:r>
            <a:endParaRPr lang="zh-CN" altLang="en-US" sz="2400" dirty="0">
              <a:solidFill>
                <a:srgbClr val="FF0000"/>
              </a:solidFill>
              <a:ea typeface="黑体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6" grpId="0" bldLvl="0" animBg="1"/>
      <p:bldP spid="7" grpId="0" bldLvl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高阶函数的申明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Arial" panose="020B060402020209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7975"/>
            <a:ext cx="10515600" cy="881063"/>
          </a:xfrm>
        </p:spPr>
        <p:txBody>
          <a:bodyPr vert="horz" wrap="square" lIns="91440" tIns="45720" rIns="91440" bIns="45720" anchor="t"/>
          <a:p>
            <a:r>
              <a:rPr lang="en-US" altLang="zh-CN" dirty="0">
                <a:ea typeface="黑体" pitchFamily="49" charset="-122"/>
              </a:rPr>
              <a:t>ML</a:t>
            </a:r>
            <a:r>
              <a:rPr lang="zh-CN" altLang="en-US" dirty="0">
                <a:ea typeface="黑体" pitchFamily="49" charset="-122"/>
              </a:rPr>
              <a:t>对高阶函数采用流线型语法规则 </a:t>
            </a:r>
            <a:r>
              <a:rPr lang="en-US" altLang="zh-CN" sz="2000" dirty="0">
                <a:ea typeface="黑体" pitchFamily="49" charset="-122"/>
              </a:rPr>
              <a:t>(</a:t>
            </a:r>
            <a:r>
              <a:rPr lang="en-US" altLang="zh-CN" sz="2000" dirty="0">
                <a:ea typeface="宋体" pitchFamily="2" charset="-122"/>
              </a:rPr>
              <a:t>ML has a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streamlined</a:t>
            </a:r>
            <a:r>
              <a:rPr lang="en-US" altLang="zh-CN" sz="2000" dirty="0">
                <a:ea typeface="宋体" pitchFamily="2" charset="-122"/>
              </a:rPr>
              <a:t> syntax for defining higher-order functions</a:t>
            </a:r>
            <a:r>
              <a:rPr lang="en-US" altLang="zh-CN" sz="2000" dirty="0">
                <a:ea typeface="黑体" pitchFamily="49" charset="-122"/>
              </a:rPr>
              <a:t>)</a:t>
            </a:r>
            <a:endParaRPr lang="zh-CN" altLang="en-US" sz="2000" dirty="0">
              <a:ea typeface="黑体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666240" y="2459990"/>
            <a:ext cx="8029575" cy="10239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fun</a:t>
            </a:r>
            <a: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pair f = </a:t>
            </a: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fn</a:t>
            </a:r>
            <a: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(x, y) =&gt; (f x, f y)</a:t>
            </a:r>
            <a:endParaRPr kumimoji="0" lang="es-E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fun</a:t>
            </a:r>
            <a: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pair f (x,y) = (f x, f y)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666240" y="3754438"/>
            <a:ext cx="8029575" cy="22066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	fun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map f =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fn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L =&gt;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case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L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of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			      [ ] =&gt; [ ]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			   | x::R =&gt; (f x) :: (map f R)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	</a:t>
            </a: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fun</a:t>
            </a:r>
            <a: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map f [ ] = [ ]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	    | map f (x::R) = (f x) :: (map f R)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ldLvl="0" animBg="1"/>
      <p:bldP spid="5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1150" y="227013"/>
            <a:ext cx="105156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多态 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vs.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 高阶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Arial" panose="020B0604020202090204" pitchFamily="34" charset="0"/>
            </a:endParaRPr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311150" y="2066925"/>
            <a:ext cx="11595100" cy="303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多态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Polymorphism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)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类型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：简化多类型的相同操作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  <a:sym typeface="+mn-ea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endParaRPr kumimoji="0" lang="en-US" altLang="zh-CN" sz="800" b="0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  <a:sym typeface="+mn-ea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高阶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higher-order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)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函数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：简化多参数的函数操作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	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 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  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	       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简化同类型批量数据的不同函数操作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  <a:sym typeface="+mn-ea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lang="zh-CN" altLang="en-US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+mn-ea"/>
              </a:rPr>
              <a:t>高阶函数实例：</a:t>
            </a:r>
            <a:endParaRPr lang="zh-CN" altLang="en-US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黑体" pitchFamily="49" charset="-122"/>
              <a:ea typeface="黑体" pitchFamily="49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02655" y="5224145"/>
            <a:ext cx="5492750" cy="9531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s-ES" altLang="zh-CN" sz="2800" b="1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fun</a:t>
            </a:r>
            <a:r>
              <a:rPr lang="es-ES" altLang="zh-CN" sz="280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 </a:t>
            </a:r>
            <a:r>
              <a:rPr lang="en-US" altLang="zh-CN" sz="280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map f [ ] = [ ]</a:t>
            </a:r>
            <a:endParaRPr lang="en-US" altLang="zh-CN" sz="280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+mn-lt"/>
              <a:ea typeface="+mn-ea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     | map f (x::R) = (f x) :: (map f R)</a:t>
            </a:r>
            <a:endParaRPr lang="en-US" altLang="zh-CN" sz="280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+mn-lt"/>
              <a:ea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5150" y="5224145"/>
            <a:ext cx="39338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s-ES" altLang="zh-CN" sz="2800" b="1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fun</a:t>
            </a:r>
            <a:r>
              <a:rPr lang="es-ES" altLang="zh-CN" sz="280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 pair f (x,y) = (f x, f y)</a:t>
            </a:r>
            <a:endParaRPr lang="es-ES" altLang="zh-CN" sz="280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+mn-lt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  <p:bldP spid="4" grpId="0"/>
      <p:bldP spid="5" grpId="1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柯里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函数部分应用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Arial" panose="020B0604020202090204" pitchFamily="34" charset="0"/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382905" y="1558925"/>
            <a:ext cx="11489690" cy="4351655"/>
          </a:xfrm>
        </p:spPr>
        <p:txBody>
          <a:bodyPr vert="horz" wrap="square" lIns="91440" tIns="45720" rIns="91440" bIns="45720" anchor="t"/>
          <a:p>
            <a:r>
              <a:rPr lang="zh-CN" altLang="en-US" sz="2400" dirty="0">
                <a:ea typeface="黑体" pitchFamily="49" charset="-122"/>
              </a:rPr>
              <a:t>柯里函数</a:t>
            </a:r>
            <a:r>
              <a:rPr lang="en-US" altLang="zh-CN" sz="2400" dirty="0">
                <a:solidFill>
                  <a:srgbClr val="0033CC"/>
                </a:solidFill>
                <a:ea typeface="黑体" pitchFamily="49" charset="-122"/>
              </a:rPr>
              <a:t>F : t1 </a:t>
            </a:r>
            <a:r>
              <a:rPr lang="en-US" altLang="zh-CN" sz="2400" dirty="0">
                <a:solidFill>
                  <a:srgbClr val="7030A0"/>
                </a:solidFill>
                <a:ea typeface="黑体" pitchFamily="49" charset="-122"/>
              </a:rPr>
              <a:t>-&gt;</a:t>
            </a:r>
            <a:r>
              <a:rPr lang="en-US" altLang="zh-CN" sz="2400" dirty="0">
                <a:solidFill>
                  <a:srgbClr val="0033CC"/>
                </a:solidFill>
                <a:ea typeface="黑体" pitchFamily="49" charset="-122"/>
              </a:rPr>
              <a:t> t2 -&gt; t</a:t>
            </a:r>
            <a:r>
              <a:rPr lang="zh-CN" altLang="en-US" sz="2400" dirty="0">
                <a:ea typeface="黑体" pitchFamily="49" charset="-122"/>
              </a:rPr>
              <a:t>可以部分应用类型</a:t>
            </a:r>
            <a:r>
              <a:rPr lang="en-US" altLang="zh-CN" sz="2400" dirty="0">
                <a:ea typeface="黑体" pitchFamily="49" charset="-122"/>
              </a:rPr>
              <a:t>t1</a:t>
            </a:r>
            <a:r>
              <a:rPr lang="zh-CN" altLang="en-US" sz="2400" dirty="0">
                <a:ea typeface="黑体" pitchFamily="49" charset="-122"/>
              </a:rPr>
              <a:t>的参数，从而产生新的函数</a:t>
            </a:r>
            <a:r>
              <a:rPr lang="en-US" altLang="zh-CN" sz="2400" dirty="0">
                <a:ea typeface="黑体" pitchFamily="49" charset="-122"/>
              </a:rPr>
              <a:t>(</a:t>
            </a:r>
            <a:r>
              <a:rPr lang="en-US" altLang="zh-CN" sz="2400" dirty="0">
                <a:solidFill>
                  <a:srgbClr val="7030A0"/>
                </a:solidFill>
                <a:ea typeface="黑体" pitchFamily="49" charset="-122"/>
              </a:rPr>
              <a:t>t2 -&gt; t</a:t>
            </a:r>
            <a:r>
              <a:rPr lang="en-US" altLang="zh-CN" sz="2400" dirty="0">
                <a:ea typeface="黑体" pitchFamily="49" charset="-122"/>
              </a:rPr>
              <a:t>)</a:t>
            </a:r>
            <a:br>
              <a:rPr lang="en-US" altLang="zh-CN" dirty="0">
                <a:ea typeface="宋体" pitchFamily="2" charset="-122"/>
              </a:rPr>
            </a:br>
            <a:endParaRPr lang="en-US" altLang="zh-CN" dirty="0">
              <a:ea typeface="宋体" pitchFamily="2" charset="-122"/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latin typeface="黑体-简" panose="02000000000000000000" charset="-122"/>
                <a:ea typeface="黑体-简" panose="02000000000000000000" charset="-122"/>
              </a:rPr>
              <a:t>简单的一个例子：</a:t>
            </a:r>
            <a:r>
              <a:rPr lang="en-US" altLang="zh-CN" sz="2400" dirty="0">
                <a:solidFill>
                  <a:srgbClr val="0033CC"/>
                </a:solidFill>
                <a:ea typeface="宋体" pitchFamily="2" charset="-122"/>
              </a:rPr>
              <a:t>fun prefix pre post = pre^post;</a:t>
            </a:r>
            <a:endParaRPr lang="en-US" altLang="zh-CN" sz="2400" dirty="0">
              <a:solidFill>
                <a:srgbClr val="0033CC"/>
              </a:solidFill>
              <a:ea typeface="宋体" pitchFamily="2" charset="-122"/>
            </a:endParaRPr>
          </a:p>
          <a:p>
            <a:pPr lvl="1"/>
            <a:r>
              <a:rPr lang="zh-CN" altLang="en-US" sz="2055" dirty="0">
                <a:ea typeface="黑体" pitchFamily="49" charset="-122"/>
              </a:rPr>
              <a:t>这是一个</a:t>
            </a:r>
            <a:r>
              <a:rPr lang="en-US" altLang="zh-CN" sz="2055" dirty="0">
                <a:ea typeface="黑体" pitchFamily="49" charset="-122"/>
                <a:sym typeface="+mn-ea"/>
              </a:rPr>
              <a:t>string -&gt; (string -&gt; string</a:t>
            </a:r>
            <a:r>
              <a:rPr lang="en-US" altLang="zh-CN" sz="2055" dirty="0">
                <a:ea typeface="黑体" pitchFamily="49" charset="-122"/>
              </a:rPr>
              <a:t>) </a:t>
            </a:r>
            <a:r>
              <a:rPr lang="zh-CN" altLang="en-US" sz="2055" dirty="0">
                <a:ea typeface="黑体" pitchFamily="49" charset="-122"/>
              </a:rPr>
              <a:t>的柯里函数</a:t>
            </a:r>
            <a:r>
              <a:rPr lang="en-US" altLang="zh-CN" sz="2055" dirty="0">
                <a:ea typeface="黑体" pitchFamily="49" charset="-122"/>
              </a:rPr>
              <a:t> </a:t>
            </a:r>
            <a:endParaRPr lang="en-US" altLang="zh-CN" sz="2055" dirty="0">
              <a:ea typeface="黑体" pitchFamily="49" charset="-122"/>
            </a:endParaRPr>
          </a:p>
          <a:p>
            <a:pPr lvl="1"/>
            <a:r>
              <a:rPr lang="zh-CN" altLang="en-US" sz="2055" dirty="0">
                <a:ea typeface="黑体" pitchFamily="49" charset="-122"/>
              </a:rPr>
              <a:t>柯里函数可以部分应用，当第一个</a:t>
            </a:r>
            <a:r>
              <a:rPr lang="en-US" altLang="zh-CN" sz="2055" dirty="0">
                <a:ea typeface="黑体" pitchFamily="49" charset="-122"/>
              </a:rPr>
              <a:t>string</a:t>
            </a:r>
            <a:r>
              <a:rPr lang="zh-CN" altLang="en-US" sz="2055" dirty="0">
                <a:ea typeface="黑体" pitchFamily="49" charset="-122"/>
              </a:rPr>
              <a:t>参数确定时，就变成了一个</a:t>
            </a:r>
            <a:r>
              <a:rPr lang="en-US" altLang="zh-CN" sz="2055" dirty="0">
                <a:ea typeface="黑体" pitchFamily="49" charset="-122"/>
              </a:rPr>
              <a:t>string -&gt; string</a:t>
            </a:r>
            <a:r>
              <a:rPr lang="zh-CN" altLang="en-US" sz="2055" dirty="0">
                <a:ea typeface="黑体" pitchFamily="49" charset="-122"/>
              </a:rPr>
              <a:t>的函数，比如说</a:t>
            </a:r>
            <a:r>
              <a:rPr lang="en-US" altLang="zh-CN" sz="2055" dirty="0">
                <a:ea typeface="黑体" pitchFamily="49" charset="-122"/>
              </a:rPr>
              <a:t>val knightify = prefix “Sir”; </a:t>
            </a:r>
            <a:r>
              <a:rPr lang="zh-CN" altLang="en-US" sz="2055" dirty="0">
                <a:ea typeface="黑体" pitchFamily="49" charset="-122"/>
              </a:rPr>
              <a:t>是一个</a:t>
            </a:r>
            <a:r>
              <a:rPr lang="en-US" altLang="zh-CN" sz="2055" dirty="0">
                <a:ea typeface="黑体" pitchFamily="49" charset="-122"/>
                <a:sym typeface="+mn-ea"/>
              </a:rPr>
              <a:t>string -&gt; string</a:t>
            </a:r>
            <a:r>
              <a:rPr lang="zh-CN" altLang="en-US" sz="2055" dirty="0">
                <a:ea typeface="黑体" pitchFamily="49" charset="-122"/>
              </a:rPr>
              <a:t>函数</a:t>
            </a:r>
            <a:endParaRPr lang="zh-CN" altLang="en-US" sz="2055" dirty="0">
              <a:ea typeface="黑体" pitchFamily="49" charset="-122"/>
            </a:endParaRPr>
          </a:p>
          <a:p>
            <a:pPr lvl="1"/>
            <a:r>
              <a:rPr lang="zh-CN" altLang="en-US" sz="2055" dirty="0">
                <a:ea typeface="黑体" pitchFamily="49" charset="-122"/>
              </a:rPr>
              <a:t>这个新函数可以适用于所有</a:t>
            </a:r>
            <a:r>
              <a:rPr lang="en-US" altLang="zh-CN" sz="2055" dirty="0">
                <a:ea typeface="黑体" pitchFamily="49" charset="-122"/>
              </a:rPr>
              <a:t>“</a:t>
            </a:r>
            <a:r>
              <a:rPr lang="zh-CN" altLang="en-US" sz="2055" dirty="0">
                <a:ea typeface="黑体" pitchFamily="49" charset="-122"/>
              </a:rPr>
              <a:t>骑</a:t>
            </a:r>
            <a:r>
              <a:rPr lang="zh-CN" altLang="en-US" sz="2000" dirty="0">
                <a:ea typeface="黑体" pitchFamily="49" charset="-122"/>
              </a:rPr>
              <a:t>士</a:t>
            </a:r>
            <a:r>
              <a:rPr lang="en-US" altLang="zh-CN" sz="2000" dirty="0">
                <a:ea typeface="黑体" pitchFamily="49" charset="-122"/>
                <a:sym typeface="+mn-ea"/>
              </a:rPr>
              <a:t>”</a:t>
            </a:r>
            <a:endParaRPr lang="en-US" altLang="zh-CN" sz="2000" dirty="0">
              <a:ea typeface="黑体" pitchFamily="49" charset="-122"/>
              <a:sym typeface="+mn-ea"/>
            </a:endParaRPr>
          </a:p>
          <a:p>
            <a:pPr lvl="1"/>
            <a:endParaRPr lang="en-US" altLang="zh-CN" sz="2000" dirty="0">
              <a:ea typeface="黑体" pitchFamily="49" charset="-122"/>
              <a:sym typeface="+mn-ea"/>
            </a:endParaRPr>
          </a:p>
          <a:p>
            <a:pPr lvl="0"/>
            <a:r>
              <a:rPr lang="zh-CN" altLang="en-US" sz="2400" b="1" dirty="0">
                <a:latin typeface="黑体-简" panose="02000000000000000000" charset="-122"/>
                <a:ea typeface="黑体-简" panose="02000000000000000000" charset="-122"/>
              </a:rPr>
              <a:t>当函数作为参数时也一样，</a:t>
            </a:r>
            <a:r>
              <a:rPr lang="zh-CN" altLang="en-US" sz="2400" dirty="0">
                <a:ea typeface="黑体" pitchFamily="49" charset="-122"/>
                <a:sym typeface="+mn-ea"/>
              </a:rPr>
              <a:t>柯里函数</a:t>
            </a:r>
            <a:r>
              <a:rPr lang="en-US" altLang="zh-CN" sz="2400" dirty="0">
                <a:solidFill>
                  <a:srgbClr val="0033CC"/>
                </a:solidFill>
                <a:ea typeface="黑体" pitchFamily="49" charset="-122"/>
                <a:sym typeface="+mn-ea"/>
              </a:rPr>
              <a:t>F : t1 </a:t>
            </a:r>
            <a:r>
              <a:rPr lang="en-US" altLang="zh-CN" sz="2400" dirty="0">
                <a:solidFill>
                  <a:srgbClr val="7030A0"/>
                </a:solidFill>
                <a:ea typeface="黑体" pitchFamily="49" charset="-122"/>
                <a:sym typeface="+mn-ea"/>
              </a:rPr>
              <a:t>-&gt;</a:t>
            </a:r>
            <a:r>
              <a:rPr lang="en-US" altLang="zh-CN" sz="2400" dirty="0">
                <a:solidFill>
                  <a:srgbClr val="0033CC"/>
                </a:solidFill>
                <a:ea typeface="黑体" pitchFamily="49" charset="-122"/>
                <a:sym typeface="+mn-ea"/>
              </a:rPr>
              <a:t> t2 -&gt; t</a:t>
            </a:r>
            <a:r>
              <a:rPr lang="zh-CN" altLang="en-US" sz="2400" dirty="0">
                <a:ea typeface="黑体" pitchFamily="49" charset="-122"/>
                <a:sym typeface="+mn-ea"/>
              </a:rPr>
              <a:t>可以部分应用类型</a:t>
            </a:r>
            <a:r>
              <a:rPr lang="en-US" altLang="zh-CN" sz="2400" dirty="0">
                <a:ea typeface="黑体" pitchFamily="49" charset="-122"/>
                <a:sym typeface="+mn-ea"/>
              </a:rPr>
              <a:t>t1</a:t>
            </a:r>
            <a:r>
              <a:rPr lang="zh-CN" altLang="en-US" sz="2400" dirty="0">
                <a:ea typeface="黑体" pitchFamily="49" charset="-122"/>
                <a:sym typeface="+mn-ea"/>
              </a:rPr>
              <a:t>的一个参数，从而产生新的函数</a:t>
            </a:r>
            <a:r>
              <a:rPr lang="en-US" altLang="zh-CN" sz="2400" dirty="0">
                <a:ea typeface="黑体" pitchFamily="49" charset="-122"/>
                <a:sym typeface="+mn-ea"/>
              </a:rPr>
              <a:t>(</a:t>
            </a:r>
            <a:r>
              <a:rPr lang="zh-CN" altLang="en-US" sz="2400" dirty="0">
                <a:ea typeface="黑体" pitchFamily="49" charset="-122"/>
                <a:sym typeface="+mn-ea"/>
              </a:rPr>
              <a:t>类型为</a:t>
            </a:r>
            <a:r>
              <a:rPr lang="en-US" altLang="zh-CN" sz="2400" dirty="0">
                <a:solidFill>
                  <a:srgbClr val="7030A0"/>
                </a:solidFill>
                <a:ea typeface="黑体" pitchFamily="49" charset="-122"/>
                <a:sym typeface="+mn-ea"/>
              </a:rPr>
              <a:t>t2 -&gt; t</a:t>
            </a:r>
            <a:r>
              <a:rPr lang="en-US" altLang="zh-CN" sz="2400" dirty="0">
                <a:ea typeface="黑体" pitchFamily="49" charset="-122"/>
                <a:sym typeface="+mn-ea"/>
              </a:rPr>
              <a:t>)</a:t>
            </a:r>
            <a:br>
              <a:rPr lang="en-US" altLang="zh-CN" sz="2400" dirty="0">
                <a:ea typeface="宋体" pitchFamily="2" charset="-122"/>
                <a:sym typeface="+mn-ea"/>
              </a:rPr>
            </a:br>
            <a:r>
              <a:rPr lang="zh-CN" altLang="en-US" sz="2400" dirty="0">
                <a:ea typeface="宋体" pitchFamily="2" charset="-122"/>
                <a:sym typeface="+mn-ea"/>
              </a:rPr>
              <a:t>        </a:t>
            </a:r>
            <a:r>
              <a:rPr lang="zh-CN" altLang="en-US" sz="2400" dirty="0">
                <a:ea typeface="黑体" pitchFamily="49" charset="-122"/>
                <a:sym typeface="+mn-ea"/>
              </a:rPr>
              <a:t>例如：    </a:t>
            </a:r>
            <a:r>
              <a:rPr lang="en-US" altLang="zh-CN" sz="2400" dirty="0">
                <a:solidFill>
                  <a:srgbClr val="0033CC"/>
                </a:solidFill>
                <a:ea typeface="宋体" pitchFamily="2" charset="-122"/>
                <a:sym typeface="+mn-ea"/>
              </a:rPr>
              <a:t>ins : 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  <a:sym typeface="+mn-ea"/>
              </a:rPr>
              <a:t>(’a * ’a -&gt; order)</a:t>
            </a:r>
            <a:r>
              <a:rPr lang="en-US" altLang="zh-CN" sz="2400" dirty="0">
                <a:solidFill>
                  <a:srgbClr val="0033CC"/>
                </a:solidFill>
                <a:ea typeface="宋体" pitchFamily="2" charset="-122"/>
                <a:sym typeface="+mn-ea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ea typeface="宋体" pitchFamily="2" charset="-122"/>
                <a:sym typeface="+mn-ea"/>
              </a:rPr>
              <a:t>-&gt;</a:t>
            </a:r>
            <a:r>
              <a:rPr lang="en-US" altLang="zh-CN" sz="2400" dirty="0">
                <a:solidFill>
                  <a:srgbClr val="0033CC"/>
                </a:solidFill>
                <a:ea typeface="宋体" pitchFamily="2" charset="-122"/>
                <a:sym typeface="+mn-ea"/>
              </a:rPr>
              <a:t> (’a * ’a list) -&gt; ’a list</a:t>
            </a:r>
            <a:br>
              <a:rPr lang="en-US" altLang="zh-CN" sz="2400" dirty="0">
                <a:solidFill>
                  <a:srgbClr val="0033CC"/>
                </a:solidFill>
                <a:ea typeface="宋体" pitchFamily="2" charset="-122"/>
                <a:sym typeface="+mn-ea"/>
              </a:rPr>
            </a:br>
            <a:r>
              <a:rPr lang="en-US" altLang="zh-CN" sz="2400" dirty="0">
                <a:solidFill>
                  <a:srgbClr val="0033CC"/>
                </a:solidFill>
                <a:ea typeface="宋体" pitchFamily="2" charset="-122"/>
                <a:sym typeface="+mn-ea"/>
              </a:rPr>
              <a:t>		</a:t>
            </a:r>
            <a:r>
              <a:rPr lang="zh-CN" altLang="en-US" sz="2400" dirty="0">
                <a:solidFill>
                  <a:srgbClr val="0033CC"/>
                </a:solidFill>
                <a:ea typeface="宋体" pitchFamily="2" charset="-122"/>
                <a:sym typeface="+mn-ea"/>
              </a:rPr>
              <a:t>    </a:t>
            </a:r>
            <a:r>
              <a:rPr lang="en-US" altLang="zh-CN" sz="2400" dirty="0">
                <a:solidFill>
                  <a:srgbClr val="0033CC"/>
                </a:solidFill>
                <a:ea typeface="宋体" pitchFamily="2" charset="-122"/>
                <a:sym typeface="+mn-ea"/>
              </a:rPr>
              <a:t>ins 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  <a:sym typeface="+mn-ea"/>
              </a:rPr>
              <a:t>compare</a:t>
            </a:r>
            <a:r>
              <a:rPr lang="en-US" altLang="zh-CN" sz="2400" dirty="0">
                <a:solidFill>
                  <a:srgbClr val="0033CC"/>
                </a:solidFill>
                <a:ea typeface="宋体" pitchFamily="2" charset="-122"/>
                <a:sym typeface="+mn-ea"/>
              </a:rPr>
              <a:t> : int * int list -&gt; int list</a:t>
            </a:r>
            <a:br>
              <a:rPr lang="en-US" altLang="zh-CN" sz="2400" dirty="0">
                <a:solidFill>
                  <a:srgbClr val="0033CC"/>
                </a:solidFill>
                <a:ea typeface="宋体" pitchFamily="2" charset="-122"/>
                <a:sym typeface="+mn-ea"/>
              </a:rPr>
            </a:br>
            <a:r>
              <a:rPr lang="en-US" altLang="zh-CN" sz="2400" dirty="0">
                <a:solidFill>
                  <a:srgbClr val="0033CC"/>
                </a:solidFill>
                <a:ea typeface="宋体" pitchFamily="2" charset="-122"/>
                <a:sym typeface="+mn-ea"/>
              </a:rPr>
              <a:t>		</a:t>
            </a:r>
            <a:r>
              <a:rPr lang="zh-CN" altLang="en-US" sz="2400" dirty="0">
                <a:solidFill>
                  <a:srgbClr val="0033CC"/>
                </a:solidFill>
                <a:ea typeface="宋体" pitchFamily="2" charset="-122"/>
                <a:sym typeface="+mn-ea"/>
              </a:rPr>
              <a:t>    </a:t>
            </a:r>
            <a:r>
              <a:rPr lang="en-US" altLang="zh-CN" sz="2400" dirty="0">
                <a:solidFill>
                  <a:srgbClr val="0033CC"/>
                </a:solidFill>
                <a:ea typeface="宋体" pitchFamily="2" charset="-122"/>
                <a:sym typeface="+mn-ea"/>
              </a:rPr>
              <a:t>ins 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  <a:sym typeface="+mn-ea"/>
              </a:rPr>
              <a:t>String.compare</a:t>
            </a:r>
            <a:r>
              <a:rPr lang="en-US" altLang="zh-CN" sz="2400" dirty="0">
                <a:solidFill>
                  <a:srgbClr val="0033CC"/>
                </a:solidFill>
                <a:ea typeface="宋体" pitchFamily="2" charset="-122"/>
                <a:sym typeface="+mn-ea"/>
              </a:rPr>
              <a:t> : string * string list -&gt; string list</a:t>
            </a:r>
            <a:endParaRPr lang="en-US" altLang="zh-CN" sz="2400" dirty="0">
              <a:solidFill>
                <a:srgbClr val="0033CC"/>
              </a:solidFill>
              <a:ea typeface="宋体" pitchFamily="2" charset="-122"/>
            </a:endParaRPr>
          </a:p>
          <a:p>
            <a:pPr lvl="0"/>
            <a:br>
              <a:rPr lang="en-US" altLang="zh-CN" sz="2400" dirty="0">
                <a:ea typeface="黑体" pitchFamily="49" charset="-122"/>
                <a:sym typeface="+mn-ea"/>
              </a:rPr>
            </a:br>
            <a:endParaRPr lang="en-US" altLang="zh-CN" sz="2400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400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zh-CN" altLang="en-US" dirty="0">
              <a:ea typeface="黑体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7649</Words>
  <Application>WPS 演示</Application>
  <PresentationFormat>宽屏</PresentationFormat>
  <Paragraphs>320</Paragraphs>
  <Slides>28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4" baseType="lpstr">
      <vt:lpstr>Arial</vt:lpstr>
      <vt:lpstr>方正书宋_GBK</vt:lpstr>
      <vt:lpstr>Wingdings</vt:lpstr>
      <vt:lpstr>宋体</vt:lpstr>
      <vt:lpstr>汉仪书宋二KW</vt:lpstr>
      <vt:lpstr>Calibri</vt:lpstr>
      <vt:lpstr>Helvetica Neue</vt:lpstr>
      <vt:lpstr>Calibri Light</vt:lpstr>
      <vt:lpstr>黑体</vt:lpstr>
      <vt:lpstr>汉仪中黑KW</vt:lpstr>
      <vt:lpstr>黑体-简</vt:lpstr>
      <vt:lpstr>微软雅黑</vt:lpstr>
      <vt:lpstr>汉仪旗黑KW</vt:lpstr>
      <vt:lpstr>宋体</vt:lpstr>
      <vt:lpstr>Arial Unicode MS</vt:lpstr>
      <vt:lpstr>Office 主题</vt:lpstr>
      <vt:lpstr>函数式编程原理  Lecture 8</vt:lpstr>
      <vt:lpstr>上节课内容回顾</vt:lpstr>
      <vt:lpstr>本节课主要内容</vt:lpstr>
      <vt:lpstr>函数的柯里化</vt:lpstr>
      <vt:lpstr>函数柯里化</vt:lpstr>
      <vt:lpstr>应用高阶函数的好处</vt:lpstr>
      <vt:lpstr>高阶函数的申明</vt:lpstr>
      <vt:lpstr>多态 vs. 高阶</vt:lpstr>
      <vt:lpstr>柯里函数部分应用</vt:lpstr>
      <vt:lpstr>柯里函数部分应用</vt:lpstr>
      <vt:lpstr>函数的柯里化的好处</vt:lpstr>
      <vt:lpstr>高阶函数应用1——点集数据标准化</vt:lpstr>
      <vt:lpstr>函数norm</vt:lpstr>
      <vt:lpstr>应用1——点集数据标准化</vt:lpstr>
      <vt:lpstr>点集数据标准化——normalize</vt:lpstr>
      <vt:lpstr>高阶函数应用2——求解点集中心</vt:lpstr>
      <vt:lpstr>点集中心的求解</vt:lpstr>
      <vt:lpstr>点集中心的求解</vt:lpstr>
      <vt:lpstr>高阶函数的更多应用</vt:lpstr>
      <vt:lpstr>通用排序(general sorting) </vt:lpstr>
      <vt:lpstr>数据的预处理</vt:lpstr>
      <vt:lpstr>数据的比较</vt:lpstr>
      <vt:lpstr>比较函数的实现</vt:lpstr>
      <vt:lpstr>二元组数据的通用比较函数lex</vt:lpstr>
      <vt:lpstr>list数据的通用比较函数listlex</vt:lpstr>
      <vt:lpstr>函数less与lesseq</vt:lpstr>
      <vt:lpstr>函数sorted</vt:lpstr>
      <vt:lpstr>函数insertion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泛函程序设计原理</dc:title>
  <dc:creator>Ran Zheng</dc:creator>
  <cp:lastModifiedBy>lingu</cp:lastModifiedBy>
  <cp:revision>282</cp:revision>
  <dcterms:created xsi:type="dcterms:W3CDTF">2020-04-06T03:55:13Z</dcterms:created>
  <dcterms:modified xsi:type="dcterms:W3CDTF">2020-04-06T03:55:13Z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