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286" r:id="rId6"/>
    <p:sldId id="414" r:id="rId7"/>
    <p:sldId id="473" r:id="rId8"/>
    <p:sldId id="472" r:id="rId9"/>
    <p:sldId id="416" r:id="rId10"/>
    <p:sldId id="471" r:id="rId11"/>
    <p:sldId id="417" r:id="rId12"/>
    <p:sldId id="474" r:id="rId13"/>
    <p:sldId id="418" r:id="rId14"/>
    <p:sldId id="419" r:id="rId15"/>
    <p:sldId id="420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70" r:id="rId29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B6D2EC"/>
    <a:srgbClr val="B9D4ED"/>
    <a:srgbClr val="5B9BD5"/>
    <a:srgbClr val="CC00CC"/>
    <a:srgbClr val="DEEBF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17"/>
    <p:restoredTop sz="91117"/>
  </p:normalViewPr>
  <p:slideViewPr>
    <p:cSldViewPr snapToGrid="0" showGuides="1">
      <p:cViewPr varScale="1">
        <p:scale>
          <a:sx n="106" d="100"/>
          <a:sy n="106" d="100"/>
        </p:scale>
        <p:origin x="1158" y="96"/>
      </p:cViewPr>
      <p:guideLst>
        <p:guide orient="horz" pos="2160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F77111-ED87-4DAB-9012-7FEFCA9F944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r>
              <a:rPr lang="en-US" altLang="zh-CN" sz="1200" dirty="0">
                <a:latin typeface="Calibri" pitchFamily="34" charset="0"/>
              </a:rPr>
              <a:t>*</a:t>
            </a:r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58CE37-E8F8-401E-9F59-1040731BDC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kern="1200" dirty="0">
                <a:latin typeface="黑体" pitchFamily="49" charset="-122"/>
                <a:ea typeface="黑体" pitchFamily="49" charset="-122"/>
                <a:cs typeface="+mj-cs"/>
              </a:rPr>
              <a:t>函数式编程原理</a:t>
            </a: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zh-CN" altLang="en-US" kern="1200" dirty="0">
                <a:latin typeface="Arial" panose="020B0604020202090204" pitchFamily="34" charset="0"/>
                <a:ea typeface="黑体" pitchFamily="49" charset="-122"/>
                <a:cs typeface="+mj-cs"/>
              </a:rPr>
              <a:t>找零问题</a:t>
            </a:r>
            <a:endParaRPr lang="zh-CN" altLang="en-US" kern="1200" dirty="0">
              <a:latin typeface="Arial" panose="020B0604020202090204" pitchFamily="34" charset="0"/>
              <a:ea typeface="黑体" pitchFamily="49" charset="-122"/>
              <a:cs typeface="+mj-cs"/>
            </a:endParaRPr>
          </a:p>
        </p:txBody>
      </p:sp>
      <p:sp>
        <p:nvSpPr>
          <p:cNvPr id="3074" name="TextBox 2"/>
          <p:cNvSpPr txBox="1"/>
          <p:nvPr/>
        </p:nvSpPr>
        <p:spPr>
          <a:xfrm>
            <a:off x="6454775" y="6126163"/>
            <a:ext cx="5553075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defTabSz="914400" eaLnBrk="0" hangingPunct="0"/>
            <a:r>
              <a:rPr lang="zh-CN" altLang="en-US" dirty="0">
                <a:latin typeface="Calibri" pitchFamily="34" charset="0"/>
                <a:ea typeface="黑体" pitchFamily="49" charset="-122"/>
              </a:rPr>
              <a:t>参考</a:t>
            </a:r>
            <a:r>
              <a:rPr lang="en-US" altLang="zh-CN" dirty="0">
                <a:latin typeface="Calibri" pitchFamily="34" charset="0"/>
                <a:ea typeface="黑体" pitchFamily="49" charset="-122"/>
              </a:rPr>
              <a:t>CMU 2013Fall 15-150  Lecture</a:t>
            </a:r>
            <a:r>
              <a:rPr lang="zh-CN" altLang="en-US" dirty="0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dirty="0">
                <a:latin typeface="Calibri" pitchFamily="34" charset="0"/>
                <a:ea typeface="黑体" pitchFamily="49" charset="-122"/>
              </a:rPr>
              <a:t>11…-slides.pdf</a:t>
            </a:r>
            <a:endParaRPr lang="en-US" altLang="zh-CN" dirty="0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321050" y="1038225"/>
            <a:ext cx="5519738" cy="149860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pt-BR" altLang="zh-CN" b="1" dirty="0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 dirty="0">
                <a:solidFill>
                  <a:srgbClr val="0033CC"/>
                </a:solidFill>
                <a:ea typeface="宋体" pitchFamily="2" charset="-122"/>
              </a:rPr>
              <a:t> change (0, L) p  = </a:t>
            </a:r>
            <a:endParaRPr lang="pt-BR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 dirty="0">
                <a:solidFill>
                  <a:srgbClr val="0033CC"/>
                </a:solidFill>
                <a:ea typeface="宋体" pitchFamily="2" charset="-122"/>
              </a:rPr>
              <a:t>     | change (n, [ ]) p =</a:t>
            </a:r>
            <a:br>
              <a:rPr lang="pt-BR" altLang="zh-CN" dirty="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  </a:t>
            </a:r>
            <a:endParaRPr lang="zh-CN" altLang="en-US" dirty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5788" y="1016000"/>
            <a:ext cx="10318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2300" y="1517650"/>
            <a:ext cx="8588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false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114550" y="3997325"/>
            <a:ext cx="7464425" cy="172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 </a:t>
            </a:r>
            <a:r>
              <a:rPr lang="pt-BR" altLang="zh-CN" sz="2800" dirty="0">
                <a:solidFill>
                  <a:srgbClr val="0033CC"/>
                </a:solidFill>
                <a:latin typeface="Arial" panose="020B0604020202090204" pitchFamily="34" charset="0"/>
              </a:rPr>
              <a:t>| change (n, x::R) p =</a:t>
            </a:r>
            <a:endParaRPr lang="zh-CN" altLang="en-US" sz="2800" dirty="0">
              <a:solidFill>
                <a:srgbClr val="0033CC"/>
              </a:solidFill>
              <a:latin typeface="Arial" panose="020B0604020202090204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        if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x &lt;= n</a:t>
            </a:r>
            <a:b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    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then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(change (n-x, R) (fn A =&gt; p(x::A))</a:t>
            </a:r>
            <a:b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	</a:t>
            </a:r>
            <a:r>
              <a:rPr lang="zh-CN" altLang="en-US" sz="2800" b="1" dirty="0">
                <a:solidFill>
                  <a:srgbClr val="0033CC"/>
                </a:solidFill>
                <a:latin typeface="Calibri" pitchFamily="34" charset="0"/>
              </a:rPr>
              <a:t>    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orelse 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change (n, R) p)</a:t>
            </a:r>
            <a:b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else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change (n, R) p</a:t>
            </a:r>
            <a:endParaRPr lang="zh-CN" altLang="en-US" sz="28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63" y="2408238"/>
            <a:ext cx="12080875" cy="1382713"/>
          </a:xfrm>
          <a:prstGeom prst="rect">
            <a:avLst/>
          </a:prstGeom>
        </p:spPr>
        <p:txBody>
          <a:bodyPr wrap="square" rtlCol="0" anchor="t">
            <a:spAutoFit/>
          </a:bodyPr>
          <a:p>
            <a:pPr marL="0" lvl="3" algn="ctr" fontAlgn="base"/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step2</a:t>
            </a:r>
            <a:r>
              <a:rPr lang="zh-CN" altLang="en-US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：当</a:t>
            </a:r>
            <a:r>
              <a:rPr lang="pt-BR" altLang="zh-CN" sz="2800" strike="noStrike" noProof="0" dirty="0">
                <a:ln>
                  <a:noFill/>
                </a:ln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&gt; 0, L = x::R</a:t>
            </a:r>
            <a:r>
              <a:rPr lang="zh-CN" altLang="en-US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时，针对于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L</a:t>
            </a:r>
            <a:r>
              <a:rPr lang="zh-CN" altLang="en-US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的元素递归调用，都有两种可能</a:t>
            </a:r>
            <a:endParaRPr lang="zh-CN" altLang="en-US" sz="2800" strike="noStrike" noProof="0" dirty="0">
              <a:ln>
                <a:noFill/>
              </a:ln>
              <a:effectLst/>
              <a:uLnTx/>
              <a:uFillTx/>
              <a:latin typeface="+mn-lt"/>
              <a:ea typeface="黑体" pitchFamily="49" charset="-122"/>
              <a:sym typeface="+mn-ea"/>
            </a:endParaRPr>
          </a:p>
          <a:p>
            <a:pPr marL="0" lvl="3" algn="ctr" fontAlgn="base"/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1</a:t>
            </a:r>
            <a:r>
              <a:rPr lang="zh-CN" altLang="en-US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）使用包含当前枚硬币的所有零钱进行找零 </a:t>
            </a:r>
            <a:endParaRPr lang="zh-CN" altLang="en-US" sz="2800" strike="noStrike" noProof="0" dirty="0">
              <a:ln>
                <a:noFill/>
              </a:ln>
              <a:effectLst/>
              <a:uLnTx/>
              <a:uFillTx/>
              <a:latin typeface="+mn-lt"/>
              <a:ea typeface="黑体" pitchFamily="49" charset="-122"/>
              <a:sym typeface="+mn-ea"/>
            </a:endParaRPr>
          </a:p>
          <a:p>
            <a:pPr marL="0" lvl="3" algn="ctr" fontAlgn="base"/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2</a:t>
            </a:r>
            <a:r>
              <a:rPr lang="zh-CN" altLang="en-US" sz="2800" strike="noStrike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）使用不包含当前枚硬币的所有零钱进行找零 </a:t>
            </a:r>
            <a:endParaRPr lang="zh-CN" altLang="en-US" sz="2800" strike="noStrike" noProof="0" dirty="0">
              <a:ln>
                <a:noFill/>
              </a:ln>
              <a:effectLst/>
              <a:uLnTx/>
              <a:uFillTx/>
              <a:latin typeface="+mn-lt"/>
              <a:ea typeface="黑体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3500" y="503238"/>
            <a:ext cx="8331200" cy="608013"/>
          </a:xfrm>
          <a:prstGeom prst="rect">
            <a:avLst/>
          </a:prstGeom>
        </p:spPr>
        <p:txBody>
          <a:bodyPr wrap="square">
            <a:spAutoFit/>
          </a:bodyPr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step1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：首先确定基本情况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边界条件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：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900" y="609600"/>
            <a:ext cx="4171950" cy="436563"/>
          </a:xfrm>
          <a:prstGeom prst="rect">
            <a:avLst/>
          </a:prstGeom>
        </p:spPr>
        <p:txBody>
          <a:bodyPr wrap="square">
            <a:spAutoFit/>
          </a:bodyPr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n=0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 &gt; 0, L =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935788" y="3879850"/>
            <a:ext cx="5181600" cy="787400"/>
          </a:xfrm>
          <a:prstGeom prst="wedgeRoundRectCallout">
            <a:avLst>
              <a:gd name="adj1" fmla="val -64656"/>
              <a:gd name="adj2" fmla="val 96489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递归调用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包含当前硬币，</a:t>
            </a:r>
            <a:endParaRPr lang="zh-CN" altLang="en-US" sz="2400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直到找到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(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判断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p)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或者没找到</a:t>
            </a:r>
            <a:endParaRPr lang="en-US" altLang="zh-CN" sz="2400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  <a:sym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972300" y="5959475"/>
            <a:ext cx="5145088" cy="749300"/>
          </a:xfrm>
          <a:prstGeom prst="wedgeRoundRectCallout">
            <a:avLst>
              <a:gd name="adj1" fmla="val -46926"/>
              <a:gd name="adj2" fmla="val -97877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+mn-ea"/>
              </a:rPr>
              <a:t>递归调用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不含当前硬币，</a:t>
            </a:r>
            <a:endParaRPr lang="zh-CN" altLang="en-US" sz="2400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直到找到判断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p)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或者没找到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2" grpId="0"/>
      <p:bldP spid="3" grpId="0"/>
      <p:bldP spid="7" grpId="0"/>
      <p:bldP spid="6" grpId="0" build="p"/>
      <p:bldP spid="8" grpId="0"/>
      <p:bldP spid="6" grpId="1" bldLvl="0" build="allAtOnce"/>
      <p:bldP spid="10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找零问题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递归法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change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anose="020B0604020202090204" pitchFamily="34" charset="0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838200" y="1731963"/>
            <a:ext cx="4503738" cy="1500187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pt-BR" altLang="zh-CN" b="1" dirty="0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 dirty="0">
                <a:solidFill>
                  <a:srgbClr val="0033CC"/>
                </a:solidFill>
                <a:ea typeface="宋体" pitchFamily="2" charset="-122"/>
              </a:rPr>
              <a:t> change (0, L) p = </a:t>
            </a:r>
            <a:endParaRPr lang="pt-BR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 dirty="0">
                <a:solidFill>
                  <a:srgbClr val="0033CC"/>
                </a:solidFill>
                <a:ea typeface="宋体" pitchFamily="2" charset="-122"/>
              </a:rPr>
              <a:t>     | change (n, [ ]) p =</a:t>
            </a:r>
            <a:br>
              <a:rPr lang="pt-BR" altLang="zh-CN" dirty="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     </a:t>
            </a:r>
            <a:r>
              <a:rPr lang="pt-BR" altLang="zh-CN" dirty="0">
                <a:solidFill>
                  <a:srgbClr val="0033CC"/>
                </a:solidFill>
                <a:ea typeface="宋体" pitchFamily="2" charset="-122"/>
              </a:rPr>
              <a:t>| change (n, x::R) p =</a:t>
            </a:r>
            <a:endParaRPr lang="zh-CN" altLang="en-US" dirty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6725" y="4475163"/>
            <a:ext cx="6751638" cy="8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_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0863" y="1714500"/>
            <a:ext cx="10318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4363" y="2214563"/>
            <a:ext cx="8588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false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342" name="内容占位符 2"/>
          <p:cNvSpPr txBox="1"/>
          <p:nvPr/>
        </p:nvSpPr>
        <p:spPr>
          <a:xfrm>
            <a:off x="1122363" y="3063875"/>
            <a:ext cx="10891837" cy="172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if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x &lt;= n</a:t>
            </a:r>
            <a:b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then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(change (n-x, R) (fn A =&gt; p(x::A))</a:t>
            </a:r>
            <a:r>
              <a:rPr lang="zh-CN" altLang="en-US" sz="2800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orelse 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change (n, R) p)</a:t>
            </a:r>
            <a:b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 dirty="0">
                <a:solidFill>
                  <a:srgbClr val="0033CC"/>
                </a:solidFill>
                <a:latin typeface="Calibri" pitchFamily="34" charset="0"/>
              </a:rPr>
              <a:t>else</a:t>
            </a:r>
            <a:r>
              <a:rPr lang="pt-BR" altLang="zh-CN" sz="2800" dirty="0">
                <a:solidFill>
                  <a:srgbClr val="0033CC"/>
                </a:solidFill>
                <a:latin typeface="Calibri" pitchFamily="34" charset="0"/>
              </a:rPr>
              <a:t> change (n, R) p</a:t>
            </a:r>
            <a:endParaRPr lang="zh-CN" altLang="en-US" sz="28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7288" y="5153025"/>
            <a:ext cx="7199313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8425" y="5842000"/>
            <a:ext cx="723900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length(A)&gt;1)=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0" build="p"/>
      <p:bldP spid="4" grpId="1" bldLvl="0" uiExpand="1" build="allAtOnce"/>
      <p:bldP spid="8" grpId="0" build="p"/>
      <p:bldP spid="8" grpId="1" bldLvl="0" uiExpand="1" build="allAtOnce"/>
      <p:bldP spid="9" grpId="0" build="p"/>
      <p:bldP spid="9" grpId="1" bldLvl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黑体" pitchFamily="49" charset="-122"/>
              </a:rPr>
              <a:t>程序的局限性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6513" y="1517650"/>
            <a:ext cx="12144375" cy="1422400"/>
          </a:xfrm>
        </p:spPr>
        <p:txBody>
          <a:bodyPr vert="horz" wrap="square" lIns="91440" tIns="45720" rIns="91440" bIns="45720" anchor="t"/>
          <a:p>
            <a:pPr algn="ctr" fontAlgn="base"/>
            <a:r>
              <a:rPr lang="zh-CN" altLang="en-US" strike="noStrike" noProof="1" dirty="0">
                <a:ea typeface="黑体" pitchFamily="49" charset="-122"/>
              </a:rPr>
              <a:t>程序执行后返回布尔值，只能获取能否找零的结果</a:t>
            </a:r>
            <a:r>
              <a:rPr lang="en-US" altLang="zh-CN" strike="noStrike" noProof="1" dirty="0">
                <a:ea typeface="黑体" pitchFamily="49" charset="-122"/>
              </a:rPr>
              <a:t>(true-</a:t>
            </a:r>
            <a:r>
              <a:rPr lang="zh-CN" altLang="en-US" strike="noStrike" noProof="1" dirty="0">
                <a:ea typeface="黑体" pitchFamily="49" charset="-122"/>
              </a:rPr>
              <a:t>能，</a:t>
            </a:r>
            <a:r>
              <a:rPr lang="en-US" altLang="zh-CN" strike="noStrike" noProof="1" dirty="0">
                <a:ea typeface="黑体" pitchFamily="49" charset="-122"/>
              </a:rPr>
              <a:t>false-</a:t>
            </a:r>
            <a:r>
              <a:rPr lang="zh-CN" altLang="en-US" strike="noStrike" noProof="1" dirty="0">
                <a:ea typeface="黑体" pitchFamily="49" charset="-122"/>
              </a:rPr>
              <a:t>不能</a:t>
            </a:r>
            <a:r>
              <a:rPr lang="en-US" altLang="zh-CN" strike="noStrike" noProof="1" dirty="0">
                <a:ea typeface="黑体" pitchFamily="49" charset="-122"/>
              </a:rPr>
              <a:t>)</a:t>
            </a:r>
            <a:endParaRPr lang="en-US" altLang="zh-CN" strike="noStrike" noProof="1" dirty="0">
              <a:ea typeface="黑体" pitchFamily="49" charset="-122"/>
            </a:endParaRPr>
          </a:p>
          <a:p>
            <a:pPr algn="ctr" fontAlgn="base"/>
            <a:r>
              <a:rPr lang="zh-CN" altLang="en-US" strike="noStrike" noProof="1" dirty="0">
                <a:ea typeface="黑体" pitchFamily="49" charset="-122"/>
              </a:rPr>
              <a:t>能否在判断过程中获取更多的信息：如果能找零，怎么找？</a:t>
            </a:r>
            <a:endParaRPr lang="zh-CN" altLang="en-US" strike="noStrike" noProof="1" dirty="0">
              <a:ea typeface="黑体" pitchFamily="49" charset="-122"/>
            </a:endParaRPr>
          </a:p>
          <a:p>
            <a:pPr marL="0" indent="0" algn="ctr" fontAlgn="base">
              <a:buNone/>
            </a:pPr>
            <a:r>
              <a:rPr lang="zh-CN" altLang="en-US" b="1" strike="noStrike" noProof="1" dirty="0">
                <a:solidFill>
                  <a:srgbClr val="FF0000"/>
                </a:solidFill>
                <a:ea typeface="黑体" pitchFamily="49" charset="-122"/>
              </a:rPr>
              <a:t> 用</a:t>
            </a:r>
            <a:r>
              <a:rPr lang="en-US" altLang="zh-CN" b="1" strike="noStrike" noProof="1" dirty="0">
                <a:solidFill>
                  <a:srgbClr val="FF0000"/>
                </a:solidFill>
                <a:ea typeface="黑体" pitchFamily="49" charset="-122"/>
              </a:rPr>
              <a:t>option</a:t>
            </a:r>
            <a:r>
              <a:rPr lang="zh-CN" altLang="en-US" b="1" strike="noStrike" noProof="1" dirty="0">
                <a:solidFill>
                  <a:srgbClr val="FF0000"/>
                </a:solidFill>
                <a:ea typeface="黑体" pitchFamily="49" charset="-122"/>
              </a:rPr>
              <a:t>返回找零的方案</a:t>
            </a:r>
            <a:endParaRPr lang="zh-CN" altLang="en-US" b="1" strike="noStrike" noProof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5725" y="3273425"/>
            <a:ext cx="815181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275763" y="336550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5725" y="3778250"/>
            <a:ext cx="10074275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option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425" y="4489450"/>
            <a:ext cx="10601325" cy="215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total, n ≥0, L a list of positive 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SOME 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where A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(* 			    if there is such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                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NONE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/>
      <p:bldP spid="5" grpId="0" bldLvl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mkchange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: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提供找零方案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95275" y="1687513"/>
            <a:ext cx="8086725" cy="4351337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 b="1" dirty="0">
                <a:ea typeface="宋体" pitchFamily="2" charset="-122"/>
              </a:rPr>
              <a:t>fun</a:t>
            </a:r>
            <a:r>
              <a:rPr lang="en-US" altLang="zh-CN" sz="2400" dirty="0">
                <a:ea typeface="宋体" pitchFamily="2" charset="-122"/>
              </a:rPr>
              <a:t> mkchange (0, L) p =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dirty="0">
                <a:ea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p [ ]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then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SOME [ ]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else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NONE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| mkchange (n, [ ]) p =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NONE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| mkchange (n, x::R) p =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dirty="0">
                <a:ea typeface="宋体" pitchFamily="2" charset="-122"/>
              </a:rPr>
              <a:t>  </a:t>
            </a:r>
            <a:r>
              <a:rPr lang="en-US" altLang="zh-CN" sz="2400" b="1" dirty="0">
                <a:ea typeface="宋体" pitchFamily="2" charset="-122"/>
              </a:rPr>
              <a:t>if</a:t>
            </a:r>
            <a:r>
              <a:rPr lang="en-US" altLang="zh-CN" sz="2400" dirty="0">
                <a:ea typeface="宋体" pitchFamily="2" charset="-122"/>
              </a:rPr>
              <a:t> x &lt;= n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b="1" dirty="0">
                <a:ea typeface="宋体" pitchFamily="2" charset="-122"/>
              </a:rPr>
              <a:t>  </a:t>
            </a:r>
            <a:r>
              <a:rPr lang="en-US" altLang="zh-CN" sz="2400" b="1" dirty="0">
                <a:ea typeface="宋体" pitchFamily="2" charset="-122"/>
              </a:rPr>
              <a:t>then</a:t>
            </a:r>
            <a:br>
              <a:rPr lang="en-US" altLang="zh-CN" sz="2400" b="1" dirty="0">
                <a:ea typeface="宋体" pitchFamily="2" charset="-122"/>
              </a:rPr>
            </a:br>
            <a:r>
              <a:rPr lang="en-US" altLang="zh-CN" sz="2400" b="1" dirty="0">
                <a:ea typeface="宋体" pitchFamily="2" charset="-122"/>
              </a:rPr>
              <a:t>		case</a:t>
            </a:r>
            <a:r>
              <a:rPr lang="en-US" altLang="zh-CN" sz="2400" dirty="0">
                <a:ea typeface="宋体" pitchFamily="2" charset="-122"/>
              </a:rPr>
              <a:t> mkchange (n-x, R) (</a:t>
            </a:r>
            <a:r>
              <a:rPr lang="en-US" altLang="zh-CN" sz="2400" b="1" dirty="0">
                <a:ea typeface="宋体" pitchFamily="2" charset="-122"/>
              </a:rPr>
              <a:t>fn</a:t>
            </a:r>
            <a:r>
              <a:rPr lang="en-US" altLang="zh-CN" sz="2400" dirty="0">
                <a:ea typeface="宋体" pitchFamily="2" charset="-122"/>
              </a:rPr>
              <a:t> A =&gt; p(x::A)) </a:t>
            </a:r>
            <a:r>
              <a:rPr lang="en-US" altLang="zh-CN" sz="2400" b="1" dirty="0">
                <a:ea typeface="宋体" pitchFamily="2" charset="-122"/>
              </a:rPr>
              <a:t>of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zh-CN" altLang="en-US" sz="2400" dirty="0">
                <a:ea typeface="宋体" pitchFamily="2" charset="-122"/>
              </a:rPr>
              <a:t>     </a:t>
            </a: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SOME A =&gt; SOME (x::A)</a:t>
            </a:r>
            <a:b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zh-CN" altLang="en-US" sz="2400" dirty="0">
                <a:ea typeface="宋体" pitchFamily="2" charset="-122"/>
              </a:rPr>
              <a:t>        </a:t>
            </a:r>
            <a:r>
              <a:rPr lang="en-US" altLang="zh-CN" sz="2400" dirty="0">
                <a:ea typeface="宋体" pitchFamily="2" charset="-122"/>
              </a:rPr>
              <a:t>|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NONE </a:t>
            </a:r>
            <a:r>
              <a:rPr lang="en-US" altLang="zh-CN" sz="2400" dirty="0">
                <a:ea typeface="宋体" pitchFamily="2" charset="-122"/>
              </a:rPr>
              <a:t>=&gt; mkchange (n, R) p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	 </a:t>
            </a: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else	</a:t>
            </a:r>
            <a:r>
              <a:rPr lang="en-US" altLang="zh-CN" sz="2400" dirty="0">
                <a:ea typeface="宋体" pitchFamily="2" charset="-122"/>
              </a:rPr>
              <a:t>mkchange (n, R) p</a:t>
            </a:r>
            <a:br>
              <a:rPr lang="en-US" altLang="zh-CN" sz="2400" dirty="0">
                <a:ea typeface="宋体" pitchFamily="2" charset="-122"/>
              </a:rPr>
            </a:br>
            <a:br>
              <a:rPr lang="en-US" altLang="zh-CN" sz="2400" dirty="0">
                <a:ea typeface="宋体" pitchFamily="2" charset="-122"/>
              </a:rPr>
            </a:b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138738" y="2813050"/>
            <a:ext cx="6929438" cy="785813"/>
          </a:xfrm>
          <a:prstGeom prst="wedgeRoundRectCallout">
            <a:avLst>
              <a:gd name="adj1" fmla="val -54764"/>
              <a:gd name="adj2" fmla="val 120540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递归调用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包含当前硬币，直到边界并验证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p:</a:t>
            </a:r>
            <a:endParaRPr lang="zh-CN" altLang="en-US" sz="2400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1) 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能找到返回</a:t>
            </a:r>
            <a:r>
              <a:rPr lang="en-US" altLang="zh-CN" sz="2400" strike="noStrike" noProof="1" dirty="0">
                <a:solidFill>
                  <a:srgbClr val="FF0000"/>
                </a:solidFill>
                <a:ea typeface="宋体" pitchFamily="2" charset="-122"/>
                <a:sym typeface="+mn-ea"/>
              </a:rPr>
              <a:t>SOME (x::A)</a:t>
            </a:r>
            <a:r>
              <a:rPr lang="zh-CN" altLang="en-US" sz="2400" strike="noStrike" noProof="1" dirty="0">
                <a:solidFill>
                  <a:srgbClr val="FF0000"/>
                </a:solidFill>
                <a:ea typeface="宋体" pitchFamily="2" charset="-122"/>
                <a:sym typeface="+mn-ea"/>
              </a:rPr>
              <a:t>，</a:t>
            </a:r>
            <a:r>
              <a:rPr lang="en-US" altLang="zh-CN" sz="2400" strike="noStrike" noProof="1" dirty="0">
                <a:solidFill>
                  <a:srgbClr val="FF0000"/>
                </a:solidFill>
                <a:ea typeface="宋体" pitchFamily="2" charset="-122"/>
                <a:sym typeface="+mn-ea"/>
              </a:rPr>
              <a:t>2) 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没找到返回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NONE</a:t>
            </a:r>
            <a:endParaRPr lang="en-US" altLang="zh-CN" sz="2400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itchFamily="49" charset="-122"/>
              <a:sym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07063" y="5291138"/>
            <a:ext cx="4786313" cy="747713"/>
          </a:xfrm>
          <a:prstGeom prst="wedgeRoundRectCallout">
            <a:avLst>
              <a:gd name="adj1" fmla="val -53356"/>
              <a:gd name="adj2" fmla="val -75721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+mn-ea"/>
              </a:rPr>
              <a:t>递归调用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不含当前硬币，直到找到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(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验证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p)</a:t>
            </a:r>
            <a:r>
              <a:rPr lang="zh-CN" altLang="en-US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49" charset="-122"/>
                <a:sym typeface="+mn-ea"/>
              </a:rPr>
              <a:t>或者没找到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0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运行时出现错误怎么办？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838200" y="2400300"/>
            <a:ext cx="10515600" cy="4351338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运行时错误处理</a:t>
            </a:r>
            <a:endParaRPr lang="en-US" altLang="zh-CN">
              <a:latin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异常的声明</a:t>
            </a:r>
            <a:r>
              <a:rPr lang="en-US" altLang="zh-CN">
                <a:latin typeface="Arial" panose="020B0604020202090204" pitchFamily="34" charset="0"/>
              </a:rPr>
              <a:t>(declaring)/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抛出</a:t>
            </a:r>
            <a:r>
              <a:rPr lang="en-US" altLang="zh-CN">
                <a:latin typeface="Arial" panose="020B0604020202090204" pitchFamily="34" charset="0"/>
              </a:rPr>
              <a:t>(raising)/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处理</a:t>
            </a:r>
            <a:r>
              <a:rPr lang="en-US" altLang="zh-CN">
                <a:latin typeface="Arial" panose="020B0604020202090204" pitchFamily="34" charset="0"/>
              </a:rPr>
              <a:t>(handling)</a:t>
            </a:r>
            <a:endParaRPr lang="en-US" altLang="zh-CN">
              <a:latin typeface="Arial" panose="020B0604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latin typeface="Arial" panose="020B0604020202090204" pitchFamily="34" charset="0"/>
              </a:rPr>
              <a:t>				</a:t>
            </a:r>
            <a:endParaRPr lang="en-US" altLang="zh-CN" sz="280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>
                <a:ea typeface="黑体" pitchFamily="49" charset="-122"/>
              </a:rPr>
              <a:t>表达式的计算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174" name="文本框 8"/>
          <p:cNvSpPr txBox="1"/>
          <p:nvPr/>
        </p:nvSpPr>
        <p:spPr>
          <a:xfrm>
            <a:off x="1397000" y="5878513"/>
            <a:ext cx="48450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如何确保程序安全运行？</a:t>
            </a:r>
            <a:endParaRPr lang="zh-CN" altLang="en-US" sz="320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5563" y="1787525"/>
            <a:ext cx="1377950" cy="522288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表达式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988" y="2889250"/>
            <a:ext cx="1689100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类型推导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075" y="3922713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表达式求值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65313" y="2416175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65313" y="3486150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6163" y="2344738"/>
            <a:ext cx="2109787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defTabSz="914400" eaLnBrk="0" hangingPunct="0"/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Well-typed</a:t>
            </a:r>
            <a:endParaRPr lang="zh-CN" altLang="en-US" sz="28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224213" y="3802063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0450" y="3614738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结果为某个值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latin typeface="Calibri" pitchFamily="34" charset="0"/>
                <a:ea typeface="黑体" pitchFamily="49" charset="-122"/>
              </a:rPr>
              <a:t>or</a:t>
            </a:r>
            <a:endParaRPr lang="en-US" altLang="zh-CN" sz="2400">
              <a:solidFill>
                <a:srgbClr val="0033CC"/>
              </a:solidFill>
              <a:latin typeface="Calibri" pitchFamily="34" charset="0"/>
              <a:ea typeface="黑体" pitchFamily="49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永远循环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242050" y="3486150"/>
            <a:ext cx="4718050" cy="1328738"/>
          </a:xfrm>
          <a:prstGeom prst="wedgeRoundRectCallout">
            <a:avLst>
              <a:gd name="adj1" fmla="val -66053"/>
              <a:gd name="adj2" fmla="val 27362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除逻辑错误外，是否会出现其他错误？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过程严谨，不会出错，但可能导致运行时错误。如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42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div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  <a:sym typeface="+mn-ea"/>
              </a:rPr>
              <a:t>0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500" y="5032375"/>
            <a:ext cx="6697663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基于语法的类型检测：不对表达式进行求解，</a:t>
            </a:r>
            <a:br>
              <a:rPr lang="en-US" altLang="zh-CN" sz="24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4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			    </a:t>
            </a:r>
            <a:r>
              <a:rPr lang="zh-CN" altLang="en-US" sz="24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故不能避免运行时错误</a:t>
            </a:r>
            <a:endParaRPr lang="zh-CN" altLang="en-US" sz="240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7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2" grpId="0" bldLvl="0" animBg="1"/>
      <p:bldP spid="9" grpId="0" bldLvl="0" animBg="1"/>
      <p:bldP spid="11" grpId="0" bldLvl="0" animBg="1"/>
      <p:bldP spid="5" grpId="0" bldLvl="0" animBg="1"/>
      <p:bldP spid="13" grpId="0" bldLvl="0" animBg="1"/>
      <p:bldP spid="6" grpId="0"/>
      <p:bldP spid="12" grpId="0" bldLvl="0" animBg="1"/>
      <p:bldP spid="14" grpId="0" build="p"/>
      <p:bldP spid="16" grpId="0" bldLvl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>
                <a:ea typeface="黑体" pitchFamily="49" charset="-122"/>
              </a:rPr>
              <a:t>引入异常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/>
              <a:t>ML</a:t>
            </a:r>
            <a:r>
              <a:rPr lang="zh-CN" altLang="en-US">
                <a:ea typeface="黑体" pitchFamily="49" charset="-122"/>
              </a:rPr>
              <a:t>中的异常：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ML</a:t>
            </a:r>
            <a:r>
              <a:rPr lang="zh-CN" altLang="en-US">
                <a:ea typeface="黑体" pitchFamily="49" charset="-122"/>
              </a:rPr>
              <a:t>自带一些异常处理</a:t>
            </a:r>
            <a:r>
              <a:rPr lang="en-US" altLang="zh-CN"/>
              <a:t>(</a:t>
            </a:r>
            <a:r>
              <a:rPr lang="zh-CN" altLang="en-US">
                <a:ea typeface="黑体" pitchFamily="49" charset="-122"/>
              </a:rPr>
              <a:t>如</a:t>
            </a:r>
            <a:r>
              <a:rPr lang="en-US" altLang="zh-CN"/>
              <a:t>Div</a:t>
            </a:r>
            <a:r>
              <a:rPr lang="zh-CN" altLang="en-US">
                <a:ea typeface="黑体" pitchFamily="49" charset="-122"/>
              </a:rPr>
              <a:t>，</a:t>
            </a:r>
            <a:r>
              <a:rPr lang="en-US" altLang="zh-CN"/>
              <a:t>Overflow</a:t>
            </a:r>
            <a:r>
              <a:rPr lang="zh-CN" altLang="en-US">
                <a:ea typeface="黑体" pitchFamily="49" charset="-122"/>
              </a:rPr>
              <a:t>等</a:t>
            </a:r>
            <a:r>
              <a:rPr lang="en-US" altLang="zh-CN"/>
              <a:t>)</a:t>
            </a:r>
            <a:r>
              <a:rPr lang="zh-CN" altLang="en-US">
                <a:ea typeface="黑体" pitchFamily="49" charset="-122"/>
              </a:rPr>
              <a:t>处理运行时错误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49" charset="-122"/>
              </a:rPr>
              <a:t>由程序员自定义：异常声明</a:t>
            </a:r>
            <a:r>
              <a:rPr lang="en-US" altLang="zh-CN"/>
              <a:t>(declaring)/</a:t>
            </a:r>
            <a:r>
              <a:rPr lang="zh-CN" altLang="en-US">
                <a:ea typeface="黑体" pitchFamily="49" charset="-122"/>
              </a:rPr>
              <a:t>抛出</a:t>
            </a:r>
            <a:r>
              <a:rPr lang="en-US" altLang="zh-CN"/>
              <a:t>(raising)/</a:t>
            </a:r>
            <a:r>
              <a:rPr lang="zh-CN" altLang="en-US">
                <a:ea typeface="黑体" pitchFamily="49" charset="-122"/>
              </a:rPr>
              <a:t>处理</a:t>
            </a:r>
            <a:r>
              <a:rPr lang="en-US" altLang="zh-CN"/>
              <a:t>(handling)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49" charset="-122"/>
              </a:rPr>
              <a:t>机制灵活、作用域规则简单，较好的适应类型规范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49" charset="-122"/>
              </a:rPr>
              <a:t>异常的引入：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49" charset="-122"/>
              </a:rPr>
              <a:t>求值</a:t>
            </a:r>
            <a:r>
              <a:rPr lang="en-US" altLang="zh-CN"/>
              <a:t>(Evaluation)/</a:t>
            </a:r>
            <a:r>
              <a:rPr lang="zh-CN" altLang="en-US">
                <a:ea typeface="黑体" pitchFamily="49" charset="-122"/>
              </a:rPr>
              <a:t>等价</a:t>
            </a:r>
            <a:r>
              <a:rPr lang="en-US" altLang="zh-CN"/>
              <a:t>(Equality)/</a:t>
            </a:r>
            <a:r>
              <a:rPr lang="zh-CN" altLang="en-US">
                <a:ea typeface="黑体" pitchFamily="49" charset="-122"/>
              </a:rPr>
              <a:t>引用透明性</a:t>
            </a:r>
            <a:r>
              <a:rPr lang="en-US" altLang="zh-CN"/>
              <a:t>(Referential</a:t>
            </a:r>
            <a:r>
              <a:rPr lang="zh-CN" altLang="en-US">
                <a:ea typeface="黑体" pitchFamily="49" charset="-122"/>
              </a:rPr>
              <a:t> </a:t>
            </a:r>
            <a:r>
              <a:rPr lang="en-US" altLang="zh-CN"/>
              <a:t>transparency)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>
                <a:ea typeface="黑体" pitchFamily="49" charset="-122"/>
              </a:rPr>
              <a:t>求值</a:t>
            </a:r>
            <a:r>
              <a:rPr lang="en-US" altLang="zh-CN">
                <a:latin typeface="Calibri" pitchFamily="34" charset="0"/>
              </a:rPr>
              <a:t>(evaluation)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13563" y="3727450"/>
            <a:ext cx="2144712" cy="554038"/>
          </a:xfrm>
          <a:ln/>
        </p:spPr>
        <p:txBody>
          <a:bodyPr vert="horz" wrap="square" lIns="91440" tIns="45720" rIns="91440" bIns="45720" anchor="t"/>
          <a:p>
            <a:pPr marL="457200" lvl="1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抛出异常</a:t>
            </a:r>
            <a:endParaRPr lang="en-US" altLang="zh-CN">
              <a:solidFill>
                <a:srgbClr val="0033CC"/>
              </a:solidFill>
              <a:latin typeface="黑体" pitchFamily="49" charset="-122"/>
              <a:ea typeface="Arial" panose="020B060402020209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2471738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表达式求值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224213" y="2351088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450" y="2163763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结果为某个值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latin typeface="Calibri" pitchFamily="34" charset="0"/>
                <a:ea typeface="黑体" pitchFamily="49" charset="-122"/>
              </a:rPr>
              <a:t>or</a:t>
            </a:r>
            <a:endParaRPr lang="en-US" altLang="zh-CN" sz="2400">
              <a:solidFill>
                <a:srgbClr val="0033CC"/>
              </a:solidFill>
              <a:latin typeface="Calibri" pitchFamily="34" charset="0"/>
              <a:ea typeface="黑体" pitchFamily="49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永远循环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2513" y="3492500"/>
            <a:ext cx="2462212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or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处理运行时错误</a:t>
            </a:r>
            <a:endParaRPr lang="en-US" altLang="zh-CN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62675" y="3925888"/>
            <a:ext cx="9144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 bldLvl="0" animBg="1"/>
      <p:bldP spid="5" grpId="0" bldLvl="0" animBg="1"/>
      <p:bldP spid="6" grpId="0"/>
      <p:bldP spid="2" grpId="0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等价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>
                <a:ea typeface="黑体" pitchFamily="49" charset="-122"/>
              </a:rPr>
              <a:t>两个整型表达式相等</a:t>
            </a:r>
            <a:r>
              <a:rPr lang="en-US" altLang="zh-CN"/>
              <a:t>		</a:t>
            </a:r>
            <a:r>
              <a:rPr lang="zh-CN" altLang="en-US">
                <a:ea typeface="黑体" pitchFamily="49" charset="-122"/>
              </a:rPr>
              <a:t>当且仅当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49" charset="-122"/>
              </a:rPr>
              <a:t>经推导、求值后，得到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相同</a:t>
            </a:r>
            <a:r>
              <a:rPr lang="en-US" altLang="zh-CN">
                <a:solidFill>
                  <a:srgbClr val="FF0000"/>
                </a:solidFill>
              </a:rPr>
              <a:t>(same)</a:t>
            </a:r>
            <a:r>
              <a:rPr lang="zh-CN" altLang="en-US">
                <a:ea typeface="黑体" pitchFamily="49" charset="-122"/>
              </a:rPr>
              <a:t>的结果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or</a:t>
            </a:r>
            <a:r>
              <a:rPr lang="zh-CN" altLang="en-US">
                <a:ea typeface="黑体" pitchFamily="49" charset="-122"/>
              </a:rPr>
              <a:t> 都执行失败</a:t>
            </a:r>
            <a:r>
              <a:rPr lang="en-US" altLang="zh-CN"/>
              <a:t>(</a:t>
            </a:r>
            <a:r>
              <a:rPr lang="zh-CN" altLang="en-US">
                <a:ea typeface="黑体" pitchFamily="49" charset="-122"/>
              </a:rPr>
              <a:t>无法终止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49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相同</a:t>
            </a:r>
            <a:r>
              <a:rPr lang="zh-CN" altLang="en-US">
                <a:solidFill>
                  <a:srgbClr val="0033CC"/>
                </a:solidFill>
                <a:ea typeface="黑体" pitchFamily="49" charset="-122"/>
              </a:rPr>
              <a:t>的异常</a:t>
            </a:r>
            <a:endParaRPr lang="en-US" altLang="zh-CN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49" charset="-122"/>
              </a:rPr>
              <a:t>类型为</a:t>
            </a:r>
            <a:r>
              <a:rPr lang="en-US" altLang="zh-CN"/>
              <a:t>t -&gt; t’</a:t>
            </a:r>
            <a:r>
              <a:rPr lang="zh-CN" altLang="en-US">
                <a:ea typeface="黑体" pitchFamily="49" charset="-122"/>
              </a:rPr>
              <a:t> 的两个表达式相等</a:t>
            </a:r>
            <a:r>
              <a:rPr lang="en-US" altLang="zh-CN"/>
              <a:t>		</a:t>
            </a:r>
            <a:r>
              <a:rPr lang="zh-CN" altLang="en-US">
                <a:ea typeface="黑体" pitchFamily="49" charset="-122"/>
              </a:rPr>
              <a:t>当且仅当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49" charset="-122"/>
              </a:rPr>
              <a:t>经表达式求值后，得到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</a:rPr>
              <a:t>(equal)</a:t>
            </a:r>
            <a:r>
              <a:rPr lang="zh-CN" altLang="en-US">
                <a:ea typeface="黑体" pitchFamily="49" charset="-122"/>
              </a:rPr>
              <a:t>的结果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or </a:t>
            </a:r>
            <a:r>
              <a:rPr lang="zh-CN" altLang="en-US">
                <a:ea typeface="黑体" pitchFamily="49" charset="-122"/>
              </a:rPr>
              <a:t>都执行失败</a:t>
            </a:r>
            <a:r>
              <a:rPr lang="en-US" altLang="zh-CN"/>
              <a:t>(</a:t>
            </a:r>
            <a:r>
              <a:rPr lang="zh-CN" altLang="en-US">
                <a:ea typeface="黑体" pitchFamily="49" charset="-122"/>
              </a:rPr>
              <a:t>无法终止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49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相同的</a:t>
            </a:r>
            <a:r>
              <a:rPr lang="zh-CN" altLang="en-US">
                <a:solidFill>
                  <a:srgbClr val="0033CC"/>
                </a:solidFill>
                <a:ea typeface="黑体" pitchFamily="49" charset="-122"/>
              </a:rPr>
              <a:t>异常</a:t>
            </a:r>
            <a:endParaRPr lang="en-US" altLang="zh-CN">
              <a:ea typeface="Arial" panose="020B060402020209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97713" y="4994275"/>
            <a:ext cx="3919538" cy="1304925"/>
          </a:xfrm>
          <a:prstGeom prst="wedgeRoundRectCallout">
            <a:avLst>
              <a:gd name="adj1" fmla="val -49106"/>
              <a:gd name="adj2" fmla="val -6361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 = 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for 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 = y implies f(x) = g(y)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9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2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引用透明性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(ref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trans)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650" y="1690688"/>
            <a:ext cx="10515600" cy="4351337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</a:rPr>
              <a:t>(equal)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子表达式可以作为参数进行传递：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	then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+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so	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 + 21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so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上节课内容回顾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“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多态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”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的力量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The power of polymorphism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)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以排序算法为例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设计通用排序函数解决排序类问题</a:t>
            </a:r>
            <a:r>
              <a:rPr lang="en-US" altLang="zh-CN" sz="2000" dirty="0">
                <a:latin typeface="Arial" panose="020B0604020202090204" pitchFamily="34" charset="0"/>
                <a:ea typeface="黑体" pitchFamily="49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Developing an abstract and general solution</a:t>
            </a: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to a family of problems</a:t>
            </a:r>
            <a:r>
              <a:rPr lang="en-US" altLang="zh-CN" sz="2000" dirty="0">
                <a:latin typeface="Arial" panose="020B0604020202090204" pitchFamily="34" charset="0"/>
                <a:ea typeface="黑体" pitchFamily="49" charset="-122"/>
              </a:rPr>
              <a:t>)</a:t>
            </a:r>
            <a:endParaRPr lang="en-US" altLang="zh-CN" sz="2000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柯里化和高阶函数的部分求解</a:t>
            </a:r>
            <a:r>
              <a:rPr lang="en-US" altLang="zh-CN" sz="2000" dirty="0">
                <a:latin typeface="Arial" panose="020B0604020202090204" pitchFamily="34" charset="0"/>
                <a:ea typeface="黑体" pitchFamily="49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Currying and partial evaluation</a:t>
            </a:r>
            <a:r>
              <a:rPr lang="en-US" altLang="zh-CN" sz="2000" dirty="0">
                <a:latin typeface="Arial" panose="020B0604020202090204" pitchFamily="34" charset="0"/>
                <a:ea typeface="黑体" pitchFamily="49" charset="-122"/>
              </a:rPr>
              <a:t>)</a:t>
            </a:r>
            <a:endParaRPr lang="en-US" altLang="zh-CN" sz="2000" dirty="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异常的声明</a:t>
            </a:r>
            <a:r>
              <a:rPr lang="en-US" altLang="zh-CN">
                <a:latin typeface="Calibri" pitchFamily="34" charset="0"/>
              </a:rPr>
              <a:t>(declaring)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272415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Negative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Ring-ding-ding-ding-dingeringeding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Wa-pa-pa-pa-pa-pa-pow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黑体" pitchFamily="49" charset="-122"/>
              </a:rPr>
              <a:t>			</a:t>
            </a:r>
            <a:r>
              <a:rPr lang="zh-CN" altLang="en-US">
                <a:ea typeface="黑体" pitchFamily="49" charset="-122"/>
              </a:rPr>
              <a:t>选择合适的名称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2292" name="文本框 6"/>
          <p:cNvSpPr txBox="1"/>
          <p:nvPr/>
        </p:nvSpPr>
        <p:spPr>
          <a:xfrm>
            <a:off x="1611313" y="4667250"/>
            <a:ext cx="6748462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</a:rPr>
              <a:t>exception NotPostive</a:t>
            </a:r>
            <a:endParaRPr lang="en-US" altLang="zh-CN" sz="2400">
              <a:solidFill>
                <a:srgbClr val="7030A0"/>
              </a:solidFill>
              <a:latin typeface="Arial" panose="020B0604020202090204" pitchFamily="34" charset="0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</a:rPr>
              <a:t>exception NotFound</a:t>
            </a:r>
            <a:endParaRPr lang="en-US" altLang="zh-CN" sz="2400">
              <a:solidFill>
                <a:srgbClr val="7030A0"/>
              </a:solidFill>
              <a:latin typeface="Arial" panose="020B0604020202090204" pitchFamily="34" charset="0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</a:rPr>
              <a:t>......</a:t>
            </a:r>
            <a:endParaRPr lang="en-US" altLang="zh-CN" sz="2400">
              <a:solidFill>
                <a:srgbClr val="7030A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异常的作用域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735013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与其他声明具有相同的作用域特点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725" y="2576513"/>
            <a:ext cx="3227388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8663" y="2576513"/>
            <a:ext cx="32258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7938" y="5602288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OK to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raise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 Foo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here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30400" y="4281488"/>
            <a:ext cx="3048000" cy="132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0"/>
          </p:cNvCxnSpPr>
          <p:nvPr/>
        </p:nvCxnSpPr>
        <p:spPr>
          <a:xfrm flipH="1" flipV="1">
            <a:off x="6486525" y="4252913"/>
            <a:ext cx="379413" cy="134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gcd(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最大公约数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)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 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063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ea typeface="宋体" pitchFamily="2" charset="-122"/>
              </a:rPr>
              <a:t>(* REQUIRES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x&gt;0 &amp; y&gt;0 </a:t>
            </a:r>
            <a:r>
              <a:rPr lang="en-US" altLang="zh-CN">
                <a:ea typeface="宋体" pitchFamily="2" charset="-122"/>
              </a:rPr>
              <a:t>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gcd(x, y) = the g.c.d. of x and y.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fun </a:t>
            </a:r>
            <a:r>
              <a:rPr lang="en-US" altLang="zh-CN">
                <a:ea typeface="宋体" pitchFamily="2" charset="-122"/>
              </a:rPr>
              <a:t>gcd (x, y)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Int.compare(x,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LESS 	=&gt; gcd(x, y-x)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EQUAL	 =&gt; x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GREATER	 =&gt; gcd(x-y, y)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7775" y="5267325"/>
            <a:ext cx="7818438" cy="119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=&gt;* gcd(1-0, 0) =&gt;* gcd(1, 0) =&gt;* ...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 =&gt;* gcd(2, ~1) =&gt;* gcd(3, ~1) =&gt;*...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6656388" y="4833938"/>
            <a:ext cx="2409825" cy="812800"/>
          </a:xfrm>
          <a:prstGeom prst="wedgeEllipseCallou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无限循环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021638" y="5646738"/>
            <a:ext cx="2344738" cy="931863"/>
          </a:xfrm>
          <a:prstGeom prst="wedgeEllipseCallout">
            <a:avLst>
              <a:gd name="adj1" fmla="val -70812"/>
              <a:gd name="adj2" fmla="val 22129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无法终止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ldLvl="0" animBg="1"/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16387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905125"/>
            <a:ext cx="11020425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 (x, y) =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&lt;=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&lt;=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   LESS 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EQUAL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GREATER =&gt; GCD(x-y x)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175" y="5545138"/>
            <a:ext cx="49641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GCD(42, 72) 	=&gt;* 6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94738" y="4630738"/>
            <a:ext cx="3163888" cy="1363663"/>
          </a:xfrm>
          <a:prstGeom prst="wedgeRoundRectCallout">
            <a:avLst>
              <a:gd name="adj1" fmla="val -35049"/>
              <a:gd name="adj2" fmla="val -92644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有问题吗？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递归调用时存在冗余测试！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5" grpId="0"/>
      <p:bldP spid="6" grpId="0"/>
      <p:bldP spid="7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28674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288" y="2905125"/>
            <a:ext cx="11353800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 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	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 (x, y) =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7910513" y="4789488"/>
            <a:ext cx="3443288" cy="739775"/>
          </a:xfrm>
          <a:prstGeom prst="wedgeEllipseCallout">
            <a:avLst>
              <a:gd name="adj1" fmla="val -94270"/>
              <a:gd name="adj2" fmla="val 100023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只做一次测试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GCD‘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10067925" cy="4400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GCD’(x, y) =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 raise </a:t>
            </a:r>
            <a:r>
              <a:rPr lang="en-US" altLang="zh-CN" sz="2800" strike="noStrike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475288" y="1244600"/>
            <a:ext cx="6540500" cy="1473200"/>
          </a:xfrm>
          <a:prstGeom prst="wedgeEllipseCallout">
            <a:avLst>
              <a:gd name="adj1" fmla="val -71506"/>
              <a:gd name="adj2" fmla="val 53492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使用</a:t>
            </a:r>
            <a:r>
              <a:rPr lang="en-US" altLang="zh-CN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local</a:t>
            </a:r>
            <a:r>
              <a:rPr lang="zh-CN" altLang="en-US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隐藏声明，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使得</a:t>
            </a:r>
            <a:r>
              <a:rPr lang="en-US" altLang="zh-CN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gcd </a:t>
            </a:r>
            <a:r>
              <a:rPr lang="zh-CN" altLang="en-US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只在</a:t>
            </a:r>
            <a:r>
              <a:rPr lang="en-US" altLang="zh-CN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GCD’</a:t>
            </a:r>
            <a:r>
              <a:rPr lang="zh-CN" altLang="en-US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中可见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  <a:ln/>
        </p:spPr>
        <p:txBody>
          <a:bodyPr vert="horz" wrap="square" lIns="91440" tIns="45720" rIns="91440" bIns="45720" anchor="ctr"/>
          <a:p>
            <a:r>
              <a:rPr lang="zh-CN" altLang="en-US">
                <a:ea typeface="黑体" pitchFamily="49" charset="-122"/>
              </a:rPr>
              <a:t>简化版的找零问题（不带条件）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233613" y="1690688"/>
            <a:ext cx="7866062" cy="2798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 b="1">
                <a:solidFill>
                  <a:srgbClr val="0033CC"/>
                </a:solidFill>
                <a:latin typeface="Calibri" pitchFamily="34" charset="0"/>
              </a:rPr>
              <a:t>fun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 change’ (0, L) = [ ]</a:t>
            </a:r>
            <a:br>
              <a:rPr lang="pt-BR" altLang="zh-CN" sz="2800">
                <a:solidFill>
                  <a:srgbClr val="0033CC"/>
                </a:solidFill>
                <a:latin typeface="Calibri" pitchFamily="34" charset="0"/>
              </a:rPr>
            </a:br>
            <a:r>
              <a:rPr lang="zh-CN" altLang="en-US" sz="2800">
                <a:solidFill>
                  <a:srgbClr val="0033CC"/>
                </a:solidFill>
                <a:latin typeface="Calibri" pitchFamily="34" charset="0"/>
              </a:rPr>
              <a:t>    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| change’ (n, [ ]) = </a:t>
            </a:r>
            <a:r>
              <a:rPr lang="pt-BR" altLang="zh-CN" sz="2800" b="1">
                <a:solidFill>
                  <a:srgbClr val="FF0000"/>
                </a:solidFill>
                <a:latin typeface="Calibri" pitchFamily="34" charset="0"/>
              </a:rPr>
              <a:t>ra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pt-BR" altLang="zh-CN" sz="2800" b="1">
                <a:solidFill>
                  <a:srgbClr val="FF0000"/>
                </a:solidFill>
                <a:latin typeface="Calibri" pitchFamily="34" charset="0"/>
              </a:rPr>
              <a:t>se </a:t>
            </a:r>
            <a:r>
              <a:rPr lang="pt-BR" altLang="zh-CN" sz="2800">
                <a:solidFill>
                  <a:srgbClr val="FF0000"/>
                </a:solidFill>
                <a:latin typeface="Calibri" pitchFamily="34" charset="0"/>
              </a:rPr>
              <a:t>Impossible</a:t>
            </a:r>
            <a:br>
              <a:rPr lang="pt-BR" altLang="zh-CN" sz="2800">
                <a:solidFill>
                  <a:srgbClr val="FF0000"/>
                </a:solidFill>
                <a:latin typeface="Calibri" pitchFamily="34" charset="0"/>
              </a:rPr>
            </a:br>
            <a:r>
              <a:rPr lang="zh-CN" altLang="en-US" sz="2800">
                <a:solidFill>
                  <a:srgbClr val="0033CC"/>
                </a:solidFill>
                <a:latin typeface="Calibri" pitchFamily="34" charset="0"/>
              </a:rPr>
              <a:t>    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| change’ (n, x::R) =</a:t>
            </a:r>
            <a:br>
              <a:rPr lang="pt-BR" altLang="zh-CN" sz="280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>
                <a:solidFill>
                  <a:srgbClr val="0033CC"/>
                </a:solidFill>
                <a:latin typeface="Calibri" pitchFamily="34" charset="0"/>
              </a:rPr>
              <a:t>if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 x &lt;= n</a:t>
            </a:r>
            <a:br>
              <a:rPr lang="pt-BR" altLang="zh-CN" sz="2800">
                <a:solidFill>
                  <a:srgbClr val="0033CC"/>
                </a:solidFill>
                <a:latin typeface="Calibri" pitchFamily="34" charset="0"/>
              </a:rPr>
            </a:b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>
                <a:solidFill>
                  <a:srgbClr val="0033CC"/>
                </a:solidFill>
                <a:latin typeface="Calibri" pitchFamily="34" charset="0"/>
              </a:rPr>
              <a:t>then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altLang="zh-CN" sz="2800">
                <a:solidFill>
                  <a:srgbClr val="0033CC"/>
                </a:solidFill>
                <a:latin typeface="Calibri" pitchFamily="34" charset="0"/>
              </a:rPr>
              <a:t>x :: 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change’ (n-x, R) </a:t>
            </a:r>
            <a:endParaRPr lang="pt-BR" altLang="zh-CN" sz="2800">
              <a:solidFill>
                <a:srgbClr val="0033CC"/>
              </a:solidFill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>
                <a:solidFill>
                  <a:srgbClr val="FF0000"/>
                </a:solidFill>
                <a:latin typeface="Calibri" pitchFamily="34" charset="0"/>
              </a:rPr>
              <a:t>        handle Impossible =&gt; change</a:t>
            </a:r>
            <a:r>
              <a:rPr lang="en-US" altLang="pt-BR" sz="2800">
                <a:solidFill>
                  <a:srgbClr val="FF0000"/>
                </a:solidFill>
                <a:latin typeface="Calibri" pitchFamily="34" charset="0"/>
              </a:rPr>
              <a:t>’</a:t>
            </a:r>
            <a:r>
              <a:rPr lang="pt-BR" altLang="zh-CN" sz="2800">
                <a:solidFill>
                  <a:srgbClr val="FF0000"/>
                </a:solidFill>
                <a:latin typeface="Calibri" pitchFamily="34" charset="0"/>
              </a:rPr>
              <a:t>(n, R)</a:t>
            </a:r>
            <a:endParaRPr lang="pt-BR" altLang="zh-CN" sz="2800">
              <a:solidFill>
                <a:srgbClr val="FF0000"/>
              </a:solidFill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	</a:t>
            </a:r>
            <a:r>
              <a:rPr lang="pt-BR" altLang="zh-CN" sz="2800" b="1">
                <a:solidFill>
                  <a:srgbClr val="0033CC"/>
                </a:solidFill>
                <a:latin typeface="Calibri" pitchFamily="34" charset="0"/>
              </a:rPr>
              <a:t>else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 change’ (n, R)</a:t>
            </a:r>
            <a:endParaRPr lang="zh-CN" altLang="en-US" sz="280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2406650" y="1230313"/>
            <a:ext cx="7239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latin typeface="Arial" panose="020B0604020202090204" pitchFamily="34" charset="0"/>
              </a:rPr>
              <a:t>(* change’ : int * int list -&gt; int list *)</a:t>
            </a:r>
            <a:endParaRPr lang="zh-CN" altLang="en-US" sz="2400">
              <a:latin typeface="Arial" panose="020B0604020202090204" pitchFamily="34" charset="0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2233613" y="4987925"/>
            <a:ext cx="61642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sz="2400">
                <a:latin typeface="Arial" panose="020B0604020202090204" pitchFamily="34" charset="0"/>
              </a:rPr>
              <a:t>(* mkchange’ : int * int list -&gt; (int list) option*)</a:t>
            </a:r>
            <a:endParaRPr lang="zh-CN" altLang="en-US" sz="2400">
              <a:latin typeface="Arial" panose="020B060402020209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233613" y="5422900"/>
            <a:ext cx="6548437" cy="1508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 b="1">
                <a:solidFill>
                  <a:srgbClr val="0033CC"/>
                </a:solidFill>
                <a:latin typeface="Calibri" pitchFamily="34" charset="0"/>
              </a:rPr>
              <a:t>fun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 mkchange’ (n, L) = </a:t>
            </a:r>
            <a:br>
              <a:rPr lang="pt-BR" altLang="zh-CN" sz="2800">
                <a:solidFill>
                  <a:srgbClr val="0033CC"/>
                </a:solidFill>
                <a:latin typeface="Calibri" pitchFamily="34" charset="0"/>
              </a:rPr>
            </a:br>
            <a:r>
              <a:rPr lang="zh-CN" altLang="en-US" sz="2800">
                <a:solidFill>
                  <a:srgbClr val="0033CC"/>
                </a:solidFill>
                <a:latin typeface="Calibri" pitchFamily="34" charset="0"/>
              </a:rPr>
              <a:t>    </a:t>
            </a:r>
            <a:r>
              <a:rPr lang="pt-BR" altLang="zh-CN" sz="2800">
                <a:solidFill>
                  <a:srgbClr val="0033CC"/>
                </a:solidFill>
                <a:latin typeface="Calibri" pitchFamily="34" charset="0"/>
              </a:rPr>
              <a:t>SOME change’ (n, L) </a:t>
            </a:r>
            <a:endParaRPr lang="pt-BR" altLang="zh-CN" sz="2800">
              <a:solidFill>
                <a:srgbClr val="0033CC"/>
              </a:solidFill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pt-BR" altLang="zh-CN" sz="2800">
                <a:solidFill>
                  <a:srgbClr val="FF0000"/>
                </a:solidFill>
                <a:latin typeface="Calibri" pitchFamily="34" charset="0"/>
              </a:rPr>
              <a:t>        handle Impossible =&gt; NONE</a:t>
            </a:r>
            <a:endParaRPr lang="pt-BR" altLang="zh-CN" sz="28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本节课主要内容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柯里化和高阶函数的应用</a:t>
            </a:r>
            <a:endParaRPr lang="zh-CN" altLang="en-US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子集求解问题的延伸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用柯里化思路设计程序代码和说明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大规模程序设计思路和方法</a:t>
            </a:r>
            <a:endParaRPr lang="zh-CN" altLang="en-US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异常处理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latin typeface="Arial" panose="020B0604020202090204" pitchFamily="34" charset="0"/>
                <a:ea typeface="黑体" pitchFamily="49" charset="-122"/>
              </a:rPr>
              <a:t>				——</a:t>
            </a: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</a:rPr>
              <a:t>以找零问题为例</a:t>
            </a:r>
            <a:endParaRPr lang="en-US" altLang="zh-CN" sz="2800" dirty="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找零问题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给定整数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一批硬币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和某个限制条件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，是否能找出总值为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、且满足条件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的硬币子集？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穷举法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枚举法：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列举硬币组合的所有可能情况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对所有可能情况逐一进行验证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，直到全部情况验证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完毕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某个情况验证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符合条件，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则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个解；若全部情况验证后都不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符合，则无解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递归法：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把找零分为两类：使用不包含第一枚硬币的所有零钱进行找零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  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使用包含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第一枚硬币的所有零钱进行找零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两者方案之和即为问题求解结果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6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找零问题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穷举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15913" y="1925638"/>
            <a:ext cx="5284788" cy="3965575"/>
          </a:xfrm>
        </p:spPr>
        <p:txBody>
          <a:bodyPr vert="horz" wrap="square" lIns="91440" tIns="45720" rIns="91440" bIns="45720" anchor="t"/>
          <a:p>
            <a:pPr fontAlgn="base"/>
            <a:r>
              <a:rPr lang="zh-CN" altLang="en-US" strike="noStrike" noProof="1" dirty="0">
                <a:ea typeface="黑体" pitchFamily="49" charset="-122"/>
              </a:rPr>
              <a:t>需要解决几个子问题</a:t>
            </a:r>
            <a:r>
              <a:rPr lang="zh-CN" altLang="en-US" strike="noStrike" noProof="1" dirty="0">
                <a:ea typeface="宋体" pitchFamily="2" charset="-122"/>
              </a:rPr>
              <a:t>：</a:t>
            </a:r>
            <a:endParaRPr lang="en-US" altLang="zh-CN" strike="noStrike" noProof="1" dirty="0">
              <a:ea typeface="宋体" pitchFamily="2" charset="-122"/>
            </a:endParaRPr>
          </a:p>
          <a:p>
            <a:pPr lvl="1" fontAlgn="base">
              <a:lnSpc>
                <a:spcPct val="200000"/>
              </a:lnSpc>
            </a:pPr>
            <a:r>
              <a:rPr lang="zh-CN" altLang="en-US" strike="noStrike" noProof="1" dirty="0">
                <a:ea typeface="黑体" pitchFamily="49" charset="-122"/>
              </a:rPr>
              <a:t>穷举所有硬币</a:t>
            </a:r>
            <a:r>
              <a:rPr lang="en-US" altLang="zh-CN" strike="noStrike" noProof="1" dirty="0">
                <a:ea typeface="黑体" pitchFamily="49" charset="-122"/>
              </a:rPr>
              <a:t>L</a:t>
            </a:r>
            <a:r>
              <a:rPr lang="zh-CN" altLang="en-US" strike="noStrike" noProof="1" dirty="0">
                <a:ea typeface="黑体" pitchFamily="49" charset="-122"/>
              </a:rPr>
              <a:t>的所有子集</a:t>
            </a:r>
            <a:endParaRPr lang="en-US" altLang="zh-CN" strike="noStrike" noProof="1" dirty="0">
              <a:ea typeface="黑体" pitchFamily="49" charset="-122"/>
            </a:endParaRPr>
          </a:p>
          <a:p>
            <a:pPr lvl="1" fontAlgn="base">
              <a:lnSpc>
                <a:spcPct val="200000"/>
              </a:lnSpc>
            </a:pPr>
            <a:endParaRPr lang="en-US" altLang="zh-CN" strike="noStrike" noProof="1" dirty="0">
              <a:ea typeface="黑体" pitchFamily="49" charset="-122"/>
            </a:endParaRPr>
          </a:p>
          <a:p>
            <a:pPr lvl="1" fontAlgn="base">
              <a:lnSpc>
                <a:spcPct val="200000"/>
              </a:lnSpc>
            </a:pPr>
            <a:endParaRPr lang="en-US" altLang="zh-CN" strike="noStrike" noProof="1" dirty="0">
              <a:ea typeface="黑体" pitchFamily="49" charset="-122"/>
            </a:endParaRPr>
          </a:p>
          <a:p>
            <a:pPr marL="457200" lvl="1" indent="0" fontAlgn="base">
              <a:lnSpc>
                <a:spcPct val="200000"/>
              </a:lnSpc>
              <a:buNone/>
            </a:pPr>
            <a:endParaRPr lang="zh-CN" altLang="en-US" strike="noStrike" noProof="1" dirty="0">
              <a:ea typeface="黑体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79988" y="273843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5350" y="1925638"/>
            <a:ext cx="6232525" cy="15684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L= x::R, R=[1,2]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sublists(L)=[[],[1],[2],[1,2],[x],[x,1],[x,2],[x,1,2]]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sublists(R)=</a:t>
            </a:r>
            <a:r>
              <a:rPr lang="en-US" altLang="zh-CN" sz="2400" strike="noStrike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[[],[1],[2],[1,2]]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lvl="0" algn="l" eaLnBrk="0" fontAlgn="base" hangingPunct="0">
              <a:buClrTx/>
              <a:buSzTx/>
              <a:buFontTx/>
              <a:defRPr/>
            </a:pPr>
            <a:r>
              <a:rPr lang="en-US" altLang="zh-CN" sz="2400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sublists(L) </a:t>
            </a:r>
            <a:r>
              <a:rPr lang="zh-CN" altLang="en-US" sz="2400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和</a:t>
            </a:r>
            <a:r>
              <a:rPr lang="en-US" altLang="zh-CN" sz="2400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sublists(R) </a:t>
            </a:r>
            <a:r>
              <a:rPr lang="zh-CN" altLang="en-US" sz="2400" b="1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是什么关系？</a:t>
            </a:r>
            <a:endParaRPr lang="zh-CN" altLang="en-US" sz="2400" b="1" strike="noStrike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sym typeface="+mn-ea"/>
            </a:endParaRPr>
          </a:p>
        </p:txBody>
      </p:sp>
      <p:sp>
        <p:nvSpPr>
          <p:cNvPr id="8197" name="矩形 2"/>
          <p:cNvSpPr/>
          <p:nvPr/>
        </p:nvSpPr>
        <p:spPr>
          <a:xfrm>
            <a:off x="4583113" y="373063"/>
            <a:ext cx="6873875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列举硬币组合的所有可能情况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对所有可能情况逐一进行验证，直到全部情况验证完毕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若某个情况验证符合条件，则为一个解；若全部情况验证后都不符合，则无解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5350" y="4938713"/>
            <a:ext cx="6232525" cy="15684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[ ] = [ [ ]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(x::R)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R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 @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 =&gt; x::L) 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5350" y="3733800"/>
            <a:ext cx="6232525" cy="830263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 rtlCol="0" anchor="t">
            <a:spAutoFit/>
          </a:bodyPr>
          <a:lstStyle/>
          <a:p>
            <a:pPr lvl="0" algn="l" eaLnBrk="0" fontAlgn="base" hangingPunct="0">
              <a:buClrTx/>
              <a:buSzTx/>
              <a:buFontTx/>
              <a:defRPr/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sublists(L)=</a:t>
            </a:r>
            <a:endParaRPr lang="en-US" altLang="zh-CN" sz="2400" strike="noStrike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sym typeface="+mn-ea"/>
            </a:endParaRPr>
          </a:p>
          <a:p>
            <a:pPr lvl="0" algn="l" eaLnBrk="0" fontAlgn="base" hangingPunct="0">
              <a:buClrTx/>
              <a:buSzTx/>
              <a:buFontTx/>
              <a:defRPr/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sublists(R) @ map (fn L =&gt; x::L) sublists(R) </a:t>
            </a:r>
            <a:endParaRPr lang="en-US" altLang="zh-CN" sz="2400" strike="noStrike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4" grpId="0" bldLvl="0" animBg="1"/>
      <p:bldP spid="8" grpId="0" bldLvl="0" animBg="1"/>
      <p:bldP spid="3" grpId="0" bldLvl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找零问题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穷举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15913" y="1925638"/>
            <a:ext cx="5284787" cy="396557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ea typeface="黑体" pitchFamily="49" charset="-122"/>
              </a:rPr>
              <a:t>需要解决几个子问题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ea typeface="黑体" pitchFamily="49" charset="-122"/>
              </a:rPr>
              <a:t>穷举所有硬币</a:t>
            </a:r>
            <a:r>
              <a:rPr lang="en-US" altLang="zh-CN" dirty="0">
                <a:ea typeface="黑体" pitchFamily="49" charset="-122"/>
              </a:rPr>
              <a:t>L</a:t>
            </a:r>
            <a:r>
              <a:rPr lang="zh-CN" altLang="en-US" dirty="0">
                <a:ea typeface="黑体" pitchFamily="49" charset="-122"/>
              </a:rPr>
              <a:t>的所有子集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ea typeface="黑体" pitchFamily="49" charset="-122"/>
              </a:rPr>
              <a:t>求解每个硬币子集的总值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ea typeface="黑体" pitchFamily="49" charset="-122"/>
              </a:rPr>
              <a:t>判断硬币子集的总值是否为</a:t>
            </a:r>
            <a:r>
              <a:rPr lang="en-US" altLang="zh-CN" dirty="0">
                <a:ea typeface="黑体" pitchFamily="49" charset="-122"/>
              </a:rPr>
              <a:t>n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ea typeface="黑体" pitchFamily="49" charset="-122"/>
              </a:rPr>
              <a:t>判断硬币子集是否满足条件</a:t>
            </a:r>
            <a:r>
              <a:rPr lang="en-US" altLang="zh-CN" dirty="0">
                <a:ea typeface="黑体" pitchFamily="49" charset="-122"/>
              </a:rPr>
              <a:t>p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65725" y="273843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153025" y="346868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53025" y="424180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53025" y="506730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3000" y="1925638"/>
            <a:ext cx="5699125" cy="15684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[ ] = [ [ ]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(x::R)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R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 @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 =&gt; x::L) 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3000" y="3636963"/>
            <a:ext cx="5699125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L = foldr (op +) 0 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3000" y="5049838"/>
            <a:ext cx="5697538" cy="830263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[ ]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exists p (x::R) = p(x)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9188" y="4389438"/>
            <a:ext cx="5722938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A = 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227" name="矩形 2"/>
          <p:cNvSpPr/>
          <p:nvPr/>
        </p:nvSpPr>
        <p:spPr>
          <a:xfrm>
            <a:off x="4583113" y="373063"/>
            <a:ext cx="6873875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列举硬币组合的所有可能情况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对所有可能情况逐一进行验证，直到全部情况验证完毕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若某个情况验证符合条件，则为一个解；若全部情况验证后都不符合，则无解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找零问题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穷举法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slowchange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6350" y="5033963"/>
            <a:ext cx="94345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6350" y="2466975"/>
            <a:ext cx="10964863" cy="181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p, </a:t>
            </a:r>
            <a:r>
              <a:rPr lang="en-US" altLang="zh-CN" sz="2800" strike="noStrike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≥0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lang="en-US" altLang="zh-CN" sz="2800" strike="noStrike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 a list of </a:t>
            </a:r>
            <a:r>
              <a:rPr lang="en-US" altLang="zh-CN" sz="2800" strike="noStrike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positive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lang="en-US" altLang="zh-CN" sz="2800" strike="noStrike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integers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        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        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找零问题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穷举法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slowchange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388" y="4233863"/>
            <a:ext cx="10150475" cy="95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exists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(sum A = n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p A))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711825"/>
            <a:ext cx="871696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(10, [5,2,2,3...,20])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_ =&gt; true)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197850" y="5354638"/>
            <a:ext cx="3702050" cy="1176338"/>
          </a:xfrm>
          <a:prstGeom prst="wedgeRoundRectCallout">
            <a:avLst>
              <a:gd name="adj1" fmla="val -56711"/>
              <a:gd name="adj2" fmla="val 7941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计算量大，性能极差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没有递归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暴力求解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813" y="1571625"/>
            <a:ext cx="5699125" cy="171450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[ ] = [ [ ]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(x::R)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R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 @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 =&gt; x::L) 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2363" y="1571625"/>
            <a:ext cx="5697538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L = foldr (op +) 0 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0775" y="2487613"/>
            <a:ext cx="5699125" cy="830263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[ ]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exists p (x::R) = p(x)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0775" y="2025650"/>
            <a:ext cx="5699125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A = 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711575"/>
            <a:ext cx="9434513" cy="522288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bldLvl="0" animBg="1"/>
      <p:bldP spid="2" grpId="0" bldLvl="0" animBg="1"/>
      <p:bldP spid="3" grpId="0" bldLvl="0" animBg="1"/>
      <p:bldP spid="10" grpId="0" bldLvl="0" animBg="1"/>
      <p:bldP spid="11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黑体" pitchFamily="49" charset="-122"/>
              </a:rPr>
              <a:t>找零问题</a:t>
            </a:r>
            <a:r>
              <a:rPr lang="en-US" altLang="zh-CN" dirty="0">
                <a:ea typeface="黑体" pitchFamily="49" charset="-122"/>
              </a:rPr>
              <a:t>—</a:t>
            </a:r>
            <a:r>
              <a:rPr lang="zh-CN" altLang="en-US" dirty="0">
                <a:ea typeface="黑体" pitchFamily="49" charset="-122"/>
              </a:rPr>
              <a:t>递归法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744913"/>
            <a:ext cx="94361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37063"/>
            <a:ext cx="11149013" cy="224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 a list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  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if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false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		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55738"/>
            <a:ext cx="9436100" cy="21605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避免穷举所有硬币子集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挑选合适的硬币子集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需要解决：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首先确定基本情况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边界条件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  <a:p>
            <a:pPr marL="914400" marR="0" lvl="3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当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&gt; 0, L = x::R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  <a:sym typeface="+mn-ea"/>
              </a:rPr>
              <a:t>时，递归调用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0988" y="2433638"/>
            <a:ext cx="2878138" cy="7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n=0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 &gt; 0, L =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2294" name="矩形 1"/>
          <p:cNvSpPr/>
          <p:nvPr/>
        </p:nvSpPr>
        <p:spPr>
          <a:xfrm>
            <a:off x="5156200" y="252413"/>
            <a:ext cx="6197600" cy="1198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把找零分为两类：</a:t>
            </a:r>
            <a:br>
              <a:rPr lang="en-US" altLang="zh-CN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使用不包含当前枚硬币的所有零钱进行找零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      使用包含当前枚硬币的所有零钱进行找零</a:t>
            </a:r>
            <a:endParaRPr lang="en-US" altLang="zh-CN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2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90204" pitchFamily="34" charset="0"/>
                <a:ea typeface="黑体" pitchFamily="49" charset="-122"/>
              </a:rPr>
              <a:t>两者方案之和即为问题求解结果</a:t>
            </a:r>
            <a:endParaRPr lang="zh-CN" altLang="en-US" sz="1800" dirty="0">
              <a:solidFill>
                <a:schemeClr val="tx1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7184</Words>
  <Application>WPS 演示</Application>
  <PresentationFormat>宽屏</PresentationFormat>
  <Paragraphs>338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方正书宋_GBK</vt:lpstr>
      <vt:lpstr>Wingdings</vt:lpstr>
      <vt:lpstr>宋体</vt:lpstr>
      <vt:lpstr>Calibri Light</vt:lpstr>
      <vt:lpstr>Calibri</vt:lpstr>
      <vt:lpstr>黑体</vt:lpstr>
      <vt:lpstr>华文琥珀</vt:lpstr>
      <vt:lpstr>Helvetica Neue</vt:lpstr>
      <vt:lpstr>汉仪中黑KW</vt:lpstr>
      <vt:lpstr>汉仪书宋二KW</vt:lpstr>
      <vt:lpstr>苹方-简</vt:lpstr>
      <vt:lpstr>微软雅黑</vt:lpstr>
      <vt:lpstr>汉仪旗黑KW</vt:lpstr>
      <vt:lpstr>宋体</vt:lpstr>
      <vt:lpstr>Arial Unicode MS</vt:lpstr>
      <vt:lpstr>华文隶书</vt:lpstr>
      <vt:lpstr>Thonburi</vt:lpstr>
      <vt:lpstr>黑体-简</vt:lpstr>
      <vt:lpstr>黑体-繁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lingu</cp:lastModifiedBy>
  <cp:revision>371</cp:revision>
  <dcterms:created xsi:type="dcterms:W3CDTF">2020-04-08T03:50:15Z</dcterms:created>
  <dcterms:modified xsi:type="dcterms:W3CDTF">2020-04-08T03:50:15Z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