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44"/>
  </p:notesMasterIdLst>
  <p:handoutMasterIdLst>
    <p:handoutMasterId r:id="rId45"/>
  </p:handoutMasterIdLst>
  <p:sldIdLst>
    <p:sldId id="256" r:id="rId3"/>
    <p:sldId id="263" r:id="rId4"/>
    <p:sldId id="301" r:id="rId5"/>
    <p:sldId id="343" r:id="rId6"/>
    <p:sldId id="344" r:id="rId7"/>
    <p:sldId id="378" r:id="rId8"/>
    <p:sldId id="345" r:id="rId9"/>
    <p:sldId id="346" r:id="rId10"/>
    <p:sldId id="371" r:id="rId11"/>
    <p:sldId id="339" r:id="rId12"/>
    <p:sldId id="347" r:id="rId13"/>
    <p:sldId id="349" r:id="rId14"/>
    <p:sldId id="353" r:id="rId15"/>
    <p:sldId id="354" r:id="rId16"/>
    <p:sldId id="379" r:id="rId17"/>
    <p:sldId id="380" r:id="rId18"/>
    <p:sldId id="381" r:id="rId19"/>
    <p:sldId id="355" r:id="rId20"/>
    <p:sldId id="356" r:id="rId21"/>
    <p:sldId id="357" r:id="rId22"/>
    <p:sldId id="375" r:id="rId23"/>
    <p:sldId id="376" r:id="rId24"/>
    <p:sldId id="374" r:id="rId25"/>
    <p:sldId id="358" r:id="rId26"/>
    <p:sldId id="372" r:id="rId27"/>
    <p:sldId id="359" r:id="rId28"/>
    <p:sldId id="360" r:id="rId29"/>
    <p:sldId id="361" r:id="rId30"/>
    <p:sldId id="362" r:id="rId31"/>
    <p:sldId id="373" r:id="rId32"/>
    <p:sldId id="363" r:id="rId33"/>
    <p:sldId id="364" r:id="rId34"/>
    <p:sldId id="367" r:id="rId35"/>
    <p:sldId id="365" r:id="rId36"/>
    <p:sldId id="377" r:id="rId37"/>
    <p:sldId id="366" r:id="rId38"/>
    <p:sldId id="368" r:id="rId39"/>
    <p:sldId id="384" r:id="rId40"/>
    <p:sldId id="383" r:id="rId41"/>
    <p:sldId id="369" r:id="rId42"/>
    <p:sldId id="382" r:id="rId43"/>
  </p:sldIdLst>
  <p:sldSz cx="9144000" cy="6858000" type="screen4x3"/>
  <p:notesSz cx="6858000" cy="9144000"/>
  <p:custDataLst>
    <p:tags r:id="rId46"/>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FFFF"/>
    <a:srgbClr val="0000FF"/>
    <a:srgbClr val="D60093"/>
    <a:srgbClr val="FF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91" d="100"/>
          <a:sy n="91" d="100"/>
        </p:scale>
        <p:origin x="89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2816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477000"/>
            <a:ext cx="2133600" cy="244475"/>
          </a:xfrm>
          <a:prstGeom prst="rect">
            <a:avLst/>
          </a:prstGeom>
        </p:spPr>
        <p:txBody>
          <a:bodyPr/>
          <a:lstStyle>
            <a:lvl1pPr>
              <a:defRPr/>
            </a:lvl1pPr>
          </a:lstStyle>
          <a:p>
            <a:fld id="{5E05FD20-EFBA-4702-A3F1-5D425E04A90E}" type="slidenum">
              <a:rPr lang="en-US" altLang="zh-CN"/>
              <a:pPr/>
              <a:t>‹#›</a:t>
            </a:fld>
            <a:endParaRPr lang="en-US" altLang="zh-CN"/>
          </a:p>
        </p:txBody>
      </p:sp>
    </p:spTree>
    <p:extLst>
      <p:ext uri="{BB962C8B-B14F-4D97-AF65-F5344CB8AC3E}">
        <p14:creationId xmlns:p14="http://schemas.microsoft.com/office/powerpoint/2010/main" val="78251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a:p>
          <a:p>
            <a:endParaRPr lang="en-US" altLang="zh-CN" dirty="0"/>
          </a:p>
        </p:txBody>
      </p:sp>
    </p:spTree>
    <p:extLst>
      <p:ext uri="{BB962C8B-B14F-4D97-AF65-F5344CB8AC3E}">
        <p14:creationId xmlns:p14="http://schemas.microsoft.com/office/powerpoint/2010/main" val="35294302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编译原理</a:t>
            </a:r>
            <a:r>
              <a:rPr lang="en-US" altLang="zh-CN"/>
              <a:t>-</a:t>
            </a:r>
            <a:r>
              <a:rPr lang="zh-CN" altLang="en-US"/>
              <a:t>华中科技大学 </a:t>
            </a:r>
            <a:r>
              <a:rPr lang="en-US" altLang="zh-CN"/>
              <a:t>–</a:t>
            </a:r>
            <a:r>
              <a:rPr lang="zh-CN" altLang="en-US"/>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066800" y="2667000"/>
            <a:ext cx="6096000" cy="762000"/>
          </a:xfrm>
        </p:spPr>
        <p:txBody>
          <a:bodyPr/>
          <a:lstStyle/>
          <a:p>
            <a:pPr algn="ctr" eaLnBrk="1" hangingPunct="1"/>
            <a:r>
              <a:rPr lang="zh-CN" altLang="en-US" sz="4000" b="1" dirty="0">
                <a:latin typeface="+mn-ea"/>
                <a:ea typeface="+mn-ea"/>
              </a:rPr>
              <a:t>编译原理实验</a:t>
            </a:r>
          </a:p>
        </p:txBody>
      </p:sp>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a:latin typeface="黑体" pitchFamily="49" charset="-122"/>
                <a:ea typeface="黑体" pitchFamily="49" charset="-122"/>
              </a:rPr>
              <a:t>编 译 原 理 课 程 组</a:t>
            </a: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001000" cy="1261884"/>
          </a:xfrm>
          <a:prstGeom prst="rect">
            <a:avLst/>
          </a:prstGeom>
          <a:noFill/>
        </p:spPr>
        <p:txBody>
          <a:bodyPr wrap="square" rtlCol="0">
            <a:spAutoFit/>
          </a:bodyPr>
          <a:lstStyle/>
          <a:p>
            <a:pPr algn="l"/>
            <a:r>
              <a:rPr lang="zh-CN" altLang="en-US" sz="2800" b="1" dirty="0">
                <a:solidFill>
                  <a:srgbClr val="800000"/>
                </a:solidFill>
                <a:latin typeface="黑体" pitchFamily="49" charset="-122"/>
                <a:ea typeface="黑体" pitchFamily="49" charset="-122"/>
              </a:rPr>
              <a:t>抽象语法树</a:t>
            </a:r>
            <a:r>
              <a:rPr lang="zh-CN" altLang="en-US" sz="2400" dirty="0">
                <a:latin typeface="+mn-ea"/>
                <a:ea typeface="+mn-ea"/>
              </a:rPr>
              <a:t>：忽略程序语法成分细节，突出语法特征的语法树</a:t>
            </a:r>
            <a:endParaRPr lang="en-US" altLang="zh-CN" sz="2400" dirty="0">
              <a:latin typeface="+mn-ea"/>
              <a:ea typeface="+mn-ea"/>
            </a:endParaRPr>
          </a:p>
          <a:p>
            <a:pPr algn="l"/>
            <a:r>
              <a:rPr lang="zh-CN" altLang="en-US" sz="2400" dirty="0">
                <a:latin typeface="+mn-ea"/>
                <a:ea typeface="+mn-ea"/>
              </a:rPr>
              <a:t>  例如： </a:t>
            </a:r>
            <a:r>
              <a:rPr lang="en-US" altLang="zh-CN" sz="2400" dirty="0">
                <a:latin typeface="+mn-ea"/>
                <a:ea typeface="+mn-ea"/>
              </a:rPr>
              <a:t>while (</a:t>
            </a:r>
            <a:r>
              <a:rPr lang="en-US" altLang="zh-CN" sz="2400">
                <a:latin typeface="+mn-ea"/>
                <a:ea typeface="+mn-ea"/>
              </a:rPr>
              <a:t>a&gt;1</a:t>
            </a:r>
            <a:r>
              <a:rPr lang="en-US" altLang="zh-CN" sz="2400" dirty="0">
                <a:latin typeface="+mn-ea"/>
                <a:ea typeface="+mn-ea"/>
              </a:rPr>
              <a:t>) a=a-1;</a:t>
            </a:r>
            <a:endParaRPr lang="zh-CN" altLang="en-US" sz="2400" dirty="0">
              <a:latin typeface="+mn-ea"/>
              <a:ea typeface="+mn-ea"/>
            </a:endParaRPr>
          </a:p>
        </p:txBody>
      </p:sp>
      <p:graphicFrame>
        <p:nvGraphicFramePr>
          <p:cNvPr id="3074" name="Object 2"/>
          <p:cNvGraphicFramePr>
            <a:graphicFrameLocks noChangeAspect="1"/>
          </p:cNvGraphicFramePr>
          <p:nvPr/>
        </p:nvGraphicFramePr>
        <p:xfrm>
          <a:off x="457200" y="1828800"/>
          <a:ext cx="3711388" cy="2819400"/>
        </p:xfrm>
        <a:graphic>
          <a:graphicData uri="http://schemas.openxmlformats.org/presentationml/2006/ole">
            <mc:AlternateContent xmlns:mc="http://schemas.openxmlformats.org/markup-compatibility/2006">
              <mc:Choice xmlns:v="urn:schemas-microsoft-com:vml" Requires="v">
                <p:oleObj spid="_x0000_s3113" name="Visio" r:id="rId3" imgW="8618097" imgH="7057066" progId="Visio.Drawing.11">
                  <p:embed/>
                </p:oleObj>
              </mc:Choice>
              <mc:Fallback>
                <p:oleObj name="Visio" r:id="rId3" imgW="8618097" imgH="705706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828800"/>
                        <a:ext cx="3711388"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 name="Object 1"/>
          <p:cNvGraphicFramePr>
            <a:graphicFrameLocks noChangeAspect="1"/>
          </p:cNvGraphicFramePr>
          <p:nvPr/>
        </p:nvGraphicFramePr>
        <p:xfrm>
          <a:off x="5029200" y="1752600"/>
          <a:ext cx="3841750" cy="3048000"/>
        </p:xfrm>
        <a:graphic>
          <a:graphicData uri="http://schemas.openxmlformats.org/presentationml/2006/ole">
            <mc:AlternateContent xmlns:mc="http://schemas.openxmlformats.org/markup-compatibility/2006">
              <mc:Choice xmlns:v="urn:schemas-microsoft-com:vml" Requires="v">
                <p:oleObj spid="_x0000_s3114" name="Visio" r:id="rId5" imgW="7502254" imgH="5977023" progId="Visio.Drawing.11">
                  <p:embed/>
                </p:oleObj>
              </mc:Choice>
              <mc:Fallback>
                <p:oleObj name="Visio" r:id="rId5" imgW="7502254" imgH="5977023" progId="Visio.Drawing.11">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752600"/>
                        <a:ext cx="3841750" cy="30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076" name="Rectangle 4"/>
          <p:cNvSpPr>
            <a:spLocks noChangeArrowheads="1"/>
          </p:cNvSpPr>
          <p:nvPr/>
        </p:nvSpPr>
        <p:spPr bwMode="auto">
          <a:xfrm>
            <a:off x="0" y="1914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3077" name="Rectangle 5"/>
          <p:cNvSpPr>
            <a:spLocks noChangeArrowheads="1"/>
          </p:cNvSpPr>
          <p:nvPr/>
        </p:nvSpPr>
        <p:spPr bwMode="auto">
          <a:xfrm>
            <a:off x="0" y="3371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6400800" y="5100935"/>
            <a:ext cx="1828800" cy="461665"/>
          </a:xfrm>
          <a:prstGeom prst="rect">
            <a:avLst/>
          </a:prstGeom>
          <a:noFill/>
        </p:spPr>
        <p:txBody>
          <a:bodyPr wrap="square" rtlCol="0">
            <a:spAutoFit/>
          </a:bodyPr>
          <a:lstStyle/>
          <a:p>
            <a:pPr algn="l"/>
            <a:r>
              <a:rPr lang="zh-CN" altLang="en-US" sz="2400" b="1" dirty="0">
                <a:solidFill>
                  <a:srgbClr val="FF0000"/>
                </a:solidFill>
                <a:latin typeface="+mn-ea"/>
                <a:ea typeface="+mn-ea"/>
              </a:rPr>
              <a:t>抽象语法树</a:t>
            </a:r>
            <a:endParaRPr lang="en-US" altLang="zh-CN" sz="2400" b="1" dirty="0">
              <a:solidFill>
                <a:srgbClr val="FF0000"/>
              </a:solidFill>
              <a:latin typeface="+mn-ea"/>
              <a:ea typeface="+mn-ea"/>
            </a:endParaRPr>
          </a:p>
        </p:txBody>
      </p:sp>
      <p:sp>
        <p:nvSpPr>
          <p:cNvPr id="9" name="TextBox 8"/>
          <p:cNvSpPr txBox="1"/>
          <p:nvPr/>
        </p:nvSpPr>
        <p:spPr>
          <a:xfrm>
            <a:off x="1447800" y="5105400"/>
            <a:ext cx="1828800" cy="461665"/>
          </a:xfrm>
          <a:prstGeom prst="rect">
            <a:avLst/>
          </a:prstGeom>
          <a:noFill/>
        </p:spPr>
        <p:txBody>
          <a:bodyPr wrap="square" rtlCol="0">
            <a:spAutoFit/>
          </a:bodyPr>
          <a:lstStyle/>
          <a:p>
            <a:pPr algn="l"/>
            <a:r>
              <a:rPr lang="zh-CN" altLang="en-US" sz="2400" dirty="0">
                <a:latin typeface="+mn-ea"/>
                <a:ea typeface="+mn-ea"/>
              </a:rPr>
              <a:t>语法推导树</a:t>
            </a:r>
            <a:endParaRPr lang="en-US" altLang="zh-CN" sz="2400" dirty="0">
              <a:latin typeface="+mn-ea"/>
              <a:ea typeface="+mn-ea"/>
            </a:endParaRPr>
          </a:p>
        </p:txBody>
      </p:sp>
      <p:sp>
        <p:nvSpPr>
          <p:cNvPr id="11"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10</a:t>
            </a:fld>
            <a:endParaRPr lang="en-US" altLang="zh-CN" sz="1800" dirty="0">
              <a:latin typeface="宋体" pitchFamily="2" charset="-122"/>
              <a:ea typeface="宋体" pitchFamily="2" charset="-122"/>
            </a:endParaRPr>
          </a:p>
        </p:txBody>
      </p:sp>
      <p:sp>
        <p:nvSpPr>
          <p:cNvPr id="12" name="TextBox 11"/>
          <p:cNvSpPr txBox="1"/>
          <p:nvPr/>
        </p:nvSpPr>
        <p:spPr>
          <a:xfrm>
            <a:off x="457200" y="5786735"/>
            <a:ext cx="8153400" cy="461665"/>
          </a:xfrm>
          <a:prstGeom prst="rect">
            <a:avLst/>
          </a:prstGeom>
          <a:noFill/>
        </p:spPr>
        <p:txBody>
          <a:bodyPr wrap="square" rtlCol="0">
            <a:spAutoFit/>
          </a:bodyPr>
          <a:lstStyle/>
          <a:p>
            <a:pPr algn="l"/>
            <a:r>
              <a:rPr lang="zh-CN" altLang="en-US" sz="2400" b="1" dirty="0">
                <a:solidFill>
                  <a:srgbClr val="FF0000"/>
                </a:solidFill>
                <a:latin typeface="+mn-ea"/>
                <a:ea typeface="+mn-ea"/>
              </a:rPr>
              <a:t>抽象语法树的物理结构可采用孩子表示法或二叉链表表示法</a:t>
            </a:r>
            <a:endParaRPr lang="en-US" altLang="zh-CN" sz="2400" b="1" dirty="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11</a:t>
            </a:fld>
            <a:endParaRPr lang="en-US" altLang="zh-CN" sz="1800" dirty="0">
              <a:latin typeface="宋体" pitchFamily="2" charset="-122"/>
              <a:ea typeface="宋体" pitchFamily="2" charset="-122"/>
            </a:endParaRPr>
          </a:p>
        </p:txBody>
      </p:sp>
      <p:sp>
        <p:nvSpPr>
          <p:cNvPr id="6" name="Text Box 2">
            <a:extLst>
              <a:ext uri="{FF2B5EF4-FFF2-40B4-BE49-F238E27FC236}">
                <a16:creationId xmlns:a16="http://schemas.microsoft.com/office/drawing/2014/main" id="{5D7A1E98-FF40-4A9D-9425-775866012191}"/>
              </a:ext>
            </a:extLst>
          </p:cNvPr>
          <p:cNvSpPr txBox="1">
            <a:spLocks noChangeArrowheads="1"/>
          </p:cNvSpPr>
          <p:nvPr/>
        </p:nvSpPr>
        <p:spPr bwMode="auto">
          <a:xfrm>
            <a:off x="762000" y="1143000"/>
            <a:ext cx="7467600" cy="5091330"/>
          </a:xfrm>
          <a:prstGeom prst="rect">
            <a:avLst/>
          </a:prstGeom>
          <a:noFill/>
          <a:ln w="9525">
            <a:noFill/>
            <a:miter lim="800000"/>
            <a:headEnd/>
            <a:tailEnd/>
          </a:ln>
        </p:spPr>
        <p:txBody>
          <a:bodyPr wrap="square">
            <a:spAutoFit/>
          </a:bodyPr>
          <a:lstStyle/>
          <a:p>
            <a:pPr algn="just" eaLnBrk="1" hangingPunct="1">
              <a:lnSpc>
                <a:spcPct val="150000"/>
              </a:lnSpc>
            </a:pPr>
            <a:r>
              <a:rPr lang="zh-CN" altLang="en-US" sz="2200" b="1" dirty="0">
                <a:latin typeface="+mn-ea"/>
              </a:rPr>
              <a:t> </a:t>
            </a:r>
            <a:r>
              <a:rPr lang="en-US" altLang="zh-CN" sz="2200" b="1" dirty="0">
                <a:latin typeface="+mn-ea"/>
                <a:ea typeface="+mn-ea"/>
              </a:rPr>
              <a:t>%{</a:t>
            </a:r>
          </a:p>
          <a:p>
            <a:pPr algn="just" eaLnBrk="1" hangingPunct="1">
              <a:lnSpc>
                <a:spcPct val="150000"/>
              </a:lnSpc>
            </a:pPr>
            <a:r>
              <a:rPr lang="en-US" altLang="zh-CN" sz="2200" b="1" dirty="0">
                <a:latin typeface="+mn-ea"/>
                <a:ea typeface="+mn-ea"/>
              </a:rPr>
              <a:t>     </a:t>
            </a:r>
            <a:r>
              <a:rPr lang="zh-CN" altLang="en-US" sz="2200" b="1" dirty="0">
                <a:latin typeface="+mn-ea"/>
                <a:ea typeface="+mn-ea"/>
              </a:rPr>
              <a:t>声明部分</a:t>
            </a:r>
            <a:endParaRPr lang="en-US" altLang="zh-CN" sz="2200" b="1" dirty="0">
              <a:latin typeface="+mn-ea"/>
              <a:ea typeface="+mn-ea"/>
            </a:endParaRPr>
          </a:p>
          <a:p>
            <a:pPr algn="just" eaLnBrk="1" hangingPunct="1">
              <a:lnSpc>
                <a:spcPct val="150000"/>
              </a:lnSpc>
            </a:pPr>
            <a:r>
              <a:rPr lang="en-US" altLang="zh-CN" sz="2200" b="1" dirty="0">
                <a:latin typeface="+mn-ea"/>
                <a:ea typeface="+mn-ea"/>
              </a:rPr>
              <a:t>%}</a:t>
            </a:r>
          </a:p>
          <a:p>
            <a:pPr algn="just" eaLnBrk="1" hangingPunct="1">
              <a:lnSpc>
                <a:spcPct val="150000"/>
              </a:lnSpc>
            </a:pPr>
            <a:r>
              <a:rPr lang="en-US" altLang="zh-CN" sz="2200" b="1" dirty="0">
                <a:latin typeface="+mn-ea"/>
                <a:ea typeface="+mn-ea"/>
              </a:rPr>
              <a:t>     </a:t>
            </a:r>
            <a:r>
              <a:rPr lang="zh-CN" altLang="en-US" sz="2200" b="1" dirty="0">
                <a:latin typeface="+mn-ea"/>
                <a:ea typeface="+mn-ea"/>
              </a:rPr>
              <a:t>辅助定义部分</a:t>
            </a:r>
            <a:endParaRPr lang="en-US" altLang="zh-CN" sz="2200" b="1" dirty="0">
              <a:latin typeface="+mn-ea"/>
              <a:ea typeface="+mn-ea"/>
            </a:endParaRPr>
          </a:p>
          <a:p>
            <a:pPr algn="just" eaLnBrk="1" hangingPunct="1">
              <a:lnSpc>
                <a:spcPct val="150000"/>
              </a:lnSpc>
            </a:pPr>
            <a:r>
              <a:rPr lang="en-US" altLang="zh-CN" sz="2200" b="1" dirty="0">
                <a:solidFill>
                  <a:srgbClr val="FF0000"/>
                </a:solidFill>
                <a:latin typeface="+mn-ea"/>
                <a:ea typeface="+mn-ea"/>
              </a:rPr>
              <a:t>%%</a:t>
            </a:r>
          </a:p>
          <a:p>
            <a:pPr algn="just" eaLnBrk="1" hangingPunct="1">
              <a:lnSpc>
                <a:spcPct val="150000"/>
              </a:lnSpc>
            </a:pPr>
            <a:r>
              <a:rPr lang="en-US" altLang="zh-CN" sz="2200" b="1" dirty="0">
                <a:latin typeface="+mn-ea"/>
                <a:ea typeface="+mn-ea"/>
              </a:rPr>
              <a:t>      </a:t>
            </a:r>
            <a:r>
              <a:rPr lang="zh-CN" altLang="en-US" sz="2200" b="1" dirty="0">
                <a:latin typeface="+mn-ea"/>
                <a:ea typeface="+mn-ea"/>
              </a:rPr>
              <a:t>规则部分</a:t>
            </a:r>
            <a:endParaRPr lang="en-US" altLang="zh-CN" sz="2200" b="1" dirty="0">
              <a:latin typeface="+mn-ea"/>
              <a:ea typeface="+mn-ea"/>
            </a:endParaRPr>
          </a:p>
          <a:p>
            <a:pPr algn="just" eaLnBrk="1" hangingPunct="1">
              <a:lnSpc>
                <a:spcPct val="150000"/>
              </a:lnSpc>
            </a:pPr>
            <a:r>
              <a:rPr lang="en-US" altLang="zh-CN" sz="2200" b="1" dirty="0">
                <a:solidFill>
                  <a:srgbClr val="FF0000"/>
                </a:solidFill>
                <a:latin typeface="+mn-ea"/>
                <a:ea typeface="+mn-ea"/>
              </a:rPr>
              <a:t>%%</a:t>
            </a:r>
          </a:p>
          <a:p>
            <a:pPr algn="just" eaLnBrk="1" hangingPunct="1">
              <a:lnSpc>
                <a:spcPct val="150000"/>
              </a:lnSpc>
            </a:pPr>
            <a:r>
              <a:rPr lang="zh-CN" altLang="en-US" sz="2200" b="1" dirty="0">
                <a:latin typeface="+mn-ea"/>
                <a:ea typeface="+mn-ea"/>
              </a:rPr>
              <a:t>      用户子程序部分</a:t>
            </a:r>
            <a:endParaRPr lang="en-US" altLang="zh-CN" sz="2200" b="1" dirty="0">
              <a:latin typeface="+mn-ea"/>
              <a:ea typeface="+mn-ea"/>
            </a:endParaRPr>
          </a:p>
          <a:p>
            <a:pPr algn="just" eaLnBrk="1" hangingPunct="1">
              <a:lnSpc>
                <a:spcPct val="150000"/>
              </a:lnSpc>
            </a:pPr>
            <a:r>
              <a:rPr lang="zh-CN" altLang="en-US" sz="2200" b="1" dirty="0">
                <a:latin typeface="+mn-ea"/>
                <a:ea typeface="+mn-ea"/>
              </a:rPr>
              <a:t>三个部分都是可选的，没有用户子程序部分时，第</a:t>
            </a:r>
            <a:r>
              <a:rPr lang="en-US" altLang="zh-CN" sz="2200" b="1" dirty="0">
                <a:latin typeface="+mn-ea"/>
                <a:ea typeface="+mn-ea"/>
              </a:rPr>
              <a:t>2</a:t>
            </a:r>
            <a:r>
              <a:rPr lang="zh-CN" altLang="en-US" sz="2200" b="1" dirty="0">
                <a:latin typeface="+mn-ea"/>
                <a:ea typeface="+mn-ea"/>
              </a:rPr>
              <a:t>个</a:t>
            </a:r>
            <a:r>
              <a:rPr lang="en-US" altLang="zh-CN" sz="2200" b="1" dirty="0">
                <a:latin typeface="+mn-ea"/>
                <a:ea typeface="+mn-ea"/>
              </a:rPr>
              <a:t>%%</a:t>
            </a:r>
            <a:r>
              <a:rPr lang="zh-CN" altLang="en-US" sz="2200" b="1" dirty="0">
                <a:latin typeface="+mn-ea"/>
                <a:ea typeface="+mn-ea"/>
              </a:rPr>
              <a:t>可以省略</a:t>
            </a:r>
          </a:p>
        </p:txBody>
      </p:sp>
      <p:sp>
        <p:nvSpPr>
          <p:cNvPr id="7" name="Text Box 2">
            <a:extLst>
              <a:ext uri="{FF2B5EF4-FFF2-40B4-BE49-F238E27FC236}">
                <a16:creationId xmlns:a16="http://schemas.microsoft.com/office/drawing/2014/main" id="{9689AC75-0AA6-496D-A0A2-97A17AD9CBF9}"/>
              </a:ext>
            </a:extLst>
          </p:cNvPr>
          <p:cNvSpPr txBox="1">
            <a:spLocks noChangeArrowheads="1"/>
          </p:cNvSpPr>
          <p:nvPr/>
        </p:nvSpPr>
        <p:spPr bwMode="auto">
          <a:xfrm>
            <a:off x="609600" y="533400"/>
            <a:ext cx="5867400" cy="1169551"/>
          </a:xfrm>
          <a:prstGeom prst="rect">
            <a:avLst/>
          </a:prstGeom>
          <a:noFill/>
          <a:ln w="9525">
            <a:noFill/>
            <a:miter lim="800000"/>
            <a:headEnd/>
            <a:tailEnd/>
          </a:ln>
        </p:spPr>
        <p:txBody>
          <a:bodyPr wrap="square">
            <a:spAutoFit/>
          </a:bodyPr>
          <a:lstStyle/>
          <a:p>
            <a:pPr algn="l" eaLnBrk="1" hangingPunct="1">
              <a:spcBef>
                <a:spcPct val="50000"/>
              </a:spcBef>
            </a:pPr>
            <a:r>
              <a:rPr lang="en-US" altLang="zh-CN" sz="2800" b="1" dirty="0">
                <a:solidFill>
                  <a:srgbClr val="800000"/>
                </a:solidFill>
                <a:latin typeface="黑体" pitchFamily="49" charset="-122"/>
                <a:ea typeface="黑体" pitchFamily="49" charset="-122"/>
              </a:rPr>
              <a:t>Lex/Flex</a:t>
            </a:r>
            <a:r>
              <a:rPr lang="zh-CN" altLang="en-US" sz="2800" b="1" dirty="0">
                <a:solidFill>
                  <a:srgbClr val="800000"/>
                </a:solidFill>
                <a:latin typeface="黑体" pitchFamily="49" charset="-122"/>
                <a:ea typeface="黑体" pitchFamily="49" charset="-122"/>
              </a:rPr>
              <a:t>源程序组成</a:t>
            </a:r>
          </a:p>
          <a:p>
            <a:pPr eaLnBrk="1" hangingPunct="1">
              <a:spcBef>
                <a:spcPct val="50000"/>
              </a:spcBef>
            </a:pPr>
            <a:r>
              <a:rPr lang="zh-CN" altLang="en-US" sz="2800" b="1" dirty="0">
                <a:solidFill>
                  <a:srgbClr val="800000"/>
                </a:solidFill>
                <a:latin typeface="黑体" pitchFamily="49" charset="-122"/>
                <a:ea typeface="黑体" pitchFamily="49" charset="-12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 Box 2"/>
          <p:cNvSpPr txBox="1">
            <a:spLocks noChangeArrowheads="1"/>
          </p:cNvSpPr>
          <p:nvPr/>
        </p:nvSpPr>
        <p:spPr bwMode="auto">
          <a:xfrm>
            <a:off x="762000" y="1128385"/>
            <a:ext cx="7924800" cy="4583499"/>
          </a:xfrm>
          <a:prstGeom prst="rect">
            <a:avLst/>
          </a:prstGeom>
          <a:noFill/>
          <a:ln w="9525">
            <a:noFill/>
            <a:miter lim="800000"/>
            <a:headEnd/>
            <a:tailEnd/>
          </a:ln>
        </p:spPr>
        <p:txBody>
          <a:bodyPr>
            <a:spAutoFit/>
          </a:bodyPr>
          <a:lstStyle/>
          <a:p>
            <a:pPr algn="just" eaLnBrk="1" hangingPunct="1">
              <a:lnSpc>
                <a:spcPct val="150000"/>
              </a:lnSpc>
            </a:pPr>
            <a:r>
              <a:rPr lang="zh-CN" altLang="en-US" sz="2200" b="1" dirty="0">
                <a:latin typeface="+mn-ea"/>
                <a:ea typeface="+mn-ea"/>
              </a:rPr>
              <a:t> </a:t>
            </a:r>
            <a:r>
              <a:rPr lang="en-US" altLang="zh-CN" sz="2200" b="1" dirty="0">
                <a:latin typeface="+mn-ea"/>
                <a:ea typeface="+mn-ea"/>
              </a:rPr>
              <a:t>%{</a:t>
            </a:r>
          </a:p>
          <a:p>
            <a:pPr algn="just" eaLnBrk="1" hangingPunct="1">
              <a:lnSpc>
                <a:spcPct val="150000"/>
              </a:lnSpc>
            </a:pPr>
            <a:r>
              <a:rPr lang="en-US" altLang="zh-CN" sz="2200" b="1" dirty="0">
                <a:latin typeface="+mn-ea"/>
                <a:ea typeface="+mn-ea"/>
              </a:rPr>
              <a:t>     </a:t>
            </a:r>
            <a:r>
              <a:rPr lang="zh-CN" altLang="en-US" sz="2200" b="1" dirty="0">
                <a:latin typeface="+mn-ea"/>
                <a:ea typeface="+mn-ea"/>
              </a:rPr>
              <a:t>声明部分</a:t>
            </a:r>
            <a:endParaRPr lang="en-US" altLang="zh-CN" sz="2200" b="1" dirty="0">
              <a:latin typeface="+mn-ea"/>
              <a:ea typeface="+mn-ea"/>
            </a:endParaRPr>
          </a:p>
          <a:p>
            <a:pPr algn="just" eaLnBrk="1" hangingPunct="1">
              <a:lnSpc>
                <a:spcPct val="150000"/>
              </a:lnSpc>
            </a:pPr>
            <a:r>
              <a:rPr lang="en-US" altLang="zh-CN" sz="2200" b="1" dirty="0">
                <a:latin typeface="+mn-ea"/>
                <a:ea typeface="+mn-ea"/>
              </a:rPr>
              <a:t>%}</a:t>
            </a:r>
          </a:p>
          <a:p>
            <a:pPr algn="just" eaLnBrk="1" hangingPunct="1">
              <a:lnSpc>
                <a:spcPct val="150000"/>
              </a:lnSpc>
            </a:pPr>
            <a:r>
              <a:rPr lang="zh-CN" altLang="en-US" sz="2200" b="1" dirty="0">
                <a:latin typeface="+mn-ea"/>
                <a:ea typeface="+mn-ea"/>
              </a:rPr>
              <a:t>辅助定义</a:t>
            </a:r>
            <a:endParaRPr lang="en-US" altLang="zh-CN" sz="2200" b="1" dirty="0">
              <a:latin typeface="+mn-ea"/>
              <a:ea typeface="+mn-ea"/>
            </a:endParaRPr>
          </a:p>
          <a:p>
            <a:pPr algn="just" eaLnBrk="1" hangingPunct="1">
              <a:lnSpc>
                <a:spcPct val="150000"/>
              </a:lnSpc>
            </a:pPr>
            <a:r>
              <a:rPr lang="en-US" altLang="zh-CN" sz="2200" b="1" dirty="0">
                <a:solidFill>
                  <a:srgbClr val="FF0000"/>
                </a:solidFill>
                <a:latin typeface="+mn-ea"/>
                <a:ea typeface="+mn-ea"/>
              </a:rPr>
              <a:t>%%</a:t>
            </a:r>
          </a:p>
          <a:p>
            <a:pPr algn="just" eaLnBrk="1" hangingPunct="1">
              <a:lnSpc>
                <a:spcPct val="150000"/>
              </a:lnSpc>
            </a:pPr>
            <a:r>
              <a:rPr lang="en-US" altLang="zh-CN" sz="2200" b="1" dirty="0">
                <a:latin typeface="+mn-ea"/>
                <a:ea typeface="+mn-ea"/>
              </a:rPr>
              <a:t>      </a:t>
            </a:r>
            <a:r>
              <a:rPr lang="zh-CN" altLang="en-US" sz="2200" b="1" dirty="0">
                <a:latin typeface="+mn-ea"/>
                <a:ea typeface="+mn-ea"/>
              </a:rPr>
              <a:t>规则部分</a:t>
            </a:r>
            <a:endParaRPr lang="en-US" altLang="zh-CN" sz="2200" b="1" dirty="0">
              <a:latin typeface="+mn-ea"/>
              <a:ea typeface="+mn-ea"/>
            </a:endParaRPr>
          </a:p>
          <a:p>
            <a:pPr algn="just" eaLnBrk="1" hangingPunct="1">
              <a:lnSpc>
                <a:spcPct val="150000"/>
              </a:lnSpc>
            </a:pPr>
            <a:r>
              <a:rPr lang="en-US" altLang="zh-CN" sz="2200" b="1" dirty="0">
                <a:solidFill>
                  <a:srgbClr val="FF0000"/>
                </a:solidFill>
                <a:latin typeface="+mn-ea"/>
                <a:ea typeface="+mn-ea"/>
              </a:rPr>
              <a:t>%%</a:t>
            </a:r>
          </a:p>
          <a:p>
            <a:pPr algn="just" eaLnBrk="1" hangingPunct="1">
              <a:lnSpc>
                <a:spcPct val="150000"/>
              </a:lnSpc>
            </a:pPr>
            <a:r>
              <a:rPr lang="en-US" altLang="zh-CN" sz="2200" b="1" dirty="0">
                <a:latin typeface="+mn-ea"/>
                <a:ea typeface="+mn-ea"/>
              </a:rPr>
              <a:t>	</a:t>
            </a:r>
            <a:r>
              <a:rPr lang="zh-CN" altLang="en-US" sz="2200" b="1" dirty="0">
                <a:latin typeface="+mn-ea"/>
                <a:ea typeface="+mn-ea"/>
              </a:rPr>
              <a:t>用户子程序部分</a:t>
            </a:r>
            <a:endParaRPr lang="en-US" altLang="zh-CN" sz="2200" b="1" dirty="0">
              <a:latin typeface="+mn-ea"/>
              <a:ea typeface="+mn-ea"/>
            </a:endParaRPr>
          </a:p>
          <a:p>
            <a:pPr algn="just" eaLnBrk="1" hangingPunct="1">
              <a:lnSpc>
                <a:spcPct val="150000"/>
              </a:lnSpc>
            </a:pPr>
            <a:r>
              <a:rPr lang="zh-CN" altLang="en-US" sz="2200" b="1" dirty="0">
                <a:latin typeface="+mn-ea"/>
                <a:ea typeface="+mn-ea"/>
              </a:rPr>
              <a:t>三个部分都是可选的，没有用户子程序时，第</a:t>
            </a:r>
            <a:r>
              <a:rPr lang="en-US" altLang="zh-CN" sz="2200" b="1" dirty="0">
                <a:latin typeface="+mn-ea"/>
                <a:ea typeface="+mn-ea"/>
              </a:rPr>
              <a:t>2</a:t>
            </a:r>
            <a:r>
              <a:rPr lang="zh-CN" altLang="en-US" sz="2200" b="1" dirty="0">
                <a:latin typeface="+mn-ea"/>
                <a:ea typeface="+mn-ea"/>
              </a:rPr>
              <a:t>个</a:t>
            </a:r>
            <a:r>
              <a:rPr lang="en-US" altLang="zh-CN" sz="2200" b="1" dirty="0">
                <a:latin typeface="+mn-ea"/>
                <a:ea typeface="+mn-ea"/>
              </a:rPr>
              <a:t>%%</a:t>
            </a:r>
            <a:r>
              <a:rPr lang="zh-CN" altLang="en-US" sz="2200" b="1" dirty="0">
                <a:latin typeface="+mn-ea"/>
                <a:ea typeface="+mn-ea"/>
              </a:rPr>
              <a:t>可以省略</a:t>
            </a:r>
          </a:p>
        </p:txBody>
      </p:sp>
      <p:sp>
        <p:nvSpPr>
          <p:cNvPr id="11" name="Text Box 2"/>
          <p:cNvSpPr txBox="1">
            <a:spLocks noChangeArrowheads="1"/>
          </p:cNvSpPr>
          <p:nvPr/>
        </p:nvSpPr>
        <p:spPr bwMode="auto">
          <a:xfrm>
            <a:off x="609600" y="594985"/>
            <a:ext cx="5867400" cy="1169551"/>
          </a:xfrm>
          <a:prstGeom prst="rect">
            <a:avLst/>
          </a:prstGeom>
          <a:noFill/>
          <a:ln w="9525">
            <a:noFill/>
            <a:miter lim="800000"/>
            <a:headEnd/>
            <a:tailEnd/>
          </a:ln>
        </p:spPr>
        <p:txBody>
          <a:bodyPr wrap="square">
            <a:spAutoFit/>
          </a:bodyPr>
          <a:lstStyle/>
          <a:p>
            <a:pPr algn="l" eaLnBrk="1" hangingPunct="1">
              <a:spcBef>
                <a:spcPct val="50000"/>
              </a:spcBef>
            </a:pPr>
            <a:r>
              <a:rPr lang="en-US" altLang="zh-CN" sz="2800" b="1" dirty="0">
                <a:solidFill>
                  <a:srgbClr val="800000"/>
                </a:solidFill>
                <a:latin typeface="黑体" pitchFamily="49" charset="-122"/>
                <a:ea typeface="黑体" pitchFamily="49" charset="-122"/>
              </a:rPr>
              <a:t>YACC/BISON</a:t>
            </a:r>
            <a:r>
              <a:rPr lang="zh-CN" altLang="en-US" sz="2800" b="1" dirty="0">
                <a:solidFill>
                  <a:srgbClr val="800000"/>
                </a:solidFill>
                <a:latin typeface="黑体" pitchFamily="49" charset="-122"/>
                <a:ea typeface="黑体" pitchFamily="49" charset="-122"/>
              </a:rPr>
              <a:t>源程序组成</a:t>
            </a:r>
          </a:p>
          <a:p>
            <a:pPr eaLnBrk="1" hangingPunct="1">
              <a:spcBef>
                <a:spcPct val="50000"/>
              </a:spcBef>
            </a:pPr>
            <a:r>
              <a:rPr lang="zh-CN" altLang="en-US" sz="2800" b="1" dirty="0">
                <a:solidFill>
                  <a:srgbClr val="800000"/>
                </a:solidFill>
                <a:latin typeface="黑体" pitchFamily="49" charset="-122"/>
                <a:ea typeface="黑体" pitchFamily="49" charset="-122"/>
              </a:rPr>
              <a:t> </a:t>
            </a:r>
          </a:p>
        </p:txBody>
      </p:sp>
      <p:sp>
        <p:nvSpPr>
          <p:cNvPr id="5"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12</a:t>
            </a:fld>
            <a:endParaRPr lang="en-US" altLang="zh-CN" sz="1800" dirty="0">
              <a:latin typeface="宋体" pitchFamily="2" charset="-122"/>
              <a:ea typeface="宋体"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 Box 2"/>
          <p:cNvSpPr txBox="1">
            <a:spLocks noChangeArrowheads="1"/>
          </p:cNvSpPr>
          <p:nvPr/>
        </p:nvSpPr>
        <p:spPr bwMode="auto">
          <a:xfrm>
            <a:off x="304800" y="304800"/>
            <a:ext cx="7924800" cy="2123658"/>
          </a:xfrm>
          <a:prstGeom prst="rect">
            <a:avLst/>
          </a:prstGeom>
          <a:noFill/>
          <a:ln w="9525">
            <a:noFill/>
            <a:miter lim="800000"/>
            <a:headEnd/>
            <a:tailEnd/>
          </a:ln>
        </p:spPr>
        <p:txBody>
          <a:bodyPr>
            <a:spAutoFit/>
          </a:bodyPr>
          <a:lstStyle/>
          <a:p>
            <a:pPr algn="just" eaLnBrk="1" hangingPunct="1">
              <a:lnSpc>
                <a:spcPct val="120000"/>
              </a:lnSpc>
            </a:pPr>
            <a:r>
              <a:rPr lang="en-US" altLang="zh-CN" sz="2200" b="1" dirty="0">
                <a:latin typeface="+mn-ea"/>
                <a:ea typeface="+mn-ea"/>
              </a:rPr>
              <a:t>FLEX</a:t>
            </a:r>
            <a:r>
              <a:rPr lang="zh-CN" altLang="en-US" sz="2200" b="1" dirty="0">
                <a:latin typeface="+mn-ea"/>
                <a:ea typeface="+mn-ea"/>
              </a:rPr>
              <a:t>和</a:t>
            </a:r>
            <a:r>
              <a:rPr lang="en-US" altLang="zh-CN" sz="2200" b="1" dirty="0">
                <a:latin typeface="+mn-ea"/>
                <a:ea typeface="+mn-ea"/>
              </a:rPr>
              <a:t>BISON</a:t>
            </a:r>
            <a:r>
              <a:rPr lang="zh-CN" altLang="en-US" sz="2200" b="1" dirty="0">
                <a:latin typeface="+mn-ea"/>
                <a:ea typeface="+mn-ea"/>
              </a:rPr>
              <a:t>联合使用，使用</a:t>
            </a:r>
            <a:r>
              <a:rPr lang="en-US" altLang="zh-CN" sz="2200" b="1" dirty="0">
                <a:latin typeface="+mn-ea"/>
                <a:ea typeface="+mn-ea"/>
              </a:rPr>
              <a:t>LR</a:t>
            </a:r>
            <a:r>
              <a:rPr lang="zh-CN" altLang="en-US" sz="2200" b="1" dirty="0">
                <a:latin typeface="+mn-ea"/>
                <a:ea typeface="+mn-ea"/>
              </a:rPr>
              <a:t>分析法，在归约过程中，建立抽象语法树，例如算术表达式文法：</a:t>
            </a:r>
            <a:endParaRPr lang="en-US" altLang="zh-CN" sz="2200" b="1" dirty="0">
              <a:latin typeface="+mn-ea"/>
              <a:ea typeface="+mn-ea"/>
            </a:endParaRPr>
          </a:p>
          <a:p>
            <a:pPr algn="just" eaLnBrk="1" hangingPunct="1">
              <a:lnSpc>
                <a:spcPct val="120000"/>
              </a:lnSpc>
            </a:pPr>
            <a:r>
              <a:rPr lang="en-US" altLang="zh-CN" sz="2200" b="1" dirty="0">
                <a:latin typeface="+mn-ea"/>
                <a:ea typeface="+mn-ea"/>
              </a:rPr>
              <a:t>Exp::=INT | ID | </a:t>
            </a:r>
            <a:r>
              <a:rPr lang="en-US" altLang="zh-CN" sz="2200" b="1" dirty="0" err="1">
                <a:latin typeface="+mn-ea"/>
                <a:ea typeface="+mn-ea"/>
              </a:rPr>
              <a:t>exp+exp</a:t>
            </a:r>
            <a:r>
              <a:rPr lang="en-US" altLang="zh-CN" sz="2200" b="1" dirty="0">
                <a:latin typeface="+mn-ea"/>
              </a:rPr>
              <a:t> | exp-exp | exp</a:t>
            </a:r>
            <a:r>
              <a:rPr lang="zh-CN" altLang="en-US" sz="2200" b="1" dirty="0">
                <a:latin typeface="+mn-ea"/>
              </a:rPr>
              <a:t>*</a:t>
            </a:r>
            <a:r>
              <a:rPr lang="en-US" altLang="zh-CN" sz="2200" b="1" dirty="0">
                <a:latin typeface="+mn-ea"/>
              </a:rPr>
              <a:t>exp | exp/exp</a:t>
            </a:r>
          </a:p>
          <a:p>
            <a:pPr algn="just" eaLnBrk="1" hangingPunct="1">
              <a:lnSpc>
                <a:spcPct val="120000"/>
              </a:lnSpc>
            </a:pPr>
            <a:r>
              <a:rPr lang="en-US" altLang="zh-CN" sz="2200" b="1" dirty="0">
                <a:latin typeface="+mn-ea"/>
              </a:rPr>
              <a:t>	| (exp) | -exp</a:t>
            </a:r>
          </a:p>
          <a:p>
            <a:pPr algn="just" eaLnBrk="1" hangingPunct="1">
              <a:lnSpc>
                <a:spcPct val="120000"/>
              </a:lnSpc>
            </a:pPr>
            <a:r>
              <a:rPr lang="zh-CN" altLang="en-US" sz="2200" b="1" dirty="0">
                <a:latin typeface="+mn-ea"/>
                <a:ea typeface="+mn-ea"/>
              </a:rPr>
              <a:t>通过确定优先级，结合性来消除二义性</a:t>
            </a:r>
          </a:p>
        </p:txBody>
      </p:sp>
      <p:sp>
        <p:nvSpPr>
          <p:cNvPr id="5" name="Text Box 2"/>
          <p:cNvSpPr txBox="1">
            <a:spLocks noChangeArrowheads="1"/>
          </p:cNvSpPr>
          <p:nvPr/>
        </p:nvSpPr>
        <p:spPr bwMode="auto">
          <a:xfrm>
            <a:off x="4343400" y="2194173"/>
            <a:ext cx="304800" cy="600164"/>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a</a:t>
            </a:r>
            <a:endParaRPr lang="zh-CN" altLang="en-US" sz="2200" b="1" dirty="0">
              <a:latin typeface="+mn-ea"/>
              <a:ea typeface="+mn-ea"/>
            </a:endParaRPr>
          </a:p>
        </p:txBody>
      </p:sp>
      <p:sp>
        <p:nvSpPr>
          <p:cNvPr id="11" name="Text Box 2"/>
          <p:cNvSpPr txBox="1">
            <a:spLocks noChangeArrowheads="1"/>
          </p:cNvSpPr>
          <p:nvPr/>
        </p:nvSpPr>
        <p:spPr bwMode="auto">
          <a:xfrm>
            <a:off x="4572000" y="2194560"/>
            <a:ext cx="3048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a:t>
            </a:r>
            <a:endParaRPr lang="zh-CN" altLang="en-US" sz="2200" b="1" dirty="0">
              <a:latin typeface="+mn-ea"/>
              <a:ea typeface="+mn-ea"/>
            </a:endParaRPr>
          </a:p>
        </p:txBody>
      </p:sp>
      <p:sp>
        <p:nvSpPr>
          <p:cNvPr id="14" name="Text Box 2"/>
          <p:cNvSpPr txBox="1">
            <a:spLocks noChangeArrowheads="1"/>
          </p:cNvSpPr>
          <p:nvPr/>
        </p:nvSpPr>
        <p:spPr bwMode="auto">
          <a:xfrm>
            <a:off x="4876800" y="2194560"/>
            <a:ext cx="533400" cy="600164"/>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10</a:t>
            </a:r>
            <a:endParaRPr lang="zh-CN" altLang="en-US" sz="2200" b="1" dirty="0">
              <a:latin typeface="+mn-ea"/>
              <a:ea typeface="+mn-ea"/>
            </a:endParaRPr>
          </a:p>
        </p:txBody>
      </p:sp>
      <p:sp>
        <p:nvSpPr>
          <p:cNvPr id="15" name="Text Box 2"/>
          <p:cNvSpPr txBox="1">
            <a:spLocks noChangeArrowheads="1"/>
          </p:cNvSpPr>
          <p:nvPr/>
        </p:nvSpPr>
        <p:spPr bwMode="auto">
          <a:xfrm>
            <a:off x="5410200" y="2194560"/>
            <a:ext cx="3048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a:t>
            </a:r>
            <a:endParaRPr lang="zh-CN" altLang="en-US" sz="2200" b="1" dirty="0">
              <a:latin typeface="+mn-ea"/>
              <a:ea typeface="+mn-ea"/>
            </a:endParaRPr>
          </a:p>
        </p:txBody>
      </p:sp>
      <p:sp>
        <p:nvSpPr>
          <p:cNvPr id="16" name="Text Box 2"/>
          <p:cNvSpPr txBox="1">
            <a:spLocks noChangeArrowheads="1"/>
          </p:cNvSpPr>
          <p:nvPr/>
        </p:nvSpPr>
        <p:spPr bwMode="auto">
          <a:xfrm>
            <a:off x="5791200" y="2209800"/>
            <a:ext cx="3048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b</a:t>
            </a:r>
            <a:endParaRPr lang="zh-CN" altLang="en-US" sz="2200" b="1" dirty="0">
              <a:latin typeface="+mn-ea"/>
              <a:ea typeface="+mn-ea"/>
            </a:endParaRPr>
          </a:p>
        </p:txBody>
      </p:sp>
      <p:graphicFrame>
        <p:nvGraphicFramePr>
          <p:cNvPr id="17" name="表格 16"/>
          <p:cNvGraphicFramePr>
            <a:graphicFrameLocks noGrp="1"/>
          </p:cNvGraphicFramePr>
          <p:nvPr/>
        </p:nvGraphicFramePr>
        <p:xfrm>
          <a:off x="1066800" y="3276600"/>
          <a:ext cx="1524000" cy="219456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64067">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4067">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4067">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4067">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4067">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4067">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899760960"/>
              </p:ext>
            </p:extLst>
          </p:nvPr>
        </p:nvGraphicFramePr>
        <p:xfrm>
          <a:off x="4191000" y="4267200"/>
          <a:ext cx="914400" cy="370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r>
                        <a:rPr lang="en-US" altLang="zh-CN" dirty="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a</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4" name="表格 23"/>
          <p:cNvGraphicFramePr>
            <a:graphicFrameLocks noGrp="1"/>
          </p:cNvGraphicFramePr>
          <p:nvPr/>
        </p:nvGraphicFramePr>
        <p:xfrm>
          <a:off x="5867400" y="5257800"/>
          <a:ext cx="1143000" cy="369332"/>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69332">
                <a:tc>
                  <a:txBody>
                    <a:bodyPr/>
                    <a:lstStyle/>
                    <a:p>
                      <a:r>
                        <a:rPr lang="en-US" altLang="zh-CN" dirty="0">
                          <a:solidFill>
                            <a:schemeClr val="tx1"/>
                          </a:solidFill>
                        </a:rPr>
                        <a:t>num</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3360539465"/>
              </p:ext>
            </p:extLst>
          </p:nvPr>
        </p:nvGraphicFramePr>
        <p:xfrm>
          <a:off x="7239000" y="5269468"/>
          <a:ext cx="914400" cy="370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r>
                        <a:rPr lang="en-US" altLang="zh-CN" dirty="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rPr>
                        <a:t>b</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32" name="表格 31"/>
          <p:cNvGraphicFramePr>
            <a:graphicFrameLocks noGrp="1"/>
          </p:cNvGraphicFramePr>
          <p:nvPr/>
        </p:nvGraphicFramePr>
        <p:xfrm>
          <a:off x="6477000" y="4267200"/>
          <a:ext cx="990600" cy="396240"/>
        </p:xfrm>
        <a:graphic>
          <a:graphicData uri="http://schemas.openxmlformats.org/drawingml/2006/table">
            <a:tbl>
              <a:tblPr firstRow="1" bandRow="1">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04800">
                <a:tc>
                  <a:txBody>
                    <a:bodyPr/>
                    <a:lstStyle/>
                    <a:p>
                      <a:r>
                        <a:rPr lang="en-US" altLang="zh-CN" sz="2000" b="1" dirty="0">
                          <a:solidFill>
                            <a:schemeClr val="tx1"/>
                          </a:solidFill>
                        </a:rPr>
                        <a:t>*</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3" name="直接箭头连接符 32"/>
          <p:cNvCxnSpPr/>
          <p:nvPr/>
        </p:nvCxnSpPr>
        <p:spPr bwMode="auto">
          <a:xfrm flipH="1">
            <a:off x="6400800" y="4495800"/>
            <a:ext cx="533400" cy="7620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7284204" y="4402812"/>
            <a:ext cx="304800" cy="8382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7" name="表格 36"/>
          <p:cNvGraphicFramePr>
            <a:graphicFrameLocks noGrp="1"/>
          </p:cNvGraphicFramePr>
          <p:nvPr/>
        </p:nvGraphicFramePr>
        <p:xfrm>
          <a:off x="4876800" y="3200400"/>
          <a:ext cx="990600" cy="396240"/>
        </p:xfrm>
        <a:graphic>
          <a:graphicData uri="http://schemas.openxmlformats.org/drawingml/2006/table">
            <a:tbl>
              <a:tblPr firstRow="1" bandRow="1">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304800">
                <a:tc>
                  <a:txBody>
                    <a:bodyPr/>
                    <a:lstStyle/>
                    <a:p>
                      <a:r>
                        <a:rPr lang="en-US" altLang="zh-CN" sz="2000" b="1" dirty="0">
                          <a:solidFill>
                            <a:schemeClr val="tx1"/>
                          </a:solidFill>
                        </a:rPr>
                        <a:t>+</a:t>
                      </a:r>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38" name="直接箭头连接符 37"/>
          <p:cNvCxnSpPr/>
          <p:nvPr/>
        </p:nvCxnSpPr>
        <p:spPr bwMode="auto">
          <a:xfrm flipH="1">
            <a:off x="4800600" y="3429000"/>
            <a:ext cx="533400" cy="7620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a:off x="5715000" y="3429000"/>
            <a:ext cx="1143000" cy="8382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6934200" y="5955268"/>
            <a:ext cx="1981200" cy="369332"/>
          </a:xfrm>
          <a:prstGeom prst="rect">
            <a:avLst/>
          </a:prstGeom>
          <a:noFill/>
        </p:spPr>
        <p:txBody>
          <a:bodyPr wrap="square" rtlCol="0">
            <a:spAutoFit/>
          </a:bodyPr>
          <a:lstStyle/>
          <a:p>
            <a:r>
              <a:rPr lang="zh-CN" altLang="en-US" b="1" dirty="0">
                <a:latin typeface="+mn-ea"/>
                <a:ea typeface="+mn-ea"/>
              </a:rPr>
              <a:t>符号表</a:t>
            </a:r>
            <a:r>
              <a:rPr lang="en-US" altLang="zh-CN" b="1" dirty="0">
                <a:latin typeface="+mn-ea"/>
                <a:ea typeface="+mn-ea"/>
              </a:rPr>
              <a:t>b</a:t>
            </a:r>
            <a:r>
              <a:rPr lang="zh-CN" altLang="en-US" b="1" dirty="0">
                <a:latin typeface="+mn-ea"/>
                <a:ea typeface="+mn-ea"/>
              </a:rPr>
              <a:t>的入口</a:t>
            </a:r>
          </a:p>
        </p:txBody>
      </p:sp>
      <p:sp>
        <p:nvSpPr>
          <p:cNvPr id="43" name="Text Box 2"/>
          <p:cNvSpPr txBox="1">
            <a:spLocks noChangeArrowheads="1"/>
          </p:cNvSpPr>
          <p:nvPr/>
        </p:nvSpPr>
        <p:spPr bwMode="auto">
          <a:xfrm>
            <a:off x="1219200" y="4911700"/>
            <a:ext cx="762000" cy="600164"/>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exp</a:t>
            </a:r>
            <a:endParaRPr lang="zh-CN" altLang="en-US" sz="2200" b="1" dirty="0">
              <a:latin typeface="+mn-ea"/>
              <a:ea typeface="+mn-ea"/>
            </a:endParaRPr>
          </a:p>
        </p:txBody>
      </p:sp>
      <p:sp>
        <p:nvSpPr>
          <p:cNvPr id="44" name="Text Box 2"/>
          <p:cNvSpPr txBox="1">
            <a:spLocks noChangeArrowheads="1"/>
          </p:cNvSpPr>
          <p:nvPr/>
        </p:nvSpPr>
        <p:spPr bwMode="auto">
          <a:xfrm>
            <a:off x="1219200" y="4200436"/>
            <a:ext cx="7620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INT</a:t>
            </a:r>
            <a:endParaRPr lang="zh-CN" altLang="en-US" sz="2200" b="1" dirty="0">
              <a:latin typeface="+mn-ea"/>
              <a:ea typeface="+mn-ea"/>
            </a:endParaRPr>
          </a:p>
        </p:txBody>
      </p:sp>
      <p:sp>
        <p:nvSpPr>
          <p:cNvPr id="45" name="Text Box 2"/>
          <p:cNvSpPr txBox="1">
            <a:spLocks noChangeArrowheads="1"/>
          </p:cNvSpPr>
          <p:nvPr/>
        </p:nvSpPr>
        <p:spPr bwMode="auto">
          <a:xfrm>
            <a:off x="1143000" y="4953000"/>
            <a:ext cx="7620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ID</a:t>
            </a:r>
            <a:endParaRPr lang="zh-CN" altLang="en-US" sz="2200" b="1" dirty="0">
              <a:latin typeface="+mn-ea"/>
              <a:ea typeface="+mn-ea"/>
            </a:endParaRPr>
          </a:p>
        </p:txBody>
      </p:sp>
      <p:sp>
        <p:nvSpPr>
          <p:cNvPr id="46" name="Text Box 2"/>
          <p:cNvSpPr txBox="1">
            <a:spLocks noChangeArrowheads="1"/>
          </p:cNvSpPr>
          <p:nvPr/>
        </p:nvSpPr>
        <p:spPr bwMode="auto">
          <a:xfrm>
            <a:off x="1828800" y="5043522"/>
            <a:ext cx="762000" cy="442878"/>
          </a:xfrm>
          <a:prstGeom prst="rect">
            <a:avLst/>
          </a:prstGeom>
          <a:noFill/>
          <a:ln w="9525">
            <a:noFill/>
            <a:miter lim="800000"/>
            <a:headEnd/>
            <a:tailEnd/>
          </a:ln>
        </p:spPr>
        <p:txBody>
          <a:bodyPr wrap="square">
            <a:spAutoFit/>
          </a:bodyPr>
          <a:lstStyle/>
          <a:p>
            <a:pPr eaLnBrk="1" hangingPunct="1">
              <a:lnSpc>
                <a:spcPct val="150000"/>
              </a:lnSpc>
            </a:pPr>
            <a:r>
              <a:rPr lang="en-US" altLang="zh-CN" b="1" dirty="0">
                <a:latin typeface="+mn-ea"/>
                <a:ea typeface="+mn-ea"/>
              </a:rPr>
              <a:t>a</a:t>
            </a:r>
            <a:endParaRPr lang="zh-CN" altLang="en-US" b="1" dirty="0">
              <a:latin typeface="+mn-ea"/>
              <a:ea typeface="+mn-ea"/>
            </a:endParaRPr>
          </a:p>
        </p:txBody>
      </p:sp>
      <p:cxnSp>
        <p:nvCxnSpPr>
          <p:cNvPr id="49" name="直接箭头连接符 48"/>
          <p:cNvCxnSpPr/>
          <p:nvPr/>
        </p:nvCxnSpPr>
        <p:spPr bwMode="auto">
          <a:xfrm flipV="1">
            <a:off x="2286000" y="4495800"/>
            <a:ext cx="1905000" cy="7620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Text Box 2"/>
          <p:cNvSpPr txBox="1">
            <a:spLocks noChangeArrowheads="1"/>
          </p:cNvSpPr>
          <p:nvPr/>
        </p:nvSpPr>
        <p:spPr bwMode="auto">
          <a:xfrm>
            <a:off x="2011680" y="4218792"/>
            <a:ext cx="7620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10</a:t>
            </a:r>
            <a:endParaRPr lang="zh-CN" altLang="en-US" sz="2200" b="1" dirty="0">
              <a:latin typeface="+mn-ea"/>
              <a:ea typeface="+mn-ea"/>
            </a:endParaRPr>
          </a:p>
        </p:txBody>
      </p:sp>
      <p:sp>
        <p:nvSpPr>
          <p:cNvPr id="51" name="Text Box 2"/>
          <p:cNvSpPr txBox="1">
            <a:spLocks noChangeArrowheads="1"/>
          </p:cNvSpPr>
          <p:nvPr/>
        </p:nvSpPr>
        <p:spPr bwMode="auto">
          <a:xfrm>
            <a:off x="1905000" y="4648200"/>
            <a:ext cx="7620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a:t>
            </a:r>
            <a:endParaRPr lang="zh-CN" altLang="en-US" sz="2200" b="1" dirty="0">
              <a:latin typeface="+mn-ea"/>
              <a:ea typeface="+mn-ea"/>
            </a:endParaRPr>
          </a:p>
        </p:txBody>
      </p:sp>
      <p:sp>
        <p:nvSpPr>
          <p:cNvPr id="52" name="Text Box 2"/>
          <p:cNvSpPr txBox="1">
            <a:spLocks noChangeArrowheads="1"/>
          </p:cNvSpPr>
          <p:nvPr/>
        </p:nvSpPr>
        <p:spPr bwMode="auto">
          <a:xfrm>
            <a:off x="1143000" y="3429000"/>
            <a:ext cx="7620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exp</a:t>
            </a:r>
            <a:endParaRPr lang="zh-CN" altLang="en-US" sz="2200" b="1" dirty="0">
              <a:latin typeface="+mn-ea"/>
              <a:ea typeface="+mn-ea"/>
            </a:endParaRPr>
          </a:p>
        </p:txBody>
      </p:sp>
      <p:sp>
        <p:nvSpPr>
          <p:cNvPr id="53" name="Text Box 2"/>
          <p:cNvSpPr txBox="1">
            <a:spLocks noChangeArrowheads="1"/>
          </p:cNvSpPr>
          <p:nvPr/>
        </p:nvSpPr>
        <p:spPr bwMode="auto">
          <a:xfrm>
            <a:off x="1143000" y="4191000"/>
            <a:ext cx="7620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exp</a:t>
            </a:r>
            <a:endParaRPr lang="zh-CN" altLang="en-US" sz="2200" b="1" dirty="0">
              <a:latin typeface="+mn-ea"/>
              <a:ea typeface="+mn-ea"/>
            </a:endParaRPr>
          </a:p>
        </p:txBody>
      </p:sp>
      <p:sp>
        <p:nvSpPr>
          <p:cNvPr id="54" name="Text Box 2"/>
          <p:cNvSpPr txBox="1">
            <a:spLocks noChangeArrowheads="1"/>
          </p:cNvSpPr>
          <p:nvPr/>
        </p:nvSpPr>
        <p:spPr bwMode="auto">
          <a:xfrm>
            <a:off x="1143000" y="4191000"/>
            <a:ext cx="7620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exp</a:t>
            </a:r>
            <a:endParaRPr lang="zh-CN" altLang="en-US" sz="2200" b="1" dirty="0">
              <a:latin typeface="+mn-ea"/>
              <a:ea typeface="+mn-ea"/>
            </a:endParaRPr>
          </a:p>
        </p:txBody>
      </p:sp>
      <p:sp>
        <p:nvSpPr>
          <p:cNvPr id="55" name="Text Box 2"/>
          <p:cNvSpPr txBox="1">
            <a:spLocks noChangeArrowheads="1"/>
          </p:cNvSpPr>
          <p:nvPr/>
        </p:nvSpPr>
        <p:spPr bwMode="auto">
          <a:xfrm>
            <a:off x="1143000" y="4876800"/>
            <a:ext cx="7620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exp</a:t>
            </a:r>
            <a:endParaRPr lang="zh-CN" altLang="en-US" sz="2200" b="1" dirty="0">
              <a:latin typeface="+mn-ea"/>
              <a:ea typeface="+mn-ea"/>
            </a:endParaRPr>
          </a:p>
        </p:txBody>
      </p:sp>
      <p:cxnSp>
        <p:nvCxnSpPr>
          <p:cNvPr id="57" name="曲线连接符 56"/>
          <p:cNvCxnSpPr/>
          <p:nvPr/>
        </p:nvCxnSpPr>
        <p:spPr bwMode="auto">
          <a:xfrm>
            <a:off x="2286000" y="4495800"/>
            <a:ext cx="3581400" cy="1066800"/>
          </a:xfrm>
          <a:prstGeom prst="curvedConnector3">
            <a:avLst>
              <a:gd name="adj1" fmla="val 24042"/>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 Box 2"/>
          <p:cNvSpPr txBox="1">
            <a:spLocks noChangeArrowheads="1"/>
          </p:cNvSpPr>
          <p:nvPr/>
        </p:nvSpPr>
        <p:spPr bwMode="auto">
          <a:xfrm>
            <a:off x="1905000" y="3886200"/>
            <a:ext cx="7620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a:t>
            </a:r>
            <a:endParaRPr lang="zh-CN" altLang="en-US" sz="2200" b="1" dirty="0">
              <a:latin typeface="+mn-ea"/>
              <a:ea typeface="+mn-ea"/>
            </a:endParaRPr>
          </a:p>
        </p:txBody>
      </p:sp>
      <p:sp>
        <p:nvSpPr>
          <p:cNvPr id="62" name="Text Box 2"/>
          <p:cNvSpPr txBox="1">
            <a:spLocks noChangeArrowheads="1"/>
          </p:cNvSpPr>
          <p:nvPr/>
        </p:nvSpPr>
        <p:spPr bwMode="auto">
          <a:xfrm>
            <a:off x="1173480" y="3487272"/>
            <a:ext cx="762000" cy="520848"/>
          </a:xfrm>
          <a:prstGeom prst="rect">
            <a:avLst/>
          </a:prstGeom>
          <a:noFill/>
          <a:ln w="9525">
            <a:noFill/>
            <a:miter lim="800000"/>
            <a:headEnd/>
            <a:tailEnd/>
          </a:ln>
        </p:spPr>
        <p:txBody>
          <a:bodyPr wrap="square">
            <a:spAutoFit/>
          </a:bodyPr>
          <a:lstStyle/>
          <a:p>
            <a:pPr algn="just" eaLnBrk="1" hangingPunct="1">
              <a:lnSpc>
                <a:spcPct val="150000"/>
              </a:lnSpc>
            </a:pPr>
            <a:r>
              <a:rPr lang="en-US" altLang="zh-CN" sz="2200" b="1" dirty="0">
                <a:latin typeface="+mn-ea"/>
                <a:ea typeface="+mn-ea"/>
              </a:rPr>
              <a:t>ID</a:t>
            </a:r>
            <a:endParaRPr lang="zh-CN" altLang="en-US" sz="2200" b="1" dirty="0">
              <a:latin typeface="+mn-ea"/>
              <a:ea typeface="+mn-ea"/>
            </a:endParaRPr>
          </a:p>
        </p:txBody>
      </p:sp>
      <p:sp>
        <p:nvSpPr>
          <p:cNvPr id="63" name="Text Box 2"/>
          <p:cNvSpPr txBox="1">
            <a:spLocks noChangeArrowheads="1"/>
          </p:cNvSpPr>
          <p:nvPr/>
        </p:nvSpPr>
        <p:spPr bwMode="auto">
          <a:xfrm>
            <a:off x="1859280" y="3565242"/>
            <a:ext cx="762000" cy="442878"/>
          </a:xfrm>
          <a:prstGeom prst="rect">
            <a:avLst/>
          </a:prstGeom>
          <a:noFill/>
          <a:ln w="9525">
            <a:noFill/>
            <a:miter lim="800000"/>
            <a:headEnd/>
            <a:tailEnd/>
          </a:ln>
        </p:spPr>
        <p:txBody>
          <a:bodyPr wrap="square">
            <a:spAutoFit/>
          </a:bodyPr>
          <a:lstStyle/>
          <a:p>
            <a:pPr eaLnBrk="1" hangingPunct="1">
              <a:lnSpc>
                <a:spcPct val="150000"/>
              </a:lnSpc>
            </a:pPr>
            <a:r>
              <a:rPr lang="en-US" altLang="zh-CN" b="1" dirty="0">
                <a:latin typeface="+mn-ea"/>
                <a:ea typeface="+mn-ea"/>
              </a:rPr>
              <a:t>b</a:t>
            </a:r>
            <a:endParaRPr lang="zh-CN" altLang="en-US" b="1" dirty="0">
              <a:latin typeface="+mn-ea"/>
              <a:ea typeface="+mn-ea"/>
            </a:endParaRPr>
          </a:p>
        </p:txBody>
      </p:sp>
      <p:cxnSp>
        <p:nvCxnSpPr>
          <p:cNvPr id="64" name="曲线连接符 63"/>
          <p:cNvCxnSpPr/>
          <p:nvPr/>
        </p:nvCxnSpPr>
        <p:spPr bwMode="auto">
          <a:xfrm>
            <a:off x="2286000" y="3810000"/>
            <a:ext cx="5334000" cy="1447800"/>
          </a:xfrm>
          <a:prstGeom prst="curvedConnector3">
            <a:avLst>
              <a:gd name="adj1" fmla="val 102000"/>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肘形连接符 127"/>
          <p:cNvCxnSpPr/>
          <p:nvPr/>
        </p:nvCxnSpPr>
        <p:spPr bwMode="auto">
          <a:xfrm>
            <a:off x="3657600" y="3810000"/>
            <a:ext cx="3276600" cy="457200"/>
          </a:xfrm>
          <a:prstGeom prst="bentConnector3">
            <a:avLst>
              <a:gd name="adj1" fmla="val 101628"/>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直接连接符 132"/>
          <p:cNvCxnSpPr/>
          <p:nvPr/>
        </p:nvCxnSpPr>
        <p:spPr bwMode="auto">
          <a:xfrm flipV="1">
            <a:off x="2362200" y="3810000"/>
            <a:ext cx="1295400" cy="7620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箭头连接符 142"/>
          <p:cNvCxnSpPr/>
          <p:nvPr/>
        </p:nvCxnSpPr>
        <p:spPr bwMode="auto">
          <a:xfrm flipV="1">
            <a:off x="2286000" y="3429000"/>
            <a:ext cx="2590800" cy="18288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13</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C -0.0283 0.00787 -0.02552 0.00695 -0.06666 0.00903 C -0.0809 0.0125 -0.09184 0.0162 -0.10677 0.01782 C -0.11996 0.02245 -0.13455 0.02639 -0.14843 0.02685 C -0.21614 0.02894 -0.35173 0.03125 -0.35173 0.03125 C -0.34739 0.04884 -0.34722 0.0662 -0.34514 0.08449 C -0.34392 0.11435 -0.34201 0.14352 -0.3401 0.17338 C -0.34149 0.21898 -0.34392 0.25324 -0.34514 0.3 C -0.34462 0.32477 -0.35121 0.36759 -0.33837 0.39352 C -0.34045 0.40903 -0.3401 0.41111 -0.3401 0.4 " pathEditMode="relative" ptsTypes="fffffffffA">
                                      <p:cBhvr>
                                        <p:cTn id="6" dur="2000" fill="hold"/>
                                        <p:tgtEl>
                                          <p:spTgt spid="5"/>
                                        </p:tgtEl>
                                        <p:attrNameLst>
                                          <p:attrName>ppt_x</p:attrName>
                                          <p:attrName>ppt_y</p:attrName>
                                        </p:attrNameLst>
                                      </p:cBhvr>
                                    </p:animMotion>
                                  </p:childTnLst>
                                </p:cTn>
                              </p:par>
                            </p:childTnLst>
                          </p:cTn>
                        </p:par>
                        <p:par>
                          <p:cTn id="7" fill="hold">
                            <p:stCondLst>
                              <p:cond delay="2000"/>
                            </p:stCondLst>
                            <p:childTnLst>
                              <p:par>
                                <p:cTn id="8" presetID="4" presetClass="exit" presetSubtype="16" fill="hold" grpId="1" nodeType="afterEffect">
                                  <p:stCondLst>
                                    <p:cond delay="0"/>
                                  </p:stCondLst>
                                  <p:childTnLst>
                                    <p:animEffect transition="out" filter="box(in)">
                                      <p:cBhvr>
                                        <p:cTn id="9" dur="10"/>
                                        <p:tgtEl>
                                          <p:spTgt spid="5"/>
                                        </p:tgtEl>
                                      </p:cBhvr>
                                    </p:animEffect>
                                    <p:set>
                                      <p:cBhvr>
                                        <p:cTn id="10" dur="1" fill="hold">
                                          <p:stCondLst>
                                            <p:cond delay="9"/>
                                          </p:stCondLst>
                                        </p:cTn>
                                        <p:tgtEl>
                                          <p:spTgt spid="5"/>
                                        </p:tgtEl>
                                        <p:attrNameLst>
                                          <p:attrName>style.visibility</p:attrName>
                                        </p:attrNameLst>
                                      </p:cBhvr>
                                      <p:to>
                                        <p:strVal val="hidden"/>
                                      </p:to>
                                    </p:set>
                                  </p:childTnLst>
                                </p:cTn>
                              </p:par>
                            </p:childTnLst>
                          </p:cTn>
                        </p:par>
                        <p:par>
                          <p:cTn id="11" fill="hold">
                            <p:stCondLst>
                              <p:cond delay="2010"/>
                            </p:stCondLst>
                            <p:childTnLst>
                              <p:par>
                                <p:cTn id="12" presetID="4" presetClass="entr" presetSubtype="16"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box(in)">
                                      <p:cBhvr>
                                        <p:cTn id="14" dur="500"/>
                                        <p:tgtEl>
                                          <p:spTgt spid="45"/>
                                        </p:tgtEl>
                                      </p:cBhvr>
                                    </p:animEffect>
                                  </p:childTnLst>
                                </p:cTn>
                              </p:par>
                            </p:childTnLst>
                          </p:cTn>
                        </p:par>
                        <p:par>
                          <p:cTn id="15" fill="hold">
                            <p:stCondLst>
                              <p:cond delay="2510"/>
                            </p:stCondLst>
                            <p:childTnLst>
                              <p:par>
                                <p:cTn id="16" presetID="4" presetClass="entr" presetSubtype="16"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box(in)">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xit" presetSubtype="16" fill="hold" grpId="1" nodeType="clickEffect">
                                  <p:stCondLst>
                                    <p:cond delay="0"/>
                                  </p:stCondLst>
                                  <p:childTnLst>
                                    <p:animEffect transition="out" filter="box(in)">
                                      <p:cBhvr>
                                        <p:cTn id="22" dur="500"/>
                                        <p:tgtEl>
                                          <p:spTgt spid="45"/>
                                        </p:tgtEl>
                                      </p:cBhvr>
                                    </p:animEffect>
                                    <p:set>
                                      <p:cBhvr>
                                        <p:cTn id="23" dur="1" fill="hold">
                                          <p:stCondLst>
                                            <p:cond delay="499"/>
                                          </p:stCondLst>
                                        </p:cTn>
                                        <p:tgtEl>
                                          <p:spTgt spid="45"/>
                                        </p:tgtEl>
                                        <p:attrNameLst>
                                          <p:attrName>style.visibility</p:attrName>
                                        </p:attrNameLst>
                                      </p:cBhvr>
                                      <p:to>
                                        <p:strVal val="hidden"/>
                                      </p:to>
                                    </p:set>
                                  </p:childTnLst>
                                </p:cTn>
                              </p:par>
                              <p:par>
                                <p:cTn id="24" presetID="4" presetClass="exit" presetSubtype="16" fill="hold" grpId="1" nodeType="withEffect">
                                  <p:stCondLst>
                                    <p:cond delay="0"/>
                                  </p:stCondLst>
                                  <p:childTnLst>
                                    <p:animEffect transition="out" filter="box(in)">
                                      <p:cBhvr>
                                        <p:cTn id="25" dur="500"/>
                                        <p:tgtEl>
                                          <p:spTgt spid="46"/>
                                        </p:tgtEl>
                                      </p:cBhvr>
                                    </p:animEffect>
                                    <p:set>
                                      <p:cBhvr>
                                        <p:cTn id="26" dur="1" fill="hold">
                                          <p:stCondLst>
                                            <p:cond delay="499"/>
                                          </p:stCondLst>
                                        </p:cTn>
                                        <p:tgtEl>
                                          <p:spTgt spid="46"/>
                                        </p:tgtEl>
                                        <p:attrNameLst>
                                          <p:attrName>style.visibility</p:attrName>
                                        </p:attrNameLst>
                                      </p:cBhvr>
                                      <p:to>
                                        <p:strVal val="hidden"/>
                                      </p:to>
                                    </p:set>
                                  </p:childTnLst>
                                </p:cTn>
                              </p:par>
                              <p:par>
                                <p:cTn id="27" presetID="4" presetClass="entr" presetSubtype="16"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box(in)">
                                      <p:cBhvr>
                                        <p:cTn id="29" dur="500"/>
                                        <p:tgtEl>
                                          <p:spTgt spid="43"/>
                                        </p:tgtEl>
                                      </p:cBhvr>
                                    </p:animEffect>
                                  </p:childTnLst>
                                </p:cTn>
                              </p:par>
                              <p:par>
                                <p:cTn id="30" presetID="4" presetClass="entr" presetSubtype="16" fill="hold" grpId="1"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box(in)">
                                      <p:cBhvr>
                                        <p:cTn id="32" dur="500"/>
                                        <p:tgtEl>
                                          <p:spTgt spid="43"/>
                                        </p:tgtEl>
                                      </p:cBhvr>
                                    </p:animEffect>
                                  </p:childTnLst>
                                </p:cTn>
                              </p:par>
                              <p:par>
                                <p:cTn id="33" presetID="4" presetClass="entr" presetSubtype="16"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box(in)">
                                      <p:cBhvr>
                                        <p:cTn id="35" dur="500"/>
                                        <p:tgtEl>
                                          <p:spTgt spid="49"/>
                                        </p:tgtEl>
                                      </p:cBhvr>
                                    </p:animEffect>
                                  </p:childTnLst>
                                </p:cTn>
                              </p:par>
                              <p:par>
                                <p:cTn id="36" presetID="4" presetClass="entr" presetSubtype="16"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ox(i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0.00018 1.85185E-6 C -0.02049 0.00162 -0.03907 0.00741 -0.05903 0.01111 C -0.07483 0.01944 -0.06268 0.01435 -0.08837 0.01782 C -0.11511 0.02176 -0.11198 0.02153 -0.1349 0.02685 C -0.16216 0.03333 -0.19028 0.0287 -0.21806 0.0294 C -0.229 0.03426 -0.24098 0.03657 -0.25261 0.03842 C -0.28872 0.05463 -0.329 0.03866 -0.36667 0.04514 C -0.36563 0.06389 -0.3658 0.08426 -0.36146 0.10231 C -0.3599 0.12477 -0.35591 0.13935 -0.35295 0.16157 C -0.35209 0.1662 -0.34948 0.175 -0.34948 0.17523 C -0.35052 0.20717 -0.34479 0.21528 -0.35816 0.23217 C -0.35868 0.26111 -0.35816 0.29004 -0.35973 0.31875 C -0.3599 0.32153 -0.36285 0.32291 -0.3632 0.32569 C -0.36407 0.33472 -0.3632 0.34398 -0.3632 0.35324 " pathEditMode="relative" rAng="0" ptsTypes="fffffffffffffA">
                                      <p:cBhvr>
                                        <p:cTn id="42" dur="2000" fill="hold"/>
                                        <p:tgtEl>
                                          <p:spTgt spid="11"/>
                                        </p:tgtEl>
                                        <p:attrNameLst>
                                          <p:attrName>ppt_x</p:attrName>
                                          <p:attrName>ppt_y</p:attrName>
                                        </p:attrNameLst>
                                      </p:cBhvr>
                                      <p:rCtr x="-18300" y="17700"/>
                                    </p:animMotion>
                                  </p:childTnLst>
                                </p:cTn>
                              </p:par>
                            </p:childTnLst>
                          </p:cTn>
                        </p:par>
                        <p:par>
                          <p:cTn id="43" fill="hold">
                            <p:stCondLst>
                              <p:cond delay="2000"/>
                            </p:stCondLst>
                            <p:childTnLst>
                              <p:par>
                                <p:cTn id="44" presetID="4" presetClass="entr" presetSubtype="16" fill="hold" grpId="0" nodeType="after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box(in)">
                                      <p:cBhvr>
                                        <p:cTn id="46" dur="5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0" nodeType="clickEffect">
                                  <p:stCondLst>
                                    <p:cond delay="0"/>
                                  </p:stCondLst>
                                  <p:childTnLst>
                                    <p:animMotion origin="layout" path="M 0 4.81481E-6 C -0.01441 0.00601 -0.03056 0.00601 -0.04531 0.00925 C -0.11128 0.04004 -0.26962 0.025 -0.30399 0.02569 C -0.3342 0.02731 -0.36406 0.02824 -0.3941 0.03055 C -0.39687 0.03078 -0.40156 0.02893 -0.40243 0.03263 C -0.40642 0.04976 -0.40347 0.06944 -0.40747 0.0868 C -0.40937 0.09537 -0.4125 0.11273 -0.4125 0.11296 C -0.41198 0.12592 -0.41198 0.13935 -0.41076 0.15254 C -0.41024 0.1574 -0.40851 0.1618 -0.40747 0.16666 C -0.40694 0.16898 -0.40573 0.17361 -0.40573 0.17384 C -0.40174 0.21643 -0.39913 0.25949 -0.39913 0.303 " pathEditMode="relative" rAng="0" ptsTypes="ffffffffffA">
                                      <p:cBhvr>
                                        <p:cTn id="50" dur="2000" fill="hold"/>
                                        <p:tgtEl>
                                          <p:spTgt spid="14"/>
                                        </p:tgtEl>
                                        <p:attrNameLst>
                                          <p:attrName>ppt_x</p:attrName>
                                          <p:attrName>ppt_y</p:attrName>
                                        </p:attrNameLst>
                                      </p:cBhvr>
                                      <p:rCtr x="-20600" y="15100"/>
                                    </p:animMotion>
                                  </p:childTnLst>
                                </p:cTn>
                              </p:par>
                            </p:childTnLst>
                          </p:cTn>
                        </p:par>
                        <p:par>
                          <p:cTn id="51" fill="hold">
                            <p:stCondLst>
                              <p:cond delay="2000"/>
                            </p:stCondLst>
                            <p:childTnLst>
                              <p:par>
                                <p:cTn id="52" presetID="4" presetClass="exit" presetSubtype="16" fill="hold" grpId="1" nodeType="afterEffect">
                                  <p:stCondLst>
                                    <p:cond delay="0"/>
                                  </p:stCondLst>
                                  <p:childTnLst>
                                    <p:animEffect transition="out" filter="box(in)">
                                      <p:cBhvr>
                                        <p:cTn id="53" dur="10"/>
                                        <p:tgtEl>
                                          <p:spTgt spid="14"/>
                                        </p:tgtEl>
                                      </p:cBhvr>
                                    </p:animEffect>
                                    <p:set>
                                      <p:cBhvr>
                                        <p:cTn id="54" dur="1" fill="hold">
                                          <p:stCondLst>
                                            <p:cond delay="9"/>
                                          </p:stCondLst>
                                        </p:cTn>
                                        <p:tgtEl>
                                          <p:spTgt spid="14"/>
                                        </p:tgtEl>
                                        <p:attrNameLst>
                                          <p:attrName>style.visibility</p:attrName>
                                        </p:attrNameLst>
                                      </p:cBhvr>
                                      <p:to>
                                        <p:strVal val="hidden"/>
                                      </p:to>
                                    </p:set>
                                  </p:childTnLst>
                                </p:cTn>
                              </p:par>
                            </p:childTnLst>
                          </p:cTn>
                        </p:par>
                        <p:par>
                          <p:cTn id="55" fill="hold">
                            <p:stCondLst>
                              <p:cond delay="2010"/>
                            </p:stCondLst>
                            <p:childTnLst>
                              <p:par>
                                <p:cTn id="56" presetID="4" presetClass="entr" presetSubtype="16" fill="hold" grpId="0"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box(in)">
                                      <p:cBhvr>
                                        <p:cTn id="58" dur="500"/>
                                        <p:tgtEl>
                                          <p:spTgt spid="44"/>
                                        </p:tgtEl>
                                      </p:cBhvr>
                                    </p:animEffect>
                                  </p:childTnLst>
                                </p:cTn>
                              </p:par>
                            </p:childTnLst>
                          </p:cTn>
                        </p:par>
                        <p:par>
                          <p:cTn id="59" fill="hold">
                            <p:stCondLst>
                              <p:cond delay="2510"/>
                            </p:stCondLst>
                            <p:childTnLst>
                              <p:par>
                                <p:cTn id="60" presetID="4" presetClass="entr" presetSubtype="16"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box(in)">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xit" presetSubtype="16" fill="hold" grpId="1" nodeType="clickEffect">
                                  <p:stCondLst>
                                    <p:cond delay="0"/>
                                  </p:stCondLst>
                                  <p:childTnLst>
                                    <p:animEffect transition="out" filter="box(in)">
                                      <p:cBhvr>
                                        <p:cTn id="66" dur="500"/>
                                        <p:tgtEl>
                                          <p:spTgt spid="44"/>
                                        </p:tgtEl>
                                      </p:cBhvr>
                                    </p:animEffect>
                                    <p:set>
                                      <p:cBhvr>
                                        <p:cTn id="67" dur="1" fill="hold">
                                          <p:stCondLst>
                                            <p:cond delay="499"/>
                                          </p:stCondLst>
                                        </p:cTn>
                                        <p:tgtEl>
                                          <p:spTgt spid="44"/>
                                        </p:tgtEl>
                                        <p:attrNameLst>
                                          <p:attrName>style.visibility</p:attrName>
                                        </p:attrNameLst>
                                      </p:cBhvr>
                                      <p:to>
                                        <p:strVal val="hidden"/>
                                      </p:to>
                                    </p:set>
                                  </p:childTnLst>
                                </p:cTn>
                              </p:par>
                              <p:par>
                                <p:cTn id="68" presetID="4" presetClass="exit" presetSubtype="16" fill="hold" grpId="1" nodeType="withEffect">
                                  <p:stCondLst>
                                    <p:cond delay="0"/>
                                  </p:stCondLst>
                                  <p:childTnLst>
                                    <p:animEffect transition="out" filter="box(in)">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par>
                                <p:cTn id="71" presetID="4" presetClass="entr" presetSubtype="16"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box(in)">
                                      <p:cBhvr>
                                        <p:cTn id="73" dur="500"/>
                                        <p:tgtEl>
                                          <p:spTgt spid="54"/>
                                        </p:tgtEl>
                                      </p:cBhvr>
                                    </p:animEffect>
                                  </p:childTnLst>
                                </p:cTn>
                              </p:par>
                              <p:par>
                                <p:cTn id="74" presetID="4" presetClass="entr" presetSubtype="16"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box(in)">
                                      <p:cBhvr>
                                        <p:cTn id="76" dur="500"/>
                                        <p:tgtEl>
                                          <p:spTgt spid="24"/>
                                        </p:tgtEl>
                                      </p:cBhvr>
                                    </p:animEffect>
                                  </p:childTnLst>
                                </p:cTn>
                              </p:par>
                              <p:par>
                                <p:cTn id="77" presetID="4" presetClass="entr" presetSubtype="16" fill="hold" nodeType="withEffect">
                                  <p:stCondLst>
                                    <p:cond delay="0"/>
                                  </p:stCondLst>
                                  <p:childTnLst>
                                    <p:set>
                                      <p:cBhvr>
                                        <p:cTn id="78" dur="1" fill="hold">
                                          <p:stCondLst>
                                            <p:cond delay="0"/>
                                          </p:stCondLst>
                                        </p:cTn>
                                        <p:tgtEl>
                                          <p:spTgt spid="57"/>
                                        </p:tgtEl>
                                        <p:attrNameLst>
                                          <p:attrName>style.visibility</p:attrName>
                                        </p:attrNameLst>
                                      </p:cBhvr>
                                      <p:to>
                                        <p:strVal val="visible"/>
                                      </p:to>
                                    </p:set>
                                    <p:animEffect transition="in" filter="box(in)">
                                      <p:cBhvr>
                                        <p:cTn id="79" dur="500"/>
                                        <p:tgtEl>
                                          <p:spTgt spid="57"/>
                                        </p:tgtEl>
                                      </p:cBhvr>
                                    </p:animEffect>
                                  </p:childTnLst>
                                </p:cTn>
                              </p:par>
                            </p:childTnLst>
                          </p:cTn>
                        </p:par>
                      </p:childTnLst>
                    </p:cTn>
                  </p:par>
                  <p:par>
                    <p:cTn id="80" fill="hold">
                      <p:stCondLst>
                        <p:cond delay="indefinite"/>
                      </p:stCondLst>
                      <p:childTnLst>
                        <p:par>
                          <p:cTn id="81" fill="hold">
                            <p:stCondLst>
                              <p:cond delay="0"/>
                            </p:stCondLst>
                            <p:childTnLst>
                              <p:par>
                                <p:cTn id="82" presetID="0" presetClass="path" presetSubtype="0" accel="50000" decel="50000" fill="hold" grpId="0" nodeType="clickEffect">
                                  <p:stCondLst>
                                    <p:cond delay="0"/>
                                  </p:stCondLst>
                                  <p:childTnLst>
                                    <p:animMotion origin="layout" path="M -3.33333E-6 -4.44444E-6 C -0.02673 0.01227 -0.04166 0.00764 -0.07673 0.00903 C -0.09166 0.01181 -0.10659 0.01389 -0.1217 0.01551 C -0.12847 0.01783 -0.13472 0.0206 -0.14166 0.02222 C -0.14392 0.02454 -0.14548 0.02824 -0.14826 0.02894 C -0.1592 0.03195 -0.18159 0.03334 -0.18159 0.03334 C -0.20086 0.04005 -0.22066 0.03195 -0.23993 0.02894 C -0.27361 0.01343 -0.35764 0.02662 -0.36163 0.02662 C -0.37882 0.03449 -0.36024 0.02662 -0.4033 0.03125 C -0.4335 0.03449 -0.38298 0.03218 -0.41336 0.03565 C -0.42448 0.03681 -0.43559 0.03704 -0.4467 0.03773 C -0.45364 0.04746 -0.44739 0.03704 -0.45173 0.05787 C -0.45277 0.0632 -0.45538 0.06806 -0.45659 0.07338 C -0.45711 0.1007 -0.45833 0.12824 -0.45833 0.15556 C -0.45833 0.17662 -0.4493 0.19329 -0.44826 0.21343 C -0.44774 0.22153 -0.44826 0.22963 -0.44826 0.23773 " pathEditMode="relative" ptsTypes="fffffffffffffffA">
                                      <p:cBhvr>
                                        <p:cTn id="83" dur="2000" fill="hold"/>
                                        <p:tgtEl>
                                          <p:spTgt spid="15"/>
                                        </p:tgtEl>
                                        <p:attrNameLst>
                                          <p:attrName>ppt_x</p:attrName>
                                          <p:attrName>ppt_y</p:attrName>
                                        </p:attrNameLst>
                                      </p:cBhvr>
                                    </p:animMotion>
                                  </p:childTnLst>
                                </p:cTn>
                              </p:par>
                            </p:childTnLst>
                          </p:cTn>
                        </p:par>
                        <p:par>
                          <p:cTn id="84" fill="hold">
                            <p:stCondLst>
                              <p:cond delay="2000"/>
                            </p:stCondLst>
                            <p:childTnLst>
                              <p:par>
                                <p:cTn id="85" presetID="4" presetClass="entr" presetSubtype="16" fill="hold" grpId="0" nodeType="after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box(in)">
                                      <p:cBhvr>
                                        <p:cTn id="87" dur="500"/>
                                        <p:tgtEl>
                                          <p:spTgt spid="61"/>
                                        </p:tgtEl>
                                      </p:cBhvr>
                                    </p:animEffec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0" nodeType="clickEffect">
                                  <p:stCondLst>
                                    <p:cond delay="0"/>
                                  </p:stCondLst>
                                  <p:childTnLst>
                                    <p:animMotion origin="layout" path="M -3.88889E-6 3.7037E-6 C -0.03368 -0.00394 -0.06649 0.00208 -0.1 0.0044 C -0.11632 0.00671 -0.13194 0.01111 -0.14826 0.01319 C -0.19166 0.02847 -0.30972 0.01435 -0.35659 0.01319 C -0.38107 0.01528 -0.40382 0.02222 -0.42829 0.0243 C -0.43489 0.02616 -0.44184 0.02616 -0.44826 0.0287 C -0.45017 0.0294 -0.45138 0.03264 -0.45329 0.03333 C -0.4651 0.03727 -0.47777 0.03634 -0.48993 0.03773 C -0.4934 0.04005 -0.4993 0.04213 -0.5 0.04884 C -0.50017 0.05069 -0.49704 0.06204 -0.49652 0.06435 C -0.49548 0.06875 -0.49323 0.07778 -0.49323 0.07778 C -0.496 0.10579 -0.49652 0.13426 -0.49166 0.16204 C -0.49323 0.18727 -0.48715 0.18657 -0.49496 0.18657 " pathEditMode="relative" ptsTypes="ffffffffffffA">
                                      <p:cBhvr>
                                        <p:cTn id="91" dur="2000" fill="hold"/>
                                        <p:tgtEl>
                                          <p:spTgt spid="16"/>
                                        </p:tgtEl>
                                        <p:attrNameLst>
                                          <p:attrName>ppt_x</p:attrName>
                                          <p:attrName>ppt_y</p:attrName>
                                        </p:attrNameLst>
                                      </p:cBhvr>
                                    </p:animMotion>
                                  </p:childTnLst>
                                </p:cTn>
                              </p:par>
                            </p:childTnLst>
                          </p:cTn>
                        </p:par>
                        <p:par>
                          <p:cTn id="92" fill="hold">
                            <p:stCondLst>
                              <p:cond delay="2000"/>
                            </p:stCondLst>
                            <p:childTnLst>
                              <p:par>
                                <p:cTn id="93" presetID="4" presetClass="exit" presetSubtype="16" fill="hold" grpId="1" nodeType="afterEffect">
                                  <p:stCondLst>
                                    <p:cond delay="0"/>
                                  </p:stCondLst>
                                  <p:childTnLst>
                                    <p:animEffect transition="out" filter="box(in)">
                                      <p:cBhvr>
                                        <p:cTn id="94" dur="10"/>
                                        <p:tgtEl>
                                          <p:spTgt spid="16"/>
                                        </p:tgtEl>
                                      </p:cBhvr>
                                    </p:animEffect>
                                    <p:set>
                                      <p:cBhvr>
                                        <p:cTn id="95" dur="1" fill="hold">
                                          <p:stCondLst>
                                            <p:cond delay="9"/>
                                          </p:stCondLst>
                                        </p:cTn>
                                        <p:tgtEl>
                                          <p:spTgt spid="16"/>
                                        </p:tgtEl>
                                        <p:attrNameLst>
                                          <p:attrName>style.visibility</p:attrName>
                                        </p:attrNameLst>
                                      </p:cBhvr>
                                      <p:to>
                                        <p:strVal val="hidden"/>
                                      </p:to>
                                    </p:set>
                                  </p:childTnLst>
                                </p:cTn>
                              </p:par>
                            </p:childTnLst>
                          </p:cTn>
                        </p:par>
                        <p:par>
                          <p:cTn id="96" fill="hold">
                            <p:stCondLst>
                              <p:cond delay="2010"/>
                            </p:stCondLst>
                            <p:childTnLst>
                              <p:par>
                                <p:cTn id="97" presetID="4" presetClass="entr" presetSubtype="16" fill="hold" grpId="0" nodeType="afterEffect">
                                  <p:stCondLst>
                                    <p:cond delay="0"/>
                                  </p:stCondLst>
                                  <p:childTnLst>
                                    <p:set>
                                      <p:cBhvr>
                                        <p:cTn id="98" dur="1" fill="hold">
                                          <p:stCondLst>
                                            <p:cond delay="0"/>
                                          </p:stCondLst>
                                        </p:cTn>
                                        <p:tgtEl>
                                          <p:spTgt spid="62"/>
                                        </p:tgtEl>
                                        <p:attrNameLst>
                                          <p:attrName>style.visibility</p:attrName>
                                        </p:attrNameLst>
                                      </p:cBhvr>
                                      <p:to>
                                        <p:strVal val="visible"/>
                                      </p:to>
                                    </p:set>
                                    <p:animEffect transition="in" filter="box(in)">
                                      <p:cBhvr>
                                        <p:cTn id="99" dur="500"/>
                                        <p:tgtEl>
                                          <p:spTgt spid="62"/>
                                        </p:tgtEl>
                                      </p:cBhvr>
                                    </p:animEffect>
                                  </p:childTnLst>
                                </p:cTn>
                              </p:par>
                            </p:childTnLst>
                          </p:cTn>
                        </p:par>
                        <p:par>
                          <p:cTn id="100" fill="hold">
                            <p:stCondLst>
                              <p:cond delay="2510"/>
                            </p:stCondLst>
                            <p:childTnLst>
                              <p:par>
                                <p:cTn id="101" presetID="4" presetClass="entr" presetSubtype="16" fill="hold" grpId="0" nodeType="after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box(in)">
                                      <p:cBhvr>
                                        <p:cTn id="103" dur="500"/>
                                        <p:tgtEl>
                                          <p:spTgt spid="63"/>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xit" presetSubtype="16" fill="hold" grpId="1" nodeType="clickEffect">
                                  <p:stCondLst>
                                    <p:cond delay="0"/>
                                  </p:stCondLst>
                                  <p:childTnLst>
                                    <p:animEffect transition="out" filter="box(in)">
                                      <p:cBhvr>
                                        <p:cTn id="107" dur="500"/>
                                        <p:tgtEl>
                                          <p:spTgt spid="63"/>
                                        </p:tgtEl>
                                      </p:cBhvr>
                                    </p:animEffect>
                                    <p:set>
                                      <p:cBhvr>
                                        <p:cTn id="108" dur="1" fill="hold">
                                          <p:stCondLst>
                                            <p:cond delay="499"/>
                                          </p:stCondLst>
                                        </p:cTn>
                                        <p:tgtEl>
                                          <p:spTgt spid="63"/>
                                        </p:tgtEl>
                                        <p:attrNameLst>
                                          <p:attrName>style.visibility</p:attrName>
                                        </p:attrNameLst>
                                      </p:cBhvr>
                                      <p:to>
                                        <p:strVal val="hidden"/>
                                      </p:to>
                                    </p:set>
                                  </p:childTnLst>
                                </p:cTn>
                              </p:par>
                              <p:par>
                                <p:cTn id="109" presetID="4" presetClass="exit" presetSubtype="16" fill="hold" grpId="1" nodeType="withEffect">
                                  <p:stCondLst>
                                    <p:cond delay="0"/>
                                  </p:stCondLst>
                                  <p:childTnLst>
                                    <p:animEffect transition="out" filter="box(in)">
                                      <p:cBhvr>
                                        <p:cTn id="110" dur="500"/>
                                        <p:tgtEl>
                                          <p:spTgt spid="62"/>
                                        </p:tgtEl>
                                      </p:cBhvr>
                                    </p:animEffect>
                                    <p:set>
                                      <p:cBhvr>
                                        <p:cTn id="111" dur="1" fill="hold">
                                          <p:stCondLst>
                                            <p:cond delay="499"/>
                                          </p:stCondLst>
                                        </p:cTn>
                                        <p:tgtEl>
                                          <p:spTgt spid="62"/>
                                        </p:tgtEl>
                                        <p:attrNameLst>
                                          <p:attrName>style.visibility</p:attrName>
                                        </p:attrNameLst>
                                      </p:cBhvr>
                                      <p:to>
                                        <p:strVal val="hidden"/>
                                      </p:to>
                                    </p:set>
                                  </p:childTnLst>
                                </p:cTn>
                              </p:par>
                              <p:par>
                                <p:cTn id="112" presetID="4" presetClass="entr" presetSubtype="16" fill="hold" grpId="0" nodeType="withEffect">
                                  <p:stCondLst>
                                    <p:cond delay="0"/>
                                  </p:stCondLst>
                                  <p:childTnLst>
                                    <p:set>
                                      <p:cBhvr>
                                        <p:cTn id="113" dur="1" fill="hold">
                                          <p:stCondLst>
                                            <p:cond delay="0"/>
                                          </p:stCondLst>
                                        </p:cTn>
                                        <p:tgtEl>
                                          <p:spTgt spid="52"/>
                                        </p:tgtEl>
                                        <p:attrNameLst>
                                          <p:attrName>style.visibility</p:attrName>
                                        </p:attrNameLst>
                                      </p:cBhvr>
                                      <p:to>
                                        <p:strVal val="visible"/>
                                      </p:to>
                                    </p:set>
                                    <p:animEffect transition="in" filter="box(in)">
                                      <p:cBhvr>
                                        <p:cTn id="114" dur="500"/>
                                        <p:tgtEl>
                                          <p:spTgt spid="52"/>
                                        </p:tgtEl>
                                      </p:cBhvr>
                                    </p:animEffect>
                                  </p:childTnLst>
                                </p:cTn>
                              </p:par>
                              <p:par>
                                <p:cTn id="115" presetID="4" presetClass="entr" presetSubtype="16" fill="hold" nodeType="with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box(in)">
                                      <p:cBhvr>
                                        <p:cTn id="117" dur="500"/>
                                        <p:tgtEl>
                                          <p:spTgt spid="64"/>
                                        </p:tgtEl>
                                      </p:cBhvr>
                                    </p:animEffect>
                                  </p:childTnLst>
                                </p:cTn>
                              </p:par>
                              <p:par>
                                <p:cTn id="118" presetID="4" presetClass="entr" presetSubtype="16" fill="hold" nodeType="with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box(in)">
                                      <p:cBhvr>
                                        <p:cTn id="120" dur="500"/>
                                        <p:tgtEl>
                                          <p:spTgt spid="27"/>
                                        </p:tgtEl>
                                      </p:cBhvr>
                                    </p:animEffect>
                                  </p:childTnLst>
                                </p:cTn>
                              </p:par>
                              <p:par>
                                <p:cTn id="121" presetID="4" presetClass="entr" presetSubtype="16" fill="hold" grpId="0" nodeType="with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box(in)">
                                      <p:cBhvr>
                                        <p:cTn id="123" dur="500"/>
                                        <p:tgtEl>
                                          <p:spTgt spid="42"/>
                                        </p:tgtEl>
                                      </p:cBhvr>
                                    </p:animEffect>
                                  </p:childTnLst>
                                </p:cTn>
                              </p:par>
                            </p:childTnLst>
                          </p:cTn>
                        </p:par>
                      </p:childTnLst>
                    </p:cTn>
                  </p:par>
                  <p:par>
                    <p:cTn id="124" fill="hold">
                      <p:stCondLst>
                        <p:cond delay="indefinite"/>
                      </p:stCondLst>
                      <p:childTnLst>
                        <p:par>
                          <p:cTn id="125" fill="hold">
                            <p:stCondLst>
                              <p:cond delay="0"/>
                            </p:stCondLst>
                            <p:childTnLst>
                              <p:par>
                                <p:cTn id="126" presetID="4" presetClass="entr" presetSubtype="16" fill="hold" nodeType="click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box(in)">
                                      <p:cBhvr>
                                        <p:cTn id="128" dur="500"/>
                                        <p:tgtEl>
                                          <p:spTgt spid="32"/>
                                        </p:tgtEl>
                                      </p:cBhvr>
                                    </p:animEffect>
                                  </p:childTnLst>
                                </p:cTn>
                              </p:par>
                              <p:par>
                                <p:cTn id="129" presetID="4" presetClass="entr" presetSubtype="16"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box(in)">
                                      <p:cBhvr>
                                        <p:cTn id="131" dur="500"/>
                                        <p:tgtEl>
                                          <p:spTgt spid="33"/>
                                        </p:tgtEl>
                                      </p:cBhvr>
                                    </p:animEffect>
                                  </p:childTnLst>
                                </p:cTn>
                              </p:par>
                              <p:par>
                                <p:cTn id="132" presetID="4" presetClass="entr" presetSubtype="16" fill="hold" nodeType="with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box(in)">
                                      <p:cBhvr>
                                        <p:cTn id="134" dur="500"/>
                                        <p:tgtEl>
                                          <p:spTgt spid="34"/>
                                        </p:tgtEl>
                                      </p:cBhvr>
                                    </p:animEffect>
                                  </p:childTnLst>
                                </p:cTn>
                              </p:par>
                            </p:childTnLst>
                          </p:cTn>
                        </p:par>
                      </p:childTnLst>
                    </p:cTn>
                  </p:par>
                  <p:par>
                    <p:cTn id="135" fill="hold">
                      <p:stCondLst>
                        <p:cond delay="indefinite"/>
                      </p:stCondLst>
                      <p:childTnLst>
                        <p:par>
                          <p:cTn id="136" fill="hold">
                            <p:stCondLst>
                              <p:cond delay="0"/>
                            </p:stCondLst>
                            <p:childTnLst>
                              <p:par>
                                <p:cTn id="137" presetID="4" presetClass="exit" presetSubtype="16" fill="hold" grpId="1" nodeType="clickEffect">
                                  <p:stCondLst>
                                    <p:cond delay="0"/>
                                  </p:stCondLst>
                                  <p:childTnLst>
                                    <p:animEffect transition="out" filter="box(in)">
                                      <p:cBhvr>
                                        <p:cTn id="138" dur="500"/>
                                        <p:tgtEl>
                                          <p:spTgt spid="52"/>
                                        </p:tgtEl>
                                      </p:cBhvr>
                                    </p:animEffect>
                                    <p:set>
                                      <p:cBhvr>
                                        <p:cTn id="139" dur="1" fill="hold">
                                          <p:stCondLst>
                                            <p:cond delay="499"/>
                                          </p:stCondLst>
                                        </p:cTn>
                                        <p:tgtEl>
                                          <p:spTgt spid="52"/>
                                        </p:tgtEl>
                                        <p:attrNameLst>
                                          <p:attrName>style.visibility</p:attrName>
                                        </p:attrNameLst>
                                      </p:cBhvr>
                                      <p:to>
                                        <p:strVal val="hidden"/>
                                      </p:to>
                                    </p:set>
                                  </p:childTnLst>
                                </p:cTn>
                              </p:par>
                              <p:par>
                                <p:cTn id="140" presetID="4" presetClass="exit" presetSubtype="16" fill="hold" nodeType="withEffect">
                                  <p:stCondLst>
                                    <p:cond delay="0"/>
                                  </p:stCondLst>
                                  <p:childTnLst>
                                    <p:animEffect transition="out" filter="box(in)">
                                      <p:cBhvr>
                                        <p:cTn id="141" dur="500"/>
                                        <p:tgtEl>
                                          <p:spTgt spid="64"/>
                                        </p:tgtEl>
                                      </p:cBhvr>
                                    </p:animEffect>
                                    <p:set>
                                      <p:cBhvr>
                                        <p:cTn id="142" dur="1" fill="hold">
                                          <p:stCondLst>
                                            <p:cond delay="499"/>
                                          </p:stCondLst>
                                        </p:cTn>
                                        <p:tgtEl>
                                          <p:spTgt spid="64"/>
                                        </p:tgtEl>
                                        <p:attrNameLst>
                                          <p:attrName>style.visibility</p:attrName>
                                        </p:attrNameLst>
                                      </p:cBhvr>
                                      <p:to>
                                        <p:strVal val="hidden"/>
                                      </p:to>
                                    </p:set>
                                  </p:childTnLst>
                                </p:cTn>
                              </p:par>
                              <p:par>
                                <p:cTn id="143" presetID="4" presetClass="exit" presetSubtype="16" fill="hold" grpId="1" nodeType="withEffect">
                                  <p:stCondLst>
                                    <p:cond delay="0"/>
                                  </p:stCondLst>
                                  <p:childTnLst>
                                    <p:animEffect transition="out" filter="box(in)">
                                      <p:cBhvr>
                                        <p:cTn id="144" dur="500"/>
                                        <p:tgtEl>
                                          <p:spTgt spid="15"/>
                                        </p:tgtEl>
                                      </p:cBhvr>
                                    </p:animEffect>
                                    <p:set>
                                      <p:cBhvr>
                                        <p:cTn id="145" dur="1" fill="hold">
                                          <p:stCondLst>
                                            <p:cond delay="499"/>
                                          </p:stCondLst>
                                        </p:cTn>
                                        <p:tgtEl>
                                          <p:spTgt spid="15"/>
                                        </p:tgtEl>
                                        <p:attrNameLst>
                                          <p:attrName>style.visibility</p:attrName>
                                        </p:attrNameLst>
                                      </p:cBhvr>
                                      <p:to>
                                        <p:strVal val="hidden"/>
                                      </p:to>
                                    </p:set>
                                  </p:childTnLst>
                                </p:cTn>
                              </p:par>
                              <p:par>
                                <p:cTn id="146" presetID="4" presetClass="exit" presetSubtype="16" fill="hold" grpId="1" nodeType="withEffect">
                                  <p:stCondLst>
                                    <p:cond delay="0"/>
                                  </p:stCondLst>
                                  <p:childTnLst>
                                    <p:animEffect transition="out" filter="box(in)">
                                      <p:cBhvr>
                                        <p:cTn id="147" dur="500"/>
                                        <p:tgtEl>
                                          <p:spTgt spid="61"/>
                                        </p:tgtEl>
                                      </p:cBhvr>
                                    </p:animEffect>
                                    <p:set>
                                      <p:cBhvr>
                                        <p:cTn id="148" dur="1" fill="hold">
                                          <p:stCondLst>
                                            <p:cond delay="499"/>
                                          </p:stCondLst>
                                        </p:cTn>
                                        <p:tgtEl>
                                          <p:spTgt spid="61"/>
                                        </p:tgtEl>
                                        <p:attrNameLst>
                                          <p:attrName>style.visibility</p:attrName>
                                        </p:attrNameLst>
                                      </p:cBhvr>
                                      <p:to>
                                        <p:strVal val="hidden"/>
                                      </p:to>
                                    </p:set>
                                  </p:childTnLst>
                                </p:cTn>
                              </p:par>
                              <p:par>
                                <p:cTn id="149" presetID="4" presetClass="exit" presetSubtype="16" fill="hold" grpId="1" nodeType="withEffect">
                                  <p:stCondLst>
                                    <p:cond delay="0"/>
                                  </p:stCondLst>
                                  <p:childTnLst>
                                    <p:animEffect transition="out" filter="box(in)">
                                      <p:cBhvr>
                                        <p:cTn id="150" dur="500"/>
                                        <p:tgtEl>
                                          <p:spTgt spid="54"/>
                                        </p:tgtEl>
                                      </p:cBhvr>
                                    </p:animEffect>
                                    <p:set>
                                      <p:cBhvr>
                                        <p:cTn id="151" dur="1" fill="hold">
                                          <p:stCondLst>
                                            <p:cond delay="499"/>
                                          </p:stCondLst>
                                        </p:cTn>
                                        <p:tgtEl>
                                          <p:spTgt spid="54"/>
                                        </p:tgtEl>
                                        <p:attrNameLst>
                                          <p:attrName>style.visibility</p:attrName>
                                        </p:attrNameLst>
                                      </p:cBhvr>
                                      <p:to>
                                        <p:strVal val="hidden"/>
                                      </p:to>
                                    </p:set>
                                  </p:childTnLst>
                                </p:cTn>
                              </p:par>
                              <p:par>
                                <p:cTn id="152" presetID="4" presetClass="exit" presetSubtype="16" fill="hold" nodeType="withEffect">
                                  <p:stCondLst>
                                    <p:cond delay="0"/>
                                  </p:stCondLst>
                                  <p:childTnLst>
                                    <p:animEffect transition="out" filter="box(in)">
                                      <p:cBhvr>
                                        <p:cTn id="153" dur="500"/>
                                        <p:tgtEl>
                                          <p:spTgt spid="57"/>
                                        </p:tgtEl>
                                      </p:cBhvr>
                                    </p:animEffect>
                                    <p:set>
                                      <p:cBhvr>
                                        <p:cTn id="154" dur="1" fill="hold">
                                          <p:stCondLst>
                                            <p:cond delay="499"/>
                                          </p:stCondLst>
                                        </p:cTn>
                                        <p:tgtEl>
                                          <p:spTgt spid="57"/>
                                        </p:tgtEl>
                                        <p:attrNameLst>
                                          <p:attrName>style.visibility</p:attrName>
                                        </p:attrNameLst>
                                      </p:cBhvr>
                                      <p:to>
                                        <p:strVal val="hidden"/>
                                      </p:to>
                                    </p:set>
                                  </p:childTnLst>
                                </p:cTn>
                              </p:par>
                              <p:par>
                                <p:cTn id="155" presetID="4" presetClass="entr" presetSubtype="16" fill="hold" grpId="0" nodeType="withEffect">
                                  <p:stCondLst>
                                    <p:cond delay="0"/>
                                  </p:stCondLst>
                                  <p:childTnLst>
                                    <p:set>
                                      <p:cBhvr>
                                        <p:cTn id="156" dur="1" fill="hold">
                                          <p:stCondLst>
                                            <p:cond delay="0"/>
                                          </p:stCondLst>
                                        </p:cTn>
                                        <p:tgtEl>
                                          <p:spTgt spid="53"/>
                                        </p:tgtEl>
                                        <p:attrNameLst>
                                          <p:attrName>style.visibility</p:attrName>
                                        </p:attrNameLst>
                                      </p:cBhvr>
                                      <p:to>
                                        <p:strVal val="visible"/>
                                      </p:to>
                                    </p:set>
                                    <p:animEffect transition="in" filter="box(in)">
                                      <p:cBhvr>
                                        <p:cTn id="157" dur="500"/>
                                        <p:tgtEl>
                                          <p:spTgt spid="53"/>
                                        </p:tgtEl>
                                      </p:cBhvr>
                                    </p:animEffect>
                                  </p:childTnLst>
                                </p:cTn>
                              </p:par>
                              <p:par>
                                <p:cTn id="158" presetID="4" presetClass="entr" presetSubtype="16" fill="hold" nodeType="withEffect">
                                  <p:stCondLst>
                                    <p:cond delay="0"/>
                                  </p:stCondLst>
                                  <p:childTnLst>
                                    <p:set>
                                      <p:cBhvr>
                                        <p:cTn id="159" dur="1" fill="hold">
                                          <p:stCondLst>
                                            <p:cond delay="0"/>
                                          </p:stCondLst>
                                        </p:cTn>
                                        <p:tgtEl>
                                          <p:spTgt spid="133"/>
                                        </p:tgtEl>
                                        <p:attrNameLst>
                                          <p:attrName>style.visibility</p:attrName>
                                        </p:attrNameLst>
                                      </p:cBhvr>
                                      <p:to>
                                        <p:strVal val="visible"/>
                                      </p:to>
                                    </p:set>
                                    <p:animEffect transition="in" filter="box(in)">
                                      <p:cBhvr>
                                        <p:cTn id="160" dur="500"/>
                                        <p:tgtEl>
                                          <p:spTgt spid="133"/>
                                        </p:tgtEl>
                                      </p:cBhvr>
                                    </p:animEffect>
                                  </p:childTnLst>
                                </p:cTn>
                              </p:par>
                              <p:par>
                                <p:cTn id="161" presetID="4" presetClass="entr" presetSubtype="16" fill="hold" nodeType="withEffect">
                                  <p:stCondLst>
                                    <p:cond delay="0"/>
                                  </p:stCondLst>
                                  <p:childTnLst>
                                    <p:set>
                                      <p:cBhvr>
                                        <p:cTn id="162" dur="1" fill="hold">
                                          <p:stCondLst>
                                            <p:cond delay="0"/>
                                          </p:stCondLst>
                                        </p:cTn>
                                        <p:tgtEl>
                                          <p:spTgt spid="128"/>
                                        </p:tgtEl>
                                        <p:attrNameLst>
                                          <p:attrName>style.visibility</p:attrName>
                                        </p:attrNameLst>
                                      </p:cBhvr>
                                      <p:to>
                                        <p:strVal val="visible"/>
                                      </p:to>
                                    </p:set>
                                    <p:animEffect transition="in" filter="box(in)">
                                      <p:cBhvr>
                                        <p:cTn id="163" dur="500"/>
                                        <p:tgtEl>
                                          <p:spTgt spid="128"/>
                                        </p:tgtEl>
                                      </p:cBhvr>
                                    </p:animEffect>
                                  </p:childTnLst>
                                </p:cTn>
                              </p:par>
                            </p:childTnLst>
                          </p:cTn>
                        </p:par>
                      </p:childTnLst>
                    </p:cTn>
                  </p:par>
                  <p:par>
                    <p:cTn id="164" fill="hold">
                      <p:stCondLst>
                        <p:cond delay="indefinite"/>
                      </p:stCondLst>
                      <p:childTnLst>
                        <p:par>
                          <p:cTn id="165" fill="hold">
                            <p:stCondLst>
                              <p:cond delay="0"/>
                            </p:stCondLst>
                            <p:childTnLst>
                              <p:par>
                                <p:cTn id="166" presetID="4" presetClass="entr" presetSubtype="16" fill="hold" nodeType="clickEffect">
                                  <p:stCondLst>
                                    <p:cond delay="0"/>
                                  </p:stCondLst>
                                  <p:childTnLst>
                                    <p:set>
                                      <p:cBhvr>
                                        <p:cTn id="167" dur="1" fill="hold">
                                          <p:stCondLst>
                                            <p:cond delay="0"/>
                                          </p:stCondLst>
                                        </p:cTn>
                                        <p:tgtEl>
                                          <p:spTgt spid="37"/>
                                        </p:tgtEl>
                                        <p:attrNameLst>
                                          <p:attrName>style.visibility</p:attrName>
                                        </p:attrNameLst>
                                      </p:cBhvr>
                                      <p:to>
                                        <p:strVal val="visible"/>
                                      </p:to>
                                    </p:set>
                                    <p:animEffect transition="in" filter="box(in)">
                                      <p:cBhvr>
                                        <p:cTn id="168" dur="500"/>
                                        <p:tgtEl>
                                          <p:spTgt spid="37"/>
                                        </p:tgtEl>
                                      </p:cBhvr>
                                    </p:animEffect>
                                  </p:childTnLst>
                                </p:cTn>
                              </p:par>
                              <p:par>
                                <p:cTn id="169" presetID="4" presetClass="entr" presetSubtype="16" fill="hold" nodeType="withEffect">
                                  <p:stCondLst>
                                    <p:cond delay="0"/>
                                  </p:stCondLst>
                                  <p:childTnLst>
                                    <p:set>
                                      <p:cBhvr>
                                        <p:cTn id="170" dur="1" fill="hold">
                                          <p:stCondLst>
                                            <p:cond delay="0"/>
                                          </p:stCondLst>
                                        </p:cTn>
                                        <p:tgtEl>
                                          <p:spTgt spid="38"/>
                                        </p:tgtEl>
                                        <p:attrNameLst>
                                          <p:attrName>style.visibility</p:attrName>
                                        </p:attrNameLst>
                                      </p:cBhvr>
                                      <p:to>
                                        <p:strVal val="visible"/>
                                      </p:to>
                                    </p:set>
                                    <p:animEffect transition="in" filter="box(in)">
                                      <p:cBhvr>
                                        <p:cTn id="171" dur="500"/>
                                        <p:tgtEl>
                                          <p:spTgt spid="38"/>
                                        </p:tgtEl>
                                      </p:cBhvr>
                                    </p:animEffect>
                                  </p:childTnLst>
                                </p:cTn>
                              </p:par>
                              <p:par>
                                <p:cTn id="172" presetID="4" presetClass="entr" presetSubtype="16" fill="hold" nodeType="withEffect">
                                  <p:stCondLst>
                                    <p:cond delay="0"/>
                                  </p:stCondLst>
                                  <p:childTnLst>
                                    <p:set>
                                      <p:cBhvr>
                                        <p:cTn id="173" dur="1" fill="hold">
                                          <p:stCondLst>
                                            <p:cond delay="0"/>
                                          </p:stCondLst>
                                        </p:cTn>
                                        <p:tgtEl>
                                          <p:spTgt spid="39"/>
                                        </p:tgtEl>
                                        <p:attrNameLst>
                                          <p:attrName>style.visibility</p:attrName>
                                        </p:attrNameLst>
                                      </p:cBhvr>
                                      <p:to>
                                        <p:strVal val="visible"/>
                                      </p:to>
                                    </p:set>
                                    <p:animEffect transition="in" filter="box(in)">
                                      <p:cBhvr>
                                        <p:cTn id="174" dur="500"/>
                                        <p:tgtEl>
                                          <p:spTgt spid="39"/>
                                        </p:tgtEl>
                                      </p:cBhvr>
                                    </p:animEffect>
                                  </p:childTnLst>
                                </p:cTn>
                              </p:par>
                            </p:childTnLst>
                          </p:cTn>
                        </p:par>
                      </p:childTnLst>
                    </p:cTn>
                  </p:par>
                  <p:par>
                    <p:cTn id="175" fill="hold">
                      <p:stCondLst>
                        <p:cond delay="indefinite"/>
                      </p:stCondLst>
                      <p:childTnLst>
                        <p:par>
                          <p:cTn id="176" fill="hold">
                            <p:stCondLst>
                              <p:cond delay="0"/>
                            </p:stCondLst>
                            <p:childTnLst>
                              <p:par>
                                <p:cTn id="177" presetID="4" presetClass="entr" presetSubtype="16" fill="hold" grpId="0" nodeType="click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box(in)">
                                      <p:cBhvr>
                                        <p:cTn id="179" dur="500"/>
                                        <p:tgtEl>
                                          <p:spTgt spid="55"/>
                                        </p:tgtEl>
                                      </p:cBhvr>
                                    </p:animEffect>
                                  </p:childTnLst>
                                </p:cTn>
                              </p:par>
                              <p:par>
                                <p:cTn id="180" presetID="4" presetClass="exit" presetSubtype="16" fill="hold" grpId="1" nodeType="withEffect">
                                  <p:stCondLst>
                                    <p:cond delay="0"/>
                                  </p:stCondLst>
                                  <p:childTnLst>
                                    <p:animEffect transition="out" filter="box(in)">
                                      <p:cBhvr>
                                        <p:cTn id="181" dur="500"/>
                                        <p:tgtEl>
                                          <p:spTgt spid="11"/>
                                        </p:tgtEl>
                                      </p:cBhvr>
                                    </p:animEffect>
                                    <p:set>
                                      <p:cBhvr>
                                        <p:cTn id="182" dur="1" fill="hold">
                                          <p:stCondLst>
                                            <p:cond delay="499"/>
                                          </p:stCondLst>
                                        </p:cTn>
                                        <p:tgtEl>
                                          <p:spTgt spid="11"/>
                                        </p:tgtEl>
                                        <p:attrNameLst>
                                          <p:attrName>style.visibility</p:attrName>
                                        </p:attrNameLst>
                                      </p:cBhvr>
                                      <p:to>
                                        <p:strVal val="hidden"/>
                                      </p:to>
                                    </p:set>
                                  </p:childTnLst>
                                </p:cTn>
                              </p:par>
                              <p:par>
                                <p:cTn id="183" presetID="4" presetClass="exit" presetSubtype="16" fill="hold" grpId="1" nodeType="withEffect">
                                  <p:stCondLst>
                                    <p:cond delay="0"/>
                                  </p:stCondLst>
                                  <p:childTnLst>
                                    <p:animEffect transition="out" filter="box(in)">
                                      <p:cBhvr>
                                        <p:cTn id="184" dur="500"/>
                                        <p:tgtEl>
                                          <p:spTgt spid="53"/>
                                        </p:tgtEl>
                                      </p:cBhvr>
                                    </p:animEffect>
                                    <p:set>
                                      <p:cBhvr>
                                        <p:cTn id="185" dur="1" fill="hold">
                                          <p:stCondLst>
                                            <p:cond delay="499"/>
                                          </p:stCondLst>
                                        </p:cTn>
                                        <p:tgtEl>
                                          <p:spTgt spid="53"/>
                                        </p:tgtEl>
                                        <p:attrNameLst>
                                          <p:attrName>style.visibility</p:attrName>
                                        </p:attrNameLst>
                                      </p:cBhvr>
                                      <p:to>
                                        <p:strVal val="hidden"/>
                                      </p:to>
                                    </p:set>
                                  </p:childTnLst>
                                </p:cTn>
                              </p:par>
                              <p:par>
                                <p:cTn id="186" presetID="4" presetClass="exit" presetSubtype="16" fill="hold" grpId="1" nodeType="withEffect">
                                  <p:stCondLst>
                                    <p:cond delay="0"/>
                                  </p:stCondLst>
                                  <p:childTnLst>
                                    <p:animEffect transition="out" filter="box(in)">
                                      <p:cBhvr>
                                        <p:cTn id="187" dur="500"/>
                                        <p:tgtEl>
                                          <p:spTgt spid="51"/>
                                        </p:tgtEl>
                                      </p:cBhvr>
                                    </p:animEffect>
                                    <p:set>
                                      <p:cBhvr>
                                        <p:cTn id="188" dur="1" fill="hold">
                                          <p:stCondLst>
                                            <p:cond delay="499"/>
                                          </p:stCondLst>
                                        </p:cTn>
                                        <p:tgtEl>
                                          <p:spTgt spid="51"/>
                                        </p:tgtEl>
                                        <p:attrNameLst>
                                          <p:attrName>style.visibility</p:attrName>
                                        </p:attrNameLst>
                                      </p:cBhvr>
                                      <p:to>
                                        <p:strVal val="hidden"/>
                                      </p:to>
                                    </p:set>
                                  </p:childTnLst>
                                </p:cTn>
                              </p:par>
                              <p:par>
                                <p:cTn id="189" presetID="4" presetClass="exit" presetSubtype="16" fill="hold" grpId="2" nodeType="withEffect">
                                  <p:stCondLst>
                                    <p:cond delay="0"/>
                                  </p:stCondLst>
                                  <p:childTnLst>
                                    <p:animEffect transition="out" filter="box(in)">
                                      <p:cBhvr>
                                        <p:cTn id="190" dur="500"/>
                                        <p:tgtEl>
                                          <p:spTgt spid="43"/>
                                        </p:tgtEl>
                                      </p:cBhvr>
                                    </p:animEffect>
                                    <p:set>
                                      <p:cBhvr>
                                        <p:cTn id="191" dur="1" fill="hold">
                                          <p:stCondLst>
                                            <p:cond delay="499"/>
                                          </p:stCondLst>
                                        </p:cTn>
                                        <p:tgtEl>
                                          <p:spTgt spid="43"/>
                                        </p:tgtEl>
                                        <p:attrNameLst>
                                          <p:attrName>style.visibility</p:attrName>
                                        </p:attrNameLst>
                                      </p:cBhvr>
                                      <p:to>
                                        <p:strVal val="hidden"/>
                                      </p:to>
                                    </p:set>
                                  </p:childTnLst>
                                </p:cTn>
                              </p:par>
                              <p:par>
                                <p:cTn id="192" presetID="4" presetClass="exit" presetSubtype="16" fill="hold" nodeType="withEffect">
                                  <p:stCondLst>
                                    <p:cond delay="0"/>
                                  </p:stCondLst>
                                  <p:childTnLst>
                                    <p:animEffect transition="out" filter="box(in)">
                                      <p:cBhvr>
                                        <p:cTn id="193" dur="500"/>
                                        <p:tgtEl>
                                          <p:spTgt spid="133"/>
                                        </p:tgtEl>
                                      </p:cBhvr>
                                    </p:animEffect>
                                    <p:set>
                                      <p:cBhvr>
                                        <p:cTn id="194" dur="1" fill="hold">
                                          <p:stCondLst>
                                            <p:cond delay="499"/>
                                          </p:stCondLst>
                                        </p:cTn>
                                        <p:tgtEl>
                                          <p:spTgt spid="133"/>
                                        </p:tgtEl>
                                        <p:attrNameLst>
                                          <p:attrName>style.visibility</p:attrName>
                                        </p:attrNameLst>
                                      </p:cBhvr>
                                      <p:to>
                                        <p:strVal val="hidden"/>
                                      </p:to>
                                    </p:set>
                                  </p:childTnLst>
                                </p:cTn>
                              </p:par>
                              <p:par>
                                <p:cTn id="195" presetID="4" presetClass="exit" presetSubtype="16" fill="hold" nodeType="withEffect">
                                  <p:stCondLst>
                                    <p:cond delay="0"/>
                                  </p:stCondLst>
                                  <p:childTnLst>
                                    <p:animEffect transition="out" filter="box(in)">
                                      <p:cBhvr>
                                        <p:cTn id="196" dur="500"/>
                                        <p:tgtEl>
                                          <p:spTgt spid="128"/>
                                        </p:tgtEl>
                                      </p:cBhvr>
                                    </p:animEffect>
                                    <p:set>
                                      <p:cBhvr>
                                        <p:cTn id="197" dur="1" fill="hold">
                                          <p:stCondLst>
                                            <p:cond delay="499"/>
                                          </p:stCondLst>
                                        </p:cTn>
                                        <p:tgtEl>
                                          <p:spTgt spid="128"/>
                                        </p:tgtEl>
                                        <p:attrNameLst>
                                          <p:attrName>style.visibility</p:attrName>
                                        </p:attrNameLst>
                                      </p:cBhvr>
                                      <p:to>
                                        <p:strVal val="hidden"/>
                                      </p:to>
                                    </p:set>
                                  </p:childTnLst>
                                </p:cTn>
                              </p:par>
                              <p:par>
                                <p:cTn id="198" presetID="4" presetClass="exit" presetSubtype="16" fill="hold" nodeType="withEffect">
                                  <p:stCondLst>
                                    <p:cond delay="0"/>
                                  </p:stCondLst>
                                  <p:childTnLst>
                                    <p:animEffect transition="out" filter="box(in)">
                                      <p:cBhvr>
                                        <p:cTn id="199" dur="500"/>
                                        <p:tgtEl>
                                          <p:spTgt spid="49"/>
                                        </p:tgtEl>
                                      </p:cBhvr>
                                    </p:animEffect>
                                    <p:set>
                                      <p:cBhvr>
                                        <p:cTn id="200" dur="1" fill="hold">
                                          <p:stCondLst>
                                            <p:cond delay="499"/>
                                          </p:stCondLst>
                                        </p:cTn>
                                        <p:tgtEl>
                                          <p:spTgt spid="49"/>
                                        </p:tgtEl>
                                        <p:attrNameLst>
                                          <p:attrName>style.visibility</p:attrName>
                                        </p:attrNameLst>
                                      </p:cBhvr>
                                      <p:to>
                                        <p:strVal val="hidden"/>
                                      </p:to>
                                    </p:set>
                                  </p:childTnLst>
                                </p:cTn>
                              </p:par>
                              <p:par>
                                <p:cTn id="201" presetID="4" presetClass="entr" presetSubtype="16" fill="hold" nodeType="withEffect">
                                  <p:stCondLst>
                                    <p:cond delay="0"/>
                                  </p:stCondLst>
                                  <p:childTnLst>
                                    <p:set>
                                      <p:cBhvr>
                                        <p:cTn id="202" dur="1" fill="hold">
                                          <p:stCondLst>
                                            <p:cond delay="0"/>
                                          </p:stCondLst>
                                        </p:cTn>
                                        <p:tgtEl>
                                          <p:spTgt spid="143"/>
                                        </p:tgtEl>
                                        <p:attrNameLst>
                                          <p:attrName>style.visibility</p:attrName>
                                        </p:attrNameLst>
                                      </p:cBhvr>
                                      <p:to>
                                        <p:strVal val="visible"/>
                                      </p:to>
                                    </p:set>
                                    <p:animEffect transition="in" filter="box(in)">
                                      <p:cBhvr>
                                        <p:cTn id="203"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1" grpId="0"/>
      <p:bldP spid="11" grpId="1"/>
      <p:bldP spid="14" grpId="0"/>
      <p:bldP spid="14" grpId="1"/>
      <p:bldP spid="15" grpId="0"/>
      <p:bldP spid="15" grpId="1"/>
      <p:bldP spid="16" grpId="0"/>
      <p:bldP spid="16" grpId="1"/>
      <p:bldP spid="42" grpId="0"/>
      <p:bldP spid="43" grpId="0"/>
      <p:bldP spid="43" grpId="1"/>
      <p:bldP spid="43" grpId="2"/>
      <p:bldP spid="44" grpId="0"/>
      <p:bldP spid="44" grpId="1"/>
      <p:bldP spid="45" grpId="0"/>
      <p:bldP spid="45" grpId="1"/>
      <p:bldP spid="46" grpId="0"/>
      <p:bldP spid="46" grpId="1"/>
      <p:bldP spid="50" grpId="0"/>
      <p:bldP spid="50" grpId="1"/>
      <p:bldP spid="51" grpId="0"/>
      <p:bldP spid="51" grpId="1"/>
      <p:bldP spid="52" grpId="0"/>
      <p:bldP spid="52" grpId="1"/>
      <p:bldP spid="53" grpId="0"/>
      <p:bldP spid="53" grpId="1"/>
      <p:bldP spid="54" grpId="0"/>
      <p:bldP spid="54" grpId="1"/>
      <p:bldP spid="55" grpId="0"/>
      <p:bldP spid="61" grpId="0"/>
      <p:bldP spid="61" grpId="1"/>
      <p:bldP spid="62" grpId="0"/>
      <p:bldP spid="62" grpId="1"/>
      <p:bldP spid="63" grpId="0"/>
      <p:bldP spid="6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14</a:t>
            </a:fld>
            <a:endParaRPr lang="en-US" altLang="zh-CN" sz="1800" dirty="0">
              <a:latin typeface="宋体" pitchFamily="2" charset="-122"/>
              <a:ea typeface="宋体" pitchFamily="2" charset="-122"/>
            </a:endParaRPr>
          </a:p>
        </p:txBody>
      </p:sp>
      <p:sp>
        <p:nvSpPr>
          <p:cNvPr id="6" name="TextBox 46">
            <a:extLst>
              <a:ext uri="{FF2B5EF4-FFF2-40B4-BE49-F238E27FC236}">
                <a16:creationId xmlns:a16="http://schemas.microsoft.com/office/drawing/2014/main" id="{420414B5-2A3A-4776-9B10-67A7404AD44E}"/>
              </a:ext>
            </a:extLst>
          </p:cNvPr>
          <p:cNvSpPr txBox="1"/>
          <p:nvPr/>
        </p:nvSpPr>
        <p:spPr>
          <a:xfrm>
            <a:off x="228600" y="2184261"/>
            <a:ext cx="8915400" cy="4216539"/>
          </a:xfrm>
          <a:prstGeom prst="rect">
            <a:avLst/>
          </a:prstGeom>
          <a:noFill/>
        </p:spPr>
        <p:txBody>
          <a:bodyPr wrap="square" rtlCol="0">
            <a:spAutoFit/>
          </a:bodyPr>
          <a:lstStyle/>
          <a:p>
            <a:pPr algn="l"/>
            <a:r>
              <a:rPr lang="zh-CN" altLang="en-US" b="1" dirty="0">
                <a:latin typeface="黑体" panose="02010609060101010101" pitchFamily="49" charset="-122"/>
                <a:ea typeface="黑体" panose="02010609060101010101" pitchFamily="49" charset="-122"/>
              </a:rPr>
              <a:t>文件： </a:t>
            </a:r>
            <a:r>
              <a:rPr lang="en-US" altLang="zh-CN" b="1" dirty="0" err="1">
                <a:latin typeface="黑体" panose="02010609060101010101" pitchFamily="49" charset="-122"/>
                <a:ea typeface="黑体" panose="02010609060101010101" pitchFamily="49" charset="-122"/>
              </a:rPr>
              <a:t>Node.h</a:t>
            </a:r>
            <a:endParaRPr lang="en-US" altLang="zh-CN" b="1" dirty="0">
              <a:latin typeface="黑体" panose="02010609060101010101" pitchFamily="49" charset="-122"/>
              <a:ea typeface="黑体" panose="02010609060101010101" pitchFamily="49" charset="-122"/>
            </a:endParaRPr>
          </a:p>
          <a:p>
            <a:pPr algn="l"/>
            <a:r>
              <a:rPr lang="en-US" altLang="zh-CN" b="1" dirty="0" err="1">
                <a:latin typeface="宋体" pitchFamily="2" charset="-122"/>
                <a:ea typeface="宋体" pitchFamily="2" charset="-122"/>
              </a:rPr>
              <a:t>enum</a:t>
            </a:r>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node_kind</a:t>
            </a:r>
            <a:r>
              <a:rPr lang="en-US" altLang="zh-CN" b="1" dirty="0">
                <a:latin typeface="宋体" pitchFamily="2" charset="-122"/>
                <a:ea typeface="宋体" pitchFamily="2" charset="-122"/>
              </a:rPr>
              <a:t> </a:t>
            </a:r>
            <a:r>
              <a:rPr lang="en-US" altLang="zh-CN" sz="1600" b="1" dirty="0">
                <a:latin typeface="宋体" pitchFamily="2" charset="-122"/>
                <a:ea typeface="宋体" pitchFamily="2" charset="-122"/>
              </a:rPr>
              <a:t>{ID_NODE,INT_NODE,LPRP_NODE,PLUS_NODE,MINUS_NODE,STAR_NODE,DIV_NODE,UMINUS_NODE};</a:t>
            </a:r>
          </a:p>
          <a:p>
            <a:pPr algn="l"/>
            <a:endParaRPr lang="en-US" altLang="zh-CN" b="1" dirty="0">
              <a:latin typeface="宋体" pitchFamily="2" charset="-122"/>
              <a:ea typeface="宋体" pitchFamily="2" charset="-122"/>
            </a:endParaRPr>
          </a:p>
          <a:p>
            <a:pPr algn="l"/>
            <a:r>
              <a:rPr lang="en-US" altLang="zh-CN" b="1" dirty="0">
                <a:latin typeface="宋体" pitchFamily="2" charset="-122"/>
                <a:ea typeface="宋体" pitchFamily="2" charset="-122"/>
              </a:rPr>
              <a:t>typedef struct Exp {</a:t>
            </a:r>
          </a:p>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enum</a:t>
            </a:r>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node_kind</a:t>
            </a:r>
            <a:r>
              <a:rPr lang="en-US" altLang="zh-CN" b="1" dirty="0">
                <a:latin typeface="宋体" pitchFamily="2" charset="-122"/>
                <a:ea typeface="宋体" pitchFamily="2" charset="-122"/>
              </a:rPr>
              <a:t> kind;</a:t>
            </a:r>
          </a:p>
          <a:p>
            <a:pPr algn="l"/>
            <a:r>
              <a:rPr lang="en-US" altLang="zh-CN" b="1" dirty="0">
                <a:latin typeface="宋体" pitchFamily="2" charset="-122"/>
                <a:ea typeface="宋体" pitchFamily="2" charset="-122"/>
              </a:rPr>
              <a:t>	union {</a:t>
            </a:r>
          </a:p>
          <a:p>
            <a:pPr algn="l"/>
            <a:r>
              <a:rPr lang="en-US" altLang="zh-CN" b="1" dirty="0">
                <a:latin typeface="宋体" pitchFamily="2" charset="-122"/>
                <a:ea typeface="宋体" pitchFamily="2" charset="-122"/>
              </a:rPr>
              <a:t>		char </a:t>
            </a:r>
            <a:r>
              <a:rPr lang="en-US" altLang="zh-CN" b="1" dirty="0" err="1">
                <a:latin typeface="宋体" pitchFamily="2" charset="-122"/>
                <a:ea typeface="宋体" pitchFamily="2" charset="-122"/>
              </a:rPr>
              <a:t>type_id</a:t>
            </a:r>
            <a:r>
              <a:rPr lang="en-US" altLang="zh-CN" b="1" dirty="0">
                <a:latin typeface="宋体" pitchFamily="2" charset="-122"/>
                <a:ea typeface="宋体" pitchFamily="2" charset="-122"/>
              </a:rPr>
              <a:t>[33];        //</a:t>
            </a:r>
            <a:r>
              <a:rPr lang="zh-CN" altLang="en-US" b="1" dirty="0">
                <a:latin typeface="宋体" pitchFamily="2" charset="-122"/>
                <a:ea typeface="宋体" pitchFamily="2" charset="-122"/>
              </a:rPr>
              <a:t>由标识符生成的</a:t>
            </a:r>
            <a:r>
              <a:rPr lang="en-US" altLang="zh-CN" b="1" dirty="0">
                <a:latin typeface="宋体" pitchFamily="2" charset="-122"/>
                <a:ea typeface="宋体" pitchFamily="2" charset="-122"/>
              </a:rPr>
              <a:t>exp</a:t>
            </a:r>
            <a:r>
              <a:rPr lang="zh-CN" altLang="en-US" b="1" dirty="0">
                <a:latin typeface="宋体" pitchFamily="2" charset="-122"/>
                <a:ea typeface="宋体" pitchFamily="2" charset="-122"/>
              </a:rPr>
              <a:t>结点</a:t>
            </a:r>
          </a:p>
          <a:p>
            <a:pPr algn="l"/>
            <a:r>
              <a:rPr lang="zh-CN" altLang="en-US" b="1" dirty="0">
                <a:latin typeface="宋体" pitchFamily="2" charset="-122"/>
                <a:ea typeface="宋体" pitchFamily="2" charset="-122"/>
              </a:rPr>
              <a:t>		</a:t>
            </a:r>
            <a:r>
              <a:rPr lang="en-US" altLang="zh-CN" b="1" dirty="0">
                <a:latin typeface="宋体" pitchFamily="2" charset="-122"/>
                <a:ea typeface="宋体" pitchFamily="2" charset="-122"/>
              </a:rPr>
              <a:t>int </a:t>
            </a:r>
            <a:r>
              <a:rPr lang="en-US" altLang="zh-CN" b="1" dirty="0" err="1">
                <a:latin typeface="宋体" pitchFamily="2" charset="-122"/>
                <a:ea typeface="宋体" pitchFamily="2" charset="-122"/>
              </a:rPr>
              <a:t>type_int</a:t>
            </a:r>
            <a:r>
              <a:rPr lang="en-US" altLang="zh-CN" b="1" dirty="0">
                <a:latin typeface="宋体" pitchFamily="2" charset="-122"/>
                <a:ea typeface="宋体" pitchFamily="2" charset="-122"/>
              </a:rPr>
              <a:t>;            //</a:t>
            </a:r>
            <a:r>
              <a:rPr lang="zh-CN" altLang="en-US" b="1" dirty="0">
                <a:latin typeface="宋体" pitchFamily="2" charset="-122"/>
                <a:ea typeface="宋体" pitchFamily="2" charset="-122"/>
              </a:rPr>
              <a:t>由常数生成的</a:t>
            </a:r>
            <a:r>
              <a:rPr lang="en-US" altLang="zh-CN" b="1" dirty="0">
                <a:latin typeface="宋体" pitchFamily="2" charset="-122"/>
                <a:ea typeface="宋体" pitchFamily="2" charset="-122"/>
              </a:rPr>
              <a:t>exp</a:t>
            </a:r>
            <a:r>
              <a:rPr lang="zh-CN" altLang="en-US" b="1" dirty="0">
                <a:latin typeface="宋体" pitchFamily="2" charset="-122"/>
                <a:ea typeface="宋体" pitchFamily="2" charset="-122"/>
              </a:rPr>
              <a:t>结点</a:t>
            </a:r>
          </a:p>
          <a:p>
            <a:pPr algn="l"/>
            <a:r>
              <a:rPr lang="zh-CN" altLang="en-US" b="1" dirty="0">
                <a:latin typeface="宋体" pitchFamily="2" charset="-122"/>
                <a:ea typeface="宋体" pitchFamily="2" charset="-122"/>
              </a:rPr>
              <a:t>		</a:t>
            </a:r>
            <a:r>
              <a:rPr lang="en-US" altLang="zh-CN" b="1" dirty="0">
                <a:latin typeface="宋体" pitchFamily="2" charset="-122"/>
                <a:ea typeface="宋体" pitchFamily="2" charset="-122"/>
              </a:rPr>
              <a:t>struct {</a:t>
            </a:r>
          </a:p>
          <a:p>
            <a:pPr algn="l"/>
            <a:r>
              <a:rPr lang="en-US" altLang="zh-CN" b="1" dirty="0">
                <a:latin typeface="宋体" pitchFamily="2" charset="-122"/>
                <a:ea typeface="宋体" pitchFamily="2" charset="-122"/>
              </a:rPr>
              <a:t>			struct Exp *pExp1;</a:t>
            </a:r>
          </a:p>
          <a:p>
            <a:pPr algn="l"/>
            <a:r>
              <a:rPr lang="en-US" altLang="zh-CN" b="1" dirty="0">
                <a:latin typeface="宋体" pitchFamily="2" charset="-122"/>
                <a:ea typeface="宋体" pitchFamily="2" charset="-122"/>
              </a:rPr>
              <a:t>			struct Exp *pExp2;</a:t>
            </a:r>
          </a:p>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ptr</a:t>
            </a:r>
            <a:r>
              <a:rPr lang="en-US" altLang="zh-CN" b="1" dirty="0">
                <a:latin typeface="宋体" pitchFamily="2" charset="-122"/>
                <a:ea typeface="宋体" pitchFamily="2" charset="-122"/>
              </a:rPr>
              <a:t>;              //</a:t>
            </a:r>
            <a:r>
              <a:rPr lang="zh-CN" altLang="en-US" b="1" dirty="0">
                <a:latin typeface="宋体" pitchFamily="2" charset="-122"/>
                <a:ea typeface="宋体" pitchFamily="2" charset="-122"/>
              </a:rPr>
              <a:t>有运算生成的</a:t>
            </a:r>
            <a:r>
              <a:rPr lang="en-US" altLang="zh-CN" b="1" dirty="0">
                <a:latin typeface="宋体" pitchFamily="2" charset="-122"/>
                <a:ea typeface="宋体" pitchFamily="2" charset="-122"/>
              </a:rPr>
              <a:t>exp</a:t>
            </a:r>
            <a:r>
              <a:rPr lang="zh-CN" altLang="en-US" b="1" dirty="0">
                <a:latin typeface="宋体" pitchFamily="2" charset="-122"/>
                <a:ea typeface="宋体" pitchFamily="2" charset="-122"/>
              </a:rPr>
              <a:t>结点</a:t>
            </a:r>
          </a:p>
          <a:p>
            <a:pPr algn="l"/>
            <a:r>
              <a:rPr lang="zh-CN" altLang="en-US" b="1" dirty="0">
                <a:latin typeface="宋体" pitchFamily="2" charset="-122"/>
                <a:ea typeface="宋体" pitchFamily="2" charset="-122"/>
              </a:rPr>
              <a:t>	</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 *PEXP;</a:t>
            </a:r>
          </a:p>
        </p:txBody>
      </p:sp>
      <p:sp>
        <p:nvSpPr>
          <p:cNvPr id="7" name="灯片编号占位符 1">
            <a:extLst>
              <a:ext uri="{FF2B5EF4-FFF2-40B4-BE49-F238E27FC236}">
                <a16:creationId xmlns:a16="http://schemas.microsoft.com/office/drawing/2014/main" id="{1E9E6983-B6C7-4BDD-8841-4C54F171DBFF}"/>
              </a:ext>
            </a:extLst>
          </p:cNvPr>
          <p:cNvSpPr txBox="1">
            <a:spLocks/>
          </p:cNvSpPr>
          <p:nvPr/>
        </p:nvSpPr>
        <p:spPr bwMode="auto">
          <a:xfrm>
            <a:off x="7772400" y="6384925"/>
            <a:ext cx="14478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a:lstStyle>
          <a:p>
            <a:fld id="{8DEE06B6-D47E-41D4-B693-F13A84E37261}" type="slidenum">
              <a:rPr lang="en-US" altLang="zh-CN" sz="1800" smtClean="0">
                <a:latin typeface="宋体" pitchFamily="2" charset="-122"/>
                <a:ea typeface="宋体" pitchFamily="2" charset="-122"/>
              </a:rPr>
              <a:pPr/>
              <a:t>14</a:t>
            </a:fld>
            <a:endParaRPr lang="en-US" altLang="zh-CN" sz="1800" dirty="0">
              <a:latin typeface="宋体" pitchFamily="2" charset="-122"/>
              <a:ea typeface="宋体" pitchFamily="2" charset="-122"/>
            </a:endParaRPr>
          </a:p>
        </p:txBody>
      </p:sp>
      <p:sp>
        <p:nvSpPr>
          <p:cNvPr id="8" name="矩形 7">
            <a:extLst>
              <a:ext uri="{FF2B5EF4-FFF2-40B4-BE49-F238E27FC236}">
                <a16:creationId xmlns:a16="http://schemas.microsoft.com/office/drawing/2014/main" id="{EAFA5017-1F2D-408D-B0AA-EBB6D7F2EC32}"/>
              </a:ext>
            </a:extLst>
          </p:cNvPr>
          <p:cNvSpPr/>
          <p:nvPr/>
        </p:nvSpPr>
        <p:spPr>
          <a:xfrm>
            <a:off x="228600" y="381000"/>
            <a:ext cx="8839200" cy="1710148"/>
          </a:xfrm>
          <a:prstGeom prst="rect">
            <a:avLst/>
          </a:prstGeom>
        </p:spPr>
        <p:txBody>
          <a:bodyPr wrap="square">
            <a:spAutoFit/>
          </a:bodyPr>
          <a:lstStyle/>
          <a:p>
            <a:pPr algn="just" eaLnBrk="1" hangingPunct="1">
              <a:lnSpc>
                <a:spcPct val="120000"/>
              </a:lnSpc>
            </a:pPr>
            <a:r>
              <a:rPr lang="zh-CN" altLang="en-US" b="1" dirty="0">
                <a:latin typeface="黑体" panose="02010609060101010101" pitchFamily="49" charset="-122"/>
                <a:ea typeface="黑体" panose="02010609060101010101" pitchFamily="49" charset="-122"/>
              </a:rPr>
              <a:t>多行算术表达式的文法：</a:t>
            </a:r>
            <a:endParaRPr lang="en-US" altLang="zh-CN" b="1" dirty="0">
              <a:latin typeface="黑体" panose="02010609060101010101" pitchFamily="49" charset="-122"/>
              <a:ea typeface="黑体" panose="02010609060101010101" pitchFamily="49" charset="-122"/>
            </a:endParaRPr>
          </a:p>
          <a:p>
            <a:pPr algn="just" eaLnBrk="1" hangingPunct="1">
              <a:lnSpc>
                <a:spcPct val="120000"/>
              </a:lnSpc>
            </a:pPr>
            <a:r>
              <a:rPr lang="en-US" altLang="zh-CN" b="1" dirty="0">
                <a:latin typeface="+mn-ea"/>
              </a:rPr>
              <a:t>input::=input line | </a:t>
            </a:r>
            <a:r>
              <a:rPr lang="el-GR" altLang="zh-CN" b="1" dirty="0">
                <a:latin typeface="+mn-ea"/>
              </a:rPr>
              <a:t>ε</a:t>
            </a:r>
            <a:endParaRPr lang="en-US" altLang="zh-CN" b="1" dirty="0">
              <a:latin typeface="+mn-ea"/>
            </a:endParaRPr>
          </a:p>
          <a:p>
            <a:pPr algn="just" eaLnBrk="1" hangingPunct="1">
              <a:lnSpc>
                <a:spcPct val="120000"/>
              </a:lnSpc>
            </a:pPr>
            <a:r>
              <a:rPr lang="en-US" altLang="zh-CN" b="1" dirty="0">
                <a:latin typeface="+mn-ea"/>
              </a:rPr>
              <a:t>line ::=exp ‘\n’ | ‘\n’ </a:t>
            </a:r>
          </a:p>
          <a:p>
            <a:pPr algn="just" eaLnBrk="1" hangingPunct="1">
              <a:lnSpc>
                <a:spcPct val="120000"/>
              </a:lnSpc>
            </a:pPr>
            <a:r>
              <a:rPr lang="en-US" altLang="zh-CN" b="1" dirty="0">
                <a:latin typeface="+mn-ea"/>
              </a:rPr>
              <a:t>exp::=INT | ID | </a:t>
            </a:r>
            <a:r>
              <a:rPr lang="en-US" altLang="zh-CN" b="1" dirty="0" err="1">
                <a:latin typeface="+mn-ea"/>
              </a:rPr>
              <a:t>exp+exp</a:t>
            </a:r>
            <a:r>
              <a:rPr lang="en-US" altLang="zh-CN" b="1" dirty="0">
                <a:latin typeface="+mn-ea"/>
              </a:rPr>
              <a:t> | exp-exp | exp</a:t>
            </a:r>
            <a:r>
              <a:rPr lang="zh-CN" altLang="en-US" b="1" dirty="0">
                <a:latin typeface="+mn-ea"/>
              </a:rPr>
              <a:t>*</a:t>
            </a:r>
            <a:r>
              <a:rPr lang="en-US" altLang="zh-CN" b="1" dirty="0">
                <a:latin typeface="+mn-ea"/>
              </a:rPr>
              <a:t>exp | exp/exp</a:t>
            </a:r>
          </a:p>
          <a:p>
            <a:pPr algn="just" eaLnBrk="1" hangingPunct="1">
              <a:lnSpc>
                <a:spcPct val="120000"/>
              </a:lnSpc>
            </a:pPr>
            <a:r>
              <a:rPr lang="en-US" altLang="zh-CN" b="1" dirty="0">
                <a:latin typeface="+mn-ea"/>
              </a:rPr>
              <a:t>      | (exp) | -exp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15</a:t>
            </a:fld>
            <a:endParaRPr lang="en-US" altLang="zh-CN" sz="1800" dirty="0">
              <a:latin typeface="宋体" pitchFamily="2" charset="-122"/>
              <a:ea typeface="宋体" pitchFamily="2" charset="-122"/>
            </a:endParaRPr>
          </a:p>
        </p:txBody>
      </p:sp>
      <p:sp>
        <p:nvSpPr>
          <p:cNvPr id="9" name="文本框 8">
            <a:extLst>
              <a:ext uri="{FF2B5EF4-FFF2-40B4-BE49-F238E27FC236}">
                <a16:creationId xmlns:a16="http://schemas.microsoft.com/office/drawing/2014/main" id="{72F97086-C080-4481-A75D-5EBF181C6D99}"/>
              </a:ext>
            </a:extLst>
          </p:cNvPr>
          <p:cNvSpPr txBox="1"/>
          <p:nvPr/>
        </p:nvSpPr>
        <p:spPr>
          <a:xfrm>
            <a:off x="609600" y="435888"/>
            <a:ext cx="8077200" cy="5355312"/>
          </a:xfrm>
          <a:prstGeom prst="rect">
            <a:avLst/>
          </a:prstGeom>
          <a:noFill/>
        </p:spPr>
        <p:txBody>
          <a:bodyPr wrap="square" rtlCol="0">
            <a:spAutoFit/>
          </a:bodyPr>
          <a:lstStyle/>
          <a:p>
            <a:pPr algn="l"/>
            <a:r>
              <a:rPr lang="en-US" altLang="zh-CN" b="1" dirty="0">
                <a:latin typeface="黑体" panose="02010609060101010101" pitchFamily="49" charset="-122"/>
                <a:ea typeface="黑体" panose="02010609060101010101" pitchFamily="49" charset="-122"/>
              </a:rPr>
              <a:t>Flex</a:t>
            </a:r>
            <a:r>
              <a:rPr lang="zh-CN" altLang="en-US" b="1" dirty="0">
                <a:latin typeface="黑体" panose="02010609060101010101" pitchFamily="49" charset="-122"/>
                <a:ea typeface="黑体" panose="02010609060101010101" pitchFamily="49" charset="-122"/>
              </a:rPr>
              <a:t>文件：</a:t>
            </a:r>
            <a:r>
              <a:rPr lang="en-US" altLang="zh-CN" b="1" dirty="0" err="1">
                <a:latin typeface="黑体" panose="02010609060101010101" pitchFamily="49" charset="-122"/>
                <a:ea typeface="黑体" panose="02010609060101010101" pitchFamily="49" charset="-122"/>
              </a:rPr>
              <a:t>lex.l</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（后面的</a:t>
            </a:r>
            <a:r>
              <a:rPr lang="en-US" altLang="zh-CN" b="1" dirty="0">
                <a:latin typeface="黑体" panose="02010609060101010101" pitchFamily="49" charset="-122"/>
                <a:ea typeface="黑体" panose="02010609060101010101" pitchFamily="49" charset="-122"/>
              </a:rPr>
              <a:t>Bison</a:t>
            </a:r>
            <a:r>
              <a:rPr lang="zh-CN" altLang="en-US" b="1" dirty="0">
                <a:latin typeface="黑体" panose="02010609060101010101" pitchFamily="49" charset="-122"/>
                <a:ea typeface="黑体" panose="02010609060101010101" pitchFamily="49" charset="-122"/>
              </a:rPr>
              <a:t>文件名：</a:t>
            </a:r>
            <a:r>
              <a:rPr lang="en-US" altLang="zh-CN" b="1" dirty="0" err="1">
                <a:latin typeface="黑体" panose="02010609060101010101" pitchFamily="49" charset="-122"/>
                <a:ea typeface="黑体" panose="02010609060101010101" pitchFamily="49" charset="-122"/>
              </a:rPr>
              <a:t>exp.y</a:t>
            </a:r>
            <a:r>
              <a:rPr lang="en-US" altLang="zh-CN" b="1" dirty="0">
                <a:latin typeface="黑体" panose="02010609060101010101" pitchFamily="49" charset="-122"/>
                <a:ea typeface="黑体" panose="02010609060101010101" pitchFamily="49" charset="-122"/>
              </a:rPr>
              <a:t>)</a:t>
            </a:r>
          </a:p>
          <a:p>
            <a:pPr algn="l"/>
            <a:endParaRPr lang="en-US" altLang="zh-CN" b="1" dirty="0">
              <a:latin typeface="+mn-ea"/>
              <a:ea typeface="+mn-ea"/>
            </a:endParaRPr>
          </a:p>
          <a:p>
            <a:pPr algn="l"/>
            <a:r>
              <a:rPr lang="en-US" altLang="zh-CN" b="1" dirty="0">
                <a:latin typeface="+mn-ea"/>
                <a:ea typeface="+mn-ea"/>
              </a:rPr>
              <a:t>%option </a:t>
            </a:r>
            <a:r>
              <a:rPr lang="en-US" altLang="zh-CN" b="1" dirty="0" err="1">
                <a:latin typeface="+mn-ea"/>
                <a:ea typeface="+mn-ea"/>
              </a:rPr>
              <a:t>yylineno</a:t>
            </a:r>
            <a:endParaRPr lang="en-US" altLang="zh-CN" b="1" dirty="0">
              <a:latin typeface="+mn-ea"/>
              <a:ea typeface="+mn-ea"/>
            </a:endParaRPr>
          </a:p>
          <a:p>
            <a:pPr algn="l"/>
            <a:r>
              <a:rPr lang="en-US" altLang="zh-CN" b="1" dirty="0">
                <a:latin typeface="+mn-ea"/>
                <a:ea typeface="+mn-ea"/>
              </a:rPr>
              <a:t>%{</a:t>
            </a:r>
          </a:p>
          <a:p>
            <a:pPr algn="l"/>
            <a:r>
              <a:rPr lang="en-US" altLang="zh-CN" b="1" dirty="0">
                <a:latin typeface="+mn-ea"/>
                <a:ea typeface="+mn-ea"/>
              </a:rPr>
              <a:t>#include "</a:t>
            </a:r>
            <a:r>
              <a:rPr lang="en-US" altLang="zh-CN" b="1" dirty="0" err="1">
                <a:latin typeface="+mn-ea"/>
                <a:ea typeface="+mn-ea"/>
              </a:rPr>
              <a:t>exp.tab.h</a:t>
            </a:r>
            <a:r>
              <a:rPr lang="en-US" altLang="zh-CN" b="1" dirty="0">
                <a:latin typeface="+mn-ea"/>
                <a:ea typeface="+mn-ea"/>
              </a:rPr>
              <a:t>"</a:t>
            </a:r>
          </a:p>
          <a:p>
            <a:pPr algn="l"/>
            <a:r>
              <a:rPr lang="en-US" altLang="zh-CN" b="1" dirty="0">
                <a:latin typeface="+mn-ea"/>
                <a:ea typeface="+mn-ea"/>
              </a:rPr>
              <a:t>#include "</a:t>
            </a:r>
            <a:r>
              <a:rPr lang="en-US" altLang="zh-CN" b="1" dirty="0" err="1">
                <a:latin typeface="+mn-ea"/>
                <a:ea typeface="+mn-ea"/>
              </a:rPr>
              <a:t>string.h</a:t>
            </a:r>
            <a:r>
              <a:rPr lang="en-US" altLang="zh-CN" b="1" dirty="0">
                <a:latin typeface="+mn-ea"/>
                <a:ea typeface="+mn-ea"/>
              </a:rPr>
              <a:t>"</a:t>
            </a:r>
          </a:p>
          <a:p>
            <a:pPr algn="l"/>
            <a:endParaRPr lang="en-US" altLang="zh-CN" b="1" dirty="0">
              <a:latin typeface="+mn-ea"/>
              <a:ea typeface="+mn-ea"/>
            </a:endParaRPr>
          </a:p>
          <a:p>
            <a:pPr algn="l"/>
            <a:r>
              <a:rPr lang="en-US" altLang="zh-CN" b="1" dirty="0">
                <a:latin typeface="+mn-ea"/>
                <a:ea typeface="+mn-ea"/>
              </a:rPr>
              <a:t>typedef union {</a:t>
            </a:r>
          </a:p>
          <a:p>
            <a:pPr algn="l"/>
            <a:r>
              <a:rPr lang="en-US" altLang="zh-CN" b="1" dirty="0">
                <a:latin typeface="+mn-ea"/>
                <a:ea typeface="+mn-ea"/>
              </a:rPr>
              <a:t>	int  </a:t>
            </a:r>
            <a:r>
              <a:rPr lang="en-US" altLang="zh-CN" b="1" dirty="0" err="1">
                <a:latin typeface="+mn-ea"/>
                <a:ea typeface="+mn-ea"/>
              </a:rPr>
              <a:t>type_int</a:t>
            </a:r>
            <a:r>
              <a:rPr lang="en-US" altLang="zh-CN" b="1" dirty="0">
                <a:latin typeface="+mn-ea"/>
                <a:ea typeface="+mn-ea"/>
              </a:rPr>
              <a:t>;</a:t>
            </a:r>
          </a:p>
          <a:p>
            <a:pPr algn="l"/>
            <a:r>
              <a:rPr lang="en-US" altLang="zh-CN" b="1" dirty="0">
                <a:latin typeface="+mn-ea"/>
                <a:ea typeface="+mn-ea"/>
              </a:rPr>
              <a:t>	char </a:t>
            </a:r>
            <a:r>
              <a:rPr lang="en-US" altLang="zh-CN" b="1" dirty="0" err="1">
                <a:latin typeface="+mn-ea"/>
                <a:ea typeface="+mn-ea"/>
              </a:rPr>
              <a:t>type_id</a:t>
            </a:r>
            <a:r>
              <a:rPr lang="en-US" altLang="zh-CN" b="1" dirty="0">
                <a:latin typeface="+mn-ea"/>
                <a:ea typeface="+mn-ea"/>
              </a:rPr>
              <a:t>[32];</a:t>
            </a:r>
          </a:p>
          <a:p>
            <a:pPr algn="l"/>
            <a:r>
              <a:rPr lang="en-US" altLang="zh-CN" b="1" dirty="0">
                <a:latin typeface="+mn-ea"/>
                <a:ea typeface="+mn-ea"/>
              </a:rPr>
              <a:t>} YYLVAL;</a:t>
            </a:r>
          </a:p>
          <a:p>
            <a:pPr algn="l"/>
            <a:r>
              <a:rPr lang="en-US" altLang="zh-CN" b="1" dirty="0">
                <a:latin typeface="+mn-ea"/>
                <a:ea typeface="+mn-ea"/>
              </a:rPr>
              <a:t>#define YYSTYPE YYLVAL</a:t>
            </a:r>
          </a:p>
          <a:p>
            <a:pPr algn="l"/>
            <a:r>
              <a:rPr lang="en-US" altLang="zh-CN" b="1" dirty="0">
                <a:latin typeface="+mn-ea"/>
                <a:ea typeface="+mn-ea"/>
              </a:rPr>
              <a:t>/*</a:t>
            </a:r>
            <a:r>
              <a:rPr lang="en-US" altLang="zh-CN" b="1" dirty="0" err="1">
                <a:latin typeface="+mn-ea"/>
                <a:ea typeface="+mn-ea"/>
              </a:rPr>
              <a:t>yylval</a:t>
            </a:r>
            <a:r>
              <a:rPr lang="zh-CN" altLang="en-US" b="1" dirty="0">
                <a:latin typeface="+mn-ea"/>
                <a:ea typeface="+mn-ea"/>
              </a:rPr>
              <a:t>用来保存单词的属性，默认</a:t>
            </a:r>
            <a:r>
              <a:rPr lang="en-US" altLang="zh-CN" b="1" dirty="0">
                <a:latin typeface="+mn-ea"/>
                <a:ea typeface="+mn-ea"/>
              </a:rPr>
              <a:t>int</a:t>
            </a:r>
            <a:r>
              <a:rPr lang="zh-CN" altLang="en-US" b="1" dirty="0">
                <a:latin typeface="+mn-ea"/>
                <a:ea typeface="+mn-ea"/>
              </a:rPr>
              <a:t>，修改成</a:t>
            </a:r>
            <a:r>
              <a:rPr lang="en-US" altLang="zh-CN" b="1" dirty="0">
                <a:latin typeface="+mn-ea"/>
                <a:ea typeface="+mn-ea"/>
              </a:rPr>
              <a:t>YYLVAL*/</a:t>
            </a:r>
          </a:p>
          <a:p>
            <a:pPr algn="l"/>
            <a:r>
              <a:rPr lang="en-US" altLang="zh-CN" b="1" dirty="0">
                <a:latin typeface="+mn-ea"/>
                <a:ea typeface="+mn-ea"/>
              </a:rPr>
              <a:t>%}</a:t>
            </a:r>
          </a:p>
          <a:p>
            <a:pPr algn="l"/>
            <a:r>
              <a:rPr lang="en-US" altLang="zh-CN" b="1" dirty="0">
                <a:latin typeface="+mn-ea"/>
                <a:ea typeface="+mn-ea"/>
              </a:rPr>
              <a:t>id     [A-Za-z][A-Za-z0-9]*  </a:t>
            </a:r>
          </a:p>
          <a:p>
            <a:pPr algn="l"/>
            <a:r>
              <a:rPr lang="en-US" altLang="zh-CN" b="1" dirty="0">
                <a:latin typeface="+mn-ea"/>
                <a:ea typeface="+mn-ea"/>
              </a:rPr>
              <a:t>int    [0-9]+</a:t>
            </a:r>
          </a:p>
          <a:p>
            <a:pPr algn="l"/>
            <a:r>
              <a:rPr lang="en-US" altLang="zh-CN" b="1" dirty="0">
                <a:latin typeface="+mn-ea"/>
                <a:ea typeface="+mn-ea"/>
              </a:rPr>
              <a:t>%%</a:t>
            </a:r>
          </a:p>
          <a:p>
            <a:pPr algn="l"/>
            <a:r>
              <a:rPr lang="en-US" altLang="zh-CN" b="1" dirty="0">
                <a:latin typeface="+mn-ea"/>
                <a:ea typeface="+mn-ea"/>
              </a:rPr>
              <a:t>{int}  {</a:t>
            </a:r>
            <a:r>
              <a:rPr lang="en-US" altLang="zh-CN" b="1" dirty="0" err="1">
                <a:latin typeface="+mn-ea"/>
                <a:ea typeface="+mn-ea"/>
              </a:rPr>
              <a:t>yylval.type_int</a:t>
            </a:r>
            <a:r>
              <a:rPr lang="en-US" altLang="zh-CN" b="1" dirty="0">
                <a:latin typeface="+mn-ea"/>
                <a:ea typeface="+mn-ea"/>
              </a:rPr>
              <a:t>=</a:t>
            </a:r>
            <a:r>
              <a:rPr lang="en-US" altLang="zh-CN" b="1" dirty="0" err="1">
                <a:latin typeface="+mn-ea"/>
                <a:ea typeface="+mn-ea"/>
              </a:rPr>
              <a:t>atoi</a:t>
            </a:r>
            <a:r>
              <a:rPr lang="en-US" altLang="zh-CN" b="1" dirty="0">
                <a:latin typeface="+mn-ea"/>
                <a:ea typeface="+mn-ea"/>
              </a:rPr>
              <a:t>(</a:t>
            </a:r>
            <a:r>
              <a:rPr lang="en-US" altLang="zh-CN" b="1" dirty="0" err="1">
                <a:latin typeface="+mn-ea"/>
                <a:ea typeface="+mn-ea"/>
              </a:rPr>
              <a:t>yytext</a:t>
            </a:r>
            <a:r>
              <a:rPr lang="en-US" altLang="zh-CN" b="1" dirty="0">
                <a:latin typeface="+mn-ea"/>
                <a:ea typeface="+mn-ea"/>
              </a:rPr>
              <a:t>); return INT;}</a:t>
            </a:r>
          </a:p>
          <a:p>
            <a:pPr algn="l"/>
            <a:r>
              <a:rPr lang="en-US" altLang="zh-CN" b="1" dirty="0">
                <a:latin typeface="+mn-ea"/>
                <a:ea typeface="+mn-ea"/>
              </a:rPr>
              <a:t>{id}   {</a:t>
            </a:r>
            <a:r>
              <a:rPr lang="en-US" altLang="zh-CN" b="1" dirty="0" err="1">
                <a:latin typeface="+mn-ea"/>
                <a:ea typeface="+mn-ea"/>
              </a:rPr>
              <a:t>strcpy</a:t>
            </a:r>
            <a:r>
              <a:rPr lang="en-US" altLang="zh-CN" b="1" dirty="0">
                <a:latin typeface="+mn-ea"/>
                <a:ea typeface="+mn-ea"/>
              </a:rPr>
              <a:t>(</a:t>
            </a:r>
            <a:r>
              <a:rPr lang="en-US" altLang="zh-CN" b="1" dirty="0" err="1">
                <a:latin typeface="+mn-ea"/>
                <a:ea typeface="+mn-ea"/>
              </a:rPr>
              <a:t>yylval.type_id,yytext</a:t>
            </a:r>
            <a:r>
              <a:rPr lang="en-US" altLang="zh-CN" b="1" dirty="0">
                <a:latin typeface="+mn-ea"/>
                <a:ea typeface="+mn-ea"/>
              </a:rPr>
              <a:t>);return ID;}</a:t>
            </a:r>
          </a:p>
        </p:txBody>
      </p:sp>
    </p:spTree>
    <p:extLst>
      <p:ext uri="{BB962C8B-B14F-4D97-AF65-F5344CB8AC3E}">
        <p14:creationId xmlns:p14="http://schemas.microsoft.com/office/powerpoint/2010/main" val="4105918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16</a:t>
            </a:fld>
            <a:endParaRPr lang="en-US" altLang="zh-CN" sz="1800" dirty="0">
              <a:latin typeface="宋体" pitchFamily="2" charset="-122"/>
              <a:ea typeface="宋体" pitchFamily="2" charset="-122"/>
            </a:endParaRPr>
          </a:p>
        </p:txBody>
      </p:sp>
      <p:sp>
        <p:nvSpPr>
          <p:cNvPr id="6" name="文本框 5">
            <a:extLst>
              <a:ext uri="{FF2B5EF4-FFF2-40B4-BE49-F238E27FC236}">
                <a16:creationId xmlns:a16="http://schemas.microsoft.com/office/drawing/2014/main" id="{3F2C39D4-8D81-45C9-A6D7-240AC11CD900}"/>
              </a:ext>
            </a:extLst>
          </p:cNvPr>
          <p:cNvSpPr txBox="1"/>
          <p:nvPr/>
        </p:nvSpPr>
        <p:spPr>
          <a:xfrm>
            <a:off x="381000" y="533400"/>
            <a:ext cx="8229600" cy="5078313"/>
          </a:xfrm>
          <a:prstGeom prst="rect">
            <a:avLst/>
          </a:prstGeom>
          <a:noFill/>
        </p:spPr>
        <p:txBody>
          <a:bodyPr wrap="square" rtlCol="0">
            <a:spAutoFit/>
          </a:bodyPr>
          <a:lstStyle/>
          <a:p>
            <a:pPr algn="l"/>
            <a:r>
              <a:rPr lang="en-US" altLang="zh-CN" b="1" dirty="0">
                <a:latin typeface="+mn-ea"/>
                <a:ea typeface="+mn-ea"/>
              </a:rPr>
              <a:t>%%</a:t>
            </a:r>
          </a:p>
          <a:p>
            <a:pPr algn="l"/>
            <a:r>
              <a:rPr lang="en-US" altLang="zh-CN" b="1" dirty="0">
                <a:latin typeface="+mn-ea"/>
                <a:ea typeface="+mn-ea"/>
              </a:rPr>
              <a:t>{int}  {</a:t>
            </a:r>
            <a:r>
              <a:rPr lang="en-US" altLang="zh-CN" b="1" dirty="0" err="1">
                <a:latin typeface="+mn-ea"/>
                <a:ea typeface="+mn-ea"/>
              </a:rPr>
              <a:t>yylval.type_int</a:t>
            </a:r>
            <a:r>
              <a:rPr lang="en-US" altLang="zh-CN" b="1" dirty="0">
                <a:latin typeface="+mn-ea"/>
                <a:ea typeface="+mn-ea"/>
              </a:rPr>
              <a:t>=</a:t>
            </a:r>
            <a:r>
              <a:rPr lang="en-US" altLang="zh-CN" b="1" dirty="0" err="1">
                <a:latin typeface="+mn-ea"/>
                <a:ea typeface="+mn-ea"/>
              </a:rPr>
              <a:t>atoi</a:t>
            </a:r>
            <a:r>
              <a:rPr lang="en-US" altLang="zh-CN" b="1" dirty="0">
                <a:latin typeface="+mn-ea"/>
                <a:ea typeface="+mn-ea"/>
              </a:rPr>
              <a:t>(</a:t>
            </a:r>
            <a:r>
              <a:rPr lang="en-US" altLang="zh-CN" b="1" dirty="0" err="1">
                <a:latin typeface="+mn-ea"/>
                <a:ea typeface="+mn-ea"/>
              </a:rPr>
              <a:t>yytext</a:t>
            </a:r>
            <a:r>
              <a:rPr lang="en-US" altLang="zh-CN" b="1" dirty="0">
                <a:latin typeface="+mn-ea"/>
                <a:ea typeface="+mn-ea"/>
              </a:rPr>
              <a:t>); return INT;}</a:t>
            </a:r>
          </a:p>
          <a:p>
            <a:pPr algn="l"/>
            <a:r>
              <a:rPr lang="en-US" altLang="zh-CN" b="1" dirty="0">
                <a:latin typeface="+mn-ea"/>
                <a:ea typeface="+mn-ea"/>
              </a:rPr>
              <a:t>{id}   {</a:t>
            </a:r>
            <a:r>
              <a:rPr lang="en-US" altLang="zh-CN" b="1" dirty="0" err="1">
                <a:latin typeface="+mn-ea"/>
                <a:ea typeface="+mn-ea"/>
              </a:rPr>
              <a:t>strcpy</a:t>
            </a:r>
            <a:r>
              <a:rPr lang="en-US" altLang="zh-CN" b="1" dirty="0">
                <a:latin typeface="+mn-ea"/>
                <a:ea typeface="+mn-ea"/>
              </a:rPr>
              <a:t>(</a:t>
            </a:r>
            <a:r>
              <a:rPr lang="en-US" altLang="zh-CN" b="1" dirty="0" err="1">
                <a:latin typeface="+mn-ea"/>
                <a:ea typeface="+mn-ea"/>
              </a:rPr>
              <a:t>yylval.type_id,yytext</a:t>
            </a:r>
            <a:r>
              <a:rPr lang="en-US" altLang="zh-CN" b="1" dirty="0">
                <a:latin typeface="+mn-ea"/>
                <a:ea typeface="+mn-ea"/>
              </a:rPr>
              <a:t>);return ID;}</a:t>
            </a:r>
          </a:p>
          <a:p>
            <a:pPr algn="l"/>
            <a:r>
              <a:rPr lang="en-US" altLang="zh-CN" b="1" dirty="0">
                <a:latin typeface="+mn-ea"/>
                <a:ea typeface="+mn-ea"/>
              </a:rPr>
              <a:t>[+]    {return PLUS;}</a:t>
            </a:r>
          </a:p>
          <a:p>
            <a:pPr algn="l"/>
            <a:r>
              <a:rPr lang="en-US" altLang="zh-CN" b="1" dirty="0">
                <a:latin typeface="+mn-ea"/>
                <a:ea typeface="+mn-ea"/>
              </a:rPr>
              <a:t>[-]    {return MINUS;}</a:t>
            </a:r>
          </a:p>
          <a:p>
            <a:pPr algn="l"/>
            <a:r>
              <a:rPr lang="en-US" altLang="zh-CN" b="1" dirty="0">
                <a:latin typeface="+mn-ea"/>
                <a:ea typeface="+mn-ea"/>
              </a:rPr>
              <a:t>[*]    {return STAR;}</a:t>
            </a:r>
          </a:p>
          <a:p>
            <a:pPr algn="l"/>
            <a:r>
              <a:rPr lang="en-US" altLang="zh-CN" b="1" dirty="0">
                <a:latin typeface="+mn-ea"/>
                <a:ea typeface="+mn-ea"/>
              </a:rPr>
              <a:t>[/]    {return DIV;}</a:t>
            </a:r>
          </a:p>
          <a:p>
            <a:pPr algn="l"/>
            <a:r>
              <a:rPr lang="en-US" altLang="zh-CN" b="1" dirty="0">
                <a:latin typeface="+mn-ea"/>
                <a:ea typeface="+mn-ea"/>
              </a:rPr>
              <a:t>[(]    {return LP;}</a:t>
            </a:r>
          </a:p>
          <a:p>
            <a:pPr algn="l"/>
            <a:r>
              <a:rPr lang="en-US" altLang="zh-CN" b="1" dirty="0">
                <a:latin typeface="+mn-ea"/>
                <a:ea typeface="+mn-ea"/>
              </a:rPr>
              <a:t>[)]    {return RP;}</a:t>
            </a:r>
          </a:p>
          <a:p>
            <a:pPr algn="l"/>
            <a:r>
              <a:rPr lang="en-US" altLang="zh-CN" b="1" dirty="0">
                <a:latin typeface="+mn-ea"/>
                <a:ea typeface="+mn-ea"/>
              </a:rPr>
              <a:t>[ \t]  {;}   </a:t>
            </a:r>
          </a:p>
          <a:p>
            <a:pPr algn="l"/>
            <a:r>
              <a:rPr lang="en-US" altLang="zh-CN" b="1" dirty="0">
                <a:latin typeface="+mn-ea"/>
                <a:ea typeface="+mn-ea"/>
              </a:rPr>
              <a:t>[\n]   {return </a:t>
            </a:r>
            <a:r>
              <a:rPr lang="en-US" altLang="zh-CN" b="1" dirty="0" err="1">
                <a:latin typeface="+mn-ea"/>
                <a:ea typeface="+mn-ea"/>
              </a:rPr>
              <a:t>yytext</a:t>
            </a:r>
            <a:r>
              <a:rPr lang="en-US" altLang="zh-CN" b="1" dirty="0">
                <a:latin typeface="+mn-ea"/>
                <a:ea typeface="+mn-ea"/>
              </a:rPr>
              <a:t>[0];}   </a:t>
            </a:r>
          </a:p>
          <a:p>
            <a:pPr algn="l"/>
            <a:r>
              <a:rPr lang="en-US" altLang="zh-CN" b="1" dirty="0">
                <a:latin typeface="+mn-ea"/>
                <a:ea typeface="+mn-ea"/>
              </a:rPr>
              <a:t>.      {</a:t>
            </a:r>
            <a:r>
              <a:rPr lang="en-US" altLang="zh-CN" b="1" dirty="0" err="1">
                <a:latin typeface="+mn-ea"/>
                <a:ea typeface="+mn-ea"/>
              </a:rPr>
              <a:t>printf</a:t>
            </a:r>
            <a:r>
              <a:rPr lang="en-US" altLang="zh-CN" b="1" dirty="0">
                <a:latin typeface="+mn-ea"/>
                <a:ea typeface="+mn-ea"/>
              </a:rPr>
              <a:t>("error in line %d\n",</a:t>
            </a:r>
            <a:r>
              <a:rPr lang="en-US" altLang="zh-CN" b="1" dirty="0" err="1">
                <a:latin typeface="+mn-ea"/>
                <a:ea typeface="+mn-ea"/>
              </a:rPr>
              <a:t>yylineno</a:t>
            </a:r>
            <a:r>
              <a:rPr lang="en-US" altLang="zh-CN" b="1" dirty="0">
                <a:latin typeface="+mn-ea"/>
                <a:ea typeface="+mn-ea"/>
              </a:rPr>
              <a:t>);}</a:t>
            </a:r>
          </a:p>
          <a:p>
            <a:pPr algn="l"/>
            <a:r>
              <a:rPr lang="en-US" altLang="zh-CN" b="1" dirty="0">
                <a:latin typeface="+mn-ea"/>
                <a:ea typeface="+mn-ea"/>
              </a:rPr>
              <a:t>%%</a:t>
            </a:r>
          </a:p>
          <a:p>
            <a:pPr algn="l"/>
            <a:r>
              <a:rPr lang="en-US" altLang="zh-CN" b="1" dirty="0">
                <a:latin typeface="+mn-ea"/>
                <a:ea typeface="+mn-ea"/>
              </a:rPr>
              <a:t>int </a:t>
            </a:r>
            <a:r>
              <a:rPr lang="en-US" altLang="zh-CN" b="1" dirty="0" err="1">
                <a:latin typeface="+mn-ea"/>
                <a:ea typeface="+mn-ea"/>
              </a:rPr>
              <a:t>yywrap</a:t>
            </a:r>
            <a:r>
              <a:rPr lang="en-US" altLang="zh-CN" b="1" dirty="0">
                <a:latin typeface="+mn-ea"/>
                <a:ea typeface="+mn-ea"/>
              </a:rPr>
              <a:t>()</a:t>
            </a:r>
          </a:p>
          <a:p>
            <a:pPr algn="l"/>
            <a:r>
              <a:rPr lang="en-US" altLang="zh-CN" b="1" dirty="0">
                <a:latin typeface="+mn-ea"/>
                <a:ea typeface="+mn-ea"/>
              </a:rPr>
              <a:t>{</a:t>
            </a:r>
          </a:p>
          <a:p>
            <a:pPr algn="l"/>
            <a:r>
              <a:rPr lang="en-US" altLang="zh-CN" b="1" dirty="0">
                <a:latin typeface="+mn-ea"/>
                <a:ea typeface="+mn-ea"/>
              </a:rPr>
              <a:t>return 1;</a:t>
            </a:r>
          </a:p>
          <a:p>
            <a:pPr algn="l"/>
            <a:r>
              <a:rPr lang="en-US" altLang="zh-CN" b="1" dirty="0">
                <a:latin typeface="+mn-ea"/>
                <a:ea typeface="+mn-ea"/>
              </a:rPr>
              <a:t>}</a:t>
            </a:r>
          </a:p>
          <a:p>
            <a:pPr algn="l"/>
            <a:endParaRPr lang="zh-CN" altLang="en-US" b="1" dirty="0">
              <a:latin typeface="+mn-ea"/>
              <a:ea typeface="+mn-ea"/>
            </a:endParaRPr>
          </a:p>
        </p:txBody>
      </p:sp>
    </p:spTree>
    <p:extLst>
      <p:ext uri="{BB962C8B-B14F-4D97-AF65-F5344CB8AC3E}">
        <p14:creationId xmlns:p14="http://schemas.microsoft.com/office/powerpoint/2010/main" val="210053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TextBox 46"/>
          <p:cNvSpPr txBox="1"/>
          <p:nvPr/>
        </p:nvSpPr>
        <p:spPr>
          <a:xfrm>
            <a:off x="228600" y="381000"/>
            <a:ext cx="8915400" cy="6186309"/>
          </a:xfrm>
          <a:prstGeom prst="rect">
            <a:avLst/>
          </a:prstGeom>
          <a:noFill/>
        </p:spPr>
        <p:txBody>
          <a:bodyPr wrap="square" rtlCol="0">
            <a:spAutoFit/>
          </a:bodyPr>
          <a:lstStyle/>
          <a:p>
            <a:pPr algn="l"/>
            <a:r>
              <a:rPr lang="en-US" altLang="zh-CN" b="1" dirty="0">
                <a:latin typeface="宋体" pitchFamily="2" charset="-122"/>
                <a:ea typeface="宋体" pitchFamily="2" charset="-122"/>
              </a:rPr>
              <a:t>%error-verbose</a:t>
            </a:r>
          </a:p>
          <a:p>
            <a:pPr algn="l"/>
            <a:r>
              <a:rPr lang="en-US" altLang="zh-CN" b="1" dirty="0">
                <a:latin typeface="宋体" pitchFamily="2" charset="-122"/>
                <a:ea typeface="宋体" pitchFamily="2" charset="-122"/>
              </a:rPr>
              <a:t>%locations</a:t>
            </a:r>
          </a:p>
          <a:p>
            <a:pPr algn="l"/>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#include "</a:t>
            </a:r>
            <a:r>
              <a:rPr lang="en-US" altLang="zh-CN" b="1" dirty="0" err="1">
                <a:latin typeface="宋体" pitchFamily="2" charset="-122"/>
                <a:ea typeface="宋体" pitchFamily="2" charset="-122"/>
              </a:rPr>
              <a:t>stdio.h</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#include "</a:t>
            </a:r>
            <a:r>
              <a:rPr lang="en-US" altLang="zh-CN" b="1" dirty="0" err="1">
                <a:latin typeface="宋体" pitchFamily="2" charset="-122"/>
                <a:ea typeface="宋体" pitchFamily="2" charset="-122"/>
              </a:rPr>
              <a:t>Node.h</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extern char *</a:t>
            </a:r>
            <a:r>
              <a:rPr lang="en-US" altLang="zh-CN" b="1" dirty="0" err="1">
                <a:latin typeface="宋体" pitchFamily="2" charset="-122"/>
                <a:ea typeface="宋体" pitchFamily="2" charset="-122"/>
              </a:rPr>
              <a:t>yytext</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extern FILE *</a:t>
            </a:r>
            <a:r>
              <a:rPr lang="en-US" altLang="zh-CN" b="1" dirty="0" err="1">
                <a:latin typeface="宋体" pitchFamily="2" charset="-122"/>
                <a:ea typeface="宋体" pitchFamily="2" charset="-122"/>
              </a:rPr>
              <a:t>yyin</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void display(</a:t>
            </a:r>
            <a:r>
              <a:rPr lang="en-US" altLang="zh-CN" b="1" dirty="0" err="1">
                <a:latin typeface="宋体" pitchFamily="2" charset="-122"/>
                <a:ea typeface="宋体" pitchFamily="2" charset="-122"/>
              </a:rPr>
              <a:t>struct</a:t>
            </a:r>
            <a:r>
              <a:rPr lang="en-US" altLang="zh-CN" b="1" dirty="0">
                <a:latin typeface="宋体" pitchFamily="2" charset="-122"/>
                <a:ea typeface="宋体" pitchFamily="2" charset="-122"/>
              </a:rPr>
              <a:t> Exp *,</a:t>
            </a:r>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%union {   </a:t>
            </a:r>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type_int</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	   char </a:t>
            </a:r>
            <a:r>
              <a:rPr lang="en-US" altLang="zh-CN" b="1" dirty="0" err="1">
                <a:latin typeface="宋体" pitchFamily="2" charset="-122"/>
                <a:ea typeface="宋体" pitchFamily="2" charset="-122"/>
              </a:rPr>
              <a:t>type_id</a:t>
            </a:r>
            <a:r>
              <a:rPr lang="en-US" altLang="zh-CN" b="1" dirty="0">
                <a:latin typeface="宋体" pitchFamily="2" charset="-122"/>
                <a:ea typeface="宋体" pitchFamily="2" charset="-122"/>
              </a:rPr>
              <a:t>[32];</a:t>
            </a:r>
          </a:p>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struct</a:t>
            </a:r>
            <a:r>
              <a:rPr lang="en-US" altLang="zh-CN" b="1" dirty="0">
                <a:latin typeface="宋体" pitchFamily="2" charset="-122"/>
                <a:ea typeface="宋体" pitchFamily="2" charset="-122"/>
              </a:rPr>
              <a:t> Exp *</a:t>
            </a:r>
            <a:r>
              <a:rPr lang="en-US" altLang="zh-CN" b="1" dirty="0" err="1">
                <a:latin typeface="宋体" pitchFamily="2" charset="-122"/>
                <a:ea typeface="宋体" pitchFamily="2" charset="-122"/>
              </a:rPr>
              <a:t>pExp</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%type  &lt;</a:t>
            </a:r>
            <a:r>
              <a:rPr lang="en-US" altLang="zh-CN" b="1" dirty="0" err="1">
                <a:latin typeface="宋体" pitchFamily="2" charset="-122"/>
                <a:ea typeface="宋体" pitchFamily="2" charset="-122"/>
              </a:rPr>
              <a:t>pExp</a:t>
            </a:r>
            <a:r>
              <a:rPr lang="en-US" altLang="zh-CN" b="1" dirty="0">
                <a:latin typeface="宋体" pitchFamily="2" charset="-122"/>
                <a:ea typeface="宋体" pitchFamily="2" charset="-122"/>
              </a:rPr>
              <a:t>&gt; line exp   </a:t>
            </a:r>
          </a:p>
          <a:p>
            <a:pPr algn="l"/>
            <a:r>
              <a:rPr lang="en-US" altLang="zh-CN" b="1" dirty="0">
                <a:latin typeface="宋体" pitchFamily="2" charset="-122"/>
                <a:ea typeface="宋体" pitchFamily="2" charset="-122"/>
              </a:rPr>
              <a:t>%token &lt;</a:t>
            </a:r>
            <a:r>
              <a:rPr lang="en-US" altLang="zh-CN" b="1" dirty="0" err="1">
                <a:latin typeface="宋体" pitchFamily="2" charset="-122"/>
                <a:ea typeface="宋体" pitchFamily="2" charset="-122"/>
              </a:rPr>
              <a:t>type_int</a:t>
            </a:r>
            <a:r>
              <a:rPr lang="en-US" altLang="zh-CN" b="1" dirty="0">
                <a:latin typeface="宋体" pitchFamily="2" charset="-122"/>
                <a:ea typeface="宋体" pitchFamily="2" charset="-122"/>
              </a:rPr>
              <a:t>&gt; INT  </a:t>
            </a:r>
          </a:p>
          <a:p>
            <a:pPr algn="l"/>
            <a:r>
              <a:rPr lang="en-US" altLang="zh-CN" b="1" dirty="0">
                <a:latin typeface="宋体" pitchFamily="2" charset="-122"/>
                <a:ea typeface="宋体" pitchFamily="2" charset="-122"/>
              </a:rPr>
              <a:t>%token &lt;</a:t>
            </a:r>
            <a:r>
              <a:rPr lang="en-US" altLang="zh-CN" b="1" dirty="0" err="1">
                <a:latin typeface="宋体" pitchFamily="2" charset="-122"/>
                <a:ea typeface="宋体" pitchFamily="2" charset="-122"/>
              </a:rPr>
              <a:t>type_id</a:t>
            </a:r>
            <a:r>
              <a:rPr lang="en-US" altLang="zh-CN" b="1" dirty="0">
                <a:latin typeface="宋体" pitchFamily="2" charset="-122"/>
                <a:ea typeface="宋体" pitchFamily="2" charset="-122"/>
              </a:rPr>
              <a:t>&gt; ID</a:t>
            </a:r>
          </a:p>
          <a:p>
            <a:pPr algn="l"/>
            <a:r>
              <a:rPr lang="en-US" altLang="zh-CN" b="1" dirty="0">
                <a:latin typeface="宋体" pitchFamily="2" charset="-122"/>
                <a:ea typeface="宋体" pitchFamily="2" charset="-122"/>
              </a:rPr>
              <a:t>%token LP RP  PLUS MINUS STAR DIV ASSIGNOP</a:t>
            </a:r>
          </a:p>
          <a:p>
            <a:pPr algn="l"/>
            <a:endParaRPr lang="en-US" altLang="zh-CN" b="1" dirty="0">
              <a:latin typeface="宋体" pitchFamily="2" charset="-122"/>
              <a:ea typeface="宋体" pitchFamily="2" charset="-122"/>
            </a:endParaRPr>
          </a:p>
          <a:p>
            <a:pPr algn="l"/>
            <a:r>
              <a:rPr lang="en-US" altLang="zh-CN" b="1" dirty="0">
                <a:latin typeface="宋体" pitchFamily="2" charset="-122"/>
                <a:ea typeface="宋体" pitchFamily="2" charset="-122"/>
              </a:rPr>
              <a:t>%left PLUS MINUS </a:t>
            </a:r>
          </a:p>
          <a:p>
            <a:pPr algn="l"/>
            <a:r>
              <a:rPr lang="en-US" altLang="zh-CN" b="1" dirty="0">
                <a:latin typeface="宋体" pitchFamily="2" charset="-122"/>
                <a:ea typeface="宋体" pitchFamily="2" charset="-122"/>
              </a:rPr>
              <a:t>%left STAR DIV</a:t>
            </a:r>
          </a:p>
          <a:p>
            <a:pPr algn="l"/>
            <a:r>
              <a:rPr lang="en-US" altLang="zh-CN" b="1" dirty="0">
                <a:latin typeface="宋体" pitchFamily="2" charset="-122"/>
                <a:ea typeface="宋体" pitchFamily="2" charset="-122"/>
              </a:rPr>
              <a:t>%left UMINUS</a:t>
            </a:r>
          </a:p>
          <a:p>
            <a:pPr algn="l"/>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8" name="Text Box 2"/>
          <p:cNvSpPr txBox="1">
            <a:spLocks noChangeArrowheads="1"/>
          </p:cNvSpPr>
          <p:nvPr/>
        </p:nvSpPr>
        <p:spPr bwMode="auto">
          <a:xfrm>
            <a:off x="5105400" y="533400"/>
            <a:ext cx="3505200" cy="1169551"/>
          </a:xfrm>
          <a:prstGeom prst="rect">
            <a:avLst/>
          </a:prstGeom>
          <a:noFill/>
          <a:ln w="9525">
            <a:noFill/>
            <a:miter lim="800000"/>
            <a:headEnd/>
            <a:tailEnd/>
          </a:ln>
        </p:spPr>
        <p:txBody>
          <a:bodyPr wrap="square">
            <a:spAutoFit/>
          </a:bodyPr>
          <a:lstStyle/>
          <a:p>
            <a:pPr algn="l" eaLnBrk="1" hangingPunct="1">
              <a:spcBef>
                <a:spcPct val="50000"/>
              </a:spcBef>
            </a:pPr>
            <a:r>
              <a:rPr lang="en-US" altLang="zh-CN" sz="2800" b="1" dirty="0">
                <a:solidFill>
                  <a:srgbClr val="800000"/>
                </a:solidFill>
                <a:latin typeface="黑体" pitchFamily="49" charset="-122"/>
                <a:ea typeface="黑体" pitchFamily="49" charset="-122"/>
              </a:rPr>
              <a:t>YACC/BISON</a:t>
            </a:r>
            <a:r>
              <a:rPr lang="zh-CN" altLang="en-US" sz="2800" b="1" dirty="0">
                <a:solidFill>
                  <a:srgbClr val="800000"/>
                </a:solidFill>
                <a:latin typeface="黑体" pitchFamily="49" charset="-122"/>
                <a:ea typeface="黑体" pitchFamily="49" charset="-122"/>
              </a:rPr>
              <a:t>源程序</a:t>
            </a:r>
            <a:endParaRPr lang="en-US" altLang="zh-CN" sz="2800" b="1" dirty="0">
              <a:solidFill>
                <a:srgbClr val="800000"/>
              </a:solidFill>
              <a:latin typeface="黑体" pitchFamily="49" charset="-122"/>
              <a:ea typeface="黑体" pitchFamily="49" charset="-122"/>
            </a:endParaRPr>
          </a:p>
          <a:p>
            <a:pPr algn="l" eaLnBrk="1" hangingPunct="1">
              <a:spcBef>
                <a:spcPct val="50000"/>
              </a:spcBef>
            </a:pPr>
            <a:r>
              <a:rPr lang="zh-CN" altLang="en-US" sz="2800" b="1" dirty="0">
                <a:solidFill>
                  <a:srgbClr val="800000"/>
                </a:solidFill>
                <a:latin typeface="黑体" pitchFamily="49" charset="-122"/>
                <a:ea typeface="黑体" pitchFamily="49" charset="-122"/>
              </a:rPr>
              <a:t>声明和辅组部分 </a:t>
            </a:r>
          </a:p>
        </p:txBody>
      </p:sp>
      <p:sp>
        <p:nvSpPr>
          <p:cNvPr id="5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17</a:t>
            </a:fld>
            <a:endParaRPr lang="en-US" altLang="zh-CN" sz="1800" dirty="0">
              <a:latin typeface="宋体" pitchFamily="2" charset="-122"/>
              <a:ea typeface="宋体" pitchFamily="2" charset="-122"/>
            </a:endParaRPr>
          </a:p>
        </p:txBody>
      </p:sp>
    </p:spTree>
    <p:extLst>
      <p:ext uri="{BB962C8B-B14F-4D97-AF65-F5344CB8AC3E}">
        <p14:creationId xmlns:p14="http://schemas.microsoft.com/office/powerpoint/2010/main" val="307125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TextBox 46"/>
          <p:cNvSpPr txBox="1"/>
          <p:nvPr/>
        </p:nvSpPr>
        <p:spPr>
          <a:xfrm>
            <a:off x="76200" y="1066800"/>
            <a:ext cx="9372600" cy="4801314"/>
          </a:xfrm>
          <a:prstGeom prst="rect">
            <a:avLst/>
          </a:prstGeom>
          <a:noFill/>
        </p:spPr>
        <p:txBody>
          <a:bodyPr wrap="square" rtlCol="0">
            <a:spAutoFit/>
          </a:bodyPr>
          <a:lstStyle/>
          <a:p>
            <a:pPr algn="l"/>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input:</a:t>
            </a:r>
          </a:p>
          <a:p>
            <a:pPr algn="l"/>
            <a:r>
              <a:rPr lang="en-US" altLang="zh-CN" b="1" dirty="0">
                <a:latin typeface="宋体" pitchFamily="2" charset="-122"/>
                <a:ea typeface="宋体" pitchFamily="2" charset="-122"/>
              </a:rPr>
              <a:t>	 | input line</a:t>
            </a:r>
          </a:p>
          <a:p>
            <a:pPr algn="l"/>
            <a:r>
              <a:rPr lang="en-US" altLang="zh-CN" b="1" dirty="0">
                <a:latin typeface="宋体" pitchFamily="2" charset="-122"/>
                <a:ea typeface="宋体" pitchFamily="2" charset="-122"/>
              </a:rPr>
              <a:t>	 ;</a:t>
            </a:r>
          </a:p>
          <a:p>
            <a:pPr algn="l"/>
            <a:r>
              <a:rPr lang="en-US" altLang="zh-CN" b="1" dirty="0">
                <a:latin typeface="宋体" pitchFamily="2" charset="-122"/>
                <a:ea typeface="宋体" pitchFamily="2" charset="-122"/>
              </a:rPr>
              <a:t>line : '\n'    { ;}</a:t>
            </a:r>
          </a:p>
          <a:p>
            <a:pPr algn="l"/>
            <a:r>
              <a:rPr lang="en-US" altLang="zh-CN" b="1" dirty="0">
                <a:latin typeface="宋体" pitchFamily="2" charset="-122"/>
                <a:ea typeface="宋体" pitchFamily="2" charset="-122"/>
              </a:rPr>
              <a:t>	 | exp '\n' { display($1,0);}                /*</a:t>
            </a:r>
            <a:r>
              <a:rPr lang="zh-CN" altLang="en-US" b="1" dirty="0">
                <a:latin typeface="宋体" pitchFamily="2" charset="-122"/>
                <a:ea typeface="宋体" pitchFamily="2" charset="-122"/>
              </a:rPr>
              <a:t>显示语法树*</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	 | error ‘\n’ { </a:t>
            </a:r>
            <a:r>
              <a:rPr lang="en-US" altLang="zh-CN" b="1" dirty="0" err="1">
                <a:latin typeface="宋体" pitchFamily="2" charset="-122"/>
                <a:ea typeface="宋体" pitchFamily="2" charset="-122"/>
              </a:rPr>
              <a:t>printf</a:t>
            </a:r>
            <a:r>
              <a:rPr lang="en-US" altLang="zh-CN" b="1" dirty="0">
                <a:latin typeface="宋体" pitchFamily="2" charset="-122"/>
                <a:ea typeface="宋体" pitchFamily="2" charset="-122"/>
              </a:rPr>
              <a:t>(“exp error!\n”);} /*</a:t>
            </a:r>
            <a:r>
              <a:rPr lang="zh-CN" altLang="en-US" b="1" dirty="0">
                <a:latin typeface="宋体" pitchFamily="2" charset="-122"/>
                <a:ea typeface="宋体" pitchFamily="2" charset="-122"/>
              </a:rPr>
              <a:t>有语法错误时，跳过这行*</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	 ;</a:t>
            </a:r>
          </a:p>
          <a:p>
            <a:pPr algn="l"/>
            <a:r>
              <a:rPr lang="en-US" altLang="zh-CN" b="1" dirty="0">
                <a:latin typeface="宋体" pitchFamily="2" charset="-122"/>
                <a:ea typeface="宋体" pitchFamily="2" charset="-122"/>
              </a:rPr>
              <a:t>exp	 : INT {$$=</a:t>
            </a:r>
            <a:r>
              <a:rPr lang="zh-CN" altLang="en-US" b="1" dirty="0">
                <a:latin typeface="宋体" pitchFamily="2" charset="-122"/>
                <a:ea typeface="宋体" pitchFamily="2" charset="-122"/>
              </a:rPr>
              <a:t>创建整数结点</a:t>
            </a:r>
            <a:r>
              <a:rPr lang="en-US" altLang="zh-CN" b="1" dirty="0">
                <a:latin typeface="宋体" pitchFamily="2" charset="-122"/>
                <a:ea typeface="宋体" pitchFamily="2" charset="-122"/>
              </a:rPr>
              <a:t>; </a:t>
            </a:r>
            <a:r>
              <a:rPr lang="zh-CN" altLang="en-US" b="1" dirty="0">
                <a:latin typeface="宋体" pitchFamily="2" charset="-122"/>
                <a:ea typeface="宋体" pitchFamily="2" charset="-122"/>
              </a:rPr>
              <a:t>结点相关成员赋值</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	 | ID  {$$=</a:t>
            </a:r>
            <a:r>
              <a:rPr lang="zh-CN" altLang="en-US" b="1" dirty="0">
                <a:latin typeface="宋体" pitchFamily="2" charset="-122"/>
                <a:ea typeface="宋体" pitchFamily="2" charset="-122"/>
              </a:rPr>
              <a:t>创建标识符结点</a:t>
            </a:r>
            <a:r>
              <a:rPr lang="en-US" altLang="zh-CN" b="1" dirty="0">
                <a:latin typeface="宋体" pitchFamily="2" charset="-122"/>
                <a:ea typeface="宋体" pitchFamily="2" charset="-122"/>
              </a:rPr>
              <a:t>; </a:t>
            </a:r>
            <a:r>
              <a:rPr lang="zh-CN" altLang="en-US" b="1" dirty="0">
                <a:latin typeface="宋体" pitchFamily="2" charset="-122"/>
                <a:ea typeface="宋体" pitchFamily="2" charset="-122"/>
              </a:rPr>
              <a:t>结点相关成员赋值</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	 | exp PLUS exp {$$=</a:t>
            </a:r>
            <a:r>
              <a:rPr lang="zh-CN" altLang="en-US" b="1" dirty="0">
                <a:latin typeface="宋体" pitchFamily="2" charset="-122"/>
                <a:ea typeface="宋体" pitchFamily="2" charset="-122"/>
              </a:rPr>
              <a:t>创建加运算结点</a:t>
            </a:r>
            <a:r>
              <a:rPr lang="en-US" altLang="zh-CN" b="1" dirty="0">
                <a:latin typeface="宋体" pitchFamily="2" charset="-122"/>
                <a:ea typeface="宋体" pitchFamily="2" charset="-122"/>
              </a:rPr>
              <a:t>; $$-&gt;kind=PLUS_NODE;  </a:t>
            </a:r>
          </a:p>
          <a:p>
            <a:pPr algn="l"/>
            <a:r>
              <a:rPr lang="en-US" altLang="zh-CN" b="1" dirty="0">
                <a:latin typeface="宋体" pitchFamily="2" charset="-122"/>
                <a:ea typeface="宋体" pitchFamily="2" charset="-122"/>
              </a:rPr>
              <a:t>                         $$-&gt;ptr.pExp1=$1;$$-&gt;ptr.pExp2=$3;}</a:t>
            </a:r>
          </a:p>
          <a:p>
            <a:pPr algn="l"/>
            <a:r>
              <a:rPr lang="en-US" altLang="zh-CN" b="1" dirty="0">
                <a:latin typeface="宋体" pitchFamily="2" charset="-122"/>
                <a:ea typeface="宋体" pitchFamily="2" charset="-122"/>
              </a:rPr>
              <a:t>	………………</a:t>
            </a:r>
          </a:p>
          <a:p>
            <a:pPr algn="l"/>
            <a:r>
              <a:rPr lang="en-US" altLang="zh-CN" b="1" dirty="0">
                <a:latin typeface="宋体" pitchFamily="2" charset="-122"/>
                <a:ea typeface="宋体" pitchFamily="2" charset="-122"/>
              </a:rPr>
              <a:t>	| MINUS exp  %</a:t>
            </a:r>
            <a:r>
              <a:rPr lang="en-US" altLang="zh-CN" b="1" dirty="0" err="1">
                <a:latin typeface="宋体" pitchFamily="2" charset="-122"/>
                <a:ea typeface="宋体" pitchFamily="2" charset="-122"/>
              </a:rPr>
              <a:t>prec</a:t>
            </a:r>
            <a:r>
              <a:rPr lang="en-US" altLang="zh-CN" b="1" dirty="0">
                <a:latin typeface="宋体" pitchFamily="2" charset="-122"/>
                <a:ea typeface="宋体" pitchFamily="2" charset="-122"/>
              </a:rPr>
              <a:t> UMINUS {$$=</a:t>
            </a:r>
            <a:r>
              <a:rPr lang="zh-CN" altLang="en-US" b="1" dirty="0">
                <a:latin typeface="宋体" pitchFamily="2" charset="-122"/>
                <a:ea typeface="宋体" pitchFamily="2" charset="-122"/>
              </a:rPr>
              <a:t>创建单目符号运算结点</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结点相关成员赋值</a:t>
            </a:r>
            <a:r>
              <a:rPr lang="en-US" altLang="zh-CN" b="1" dirty="0">
                <a:latin typeface="宋体" pitchFamily="2" charset="-122"/>
                <a:ea typeface="宋体" pitchFamily="2" charset="-122"/>
              </a:rPr>
              <a:t>;}  </a:t>
            </a:r>
          </a:p>
          <a:p>
            <a:pPr algn="l"/>
            <a:r>
              <a:rPr lang="en-US" altLang="zh-CN" b="1" dirty="0">
                <a:latin typeface="宋体" pitchFamily="2" charset="-122"/>
                <a:ea typeface="宋体" pitchFamily="2" charset="-122"/>
              </a:rPr>
              <a:t>	;</a:t>
            </a:r>
          </a:p>
          <a:p>
            <a:pPr algn="l"/>
            <a:r>
              <a:rPr lang="en-US" altLang="zh-CN" b="1" dirty="0">
                <a:latin typeface="宋体" pitchFamily="2" charset="-122"/>
                <a:ea typeface="宋体" pitchFamily="2" charset="-122"/>
              </a:rPr>
              <a:t>	/*</a:t>
            </a:r>
            <a:r>
              <a:rPr lang="zh-CN" altLang="en-US" b="1" dirty="0">
                <a:latin typeface="宋体" pitchFamily="2" charset="-122"/>
                <a:ea typeface="宋体" pitchFamily="2" charset="-122"/>
              </a:rPr>
              <a:t>以上</a:t>
            </a:r>
            <a:r>
              <a:rPr lang="en-US" altLang="zh-CN" b="1" dirty="0">
                <a:latin typeface="宋体" pitchFamily="2" charset="-122"/>
                <a:ea typeface="宋体" pitchFamily="2" charset="-122"/>
              </a:rPr>
              <a:t>exp</a:t>
            </a:r>
            <a:r>
              <a:rPr lang="zh-CN" altLang="en-US" b="1" dirty="0">
                <a:latin typeface="宋体" pitchFamily="2" charset="-122"/>
                <a:ea typeface="宋体" pitchFamily="2" charset="-122"/>
              </a:rPr>
              <a:t>的规则的语义动作生成抽象语法树*</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a:t>
            </a:r>
          </a:p>
        </p:txBody>
      </p:sp>
      <p:sp>
        <p:nvSpPr>
          <p:cNvPr id="4" name="Text Box 2"/>
          <p:cNvSpPr txBox="1">
            <a:spLocks noChangeArrowheads="1"/>
          </p:cNvSpPr>
          <p:nvPr/>
        </p:nvSpPr>
        <p:spPr bwMode="auto">
          <a:xfrm>
            <a:off x="228600" y="457200"/>
            <a:ext cx="2743200" cy="523220"/>
          </a:xfrm>
          <a:prstGeom prst="rect">
            <a:avLst/>
          </a:prstGeom>
          <a:noFill/>
          <a:ln w="9525">
            <a:noFill/>
            <a:miter lim="800000"/>
            <a:headEnd/>
            <a:tailEnd/>
          </a:ln>
        </p:spPr>
        <p:txBody>
          <a:bodyPr wrap="square">
            <a:spAutoFit/>
          </a:bodyPr>
          <a:lstStyle/>
          <a:p>
            <a:pPr algn="l" eaLnBrk="1" hangingPunct="1">
              <a:spcBef>
                <a:spcPct val="50000"/>
              </a:spcBef>
            </a:pPr>
            <a:r>
              <a:rPr lang="zh-CN" altLang="en-US" sz="2800" b="1" dirty="0">
                <a:solidFill>
                  <a:srgbClr val="800000"/>
                </a:solidFill>
                <a:latin typeface="黑体" pitchFamily="49" charset="-122"/>
                <a:ea typeface="黑体" pitchFamily="49" charset="-122"/>
              </a:rPr>
              <a:t>规则部分：</a:t>
            </a:r>
          </a:p>
        </p:txBody>
      </p:sp>
      <p:sp>
        <p:nvSpPr>
          <p:cNvPr id="5"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18</a:t>
            </a:fld>
            <a:endParaRPr lang="en-US" altLang="zh-CN" sz="1800" dirty="0">
              <a:latin typeface="宋体" pitchFamily="2" charset="-122"/>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TextBox 46"/>
          <p:cNvSpPr txBox="1"/>
          <p:nvPr/>
        </p:nvSpPr>
        <p:spPr>
          <a:xfrm>
            <a:off x="228600" y="1295400"/>
            <a:ext cx="8382000" cy="3693319"/>
          </a:xfrm>
          <a:prstGeom prst="rect">
            <a:avLst/>
          </a:prstGeom>
          <a:noFill/>
        </p:spPr>
        <p:txBody>
          <a:bodyPr wrap="square" rtlCol="0">
            <a:spAutoFit/>
          </a:bodyPr>
          <a:lstStyle/>
          <a:p>
            <a:pPr algn="l"/>
            <a:r>
              <a:rPr lang="en-US" altLang="zh-CN" b="1" dirty="0">
                <a:latin typeface="宋体" pitchFamily="2" charset="-122"/>
                <a:ea typeface="宋体" pitchFamily="2" charset="-122"/>
              </a:rPr>
              <a:t>%%</a:t>
            </a:r>
          </a:p>
          <a:p>
            <a:pPr algn="l"/>
            <a:endParaRPr lang="en-US" altLang="zh-CN" b="1" dirty="0">
              <a:latin typeface="宋体" pitchFamily="2" charset="-122"/>
              <a:ea typeface="宋体" pitchFamily="2" charset="-122"/>
            </a:endParaRPr>
          </a:p>
          <a:p>
            <a:pPr algn="l"/>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 main(</a:t>
            </a:r>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argc</a:t>
            </a:r>
            <a:r>
              <a:rPr lang="en-US" altLang="zh-CN" b="1" dirty="0">
                <a:latin typeface="宋体" pitchFamily="2" charset="-122"/>
                <a:ea typeface="宋体" pitchFamily="2" charset="-122"/>
              </a:rPr>
              <a:t>, char *</a:t>
            </a:r>
            <a:r>
              <a:rPr lang="en-US" altLang="zh-CN" b="1" dirty="0" err="1">
                <a:latin typeface="宋体" pitchFamily="2" charset="-122"/>
                <a:ea typeface="宋体" pitchFamily="2" charset="-122"/>
              </a:rPr>
              <a:t>argv</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yyin</a:t>
            </a:r>
            <a:r>
              <a:rPr lang="en-US" altLang="zh-CN" b="1" dirty="0">
                <a:latin typeface="宋体" pitchFamily="2" charset="-122"/>
                <a:ea typeface="宋体" pitchFamily="2" charset="-122"/>
              </a:rPr>
              <a:t>=</a:t>
            </a:r>
            <a:r>
              <a:rPr lang="en-US" altLang="zh-CN" b="1" dirty="0" err="1">
                <a:latin typeface="宋体" pitchFamily="2" charset="-122"/>
                <a:ea typeface="宋体" pitchFamily="2" charset="-122"/>
              </a:rPr>
              <a:t>fopen</a:t>
            </a:r>
            <a:r>
              <a:rPr lang="en-US" altLang="zh-CN" b="1" dirty="0">
                <a:latin typeface="宋体" pitchFamily="2" charset="-122"/>
                <a:ea typeface="宋体" pitchFamily="2" charset="-122"/>
              </a:rPr>
              <a:t>(</a:t>
            </a:r>
            <a:r>
              <a:rPr lang="en-US" altLang="zh-CN" b="1" dirty="0" err="1">
                <a:latin typeface="宋体" pitchFamily="2" charset="-122"/>
                <a:ea typeface="宋体" pitchFamily="2" charset="-122"/>
              </a:rPr>
              <a:t>argv</a:t>
            </a:r>
            <a:r>
              <a:rPr lang="en-US" altLang="zh-CN" b="1" dirty="0">
                <a:latin typeface="宋体" pitchFamily="2" charset="-122"/>
                <a:ea typeface="宋体" pitchFamily="2" charset="-122"/>
              </a:rPr>
              <a:t>[1],"r");</a:t>
            </a:r>
          </a:p>
          <a:p>
            <a:pPr algn="l"/>
            <a:r>
              <a:rPr lang="en-US" altLang="zh-CN" b="1" dirty="0">
                <a:latin typeface="宋体" pitchFamily="2" charset="-122"/>
                <a:ea typeface="宋体" pitchFamily="2" charset="-122"/>
              </a:rPr>
              <a:t>	if (!</a:t>
            </a:r>
            <a:r>
              <a:rPr lang="en-US" altLang="zh-CN" b="1" dirty="0" err="1">
                <a:latin typeface="宋体" pitchFamily="2" charset="-122"/>
                <a:ea typeface="宋体" pitchFamily="2" charset="-122"/>
              </a:rPr>
              <a:t>yyin</a:t>
            </a:r>
            <a:r>
              <a:rPr lang="en-US" altLang="zh-CN" b="1" dirty="0">
                <a:latin typeface="宋体" pitchFamily="2" charset="-122"/>
                <a:ea typeface="宋体" pitchFamily="2" charset="-122"/>
              </a:rPr>
              <a:t>) return;</a:t>
            </a:r>
          </a:p>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yyparse</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	return 0;</a:t>
            </a:r>
          </a:p>
          <a:p>
            <a:pPr algn="l"/>
            <a:r>
              <a:rPr lang="en-US" altLang="zh-CN" b="1" dirty="0">
                <a:latin typeface="宋体" pitchFamily="2" charset="-122"/>
                <a:ea typeface="宋体" pitchFamily="2" charset="-122"/>
              </a:rPr>
              <a:t>	}</a:t>
            </a:r>
          </a:p>
          <a:p>
            <a:pPr algn="l"/>
            <a:r>
              <a:rPr lang="en-US" altLang="zh-CN" b="1" dirty="0">
                <a:latin typeface="宋体" pitchFamily="2" charset="-122"/>
                <a:ea typeface="宋体" pitchFamily="2" charset="-122"/>
              </a:rPr>
              <a:t>	</a:t>
            </a:r>
          </a:p>
          <a:p>
            <a:pPr algn="l"/>
            <a:r>
              <a:rPr lang="en-US" altLang="zh-CN" b="1" dirty="0" err="1">
                <a:latin typeface="宋体" pitchFamily="2" charset="-122"/>
                <a:ea typeface="宋体" pitchFamily="2" charset="-122"/>
              </a:rPr>
              <a:t>yyerror</a:t>
            </a:r>
            <a:r>
              <a:rPr lang="en-US" altLang="zh-CN" b="1" dirty="0">
                <a:latin typeface="宋体" pitchFamily="2" charset="-122"/>
                <a:ea typeface="宋体" pitchFamily="2" charset="-122"/>
              </a:rPr>
              <a:t>(char *s){</a:t>
            </a:r>
          </a:p>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printf</a:t>
            </a:r>
            <a:r>
              <a:rPr lang="en-US" altLang="zh-CN" b="1" dirty="0">
                <a:latin typeface="宋体" pitchFamily="2" charset="-122"/>
                <a:ea typeface="宋体" pitchFamily="2" charset="-122"/>
              </a:rPr>
              <a:t>("%s   %s \</a:t>
            </a:r>
            <a:r>
              <a:rPr lang="en-US" altLang="zh-CN" b="1" dirty="0" err="1">
                <a:latin typeface="宋体" pitchFamily="2" charset="-122"/>
                <a:ea typeface="宋体" pitchFamily="2" charset="-122"/>
              </a:rPr>
              <a:t>n",s,yytext</a:t>
            </a:r>
            <a:r>
              <a:rPr lang="en-US" altLang="zh-CN" b="1" dirty="0">
                <a:latin typeface="宋体" pitchFamily="2" charset="-122"/>
                <a:ea typeface="宋体" pitchFamily="2" charset="-122"/>
              </a:rPr>
              <a:t>);</a:t>
            </a:r>
          </a:p>
          <a:p>
            <a:pPr algn="l"/>
            <a:r>
              <a:rPr lang="en-US" altLang="zh-CN" b="1" dirty="0">
                <a:latin typeface="宋体" pitchFamily="2" charset="-122"/>
                <a:ea typeface="宋体" pitchFamily="2" charset="-122"/>
              </a:rPr>
              <a:t>   </a:t>
            </a:r>
          </a:p>
          <a:p>
            <a:pPr algn="l"/>
            <a:r>
              <a:rPr lang="en-US" altLang="zh-CN" b="1" dirty="0">
                <a:latin typeface="宋体" pitchFamily="2" charset="-122"/>
                <a:ea typeface="宋体" pitchFamily="2" charset="-122"/>
              </a:rPr>
              <a:t> }</a:t>
            </a:r>
          </a:p>
        </p:txBody>
      </p:sp>
      <p:sp>
        <p:nvSpPr>
          <p:cNvPr id="4" name="Text Box 2"/>
          <p:cNvSpPr txBox="1">
            <a:spLocks noChangeArrowheads="1"/>
          </p:cNvSpPr>
          <p:nvPr/>
        </p:nvSpPr>
        <p:spPr bwMode="auto">
          <a:xfrm>
            <a:off x="228600" y="457200"/>
            <a:ext cx="4724400" cy="523220"/>
          </a:xfrm>
          <a:prstGeom prst="rect">
            <a:avLst/>
          </a:prstGeom>
          <a:noFill/>
          <a:ln w="9525">
            <a:noFill/>
            <a:miter lim="800000"/>
            <a:headEnd/>
            <a:tailEnd/>
          </a:ln>
        </p:spPr>
        <p:txBody>
          <a:bodyPr wrap="square">
            <a:spAutoFit/>
          </a:bodyPr>
          <a:lstStyle/>
          <a:p>
            <a:pPr algn="l" eaLnBrk="1" hangingPunct="1">
              <a:spcBef>
                <a:spcPct val="50000"/>
              </a:spcBef>
            </a:pPr>
            <a:r>
              <a:rPr lang="zh-CN" altLang="en-US" sz="2800" b="1" dirty="0">
                <a:solidFill>
                  <a:srgbClr val="800000"/>
                </a:solidFill>
                <a:latin typeface="黑体" pitchFamily="49" charset="-122"/>
                <a:ea typeface="黑体" pitchFamily="49" charset="-122"/>
              </a:rPr>
              <a:t>用户子程序部分部分：</a:t>
            </a:r>
          </a:p>
        </p:txBody>
      </p:sp>
      <p:sp>
        <p:nvSpPr>
          <p:cNvPr id="5"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19</a:t>
            </a:fld>
            <a:endParaRPr lang="en-US" altLang="zh-CN" sz="1800" dirty="0">
              <a:latin typeface="宋体" pitchFamily="2" charset="-122"/>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38200" y="9144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b="0"/>
          </a:p>
        </p:txBody>
      </p:sp>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a:t>
            </a:fld>
            <a:endParaRPr lang="en-US" altLang="zh-CN" dirty="0">
              <a:latin typeface="宋体" pitchFamily="2" charset="-122"/>
              <a:ea typeface="宋体" pitchFamily="2" charset="-122"/>
            </a:endParaRPr>
          </a:p>
        </p:txBody>
      </p:sp>
      <p:sp>
        <p:nvSpPr>
          <p:cNvPr id="7" name="Rectangle 2"/>
          <p:cNvSpPr txBox="1">
            <a:spLocks noChangeArrowheads="1"/>
          </p:cNvSpPr>
          <p:nvPr/>
        </p:nvSpPr>
        <p:spPr>
          <a:xfrm>
            <a:off x="533400" y="304800"/>
            <a:ext cx="7005638" cy="6937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0" cap="none" spc="0" normalizeH="0" baseline="0" noProof="0">
                <a:ln>
                  <a:noFill/>
                </a:ln>
                <a:solidFill>
                  <a:srgbClr val="0000FF"/>
                </a:solidFill>
                <a:effectLst/>
                <a:uLnTx/>
                <a:uFillTx/>
                <a:latin typeface="微软雅黑" pitchFamily="34" charset="-122"/>
                <a:ea typeface="微软雅黑" pitchFamily="34" charset="-122"/>
                <a:cs typeface="+mj-cs"/>
              </a:rPr>
              <a:t>课程设置目的和要求</a:t>
            </a:r>
            <a:r>
              <a:rPr kumimoji="0" lang="en-US" altLang="zh-CN" sz="1800" b="0" i="0" u="none" strike="noStrike" kern="0" cap="none" spc="0" normalizeH="0" baseline="0" noProof="0">
                <a:ln>
                  <a:noFill/>
                </a:ln>
                <a:solidFill>
                  <a:srgbClr val="0000FF"/>
                </a:solidFill>
                <a:effectLst/>
                <a:uLnTx/>
                <a:uFillTx/>
                <a:latin typeface="微软雅黑" pitchFamily="34" charset="-122"/>
                <a:ea typeface="微软雅黑" pitchFamily="34" charset="-122"/>
                <a:cs typeface="+mj-cs"/>
              </a:rPr>
              <a:t>——</a:t>
            </a:r>
            <a:r>
              <a:rPr kumimoji="0" lang="zh-CN" altLang="en-US" sz="1800" b="0" i="0" u="none" strike="noStrike" kern="0" cap="none" spc="0" normalizeH="0" baseline="0" noProof="0">
                <a:ln>
                  <a:noFill/>
                </a:ln>
                <a:solidFill>
                  <a:srgbClr val="0000FF"/>
                </a:solidFill>
                <a:effectLst/>
                <a:uLnTx/>
                <a:uFillTx/>
                <a:latin typeface="微软雅黑" pitchFamily="34" charset="-122"/>
                <a:ea typeface="微软雅黑" pitchFamily="34" charset="-122"/>
                <a:cs typeface="+mj-cs"/>
              </a:rPr>
              <a:t>课程要求</a:t>
            </a:r>
            <a:endParaRPr kumimoji="0" lang="zh-CN" altLang="en-US" sz="1800" b="0" i="0" u="none" strike="noStrike" kern="0" cap="none" spc="0" normalizeH="0" baseline="0" noProof="0" dirty="0">
              <a:ln>
                <a:noFill/>
              </a:ln>
              <a:solidFill>
                <a:srgbClr val="0000FF"/>
              </a:solidFill>
              <a:effectLst/>
              <a:uLnTx/>
              <a:uFillTx/>
              <a:latin typeface="微软雅黑" pitchFamily="34" charset="-122"/>
              <a:ea typeface="微软雅黑" pitchFamily="34" charset="-122"/>
              <a:cs typeface="+mj-cs"/>
            </a:endParaRPr>
          </a:p>
        </p:txBody>
      </p:sp>
      <p:sp>
        <p:nvSpPr>
          <p:cNvPr id="8" name="Rectangle 3"/>
          <p:cNvSpPr txBox="1">
            <a:spLocks noChangeArrowheads="1"/>
          </p:cNvSpPr>
          <p:nvPr/>
        </p:nvSpPr>
        <p:spPr>
          <a:xfrm>
            <a:off x="228600" y="990600"/>
            <a:ext cx="8229600" cy="4572000"/>
          </a:xfrm>
          <a:prstGeom prst="rect">
            <a:avLst/>
          </a:prstGeom>
        </p:spPr>
        <p:txBody>
          <a:bodyPr/>
          <a:lstStyle/>
          <a:p>
            <a:pPr marL="609600" marR="0" lvl="0" indent="-609600" algn="l" defTabSz="914400" rtl="0" eaLnBrk="1" fontAlgn="base" latinLnBrk="0" hangingPunct="1">
              <a:lnSpc>
                <a:spcPct val="90000"/>
              </a:lnSpc>
              <a:spcBef>
                <a:spcPct val="20000"/>
              </a:spcBef>
              <a:spcAft>
                <a:spcPct val="0"/>
              </a:spcAft>
              <a:buClrTx/>
              <a:buSzTx/>
              <a:buFontTx/>
              <a:buChar char="•"/>
              <a:tabLst/>
              <a:defRPr/>
            </a:pP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黑体" pitchFamily="2" charset="-122"/>
                <a:cs typeface="+mn-cs"/>
              </a:rPr>
              <a:t>总体学习目标</a:t>
            </a:r>
          </a:p>
          <a:p>
            <a:pPr marL="457200" marR="0" lvl="1" indent="0" algn="l" defTabSz="914400" rtl="0" eaLnBrk="1" fontAlgn="base" latinLnBrk="0" hangingPunct="1">
              <a:lnSpc>
                <a:spcPct val="90000"/>
              </a:lnSpc>
              <a:spcBef>
                <a:spcPct val="20000"/>
              </a:spcBef>
              <a:spcAft>
                <a:spcPct val="0"/>
              </a:spcAft>
              <a:buClr>
                <a:schemeClr val="tx1"/>
              </a:buClr>
              <a:buSzTx/>
              <a:buFontTx/>
              <a:buNone/>
              <a:tabLst/>
              <a:defRPr/>
            </a:pPr>
            <a:r>
              <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rPr>
              <a:t>1. </a:t>
            </a: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熟悉编译程序的总体结构</a:t>
            </a:r>
            <a:endPar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endParaRPr>
          </a:p>
          <a:p>
            <a:pPr marL="457200" marR="0" lvl="1" indent="0" algn="l" defTabSz="914400" rtl="0" eaLnBrk="1" fontAlgn="base" latinLnBrk="0" hangingPunct="1">
              <a:lnSpc>
                <a:spcPct val="90000"/>
              </a:lnSpc>
              <a:spcBef>
                <a:spcPct val="20000"/>
              </a:spcBef>
              <a:spcAft>
                <a:spcPct val="0"/>
              </a:spcAft>
              <a:buClr>
                <a:schemeClr val="tx1"/>
              </a:buClr>
              <a:buSzTx/>
              <a:buFontTx/>
              <a:buNone/>
              <a:tabLst/>
              <a:defRPr/>
            </a:pPr>
            <a:r>
              <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rPr>
              <a:t>2. </a:t>
            </a: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熟悉编译程序各组成部分及其任务</a:t>
            </a:r>
            <a:endPar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endParaRPr>
          </a:p>
          <a:p>
            <a:pPr marL="457200" marR="0" lvl="1" indent="0" algn="l" defTabSz="914400" rtl="0" eaLnBrk="1" fontAlgn="base" latinLnBrk="0" hangingPunct="1">
              <a:lnSpc>
                <a:spcPct val="90000"/>
              </a:lnSpc>
              <a:spcBef>
                <a:spcPct val="20000"/>
              </a:spcBef>
              <a:spcAft>
                <a:spcPct val="0"/>
              </a:spcAft>
              <a:buClr>
                <a:schemeClr val="tx1"/>
              </a:buClr>
              <a:buSzTx/>
              <a:buFontTx/>
              <a:buNone/>
              <a:tabLst/>
              <a:defRPr/>
            </a:pPr>
            <a:r>
              <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rPr>
              <a:t>3. </a:t>
            </a: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编译过程各阶段所要解决的问题及其采用的方法和技术</a:t>
            </a:r>
            <a:endPar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endParaRPr>
          </a:p>
          <a:p>
            <a:pPr marL="457200" marR="0" lvl="1" indent="0" algn="l" defTabSz="914400" rtl="0" eaLnBrk="1" fontAlgn="base" latinLnBrk="0" hangingPunct="1">
              <a:lnSpc>
                <a:spcPct val="90000"/>
              </a:lnSpc>
              <a:spcBef>
                <a:spcPct val="20000"/>
              </a:spcBef>
              <a:spcAft>
                <a:spcPct val="0"/>
              </a:spcAft>
              <a:buClr>
                <a:schemeClr val="tx1"/>
              </a:buClr>
              <a:buSzTx/>
              <a:buFontTx/>
              <a:buNone/>
              <a:tabLst/>
              <a:defRPr/>
            </a:pPr>
            <a:r>
              <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rPr>
              <a:t>4. </a:t>
            </a: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掌握关键算法的工作原理</a:t>
            </a:r>
            <a:endPar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endParaRPr>
          </a:p>
          <a:p>
            <a:pPr marL="609600" marR="0" lvl="0" indent="-609600" algn="l" defTabSz="914400" rtl="0" eaLnBrk="1" fontAlgn="base" latinLnBrk="0" hangingPunct="1">
              <a:lnSpc>
                <a:spcPct val="90000"/>
              </a:lnSpc>
              <a:spcBef>
                <a:spcPct val="20000"/>
              </a:spcBef>
              <a:spcAft>
                <a:spcPct val="0"/>
              </a:spcAft>
              <a:buClrTx/>
              <a:buSzTx/>
              <a:buFontTx/>
              <a:buChar char="•"/>
              <a:tabLst/>
              <a:defRPr/>
            </a:pP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黑体" pitchFamily="2" charset="-122"/>
                <a:cs typeface="+mn-cs"/>
              </a:rPr>
              <a:t>能力要求</a:t>
            </a:r>
          </a:p>
          <a:p>
            <a:pPr marL="990600" marR="0" lvl="1" indent="-533400" algn="l" defTabSz="914400" rtl="0" eaLnBrk="1" fontAlgn="base" latinLnBrk="0" hangingPunct="1">
              <a:lnSpc>
                <a:spcPct val="90000"/>
              </a:lnSpc>
              <a:spcBef>
                <a:spcPct val="20000"/>
              </a:spcBef>
              <a:spcAft>
                <a:spcPct val="0"/>
              </a:spcAft>
              <a:buClrTx/>
              <a:buSzTx/>
              <a:buFontTx/>
              <a:buAutoNum type="arabicPeriod"/>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掌握程序变换基本概念、问题描述和处理方法 </a:t>
            </a:r>
          </a:p>
          <a:p>
            <a:pPr marL="990600" marR="0" lvl="1" indent="-533400" algn="l" defTabSz="914400" rtl="0" eaLnBrk="1" fontAlgn="base" latinLnBrk="0" hangingPunct="1">
              <a:lnSpc>
                <a:spcPct val="90000"/>
              </a:lnSpc>
              <a:spcBef>
                <a:spcPct val="20000"/>
              </a:spcBef>
              <a:spcAft>
                <a:spcPct val="0"/>
              </a:spcAft>
              <a:buClrTx/>
              <a:buSzTx/>
              <a:buFontTx/>
              <a:buAutoNum type="arabicPeriod"/>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增强理论结合实际能力</a:t>
            </a:r>
          </a:p>
          <a:p>
            <a:pPr marL="990600" marR="0" lvl="1" indent="-533400" algn="l" defTabSz="914400" rtl="0" eaLnBrk="1" fontAlgn="base" latinLnBrk="0" hangingPunct="1">
              <a:lnSpc>
                <a:spcPct val="90000"/>
              </a:lnSpc>
              <a:spcBef>
                <a:spcPct val="20000"/>
              </a:spcBef>
              <a:spcAft>
                <a:spcPct val="0"/>
              </a:spcAft>
              <a:buClrTx/>
              <a:buSzTx/>
              <a:buFontTx/>
              <a:buAutoNum type="arabicPeriod"/>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培养“问题</a:t>
            </a:r>
            <a:r>
              <a:rPr kumimoji="0" lang="zh-CN" altLang="en-US" sz="2400" b="0" i="0" u="none" strike="noStrike" kern="0" cap="none" spc="0" normalizeH="0" baseline="0" noProof="0" dirty="0">
                <a:ln>
                  <a:noFill/>
                </a:ln>
                <a:solidFill>
                  <a:schemeClr val="tx1"/>
                </a:solidFill>
                <a:effectLst/>
                <a:uLnTx/>
                <a:uFillTx/>
                <a:latin typeface="楷体_GB2312" pitchFamily="49" charset="-122"/>
                <a:ea typeface="+mn-ea"/>
              </a:rPr>
              <a:t>→</a:t>
            </a: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形式化描述</a:t>
            </a:r>
            <a:r>
              <a:rPr kumimoji="0" lang="zh-CN" altLang="en-US" sz="2400" b="0" i="0" u="none" strike="noStrike" kern="0" cap="none" spc="0" normalizeH="0" baseline="0" noProof="0" dirty="0">
                <a:ln>
                  <a:noFill/>
                </a:ln>
                <a:solidFill>
                  <a:schemeClr val="tx1"/>
                </a:solidFill>
                <a:effectLst/>
                <a:uLnTx/>
                <a:uFillTx/>
                <a:latin typeface="楷体_GB2312" pitchFamily="49" charset="-122"/>
                <a:ea typeface="+mn-ea"/>
              </a:rPr>
              <a:t>→</a:t>
            </a: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计算机化” 的问题求解过程 </a:t>
            </a:r>
          </a:p>
          <a:p>
            <a:pPr marL="990600" marR="0" lvl="1" indent="-533400" algn="l" defTabSz="914400" rtl="0" eaLnBrk="1" fontAlgn="base" latinLnBrk="0" hangingPunct="1">
              <a:lnSpc>
                <a:spcPct val="90000"/>
              </a:lnSpc>
              <a:spcBef>
                <a:spcPct val="20000"/>
              </a:spcBef>
              <a:spcAft>
                <a:spcPct val="0"/>
              </a:spcAft>
              <a:buClrTx/>
              <a:buSzTx/>
              <a:buFontTx/>
              <a:buAutoNum type="arabicPeriod"/>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使学生在系统级上认识算法和系统的设计，培养系统能力</a:t>
            </a:r>
          </a:p>
        </p:txBody>
      </p:sp>
    </p:spTree>
    <p:extLst>
      <p:ext uri="{BB962C8B-B14F-4D97-AF65-F5344CB8AC3E}">
        <p14:creationId xmlns:p14="http://schemas.microsoft.com/office/powerpoint/2010/main" val="144373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TextBox 46"/>
          <p:cNvSpPr txBox="1"/>
          <p:nvPr/>
        </p:nvSpPr>
        <p:spPr>
          <a:xfrm>
            <a:off x="0" y="990600"/>
            <a:ext cx="4038600" cy="2585323"/>
          </a:xfrm>
          <a:prstGeom prst="rect">
            <a:avLst/>
          </a:prstGeom>
          <a:noFill/>
        </p:spPr>
        <p:txBody>
          <a:bodyPr wrap="square" rtlCol="0">
            <a:spAutoFit/>
          </a:bodyPr>
          <a:lstStyle/>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i,j</a:t>
            </a:r>
            <a:r>
              <a:rPr lang="en-US" altLang="zh-CN" b="1" dirty="0">
                <a:latin typeface="宋体" pitchFamily="2" charset="-122"/>
                <a:ea typeface="宋体" pitchFamily="2" charset="-122"/>
              </a:rPr>
              <a:t>;</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 fun(</a:t>
            </a:r>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 a, float b)</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 m;</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if (a&gt;b) m=a;</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else m=b;</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return m;</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float </a:t>
            </a:r>
            <a:r>
              <a:rPr lang="en-US" altLang="zh-CN" b="1" dirty="0" err="1">
                <a:latin typeface="宋体" pitchFamily="2" charset="-122"/>
                <a:ea typeface="宋体" pitchFamily="2" charset="-122"/>
              </a:rPr>
              <a:t>x,y</a:t>
            </a:r>
            <a:r>
              <a:rPr lang="en-US" altLang="zh-CN" b="1" dirty="0">
                <a:latin typeface="宋体" pitchFamily="2" charset="-122"/>
                <a:ea typeface="宋体" pitchFamily="2" charset="-122"/>
              </a:rPr>
              <a:t>;</a:t>
            </a:r>
            <a:endParaRPr lang="zh-CN" altLang="zh-CN" dirty="0">
              <a:latin typeface="宋体" pitchFamily="2" charset="-122"/>
              <a:ea typeface="宋体" pitchFamily="2" charset="-122"/>
            </a:endParaRPr>
          </a:p>
        </p:txBody>
      </p:sp>
      <p:sp>
        <p:nvSpPr>
          <p:cNvPr id="4" name="Text Box 2"/>
          <p:cNvSpPr txBox="1">
            <a:spLocks noChangeArrowheads="1"/>
          </p:cNvSpPr>
          <p:nvPr/>
        </p:nvSpPr>
        <p:spPr bwMode="auto">
          <a:xfrm>
            <a:off x="228600" y="457200"/>
            <a:ext cx="4724400" cy="523220"/>
          </a:xfrm>
          <a:prstGeom prst="rect">
            <a:avLst/>
          </a:prstGeom>
          <a:noFill/>
          <a:ln w="9525">
            <a:noFill/>
            <a:miter lim="800000"/>
            <a:headEnd/>
            <a:tailEnd/>
          </a:ln>
        </p:spPr>
        <p:txBody>
          <a:bodyPr wrap="square">
            <a:spAutoFit/>
          </a:bodyPr>
          <a:lstStyle/>
          <a:p>
            <a:pPr algn="l" eaLnBrk="1" hangingPunct="1">
              <a:spcBef>
                <a:spcPct val="50000"/>
              </a:spcBef>
            </a:pPr>
            <a:r>
              <a:rPr lang="zh-CN" altLang="en-US" sz="2800" b="1" dirty="0">
                <a:solidFill>
                  <a:srgbClr val="800000"/>
                </a:solidFill>
                <a:latin typeface="黑体" pitchFamily="49" charset="-122"/>
                <a:ea typeface="黑体" pitchFamily="49" charset="-122"/>
              </a:rPr>
              <a:t>抽象语法树的显示</a:t>
            </a:r>
          </a:p>
        </p:txBody>
      </p:sp>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20</a:t>
            </a:fld>
            <a:endParaRPr lang="en-US" altLang="zh-CN" sz="1800" dirty="0">
              <a:latin typeface="宋体" pitchFamily="2" charset="-122"/>
              <a:ea typeface="宋体" pitchFamily="2" charset="-122"/>
            </a:endParaRPr>
          </a:p>
        </p:txBody>
      </p:sp>
      <p:sp>
        <p:nvSpPr>
          <p:cNvPr id="7" name="TextBox 6"/>
          <p:cNvSpPr txBox="1"/>
          <p:nvPr/>
        </p:nvSpPr>
        <p:spPr>
          <a:xfrm>
            <a:off x="3886200" y="609600"/>
            <a:ext cx="13716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program</a:t>
            </a:r>
            <a:endParaRPr lang="zh-CN" altLang="en-US" dirty="0">
              <a:latin typeface="宋体" pitchFamily="2" charset="-122"/>
              <a:ea typeface="宋体" pitchFamily="2" charset="-122"/>
            </a:endParaRPr>
          </a:p>
        </p:txBody>
      </p:sp>
      <p:cxnSp>
        <p:nvCxnSpPr>
          <p:cNvPr id="9" name="直接连接符 8"/>
          <p:cNvCxnSpPr>
            <a:stCxn id="7" idx="2"/>
            <a:endCxn id="12" idx="0"/>
          </p:cNvCxnSpPr>
          <p:nvPr/>
        </p:nvCxnSpPr>
        <p:spPr bwMode="auto">
          <a:xfrm>
            <a:off x="4572000" y="978932"/>
            <a:ext cx="0" cy="2402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3886200" y="1219200"/>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ExtDefList</a:t>
            </a:r>
            <a:endParaRPr lang="zh-CN" altLang="en-US" dirty="0">
              <a:latin typeface="宋体" pitchFamily="2" charset="-122"/>
              <a:ea typeface="宋体" pitchFamily="2" charset="-122"/>
            </a:endParaRPr>
          </a:p>
        </p:txBody>
      </p:sp>
      <p:sp>
        <p:nvSpPr>
          <p:cNvPr id="15" name="TextBox 14"/>
          <p:cNvSpPr txBox="1"/>
          <p:nvPr/>
        </p:nvSpPr>
        <p:spPr>
          <a:xfrm>
            <a:off x="5181600" y="19166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ExtDefList</a:t>
            </a:r>
            <a:endParaRPr lang="zh-CN" altLang="en-US" dirty="0">
              <a:latin typeface="宋体" pitchFamily="2" charset="-122"/>
              <a:ea typeface="宋体" pitchFamily="2" charset="-122"/>
            </a:endParaRPr>
          </a:p>
        </p:txBody>
      </p:sp>
      <p:sp>
        <p:nvSpPr>
          <p:cNvPr id="16" name="TextBox 15"/>
          <p:cNvSpPr txBox="1"/>
          <p:nvPr/>
        </p:nvSpPr>
        <p:spPr>
          <a:xfrm>
            <a:off x="7086600" y="26024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ExtDefList</a:t>
            </a:r>
            <a:endParaRPr lang="zh-CN" altLang="en-US" dirty="0">
              <a:latin typeface="宋体" pitchFamily="2" charset="-122"/>
              <a:ea typeface="宋体" pitchFamily="2" charset="-122"/>
            </a:endParaRPr>
          </a:p>
        </p:txBody>
      </p:sp>
      <p:cxnSp>
        <p:nvCxnSpPr>
          <p:cNvPr id="18" name="直接连接符 17"/>
          <p:cNvCxnSpPr>
            <a:stCxn id="12" idx="2"/>
            <a:endCxn id="15" idx="0"/>
          </p:cNvCxnSpPr>
          <p:nvPr/>
        </p:nvCxnSpPr>
        <p:spPr bwMode="auto">
          <a:xfrm>
            <a:off x="4572000" y="1588532"/>
            <a:ext cx="1295400" cy="3281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stCxn id="15" idx="2"/>
            <a:endCxn id="16" idx="0"/>
          </p:cNvCxnSpPr>
          <p:nvPr/>
        </p:nvCxnSpPr>
        <p:spPr bwMode="auto">
          <a:xfrm>
            <a:off x="5867400" y="2286000"/>
            <a:ext cx="1905000"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2286000" y="19166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ExtDef</a:t>
            </a:r>
            <a:endParaRPr lang="zh-CN" altLang="en-US" dirty="0">
              <a:latin typeface="宋体" pitchFamily="2" charset="-122"/>
              <a:ea typeface="宋体" pitchFamily="2" charset="-122"/>
            </a:endParaRPr>
          </a:p>
        </p:txBody>
      </p:sp>
      <p:sp>
        <p:nvSpPr>
          <p:cNvPr id="24" name="TextBox 23"/>
          <p:cNvSpPr txBox="1"/>
          <p:nvPr/>
        </p:nvSpPr>
        <p:spPr>
          <a:xfrm>
            <a:off x="3048000" y="2590800"/>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ExtDecList</a:t>
            </a:r>
            <a:endParaRPr lang="zh-CN" altLang="en-US" dirty="0">
              <a:latin typeface="宋体" pitchFamily="2" charset="-122"/>
              <a:ea typeface="宋体" pitchFamily="2" charset="-122"/>
            </a:endParaRPr>
          </a:p>
        </p:txBody>
      </p:sp>
      <p:sp>
        <p:nvSpPr>
          <p:cNvPr id="25" name="TextBox 24"/>
          <p:cNvSpPr txBox="1"/>
          <p:nvPr/>
        </p:nvSpPr>
        <p:spPr>
          <a:xfrm>
            <a:off x="3733800" y="34406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ExtDecList</a:t>
            </a:r>
            <a:endParaRPr lang="zh-CN" altLang="en-US" dirty="0">
              <a:latin typeface="宋体" pitchFamily="2" charset="-122"/>
              <a:ea typeface="宋体" pitchFamily="2" charset="-122"/>
            </a:endParaRPr>
          </a:p>
        </p:txBody>
      </p:sp>
      <p:cxnSp>
        <p:nvCxnSpPr>
          <p:cNvPr id="27" name="直接连接符 26"/>
          <p:cNvCxnSpPr>
            <a:stCxn id="12" idx="2"/>
            <a:endCxn id="21" idx="0"/>
          </p:cNvCxnSpPr>
          <p:nvPr/>
        </p:nvCxnSpPr>
        <p:spPr bwMode="auto">
          <a:xfrm flipH="1">
            <a:off x="2971800" y="1588532"/>
            <a:ext cx="1600200" cy="3281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a:stCxn id="21" idx="2"/>
            <a:endCxn id="24" idx="0"/>
          </p:cNvCxnSpPr>
          <p:nvPr/>
        </p:nvCxnSpPr>
        <p:spPr bwMode="auto">
          <a:xfrm>
            <a:off x="2971800" y="2286000"/>
            <a:ext cx="762000" cy="3048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a:stCxn id="24" idx="2"/>
            <a:endCxn id="25" idx="0"/>
          </p:cNvCxnSpPr>
          <p:nvPr/>
        </p:nvCxnSpPr>
        <p:spPr bwMode="auto">
          <a:xfrm>
            <a:off x="3733800" y="2960132"/>
            <a:ext cx="685800" cy="4805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1371600" y="2590800"/>
            <a:ext cx="1371600" cy="646331"/>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Specifier</a:t>
            </a:r>
            <a:endParaRPr lang="en-US" altLang="zh-CN" dirty="0">
              <a:latin typeface="宋体" pitchFamily="2" charset="-122"/>
              <a:ea typeface="宋体" pitchFamily="2" charset="-122"/>
            </a:endParaRPr>
          </a:p>
          <a:p>
            <a:r>
              <a:rPr lang="en-US" altLang="zh-CN" dirty="0">
                <a:latin typeface="宋体" pitchFamily="2" charset="-122"/>
                <a:ea typeface="宋体" pitchFamily="2" charset="-122"/>
              </a:rPr>
              <a:t>(</a:t>
            </a:r>
            <a:r>
              <a:rPr lang="en-US" altLang="zh-CN" dirty="0" err="1">
                <a:latin typeface="宋体" pitchFamily="2" charset="-122"/>
                <a:ea typeface="宋体" pitchFamily="2" charset="-122"/>
              </a:rPr>
              <a:t>int</a:t>
            </a:r>
            <a:r>
              <a:rPr lang="en-US" altLang="zh-CN" dirty="0">
                <a:latin typeface="宋体" pitchFamily="2" charset="-122"/>
                <a:ea typeface="宋体" pitchFamily="2" charset="-122"/>
              </a:rPr>
              <a:t>)</a:t>
            </a:r>
            <a:endParaRPr lang="zh-CN" altLang="en-US" dirty="0">
              <a:latin typeface="宋体" pitchFamily="2" charset="-122"/>
              <a:ea typeface="宋体" pitchFamily="2" charset="-122"/>
            </a:endParaRPr>
          </a:p>
        </p:txBody>
      </p:sp>
      <p:sp>
        <p:nvSpPr>
          <p:cNvPr id="33" name="TextBox 32"/>
          <p:cNvSpPr txBox="1"/>
          <p:nvPr/>
        </p:nvSpPr>
        <p:spPr>
          <a:xfrm>
            <a:off x="2057400" y="34406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VarDec</a:t>
            </a:r>
            <a:r>
              <a:rPr lang="en-US" altLang="zh-CN" dirty="0">
                <a:latin typeface="宋体" pitchFamily="2" charset="-122"/>
                <a:ea typeface="宋体" pitchFamily="2" charset="-122"/>
              </a:rPr>
              <a:t>(</a:t>
            </a:r>
            <a:r>
              <a:rPr lang="en-US" altLang="zh-CN" dirty="0" err="1">
                <a:latin typeface="宋体" pitchFamily="2" charset="-122"/>
                <a:ea typeface="宋体" pitchFamily="2" charset="-122"/>
              </a:rPr>
              <a:t>i</a:t>
            </a:r>
            <a:r>
              <a:rPr lang="en-US" altLang="zh-CN" dirty="0">
                <a:latin typeface="宋体" pitchFamily="2" charset="-122"/>
                <a:ea typeface="宋体" pitchFamily="2" charset="-122"/>
              </a:rPr>
              <a:t>)</a:t>
            </a:r>
            <a:endParaRPr lang="zh-CN" altLang="en-US" dirty="0">
              <a:latin typeface="宋体" pitchFamily="2" charset="-122"/>
              <a:ea typeface="宋体" pitchFamily="2" charset="-122"/>
            </a:endParaRPr>
          </a:p>
        </p:txBody>
      </p:sp>
      <p:sp>
        <p:nvSpPr>
          <p:cNvPr id="34" name="TextBox 33"/>
          <p:cNvSpPr txBox="1"/>
          <p:nvPr/>
        </p:nvSpPr>
        <p:spPr>
          <a:xfrm>
            <a:off x="2590800" y="42026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VarDec</a:t>
            </a:r>
            <a:r>
              <a:rPr lang="en-US" altLang="zh-CN" dirty="0">
                <a:latin typeface="宋体" pitchFamily="2" charset="-122"/>
                <a:ea typeface="宋体" pitchFamily="2" charset="-122"/>
              </a:rPr>
              <a:t>(j)</a:t>
            </a:r>
            <a:endParaRPr lang="zh-CN" altLang="en-US" dirty="0">
              <a:latin typeface="宋体" pitchFamily="2" charset="-122"/>
              <a:ea typeface="宋体" pitchFamily="2" charset="-122"/>
            </a:endParaRPr>
          </a:p>
        </p:txBody>
      </p:sp>
      <p:cxnSp>
        <p:nvCxnSpPr>
          <p:cNvPr id="36" name="直接连接符 35"/>
          <p:cNvCxnSpPr>
            <a:stCxn id="24" idx="2"/>
            <a:endCxn id="33" idx="0"/>
          </p:cNvCxnSpPr>
          <p:nvPr/>
        </p:nvCxnSpPr>
        <p:spPr bwMode="auto">
          <a:xfrm flipH="1">
            <a:off x="2743200" y="2960132"/>
            <a:ext cx="990600" cy="4805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a:stCxn id="25" idx="2"/>
            <a:endCxn id="34" idx="0"/>
          </p:cNvCxnSpPr>
          <p:nvPr/>
        </p:nvCxnSpPr>
        <p:spPr bwMode="auto">
          <a:xfrm flipH="1">
            <a:off x="3276600" y="3810000"/>
            <a:ext cx="1143000" cy="3926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a:off x="5181600" y="26024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FunDef</a:t>
            </a:r>
            <a:endParaRPr lang="zh-CN" altLang="en-US" dirty="0">
              <a:latin typeface="宋体" pitchFamily="2" charset="-122"/>
              <a:ea typeface="宋体" pitchFamily="2" charset="-122"/>
            </a:endParaRPr>
          </a:p>
        </p:txBody>
      </p:sp>
      <p:cxnSp>
        <p:nvCxnSpPr>
          <p:cNvPr id="43" name="直接连接符 42"/>
          <p:cNvCxnSpPr>
            <a:stCxn id="15" idx="2"/>
            <a:endCxn id="40" idx="0"/>
          </p:cNvCxnSpPr>
          <p:nvPr/>
        </p:nvCxnSpPr>
        <p:spPr bwMode="auto">
          <a:xfrm>
            <a:off x="5867400" y="2286000"/>
            <a:ext cx="0"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Box 56"/>
          <p:cNvSpPr txBox="1"/>
          <p:nvPr/>
        </p:nvSpPr>
        <p:spPr>
          <a:xfrm>
            <a:off x="5181600" y="3200400"/>
            <a:ext cx="1371600" cy="646331"/>
          </a:xfrm>
          <a:prstGeom prst="rect">
            <a:avLst/>
          </a:prstGeom>
          <a:noFill/>
          <a:ln>
            <a:noFill/>
          </a:ln>
        </p:spPr>
        <p:txBody>
          <a:bodyPr wrap="square" rtlCol="0">
            <a:spAutoFit/>
          </a:bodyPr>
          <a:lstStyle/>
          <a:p>
            <a:endParaRPr lang="en-US" altLang="zh-CN" dirty="0">
              <a:latin typeface="宋体" pitchFamily="2" charset="-122"/>
              <a:ea typeface="宋体" pitchFamily="2" charset="-122"/>
            </a:endParaRPr>
          </a:p>
          <a:p>
            <a:r>
              <a:rPr lang="en-US" altLang="zh-CN" dirty="0">
                <a:latin typeface="宋体" pitchFamily="2" charset="-122"/>
                <a:ea typeface="宋体" pitchFamily="2" charset="-122"/>
              </a:rPr>
              <a:t>……</a:t>
            </a:r>
            <a:endParaRPr lang="zh-CN" altLang="en-US" dirty="0">
              <a:latin typeface="宋体" pitchFamily="2" charset="-122"/>
              <a:ea typeface="宋体" pitchFamily="2" charset="-122"/>
            </a:endParaRPr>
          </a:p>
        </p:txBody>
      </p:sp>
      <p:cxnSp>
        <p:nvCxnSpPr>
          <p:cNvPr id="59" name="直接连接符 58"/>
          <p:cNvCxnSpPr>
            <a:stCxn id="40" idx="2"/>
            <a:endCxn id="57" idx="1"/>
          </p:cNvCxnSpPr>
          <p:nvPr/>
        </p:nvCxnSpPr>
        <p:spPr bwMode="auto">
          <a:xfrm flipH="1">
            <a:off x="5181600" y="2971800"/>
            <a:ext cx="685800" cy="55176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a:stCxn id="40" idx="2"/>
            <a:endCxn id="57" idx="0"/>
          </p:cNvCxnSpPr>
          <p:nvPr/>
        </p:nvCxnSpPr>
        <p:spPr bwMode="auto">
          <a:xfrm>
            <a:off x="5867400" y="2971800"/>
            <a:ext cx="0" cy="228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62"/>
          <p:cNvCxnSpPr>
            <a:stCxn id="40" idx="2"/>
            <a:endCxn id="57" idx="3"/>
          </p:cNvCxnSpPr>
          <p:nvPr/>
        </p:nvCxnSpPr>
        <p:spPr bwMode="auto">
          <a:xfrm>
            <a:off x="5867400" y="2971800"/>
            <a:ext cx="685800" cy="55176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连接符 65"/>
          <p:cNvCxnSpPr>
            <a:stCxn id="21" idx="2"/>
            <a:endCxn id="32" idx="0"/>
          </p:cNvCxnSpPr>
          <p:nvPr/>
        </p:nvCxnSpPr>
        <p:spPr bwMode="auto">
          <a:xfrm flipH="1">
            <a:off x="2057400" y="2286000"/>
            <a:ext cx="914400" cy="3048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p:cNvSpPr txBox="1"/>
          <p:nvPr/>
        </p:nvSpPr>
        <p:spPr>
          <a:xfrm>
            <a:off x="6324600" y="37454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ExtDef</a:t>
            </a:r>
            <a:endParaRPr lang="zh-CN" altLang="en-US" dirty="0">
              <a:latin typeface="宋体" pitchFamily="2" charset="-122"/>
              <a:ea typeface="宋体" pitchFamily="2" charset="-122"/>
            </a:endParaRPr>
          </a:p>
        </p:txBody>
      </p:sp>
      <p:sp>
        <p:nvSpPr>
          <p:cNvPr id="68" name="TextBox 67"/>
          <p:cNvSpPr txBox="1"/>
          <p:nvPr/>
        </p:nvSpPr>
        <p:spPr>
          <a:xfrm>
            <a:off x="7086600" y="4419600"/>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ExtDecList</a:t>
            </a:r>
            <a:endParaRPr lang="zh-CN" altLang="en-US" dirty="0">
              <a:latin typeface="宋体" pitchFamily="2" charset="-122"/>
              <a:ea typeface="宋体" pitchFamily="2" charset="-122"/>
            </a:endParaRPr>
          </a:p>
        </p:txBody>
      </p:sp>
      <p:sp>
        <p:nvSpPr>
          <p:cNvPr id="69" name="TextBox 68"/>
          <p:cNvSpPr txBox="1"/>
          <p:nvPr/>
        </p:nvSpPr>
        <p:spPr>
          <a:xfrm>
            <a:off x="7696200" y="52694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ExtDecList</a:t>
            </a:r>
            <a:endParaRPr lang="zh-CN" altLang="en-US" dirty="0">
              <a:latin typeface="宋体" pitchFamily="2" charset="-122"/>
              <a:ea typeface="宋体" pitchFamily="2" charset="-122"/>
            </a:endParaRPr>
          </a:p>
        </p:txBody>
      </p:sp>
      <p:cxnSp>
        <p:nvCxnSpPr>
          <p:cNvPr id="70" name="直接连接符 69"/>
          <p:cNvCxnSpPr>
            <a:stCxn id="16" idx="2"/>
            <a:endCxn id="67" idx="0"/>
          </p:cNvCxnSpPr>
          <p:nvPr/>
        </p:nvCxnSpPr>
        <p:spPr bwMode="auto">
          <a:xfrm flipH="1">
            <a:off x="7010400" y="2971800"/>
            <a:ext cx="762000" cy="7736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连接符 70"/>
          <p:cNvCxnSpPr>
            <a:stCxn id="67" idx="2"/>
            <a:endCxn id="68" idx="0"/>
          </p:cNvCxnSpPr>
          <p:nvPr/>
        </p:nvCxnSpPr>
        <p:spPr bwMode="auto">
          <a:xfrm>
            <a:off x="7010400" y="4114800"/>
            <a:ext cx="762000" cy="3048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连接符 71"/>
          <p:cNvCxnSpPr>
            <a:stCxn id="68" idx="2"/>
            <a:endCxn id="69" idx="0"/>
          </p:cNvCxnSpPr>
          <p:nvPr/>
        </p:nvCxnSpPr>
        <p:spPr bwMode="auto">
          <a:xfrm>
            <a:off x="7772400" y="4788932"/>
            <a:ext cx="609600" cy="4805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TextBox 72"/>
          <p:cNvSpPr txBox="1"/>
          <p:nvPr/>
        </p:nvSpPr>
        <p:spPr>
          <a:xfrm>
            <a:off x="5410200" y="4419600"/>
            <a:ext cx="1371600" cy="646331"/>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Specifier</a:t>
            </a:r>
            <a:endParaRPr lang="en-US" altLang="zh-CN" dirty="0">
              <a:latin typeface="宋体" pitchFamily="2" charset="-122"/>
              <a:ea typeface="宋体" pitchFamily="2" charset="-122"/>
            </a:endParaRPr>
          </a:p>
          <a:p>
            <a:r>
              <a:rPr lang="en-US" altLang="zh-CN" dirty="0">
                <a:latin typeface="宋体" pitchFamily="2" charset="-122"/>
                <a:ea typeface="宋体" pitchFamily="2" charset="-122"/>
              </a:rPr>
              <a:t>(float)</a:t>
            </a:r>
            <a:endParaRPr lang="zh-CN" altLang="en-US" dirty="0">
              <a:latin typeface="宋体" pitchFamily="2" charset="-122"/>
              <a:ea typeface="宋体" pitchFamily="2" charset="-122"/>
            </a:endParaRPr>
          </a:p>
        </p:txBody>
      </p:sp>
      <p:sp>
        <p:nvSpPr>
          <p:cNvPr id="74" name="TextBox 73"/>
          <p:cNvSpPr txBox="1"/>
          <p:nvPr/>
        </p:nvSpPr>
        <p:spPr>
          <a:xfrm>
            <a:off x="6096000" y="52694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VarDec</a:t>
            </a:r>
            <a:r>
              <a:rPr lang="en-US" altLang="zh-CN" dirty="0">
                <a:latin typeface="宋体" pitchFamily="2" charset="-122"/>
                <a:ea typeface="宋体" pitchFamily="2" charset="-122"/>
              </a:rPr>
              <a:t>(x)</a:t>
            </a:r>
            <a:endParaRPr lang="zh-CN" altLang="en-US" dirty="0">
              <a:latin typeface="宋体" pitchFamily="2" charset="-122"/>
              <a:ea typeface="宋体" pitchFamily="2" charset="-122"/>
            </a:endParaRPr>
          </a:p>
        </p:txBody>
      </p:sp>
      <p:sp>
        <p:nvSpPr>
          <p:cNvPr id="75" name="TextBox 74"/>
          <p:cNvSpPr txBox="1"/>
          <p:nvPr/>
        </p:nvSpPr>
        <p:spPr>
          <a:xfrm>
            <a:off x="6629400" y="5867400"/>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VarDec</a:t>
            </a:r>
            <a:r>
              <a:rPr lang="en-US" altLang="zh-CN" dirty="0">
                <a:latin typeface="宋体" pitchFamily="2" charset="-122"/>
                <a:ea typeface="宋体" pitchFamily="2" charset="-122"/>
              </a:rPr>
              <a:t>(y)</a:t>
            </a:r>
            <a:endParaRPr lang="zh-CN" altLang="en-US" dirty="0">
              <a:latin typeface="宋体" pitchFamily="2" charset="-122"/>
              <a:ea typeface="宋体" pitchFamily="2" charset="-122"/>
            </a:endParaRPr>
          </a:p>
        </p:txBody>
      </p:sp>
      <p:cxnSp>
        <p:nvCxnSpPr>
          <p:cNvPr id="76" name="直接连接符 75"/>
          <p:cNvCxnSpPr>
            <a:stCxn id="68" idx="2"/>
            <a:endCxn id="74" idx="0"/>
          </p:cNvCxnSpPr>
          <p:nvPr/>
        </p:nvCxnSpPr>
        <p:spPr bwMode="auto">
          <a:xfrm flipH="1">
            <a:off x="6781800" y="4788932"/>
            <a:ext cx="990600" cy="4805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连接符 76"/>
          <p:cNvCxnSpPr>
            <a:stCxn id="69" idx="2"/>
            <a:endCxn id="75" idx="0"/>
          </p:cNvCxnSpPr>
          <p:nvPr/>
        </p:nvCxnSpPr>
        <p:spPr bwMode="auto">
          <a:xfrm flipH="1">
            <a:off x="7315200" y="5638800"/>
            <a:ext cx="1066800" cy="228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连接符 77"/>
          <p:cNvCxnSpPr>
            <a:stCxn id="67" idx="2"/>
            <a:endCxn id="73" idx="0"/>
          </p:cNvCxnSpPr>
          <p:nvPr/>
        </p:nvCxnSpPr>
        <p:spPr bwMode="auto">
          <a:xfrm flipH="1">
            <a:off x="6096000" y="4114800"/>
            <a:ext cx="914400" cy="3048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38778E-17 -2.42775E-6 L -0.08333 -2.42775E-6 " pathEditMode="relative" ptsTypes="AA">
                                      <p:cBhvr>
                                        <p:cTn id="6" dur="2000" fill="hold"/>
                                        <p:tgtEl>
                                          <p:spTgt spid="47"/>
                                        </p:tgtEl>
                                        <p:attrNameLst>
                                          <p:attrName>ppt_x</p:attrName>
                                          <p:attrName>ppt_y</p:attrName>
                                        </p:attrNameLst>
                                      </p:cBhvr>
                                    </p:animMotion>
                                  </p:childTnLst>
                                </p:cTn>
                              </p:par>
                            </p:childTnLst>
                          </p:cTn>
                        </p:par>
                        <p:par>
                          <p:cTn id="7" fill="hold">
                            <p:stCondLst>
                              <p:cond delay="2000"/>
                            </p:stCondLst>
                            <p:childTnLst>
                              <p:par>
                                <p:cTn id="8" presetID="4" presetClass="entr" presetSubtype="16"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par>
                                <p:cTn id="11" presetID="4"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ox(in)">
                                      <p:cBhvr>
                                        <p:cTn id="16" dur="500"/>
                                        <p:tgtEl>
                                          <p:spTgt spid="1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ox(in)">
                                      <p:cBhvr>
                                        <p:cTn id="19" dur="500"/>
                                        <p:tgtEl>
                                          <p:spTgt spid="15"/>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par>
                                <p:cTn id="23" presetID="4" presetClass="entr" presetSubtype="16"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in)">
                                      <p:cBhvr>
                                        <p:cTn id="25" dur="500"/>
                                        <p:tgtEl>
                                          <p:spTgt spid="18"/>
                                        </p:tgtEl>
                                      </p:cBhvr>
                                    </p:animEffect>
                                  </p:childTnLst>
                                </p:cTn>
                              </p:par>
                              <p:par>
                                <p:cTn id="26" presetID="4" presetClass="entr" presetSubtype="16"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ox(in)">
                                      <p:cBhvr>
                                        <p:cTn id="31" dur="500"/>
                                        <p:tgtEl>
                                          <p:spTgt spid="2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ox(in)">
                                      <p:cBhvr>
                                        <p:cTn id="34" dur="500"/>
                                        <p:tgtEl>
                                          <p:spTgt spid="2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ox(in)">
                                      <p:cBhvr>
                                        <p:cTn id="37" dur="500"/>
                                        <p:tgtEl>
                                          <p:spTgt spid="25"/>
                                        </p:tgtEl>
                                      </p:cBhvr>
                                    </p:animEffect>
                                  </p:childTnLst>
                                </p:cTn>
                              </p:par>
                              <p:par>
                                <p:cTn id="38" presetID="4" presetClass="entr" presetSubtype="16"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ox(in)">
                                      <p:cBhvr>
                                        <p:cTn id="40" dur="500"/>
                                        <p:tgtEl>
                                          <p:spTgt spid="27"/>
                                        </p:tgtEl>
                                      </p:cBhvr>
                                    </p:animEffect>
                                  </p:childTnLst>
                                </p:cTn>
                              </p:par>
                              <p:par>
                                <p:cTn id="41" presetID="4" presetClass="entr" presetSubtype="16"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ox(in)">
                                      <p:cBhvr>
                                        <p:cTn id="43" dur="500"/>
                                        <p:tgtEl>
                                          <p:spTgt spid="29"/>
                                        </p:tgtEl>
                                      </p:cBhvr>
                                    </p:animEffect>
                                  </p:childTnLst>
                                </p:cTn>
                              </p:par>
                              <p:par>
                                <p:cTn id="44" presetID="4" presetClass="entr" presetSubtype="16"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box(in)">
                                      <p:cBhvr>
                                        <p:cTn id="46" dur="500"/>
                                        <p:tgtEl>
                                          <p:spTgt spid="31"/>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ox(in)">
                                      <p:cBhvr>
                                        <p:cTn id="49" dur="500"/>
                                        <p:tgtEl>
                                          <p:spTgt spid="32"/>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ox(in)">
                                      <p:cBhvr>
                                        <p:cTn id="52" dur="500"/>
                                        <p:tgtEl>
                                          <p:spTgt spid="33"/>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box(in)">
                                      <p:cBhvr>
                                        <p:cTn id="55" dur="500"/>
                                        <p:tgtEl>
                                          <p:spTgt spid="34"/>
                                        </p:tgtEl>
                                      </p:cBhvr>
                                    </p:animEffect>
                                  </p:childTnLst>
                                </p:cTn>
                              </p:par>
                              <p:par>
                                <p:cTn id="56" presetID="4" presetClass="entr" presetSubtype="16"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ox(in)">
                                      <p:cBhvr>
                                        <p:cTn id="58" dur="500"/>
                                        <p:tgtEl>
                                          <p:spTgt spid="36"/>
                                        </p:tgtEl>
                                      </p:cBhvr>
                                    </p:animEffect>
                                  </p:childTnLst>
                                </p:cTn>
                              </p:par>
                              <p:par>
                                <p:cTn id="59" presetID="4" presetClass="entr" presetSubtype="16" fill="hold"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box(in)">
                                      <p:cBhvr>
                                        <p:cTn id="61" dur="500"/>
                                        <p:tgtEl>
                                          <p:spTgt spid="38"/>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box(in)">
                                      <p:cBhvr>
                                        <p:cTn id="64" dur="500"/>
                                        <p:tgtEl>
                                          <p:spTgt spid="40"/>
                                        </p:tgtEl>
                                      </p:cBhvr>
                                    </p:animEffect>
                                  </p:childTnLst>
                                </p:cTn>
                              </p:par>
                              <p:par>
                                <p:cTn id="65" presetID="4" presetClass="entr" presetSubtype="16"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box(in)">
                                      <p:cBhvr>
                                        <p:cTn id="67" dur="500"/>
                                        <p:tgtEl>
                                          <p:spTgt spid="43"/>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box(in)">
                                      <p:cBhvr>
                                        <p:cTn id="70" dur="500"/>
                                        <p:tgtEl>
                                          <p:spTgt spid="57"/>
                                        </p:tgtEl>
                                      </p:cBhvr>
                                    </p:animEffect>
                                  </p:childTnLst>
                                </p:cTn>
                              </p:par>
                              <p:par>
                                <p:cTn id="71" presetID="4" presetClass="entr" presetSubtype="16"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box(in)">
                                      <p:cBhvr>
                                        <p:cTn id="73" dur="500"/>
                                        <p:tgtEl>
                                          <p:spTgt spid="59"/>
                                        </p:tgtEl>
                                      </p:cBhvr>
                                    </p:animEffect>
                                  </p:childTnLst>
                                </p:cTn>
                              </p:par>
                              <p:par>
                                <p:cTn id="74" presetID="4" presetClass="entr" presetSubtype="16" fill="hold"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box(in)">
                                      <p:cBhvr>
                                        <p:cTn id="76" dur="500"/>
                                        <p:tgtEl>
                                          <p:spTgt spid="61"/>
                                        </p:tgtEl>
                                      </p:cBhvr>
                                    </p:animEffect>
                                  </p:childTnLst>
                                </p:cTn>
                              </p:par>
                              <p:par>
                                <p:cTn id="77" presetID="4" presetClass="entr" presetSubtype="16"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animEffect transition="in" filter="box(in)">
                                      <p:cBhvr>
                                        <p:cTn id="79" dur="500"/>
                                        <p:tgtEl>
                                          <p:spTgt spid="63"/>
                                        </p:tgtEl>
                                      </p:cBhvr>
                                    </p:animEffect>
                                  </p:childTnLst>
                                </p:cTn>
                              </p:par>
                              <p:par>
                                <p:cTn id="80" presetID="4" presetClass="entr" presetSubtype="16" fill="hold"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box(in)">
                                      <p:cBhvr>
                                        <p:cTn id="82" dur="500"/>
                                        <p:tgtEl>
                                          <p:spTgt spid="66"/>
                                        </p:tgtEl>
                                      </p:cBhvr>
                                    </p:animEffect>
                                  </p:childTnLst>
                                </p:cTn>
                              </p:par>
                              <p:par>
                                <p:cTn id="83" presetID="4" presetClass="entr" presetSubtype="16"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box(in)">
                                      <p:cBhvr>
                                        <p:cTn id="85" dur="500"/>
                                        <p:tgtEl>
                                          <p:spTgt spid="67"/>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box(in)">
                                      <p:cBhvr>
                                        <p:cTn id="88" dur="500"/>
                                        <p:tgtEl>
                                          <p:spTgt spid="68"/>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box(in)">
                                      <p:cBhvr>
                                        <p:cTn id="91" dur="500"/>
                                        <p:tgtEl>
                                          <p:spTgt spid="69"/>
                                        </p:tgtEl>
                                      </p:cBhvr>
                                    </p:animEffect>
                                  </p:childTnLst>
                                </p:cTn>
                              </p:par>
                              <p:par>
                                <p:cTn id="92" presetID="4" presetClass="entr" presetSubtype="16" fill="hold"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box(in)">
                                      <p:cBhvr>
                                        <p:cTn id="94" dur="500"/>
                                        <p:tgtEl>
                                          <p:spTgt spid="70"/>
                                        </p:tgtEl>
                                      </p:cBhvr>
                                    </p:animEffect>
                                  </p:childTnLst>
                                </p:cTn>
                              </p:par>
                              <p:par>
                                <p:cTn id="95" presetID="4" presetClass="entr" presetSubtype="16" fill="hold"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box(in)">
                                      <p:cBhvr>
                                        <p:cTn id="97" dur="500"/>
                                        <p:tgtEl>
                                          <p:spTgt spid="71"/>
                                        </p:tgtEl>
                                      </p:cBhvr>
                                    </p:animEffect>
                                  </p:childTnLst>
                                </p:cTn>
                              </p:par>
                              <p:par>
                                <p:cTn id="98" presetID="4" presetClass="entr" presetSubtype="16" fill="hold" nodeType="withEffect">
                                  <p:stCondLst>
                                    <p:cond delay="0"/>
                                  </p:stCondLst>
                                  <p:childTnLst>
                                    <p:set>
                                      <p:cBhvr>
                                        <p:cTn id="99" dur="1" fill="hold">
                                          <p:stCondLst>
                                            <p:cond delay="0"/>
                                          </p:stCondLst>
                                        </p:cTn>
                                        <p:tgtEl>
                                          <p:spTgt spid="72"/>
                                        </p:tgtEl>
                                        <p:attrNameLst>
                                          <p:attrName>style.visibility</p:attrName>
                                        </p:attrNameLst>
                                      </p:cBhvr>
                                      <p:to>
                                        <p:strVal val="visible"/>
                                      </p:to>
                                    </p:set>
                                    <p:animEffect transition="in" filter="box(in)">
                                      <p:cBhvr>
                                        <p:cTn id="100" dur="500"/>
                                        <p:tgtEl>
                                          <p:spTgt spid="72"/>
                                        </p:tgtEl>
                                      </p:cBhvr>
                                    </p:animEffect>
                                  </p:childTnLst>
                                </p:cTn>
                              </p:par>
                              <p:par>
                                <p:cTn id="101" presetID="4" presetClass="entr" presetSubtype="16"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animEffect transition="in" filter="box(in)">
                                      <p:cBhvr>
                                        <p:cTn id="103" dur="500"/>
                                        <p:tgtEl>
                                          <p:spTgt spid="73"/>
                                        </p:tgtEl>
                                      </p:cBhvr>
                                    </p:animEffect>
                                  </p:childTnLst>
                                </p:cTn>
                              </p:par>
                              <p:par>
                                <p:cTn id="104" presetID="4" presetClass="entr" presetSubtype="16" fill="hold" grpId="0" nodeType="with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box(in)">
                                      <p:cBhvr>
                                        <p:cTn id="106" dur="500"/>
                                        <p:tgtEl>
                                          <p:spTgt spid="74"/>
                                        </p:tgtEl>
                                      </p:cBhvr>
                                    </p:animEffect>
                                  </p:childTnLst>
                                </p:cTn>
                              </p:par>
                              <p:par>
                                <p:cTn id="107" presetID="4" presetClass="entr" presetSubtype="16" fill="hold" nodeType="withEffect">
                                  <p:stCondLst>
                                    <p:cond delay="0"/>
                                  </p:stCondLst>
                                  <p:childTnLst>
                                    <p:set>
                                      <p:cBhvr>
                                        <p:cTn id="108" dur="1" fill="hold">
                                          <p:stCondLst>
                                            <p:cond delay="0"/>
                                          </p:stCondLst>
                                        </p:cTn>
                                        <p:tgtEl>
                                          <p:spTgt spid="76"/>
                                        </p:tgtEl>
                                        <p:attrNameLst>
                                          <p:attrName>style.visibility</p:attrName>
                                        </p:attrNameLst>
                                      </p:cBhvr>
                                      <p:to>
                                        <p:strVal val="visible"/>
                                      </p:to>
                                    </p:set>
                                    <p:animEffect transition="in" filter="box(in)">
                                      <p:cBhvr>
                                        <p:cTn id="109" dur="500"/>
                                        <p:tgtEl>
                                          <p:spTgt spid="76"/>
                                        </p:tgtEl>
                                      </p:cBhvr>
                                    </p:animEffect>
                                  </p:childTnLst>
                                </p:cTn>
                              </p:par>
                              <p:par>
                                <p:cTn id="110" presetID="4" presetClass="entr" presetSubtype="16" fill="hold" nodeType="withEffect">
                                  <p:stCondLst>
                                    <p:cond delay="0"/>
                                  </p:stCondLst>
                                  <p:childTnLst>
                                    <p:set>
                                      <p:cBhvr>
                                        <p:cTn id="111" dur="1" fill="hold">
                                          <p:stCondLst>
                                            <p:cond delay="0"/>
                                          </p:stCondLst>
                                        </p:cTn>
                                        <p:tgtEl>
                                          <p:spTgt spid="77"/>
                                        </p:tgtEl>
                                        <p:attrNameLst>
                                          <p:attrName>style.visibility</p:attrName>
                                        </p:attrNameLst>
                                      </p:cBhvr>
                                      <p:to>
                                        <p:strVal val="visible"/>
                                      </p:to>
                                    </p:set>
                                    <p:animEffect transition="in" filter="box(in)">
                                      <p:cBhvr>
                                        <p:cTn id="112" dur="500"/>
                                        <p:tgtEl>
                                          <p:spTgt spid="77"/>
                                        </p:tgtEl>
                                      </p:cBhvr>
                                    </p:animEffect>
                                  </p:childTnLst>
                                </p:cTn>
                              </p:par>
                              <p:par>
                                <p:cTn id="113" presetID="4" presetClass="entr" presetSubtype="16" fill="hold" nodeType="with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box(in)">
                                      <p:cBhvr>
                                        <p:cTn id="115" dur="500"/>
                                        <p:tgtEl>
                                          <p:spTgt spid="78"/>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75"/>
                                        </p:tgtEl>
                                        <p:attrNameLst>
                                          <p:attrName>style.visibility</p:attrName>
                                        </p:attrNameLst>
                                      </p:cBhvr>
                                      <p:to>
                                        <p:strVal val="visible"/>
                                      </p:to>
                                    </p:set>
                                    <p:animEffect transition="in" filter="box(in)">
                                      <p:cBhvr>
                                        <p:cTn id="11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7" grpId="0" animBg="1"/>
      <p:bldP spid="12" grpId="0" animBg="1"/>
      <p:bldP spid="15" grpId="0" animBg="1"/>
      <p:bldP spid="16" grpId="0" animBg="1"/>
      <p:bldP spid="21" grpId="0" animBg="1"/>
      <p:bldP spid="24" grpId="0" animBg="1"/>
      <p:bldP spid="25" grpId="0" animBg="1"/>
      <p:bldP spid="32" grpId="0" animBg="1"/>
      <p:bldP spid="33" grpId="0" animBg="1"/>
      <p:bldP spid="34" grpId="0" animBg="1"/>
      <p:bldP spid="40" grpId="0" animBg="1"/>
      <p:bldP spid="57" grpId="0"/>
      <p:bldP spid="67" grpId="0" animBg="1"/>
      <p:bldP spid="68" grpId="0" animBg="1"/>
      <p:bldP spid="69" grpId="0" animBg="1"/>
      <p:bldP spid="73" grpId="0" animBg="1"/>
      <p:bldP spid="74" grpId="0" animBg="1"/>
      <p:bldP spid="7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灯片编号占位符 1"/>
          <p:cNvSpPr>
            <a:spLocks noGrp="1"/>
          </p:cNvSpPr>
          <p:nvPr>
            <p:ph type="sldNum" sz="quarter" idx="10"/>
          </p:nvPr>
        </p:nvSpPr>
        <p:spPr>
          <a:xfrm>
            <a:off x="8077200" y="6384925"/>
            <a:ext cx="1447800" cy="168275"/>
          </a:xfrm>
        </p:spPr>
        <p:txBody>
          <a:bodyPr/>
          <a:lstStyle/>
          <a:p>
            <a:fld id="{8DEE06B6-D47E-41D4-B693-F13A84E37261}" type="slidenum">
              <a:rPr lang="en-US" altLang="zh-CN" sz="1800">
                <a:latin typeface="宋体" pitchFamily="2" charset="-122"/>
                <a:ea typeface="宋体" pitchFamily="2" charset="-122"/>
              </a:rPr>
              <a:pPr/>
              <a:t>21</a:t>
            </a:fld>
            <a:endParaRPr lang="en-US" altLang="zh-CN" sz="1800" dirty="0">
              <a:latin typeface="宋体" pitchFamily="2" charset="-122"/>
              <a:ea typeface="宋体" pitchFamily="2" charset="-122"/>
            </a:endParaRPr>
          </a:p>
        </p:txBody>
      </p:sp>
      <p:sp>
        <p:nvSpPr>
          <p:cNvPr id="15" name="TextBox 14"/>
          <p:cNvSpPr txBox="1"/>
          <p:nvPr/>
        </p:nvSpPr>
        <p:spPr>
          <a:xfrm>
            <a:off x="1600200" y="381000"/>
            <a:ext cx="1371600" cy="369332"/>
          </a:xfrm>
          <a:prstGeom prst="rect">
            <a:avLst/>
          </a:prstGeom>
          <a:noFill/>
          <a:ln>
            <a:noFill/>
          </a:ln>
        </p:spPr>
        <p:txBody>
          <a:bodyPr wrap="square" rtlCol="0">
            <a:spAutoFit/>
          </a:bodyPr>
          <a:lstStyle/>
          <a:p>
            <a:r>
              <a:rPr lang="en-US" altLang="zh-CN" dirty="0">
                <a:latin typeface="宋体" pitchFamily="2" charset="-122"/>
                <a:ea typeface="宋体" pitchFamily="2" charset="-122"/>
              </a:rPr>
              <a:t>……</a:t>
            </a:r>
            <a:endParaRPr lang="zh-CN" altLang="en-US" dirty="0">
              <a:latin typeface="宋体" pitchFamily="2" charset="-122"/>
              <a:ea typeface="宋体" pitchFamily="2" charset="-122"/>
            </a:endParaRPr>
          </a:p>
        </p:txBody>
      </p:sp>
      <p:sp>
        <p:nvSpPr>
          <p:cNvPr id="40" name="TextBox 39"/>
          <p:cNvSpPr txBox="1"/>
          <p:nvPr/>
        </p:nvSpPr>
        <p:spPr>
          <a:xfrm>
            <a:off x="1600200" y="1066800"/>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FunDef</a:t>
            </a:r>
            <a:endParaRPr lang="zh-CN" altLang="en-US" dirty="0">
              <a:latin typeface="宋体" pitchFamily="2" charset="-122"/>
              <a:ea typeface="宋体" pitchFamily="2" charset="-122"/>
            </a:endParaRPr>
          </a:p>
        </p:txBody>
      </p:sp>
      <p:sp>
        <p:nvSpPr>
          <p:cNvPr id="41" name="TextBox 40"/>
          <p:cNvSpPr txBox="1"/>
          <p:nvPr/>
        </p:nvSpPr>
        <p:spPr>
          <a:xfrm>
            <a:off x="1828800" y="1740932"/>
            <a:ext cx="16002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FunDec</a:t>
            </a:r>
            <a:r>
              <a:rPr lang="en-US" altLang="zh-CN" dirty="0">
                <a:latin typeface="宋体" pitchFamily="2" charset="-122"/>
                <a:ea typeface="宋体" pitchFamily="2" charset="-122"/>
              </a:rPr>
              <a:t>(fun)</a:t>
            </a:r>
            <a:endParaRPr lang="zh-CN" altLang="en-US" dirty="0">
              <a:latin typeface="宋体" pitchFamily="2" charset="-122"/>
              <a:ea typeface="宋体" pitchFamily="2" charset="-122"/>
            </a:endParaRPr>
          </a:p>
        </p:txBody>
      </p:sp>
      <p:sp>
        <p:nvSpPr>
          <p:cNvPr id="42" name="TextBox 41"/>
          <p:cNvSpPr txBox="1"/>
          <p:nvPr/>
        </p:nvSpPr>
        <p:spPr>
          <a:xfrm>
            <a:off x="1676400" y="3886200"/>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VarDec</a:t>
            </a:r>
            <a:r>
              <a:rPr lang="en-US" altLang="zh-CN" dirty="0">
                <a:latin typeface="宋体" pitchFamily="2" charset="-122"/>
                <a:ea typeface="宋体" pitchFamily="2" charset="-122"/>
              </a:rPr>
              <a:t>(a)</a:t>
            </a:r>
            <a:endParaRPr lang="zh-CN" altLang="en-US" dirty="0">
              <a:latin typeface="宋体" pitchFamily="2" charset="-122"/>
              <a:ea typeface="宋体" pitchFamily="2" charset="-122"/>
            </a:endParaRPr>
          </a:p>
        </p:txBody>
      </p:sp>
      <p:cxnSp>
        <p:nvCxnSpPr>
          <p:cNvPr id="43" name="直接连接符 42"/>
          <p:cNvCxnSpPr>
            <a:endCxn id="40" idx="0"/>
          </p:cNvCxnSpPr>
          <p:nvPr/>
        </p:nvCxnSpPr>
        <p:spPr bwMode="auto">
          <a:xfrm>
            <a:off x="2286000" y="750332"/>
            <a:ext cx="0"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a:stCxn id="40" idx="2"/>
            <a:endCxn id="41" idx="0"/>
          </p:cNvCxnSpPr>
          <p:nvPr/>
        </p:nvCxnSpPr>
        <p:spPr bwMode="auto">
          <a:xfrm>
            <a:off x="2286000" y="1436132"/>
            <a:ext cx="342900" cy="3048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p:cNvCxnSpPr>
            <a:stCxn id="49" idx="2"/>
            <a:endCxn id="42" idx="0"/>
          </p:cNvCxnSpPr>
          <p:nvPr/>
        </p:nvCxnSpPr>
        <p:spPr bwMode="auto">
          <a:xfrm>
            <a:off x="1828800" y="3493532"/>
            <a:ext cx="533400" cy="3926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a:off x="304800" y="1752600"/>
            <a:ext cx="1295400" cy="646331"/>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Specifier</a:t>
            </a:r>
            <a:endParaRPr lang="en-US" altLang="zh-CN" dirty="0">
              <a:latin typeface="宋体" pitchFamily="2" charset="-122"/>
              <a:ea typeface="宋体" pitchFamily="2" charset="-122"/>
            </a:endParaRPr>
          </a:p>
          <a:p>
            <a:r>
              <a:rPr lang="en-US" altLang="zh-CN" dirty="0">
                <a:latin typeface="宋体" pitchFamily="2" charset="-122"/>
                <a:ea typeface="宋体" pitchFamily="2" charset="-122"/>
              </a:rPr>
              <a:t>(</a:t>
            </a:r>
            <a:r>
              <a:rPr lang="en-US" altLang="zh-CN" dirty="0" err="1">
                <a:latin typeface="宋体" pitchFamily="2" charset="-122"/>
                <a:ea typeface="宋体" pitchFamily="2" charset="-122"/>
              </a:rPr>
              <a:t>int</a:t>
            </a:r>
            <a:r>
              <a:rPr lang="en-US" altLang="zh-CN" dirty="0">
                <a:latin typeface="宋体" pitchFamily="2" charset="-122"/>
                <a:ea typeface="宋体" pitchFamily="2" charset="-122"/>
              </a:rPr>
              <a:t>)</a:t>
            </a:r>
            <a:endParaRPr lang="zh-CN" altLang="en-US" dirty="0">
              <a:latin typeface="宋体" pitchFamily="2" charset="-122"/>
              <a:ea typeface="宋体" pitchFamily="2" charset="-122"/>
            </a:endParaRPr>
          </a:p>
        </p:txBody>
      </p:sp>
      <p:sp>
        <p:nvSpPr>
          <p:cNvPr id="48" name="TextBox 47"/>
          <p:cNvSpPr txBox="1"/>
          <p:nvPr/>
        </p:nvSpPr>
        <p:spPr>
          <a:xfrm>
            <a:off x="1828800" y="2438400"/>
            <a:ext cx="16002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VarList</a:t>
            </a:r>
            <a:endParaRPr lang="zh-CN" altLang="en-US" dirty="0">
              <a:latin typeface="宋体" pitchFamily="2" charset="-122"/>
              <a:ea typeface="宋体" pitchFamily="2" charset="-122"/>
            </a:endParaRPr>
          </a:p>
        </p:txBody>
      </p:sp>
      <p:sp>
        <p:nvSpPr>
          <p:cNvPr id="49" name="TextBox 48"/>
          <p:cNvSpPr txBox="1"/>
          <p:nvPr/>
        </p:nvSpPr>
        <p:spPr>
          <a:xfrm>
            <a:off x="1143000" y="3124200"/>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ParaDec</a:t>
            </a:r>
            <a:endParaRPr lang="zh-CN" altLang="en-US" dirty="0">
              <a:latin typeface="宋体" pitchFamily="2" charset="-122"/>
              <a:ea typeface="宋体" pitchFamily="2" charset="-122"/>
            </a:endParaRPr>
          </a:p>
        </p:txBody>
      </p:sp>
      <p:cxnSp>
        <p:nvCxnSpPr>
          <p:cNvPr id="50" name="直接连接符 49"/>
          <p:cNvCxnSpPr>
            <a:stCxn id="41" idx="2"/>
            <a:endCxn id="48" idx="0"/>
          </p:cNvCxnSpPr>
          <p:nvPr/>
        </p:nvCxnSpPr>
        <p:spPr bwMode="auto">
          <a:xfrm>
            <a:off x="2628900" y="2110264"/>
            <a:ext cx="0" cy="3281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a:stCxn id="48" idx="2"/>
            <a:endCxn id="49" idx="0"/>
          </p:cNvCxnSpPr>
          <p:nvPr/>
        </p:nvCxnSpPr>
        <p:spPr bwMode="auto">
          <a:xfrm flipH="1">
            <a:off x="1828800" y="2807732"/>
            <a:ext cx="800100"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a:stCxn id="40" idx="2"/>
            <a:endCxn id="46" idx="0"/>
          </p:cNvCxnSpPr>
          <p:nvPr/>
        </p:nvCxnSpPr>
        <p:spPr bwMode="auto">
          <a:xfrm flipH="1">
            <a:off x="952500" y="1436132"/>
            <a:ext cx="1333500"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p:cNvSpPr txBox="1"/>
          <p:nvPr/>
        </p:nvSpPr>
        <p:spPr>
          <a:xfrm>
            <a:off x="3048000" y="3135868"/>
            <a:ext cx="16002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VarList</a:t>
            </a:r>
            <a:endParaRPr lang="zh-CN" altLang="en-US" dirty="0">
              <a:latin typeface="宋体" pitchFamily="2" charset="-122"/>
              <a:ea typeface="宋体" pitchFamily="2" charset="-122"/>
            </a:endParaRPr>
          </a:p>
        </p:txBody>
      </p:sp>
      <p:cxnSp>
        <p:nvCxnSpPr>
          <p:cNvPr id="62" name="直接连接符 61"/>
          <p:cNvCxnSpPr>
            <a:stCxn id="48" idx="2"/>
            <a:endCxn id="60" idx="0"/>
          </p:cNvCxnSpPr>
          <p:nvPr/>
        </p:nvCxnSpPr>
        <p:spPr bwMode="auto">
          <a:xfrm>
            <a:off x="2628900" y="2807732"/>
            <a:ext cx="1219200" cy="3281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63"/>
          <p:cNvSpPr txBox="1"/>
          <p:nvPr/>
        </p:nvSpPr>
        <p:spPr>
          <a:xfrm>
            <a:off x="228600" y="3733800"/>
            <a:ext cx="1371600" cy="646331"/>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Specifier</a:t>
            </a:r>
            <a:endParaRPr lang="en-US" altLang="zh-CN" dirty="0">
              <a:latin typeface="宋体" pitchFamily="2" charset="-122"/>
              <a:ea typeface="宋体" pitchFamily="2" charset="-122"/>
            </a:endParaRPr>
          </a:p>
          <a:p>
            <a:r>
              <a:rPr lang="en-US" altLang="zh-CN" dirty="0">
                <a:latin typeface="宋体" pitchFamily="2" charset="-122"/>
                <a:ea typeface="宋体" pitchFamily="2" charset="-122"/>
              </a:rPr>
              <a:t>(</a:t>
            </a:r>
            <a:r>
              <a:rPr lang="en-US" altLang="zh-CN" dirty="0" err="1">
                <a:latin typeface="宋体" pitchFamily="2" charset="-122"/>
                <a:ea typeface="宋体" pitchFamily="2" charset="-122"/>
              </a:rPr>
              <a:t>int</a:t>
            </a:r>
            <a:r>
              <a:rPr lang="en-US" altLang="zh-CN" dirty="0">
                <a:latin typeface="宋体" pitchFamily="2" charset="-122"/>
                <a:ea typeface="宋体" pitchFamily="2" charset="-122"/>
              </a:rPr>
              <a:t>)</a:t>
            </a:r>
            <a:endParaRPr lang="zh-CN" altLang="en-US" dirty="0">
              <a:latin typeface="宋体" pitchFamily="2" charset="-122"/>
              <a:ea typeface="宋体" pitchFamily="2" charset="-122"/>
            </a:endParaRPr>
          </a:p>
        </p:txBody>
      </p:sp>
      <p:cxnSp>
        <p:nvCxnSpPr>
          <p:cNvPr id="65" name="直接连接符 64"/>
          <p:cNvCxnSpPr>
            <a:stCxn id="49" idx="2"/>
            <a:endCxn id="64" idx="0"/>
          </p:cNvCxnSpPr>
          <p:nvPr/>
        </p:nvCxnSpPr>
        <p:spPr bwMode="auto">
          <a:xfrm flipH="1">
            <a:off x="914400" y="3493532"/>
            <a:ext cx="914400" cy="2402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TextBox 67"/>
          <p:cNvSpPr txBox="1"/>
          <p:nvPr/>
        </p:nvSpPr>
        <p:spPr>
          <a:xfrm>
            <a:off x="3581400" y="4687669"/>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VarDec</a:t>
            </a:r>
            <a:r>
              <a:rPr lang="en-US" altLang="zh-CN" dirty="0">
                <a:latin typeface="宋体" pitchFamily="2" charset="-122"/>
                <a:ea typeface="宋体" pitchFamily="2" charset="-122"/>
              </a:rPr>
              <a:t>(b)</a:t>
            </a:r>
            <a:endParaRPr lang="zh-CN" altLang="en-US" dirty="0">
              <a:latin typeface="宋体" pitchFamily="2" charset="-122"/>
              <a:ea typeface="宋体" pitchFamily="2" charset="-122"/>
            </a:endParaRPr>
          </a:p>
        </p:txBody>
      </p:sp>
      <p:cxnSp>
        <p:nvCxnSpPr>
          <p:cNvPr id="69" name="直接连接符 68"/>
          <p:cNvCxnSpPr>
            <a:stCxn id="70" idx="2"/>
            <a:endCxn id="68" idx="0"/>
          </p:cNvCxnSpPr>
          <p:nvPr/>
        </p:nvCxnSpPr>
        <p:spPr bwMode="auto">
          <a:xfrm>
            <a:off x="3886200" y="4295001"/>
            <a:ext cx="381000" cy="3926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p:cNvSpPr txBox="1"/>
          <p:nvPr/>
        </p:nvSpPr>
        <p:spPr>
          <a:xfrm>
            <a:off x="3200400" y="3925669"/>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ParaDec</a:t>
            </a:r>
            <a:endParaRPr lang="zh-CN" altLang="en-US" dirty="0">
              <a:latin typeface="宋体" pitchFamily="2" charset="-122"/>
              <a:ea typeface="宋体" pitchFamily="2" charset="-122"/>
            </a:endParaRPr>
          </a:p>
        </p:txBody>
      </p:sp>
      <p:cxnSp>
        <p:nvCxnSpPr>
          <p:cNvPr id="71" name="直接连接符 70"/>
          <p:cNvCxnSpPr>
            <a:stCxn id="60" idx="2"/>
            <a:endCxn id="70" idx="0"/>
          </p:cNvCxnSpPr>
          <p:nvPr/>
        </p:nvCxnSpPr>
        <p:spPr bwMode="auto">
          <a:xfrm>
            <a:off x="3848100" y="3505200"/>
            <a:ext cx="38100" cy="420469"/>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p:cNvSpPr txBox="1"/>
          <p:nvPr/>
        </p:nvSpPr>
        <p:spPr>
          <a:xfrm>
            <a:off x="2057400" y="4535269"/>
            <a:ext cx="1371600" cy="646331"/>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Specifier</a:t>
            </a:r>
            <a:endParaRPr lang="en-US" altLang="zh-CN" dirty="0">
              <a:latin typeface="宋体" pitchFamily="2" charset="-122"/>
              <a:ea typeface="宋体" pitchFamily="2" charset="-122"/>
            </a:endParaRPr>
          </a:p>
          <a:p>
            <a:r>
              <a:rPr lang="en-US" altLang="zh-CN" dirty="0">
                <a:latin typeface="宋体" pitchFamily="2" charset="-122"/>
                <a:ea typeface="宋体" pitchFamily="2" charset="-122"/>
              </a:rPr>
              <a:t>(float)</a:t>
            </a:r>
            <a:endParaRPr lang="zh-CN" altLang="en-US" dirty="0">
              <a:latin typeface="宋体" pitchFamily="2" charset="-122"/>
              <a:ea typeface="宋体" pitchFamily="2" charset="-122"/>
            </a:endParaRPr>
          </a:p>
        </p:txBody>
      </p:sp>
      <p:cxnSp>
        <p:nvCxnSpPr>
          <p:cNvPr id="73" name="直接连接符 72"/>
          <p:cNvCxnSpPr>
            <a:stCxn id="70" idx="2"/>
            <a:endCxn id="72" idx="0"/>
          </p:cNvCxnSpPr>
          <p:nvPr/>
        </p:nvCxnSpPr>
        <p:spPr bwMode="auto">
          <a:xfrm flipH="1">
            <a:off x="2743200" y="4295001"/>
            <a:ext cx="1143000" cy="2402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TextBox 74"/>
          <p:cNvSpPr txBox="1"/>
          <p:nvPr/>
        </p:nvSpPr>
        <p:spPr>
          <a:xfrm>
            <a:off x="6629400" y="1752600"/>
            <a:ext cx="16002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CompSt</a:t>
            </a:r>
            <a:endParaRPr lang="zh-CN" altLang="en-US" dirty="0">
              <a:latin typeface="宋体" pitchFamily="2" charset="-122"/>
              <a:ea typeface="宋体" pitchFamily="2" charset="-122"/>
            </a:endParaRPr>
          </a:p>
        </p:txBody>
      </p:sp>
      <p:cxnSp>
        <p:nvCxnSpPr>
          <p:cNvPr id="77" name="直接连接符 76"/>
          <p:cNvCxnSpPr>
            <a:stCxn id="40" idx="2"/>
            <a:endCxn id="75" idx="0"/>
          </p:cNvCxnSpPr>
          <p:nvPr/>
        </p:nvCxnSpPr>
        <p:spPr bwMode="auto">
          <a:xfrm>
            <a:off x="2286000" y="1436132"/>
            <a:ext cx="5143500"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78"/>
          <p:cNvSpPr txBox="1"/>
          <p:nvPr/>
        </p:nvSpPr>
        <p:spPr>
          <a:xfrm>
            <a:off x="7162800" y="2514600"/>
            <a:ext cx="16002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StmtList</a:t>
            </a:r>
            <a:endParaRPr lang="zh-CN" altLang="en-US" dirty="0">
              <a:latin typeface="宋体" pitchFamily="2" charset="-122"/>
              <a:ea typeface="宋体" pitchFamily="2" charset="-122"/>
            </a:endParaRPr>
          </a:p>
        </p:txBody>
      </p:sp>
      <p:cxnSp>
        <p:nvCxnSpPr>
          <p:cNvPr id="80" name="直接连接符 79"/>
          <p:cNvCxnSpPr>
            <a:stCxn id="75" idx="2"/>
          </p:cNvCxnSpPr>
          <p:nvPr/>
        </p:nvCxnSpPr>
        <p:spPr bwMode="auto">
          <a:xfrm>
            <a:off x="7429500" y="2121932"/>
            <a:ext cx="609600" cy="3926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p:cNvSpPr txBox="1"/>
          <p:nvPr/>
        </p:nvSpPr>
        <p:spPr>
          <a:xfrm>
            <a:off x="5638800" y="2526268"/>
            <a:ext cx="12954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DefList</a:t>
            </a:r>
            <a:endParaRPr lang="zh-CN" altLang="en-US" dirty="0">
              <a:latin typeface="宋体" pitchFamily="2" charset="-122"/>
              <a:ea typeface="宋体" pitchFamily="2" charset="-122"/>
            </a:endParaRPr>
          </a:p>
        </p:txBody>
      </p:sp>
      <p:cxnSp>
        <p:nvCxnSpPr>
          <p:cNvPr id="82" name="直接连接符 81"/>
          <p:cNvCxnSpPr>
            <a:stCxn id="75" idx="2"/>
            <a:endCxn id="81" idx="0"/>
          </p:cNvCxnSpPr>
          <p:nvPr/>
        </p:nvCxnSpPr>
        <p:spPr bwMode="auto">
          <a:xfrm flipH="1">
            <a:off x="6286500" y="2121932"/>
            <a:ext cx="1143000" cy="4043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TextBox 84"/>
          <p:cNvSpPr txBox="1"/>
          <p:nvPr/>
        </p:nvSpPr>
        <p:spPr>
          <a:xfrm>
            <a:off x="5897106" y="3135868"/>
            <a:ext cx="7620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Def</a:t>
            </a:r>
            <a:endParaRPr lang="zh-CN" altLang="en-US" dirty="0">
              <a:latin typeface="宋体" pitchFamily="2" charset="-122"/>
              <a:ea typeface="宋体" pitchFamily="2" charset="-122"/>
            </a:endParaRPr>
          </a:p>
        </p:txBody>
      </p:sp>
      <p:cxnSp>
        <p:nvCxnSpPr>
          <p:cNvPr id="87" name="直接连接符 86"/>
          <p:cNvCxnSpPr>
            <a:stCxn id="81" idx="2"/>
            <a:endCxn id="85" idx="0"/>
          </p:cNvCxnSpPr>
          <p:nvPr/>
        </p:nvCxnSpPr>
        <p:spPr bwMode="auto">
          <a:xfrm flipH="1">
            <a:off x="6278106" y="2895600"/>
            <a:ext cx="8394" cy="2402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p:cNvSpPr txBox="1"/>
          <p:nvPr/>
        </p:nvSpPr>
        <p:spPr>
          <a:xfrm>
            <a:off x="6278106" y="3745468"/>
            <a:ext cx="12954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DecList</a:t>
            </a:r>
            <a:endParaRPr lang="zh-CN" altLang="en-US" dirty="0">
              <a:latin typeface="宋体" pitchFamily="2" charset="-122"/>
              <a:ea typeface="宋体" pitchFamily="2" charset="-122"/>
            </a:endParaRPr>
          </a:p>
        </p:txBody>
      </p:sp>
      <p:cxnSp>
        <p:nvCxnSpPr>
          <p:cNvPr id="90" name="直接连接符 89"/>
          <p:cNvCxnSpPr>
            <a:stCxn id="85" idx="2"/>
            <a:endCxn id="88" idx="0"/>
          </p:cNvCxnSpPr>
          <p:nvPr/>
        </p:nvCxnSpPr>
        <p:spPr bwMode="auto">
          <a:xfrm>
            <a:off x="6278106" y="3505200"/>
            <a:ext cx="647700" cy="2402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TextBox 90"/>
          <p:cNvSpPr txBox="1"/>
          <p:nvPr/>
        </p:nvSpPr>
        <p:spPr>
          <a:xfrm>
            <a:off x="4982706" y="3657600"/>
            <a:ext cx="1219200" cy="646331"/>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Specifier</a:t>
            </a:r>
            <a:endParaRPr lang="en-US" altLang="zh-CN" dirty="0">
              <a:latin typeface="宋体" pitchFamily="2" charset="-122"/>
              <a:ea typeface="宋体" pitchFamily="2" charset="-122"/>
            </a:endParaRPr>
          </a:p>
          <a:p>
            <a:r>
              <a:rPr lang="en-US" altLang="zh-CN" dirty="0">
                <a:latin typeface="宋体" pitchFamily="2" charset="-122"/>
                <a:ea typeface="宋体" pitchFamily="2" charset="-122"/>
              </a:rPr>
              <a:t>(</a:t>
            </a:r>
            <a:r>
              <a:rPr lang="en-US" altLang="zh-CN" dirty="0" err="1">
                <a:latin typeface="宋体" pitchFamily="2" charset="-122"/>
                <a:ea typeface="宋体" pitchFamily="2" charset="-122"/>
              </a:rPr>
              <a:t>int</a:t>
            </a:r>
            <a:r>
              <a:rPr lang="en-US" altLang="zh-CN" dirty="0">
                <a:latin typeface="宋体" pitchFamily="2" charset="-122"/>
                <a:ea typeface="宋体" pitchFamily="2" charset="-122"/>
              </a:rPr>
              <a:t>)</a:t>
            </a:r>
            <a:endParaRPr lang="zh-CN" altLang="en-US" dirty="0">
              <a:latin typeface="宋体" pitchFamily="2" charset="-122"/>
              <a:ea typeface="宋体" pitchFamily="2" charset="-122"/>
            </a:endParaRPr>
          </a:p>
        </p:txBody>
      </p:sp>
      <p:cxnSp>
        <p:nvCxnSpPr>
          <p:cNvPr id="93" name="直接连接符 92"/>
          <p:cNvCxnSpPr>
            <a:stCxn id="85" idx="2"/>
            <a:endCxn id="91" idx="0"/>
          </p:cNvCxnSpPr>
          <p:nvPr/>
        </p:nvCxnSpPr>
        <p:spPr bwMode="auto">
          <a:xfrm flipH="1">
            <a:off x="5592306" y="3505200"/>
            <a:ext cx="685800" cy="1524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TextBox 93"/>
          <p:cNvSpPr txBox="1"/>
          <p:nvPr/>
        </p:nvSpPr>
        <p:spPr>
          <a:xfrm>
            <a:off x="6248400" y="4724400"/>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VarDec</a:t>
            </a:r>
            <a:r>
              <a:rPr lang="en-US" altLang="zh-CN" dirty="0">
                <a:latin typeface="宋体" pitchFamily="2" charset="-122"/>
                <a:ea typeface="宋体" pitchFamily="2" charset="-122"/>
              </a:rPr>
              <a:t>(m)</a:t>
            </a:r>
            <a:endParaRPr lang="zh-CN" altLang="en-US" dirty="0">
              <a:latin typeface="宋体" pitchFamily="2" charset="-122"/>
              <a:ea typeface="宋体" pitchFamily="2" charset="-122"/>
            </a:endParaRPr>
          </a:p>
        </p:txBody>
      </p:sp>
      <p:cxnSp>
        <p:nvCxnSpPr>
          <p:cNvPr id="96" name="直接连接符 95"/>
          <p:cNvCxnSpPr>
            <a:stCxn id="88" idx="2"/>
            <a:endCxn id="94" idx="0"/>
          </p:cNvCxnSpPr>
          <p:nvPr/>
        </p:nvCxnSpPr>
        <p:spPr bwMode="auto">
          <a:xfrm>
            <a:off x="6925806" y="4114800"/>
            <a:ext cx="8394" cy="6096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Box 96"/>
          <p:cNvSpPr txBox="1"/>
          <p:nvPr/>
        </p:nvSpPr>
        <p:spPr>
          <a:xfrm>
            <a:off x="7543800" y="3276600"/>
            <a:ext cx="1371600" cy="369332"/>
          </a:xfrm>
          <a:prstGeom prst="rect">
            <a:avLst/>
          </a:prstGeom>
          <a:noFill/>
          <a:ln>
            <a:noFill/>
          </a:ln>
        </p:spPr>
        <p:txBody>
          <a:bodyPr wrap="square" rtlCol="0">
            <a:spAutoFit/>
          </a:bodyPr>
          <a:lstStyle/>
          <a:p>
            <a:r>
              <a:rPr lang="en-US" altLang="zh-CN" dirty="0">
                <a:latin typeface="宋体" pitchFamily="2" charset="-122"/>
                <a:ea typeface="宋体" pitchFamily="2" charset="-122"/>
              </a:rPr>
              <a:t>……</a:t>
            </a:r>
            <a:endParaRPr lang="zh-CN" altLang="en-US" dirty="0">
              <a:latin typeface="宋体" pitchFamily="2" charset="-122"/>
              <a:ea typeface="宋体" pitchFamily="2" charset="-122"/>
            </a:endParaRPr>
          </a:p>
        </p:txBody>
      </p:sp>
      <p:cxnSp>
        <p:nvCxnSpPr>
          <p:cNvPr id="100" name="直接连接符 99"/>
          <p:cNvCxnSpPr>
            <a:stCxn id="79" idx="2"/>
            <a:endCxn id="97" idx="0"/>
          </p:cNvCxnSpPr>
          <p:nvPr/>
        </p:nvCxnSpPr>
        <p:spPr bwMode="auto">
          <a:xfrm>
            <a:off x="7962900" y="2883932"/>
            <a:ext cx="266700" cy="3926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灯片编号占位符 1"/>
          <p:cNvSpPr>
            <a:spLocks noGrp="1"/>
          </p:cNvSpPr>
          <p:nvPr>
            <p:ph type="sldNum" sz="quarter" idx="10"/>
          </p:nvPr>
        </p:nvSpPr>
        <p:spPr>
          <a:xfrm>
            <a:off x="8077200" y="6384925"/>
            <a:ext cx="1447800" cy="168275"/>
          </a:xfrm>
        </p:spPr>
        <p:txBody>
          <a:bodyPr/>
          <a:lstStyle/>
          <a:p>
            <a:fld id="{8DEE06B6-D47E-41D4-B693-F13A84E37261}" type="slidenum">
              <a:rPr lang="en-US" altLang="zh-CN" sz="1800">
                <a:latin typeface="宋体" pitchFamily="2" charset="-122"/>
                <a:ea typeface="宋体" pitchFamily="2" charset="-122"/>
              </a:rPr>
              <a:pPr/>
              <a:t>22</a:t>
            </a:fld>
            <a:endParaRPr lang="en-US" altLang="zh-CN" sz="1800" dirty="0">
              <a:latin typeface="宋体" pitchFamily="2" charset="-122"/>
              <a:ea typeface="宋体" pitchFamily="2" charset="-122"/>
            </a:endParaRPr>
          </a:p>
        </p:txBody>
      </p:sp>
      <p:sp>
        <p:nvSpPr>
          <p:cNvPr id="15" name="TextBox 14"/>
          <p:cNvSpPr txBox="1"/>
          <p:nvPr/>
        </p:nvSpPr>
        <p:spPr>
          <a:xfrm>
            <a:off x="1447800" y="609600"/>
            <a:ext cx="1371600" cy="369332"/>
          </a:xfrm>
          <a:prstGeom prst="rect">
            <a:avLst/>
          </a:prstGeom>
          <a:noFill/>
          <a:ln>
            <a:noFill/>
          </a:ln>
        </p:spPr>
        <p:txBody>
          <a:bodyPr wrap="square" rtlCol="0">
            <a:spAutoFit/>
          </a:bodyPr>
          <a:lstStyle/>
          <a:p>
            <a:r>
              <a:rPr lang="en-US" altLang="zh-CN" dirty="0">
                <a:latin typeface="宋体" pitchFamily="2" charset="-122"/>
                <a:ea typeface="宋体" pitchFamily="2" charset="-122"/>
              </a:rPr>
              <a:t>……</a:t>
            </a:r>
            <a:endParaRPr lang="zh-CN" altLang="en-US" dirty="0">
              <a:latin typeface="宋体" pitchFamily="2" charset="-122"/>
              <a:ea typeface="宋体" pitchFamily="2" charset="-122"/>
            </a:endParaRPr>
          </a:p>
        </p:txBody>
      </p:sp>
      <p:sp>
        <p:nvSpPr>
          <p:cNvPr id="40" name="TextBox 39"/>
          <p:cNvSpPr txBox="1"/>
          <p:nvPr/>
        </p:nvSpPr>
        <p:spPr>
          <a:xfrm>
            <a:off x="1447800" y="1295400"/>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StmtList</a:t>
            </a:r>
            <a:endParaRPr lang="zh-CN" altLang="en-US" dirty="0">
              <a:latin typeface="宋体" pitchFamily="2" charset="-122"/>
              <a:ea typeface="宋体" pitchFamily="2" charset="-122"/>
            </a:endParaRPr>
          </a:p>
        </p:txBody>
      </p:sp>
      <p:cxnSp>
        <p:nvCxnSpPr>
          <p:cNvPr id="43" name="直接连接符 42"/>
          <p:cNvCxnSpPr>
            <a:endCxn id="40" idx="0"/>
          </p:cNvCxnSpPr>
          <p:nvPr/>
        </p:nvCxnSpPr>
        <p:spPr bwMode="auto">
          <a:xfrm>
            <a:off x="2133600" y="978932"/>
            <a:ext cx="0"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p:cNvSpPr txBox="1"/>
          <p:nvPr/>
        </p:nvSpPr>
        <p:spPr>
          <a:xfrm>
            <a:off x="6629400" y="22976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StmtList</a:t>
            </a:r>
            <a:endParaRPr lang="zh-CN" altLang="en-US" dirty="0">
              <a:latin typeface="宋体" pitchFamily="2" charset="-122"/>
              <a:ea typeface="宋体" pitchFamily="2" charset="-122"/>
            </a:endParaRPr>
          </a:p>
        </p:txBody>
      </p:sp>
      <p:cxnSp>
        <p:nvCxnSpPr>
          <p:cNvPr id="53" name="直接连接符 52"/>
          <p:cNvCxnSpPr>
            <a:stCxn id="40" idx="2"/>
            <a:endCxn id="47" idx="0"/>
          </p:cNvCxnSpPr>
          <p:nvPr/>
        </p:nvCxnSpPr>
        <p:spPr bwMode="auto">
          <a:xfrm>
            <a:off x="2133600" y="1664732"/>
            <a:ext cx="5181600" cy="6329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6629400" y="3059668"/>
            <a:ext cx="13716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ReturnStmt</a:t>
            </a:r>
            <a:endParaRPr lang="zh-CN" altLang="en-US" dirty="0">
              <a:latin typeface="宋体" pitchFamily="2" charset="-122"/>
              <a:ea typeface="宋体" pitchFamily="2" charset="-122"/>
            </a:endParaRPr>
          </a:p>
        </p:txBody>
      </p:sp>
      <p:cxnSp>
        <p:nvCxnSpPr>
          <p:cNvPr id="58" name="直接连接符 57"/>
          <p:cNvCxnSpPr>
            <a:stCxn id="47" idx="2"/>
            <a:endCxn id="56" idx="0"/>
          </p:cNvCxnSpPr>
          <p:nvPr/>
        </p:nvCxnSpPr>
        <p:spPr bwMode="auto">
          <a:xfrm>
            <a:off x="7315200" y="2667000"/>
            <a:ext cx="0" cy="3926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60"/>
          <p:cNvSpPr txBox="1"/>
          <p:nvPr/>
        </p:nvSpPr>
        <p:spPr>
          <a:xfrm>
            <a:off x="1447800" y="2209800"/>
            <a:ext cx="13716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if-else</a:t>
            </a:r>
            <a:endParaRPr lang="zh-CN" altLang="en-US" dirty="0">
              <a:latin typeface="宋体" pitchFamily="2" charset="-122"/>
              <a:ea typeface="宋体" pitchFamily="2" charset="-122"/>
            </a:endParaRPr>
          </a:p>
        </p:txBody>
      </p:sp>
      <p:cxnSp>
        <p:nvCxnSpPr>
          <p:cNvPr id="66" name="直接连接符 65"/>
          <p:cNvCxnSpPr>
            <a:stCxn id="40" idx="2"/>
            <a:endCxn id="61" idx="0"/>
          </p:cNvCxnSpPr>
          <p:nvPr/>
        </p:nvCxnSpPr>
        <p:spPr bwMode="auto">
          <a:xfrm>
            <a:off x="2133600" y="1664732"/>
            <a:ext cx="0" cy="5450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p:cNvSpPr txBox="1"/>
          <p:nvPr/>
        </p:nvSpPr>
        <p:spPr>
          <a:xfrm>
            <a:off x="411996" y="2895600"/>
            <a:ext cx="11430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&gt;</a:t>
            </a:r>
            <a:endParaRPr lang="zh-CN" altLang="en-US" dirty="0">
              <a:latin typeface="宋体" pitchFamily="2" charset="-122"/>
              <a:ea typeface="宋体" pitchFamily="2" charset="-122"/>
            </a:endParaRPr>
          </a:p>
        </p:txBody>
      </p:sp>
      <p:sp>
        <p:nvSpPr>
          <p:cNvPr id="74" name="TextBox 73"/>
          <p:cNvSpPr txBox="1"/>
          <p:nvPr/>
        </p:nvSpPr>
        <p:spPr>
          <a:xfrm>
            <a:off x="152400" y="3593068"/>
            <a:ext cx="6096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a</a:t>
            </a:r>
            <a:endParaRPr lang="zh-CN" altLang="en-US" dirty="0">
              <a:latin typeface="宋体" pitchFamily="2" charset="-122"/>
              <a:ea typeface="宋体" pitchFamily="2" charset="-122"/>
            </a:endParaRPr>
          </a:p>
        </p:txBody>
      </p:sp>
      <p:sp>
        <p:nvSpPr>
          <p:cNvPr id="76" name="TextBox 75"/>
          <p:cNvSpPr txBox="1"/>
          <p:nvPr/>
        </p:nvSpPr>
        <p:spPr>
          <a:xfrm>
            <a:off x="1143000" y="3581400"/>
            <a:ext cx="6096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b</a:t>
            </a:r>
            <a:endParaRPr lang="zh-CN" altLang="en-US" dirty="0">
              <a:latin typeface="宋体" pitchFamily="2" charset="-122"/>
              <a:ea typeface="宋体" pitchFamily="2" charset="-122"/>
            </a:endParaRPr>
          </a:p>
        </p:txBody>
      </p:sp>
      <p:cxnSp>
        <p:nvCxnSpPr>
          <p:cNvPr id="83" name="直接连接符 82"/>
          <p:cNvCxnSpPr>
            <a:stCxn id="61" idx="2"/>
            <a:endCxn id="67" idx="0"/>
          </p:cNvCxnSpPr>
          <p:nvPr/>
        </p:nvCxnSpPr>
        <p:spPr bwMode="auto">
          <a:xfrm flipH="1">
            <a:off x="983496" y="2579132"/>
            <a:ext cx="1150104"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连接符 85"/>
          <p:cNvCxnSpPr>
            <a:stCxn id="67" idx="2"/>
            <a:endCxn id="74" idx="0"/>
          </p:cNvCxnSpPr>
          <p:nvPr/>
        </p:nvCxnSpPr>
        <p:spPr bwMode="auto">
          <a:xfrm flipH="1">
            <a:off x="457200" y="3264932"/>
            <a:ext cx="526296" cy="3281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连接符 91"/>
          <p:cNvCxnSpPr>
            <a:stCxn id="67" idx="2"/>
            <a:endCxn id="76" idx="0"/>
          </p:cNvCxnSpPr>
          <p:nvPr/>
        </p:nvCxnSpPr>
        <p:spPr bwMode="auto">
          <a:xfrm>
            <a:off x="983496" y="3264932"/>
            <a:ext cx="464304"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 name="TextBox 106"/>
          <p:cNvSpPr txBox="1"/>
          <p:nvPr/>
        </p:nvSpPr>
        <p:spPr>
          <a:xfrm>
            <a:off x="2362200" y="3657600"/>
            <a:ext cx="11430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Ass</a:t>
            </a:r>
            <a:r>
              <a:rPr lang="zh-CN" altLang="en-US" dirty="0">
                <a:latin typeface="宋体" pitchFamily="2" charset="-122"/>
                <a:ea typeface="宋体" pitchFamily="2" charset="-122"/>
              </a:rPr>
              <a:t>（</a:t>
            </a:r>
            <a:r>
              <a:rPr lang="en-US" altLang="zh-CN" dirty="0">
                <a:latin typeface="宋体" pitchFamily="2" charset="-122"/>
                <a:ea typeface="宋体" pitchFamily="2" charset="-122"/>
              </a:rPr>
              <a:t>=</a:t>
            </a:r>
            <a:r>
              <a:rPr lang="zh-CN" altLang="en-US" dirty="0">
                <a:latin typeface="宋体" pitchFamily="2" charset="-122"/>
                <a:ea typeface="宋体" pitchFamily="2" charset="-122"/>
              </a:rPr>
              <a:t>）</a:t>
            </a:r>
          </a:p>
        </p:txBody>
      </p:sp>
      <p:sp>
        <p:nvSpPr>
          <p:cNvPr id="108" name="TextBox 107"/>
          <p:cNvSpPr txBox="1"/>
          <p:nvPr/>
        </p:nvSpPr>
        <p:spPr>
          <a:xfrm>
            <a:off x="1950204" y="4355068"/>
            <a:ext cx="6096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m</a:t>
            </a:r>
            <a:endParaRPr lang="zh-CN" altLang="en-US" dirty="0">
              <a:latin typeface="宋体" pitchFamily="2" charset="-122"/>
              <a:ea typeface="宋体" pitchFamily="2" charset="-122"/>
            </a:endParaRPr>
          </a:p>
        </p:txBody>
      </p:sp>
      <p:sp>
        <p:nvSpPr>
          <p:cNvPr id="109" name="TextBox 108"/>
          <p:cNvSpPr txBox="1"/>
          <p:nvPr/>
        </p:nvSpPr>
        <p:spPr>
          <a:xfrm>
            <a:off x="3321804" y="4343400"/>
            <a:ext cx="6096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a</a:t>
            </a:r>
            <a:endParaRPr lang="zh-CN" altLang="en-US" dirty="0">
              <a:latin typeface="宋体" pitchFamily="2" charset="-122"/>
              <a:ea typeface="宋体" pitchFamily="2" charset="-122"/>
            </a:endParaRPr>
          </a:p>
        </p:txBody>
      </p:sp>
      <p:cxnSp>
        <p:nvCxnSpPr>
          <p:cNvPr id="110" name="直接连接符 109"/>
          <p:cNvCxnSpPr>
            <a:stCxn id="107" idx="2"/>
            <a:endCxn id="108" idx="0"/>
          </p:cNvCxnSpPr>
          <p:nvPr/>
        </p:nvCxnSpPr>
        <p:spPr bwMode="auto">
          <a:xfrm flipH="1">
            <a:off x="2255004" y="4026932"/>
            <a:ext cx="678696" cy="3281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直接连接符 110"/>
          <p:cNvCxnSpPr>
            <a:stCxn id="107" idx="2"/>
            <a:endCxn id="109" idx="0"/>
          </p:cNvCxnSpPr>
          <p:nvPr/>
        </p:nvCxnSpPr>
        <p:spPr bwMode="auto">
          <a:xfrm>
            <a:off x="2933700" y="4026932"/>
            <a:ext cx="692904"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直接连接符 112"/>
          <p:cNvCxnSpPr>
            <a:stCxn id="61" idx="2"/>
            <a:endCxn id="114" idx="0"/>
          </p:cNvCxnSpPr>
          <p:nvPr/>
        </p:nvCxnSpPr>
        <p:spPr bwMode="auto">
          <a:xfrm>
            <a:off x="2133600" y="2579132"/>
            <a:ext cx="800100"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 name="TextBox 113"/>
          <p:cNvSpPr txBox="1"/>
          <p:nvPr/>
        </p:nvSpPr>
        <p:spPr>
          <a:xfrm>
            <a:off x="2362200" y="2895600"/>
            <a:ext cx="11430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ExpStmt</a:t>
            </a:r>
            <a:endParaRPr lang="zh-CN" altLang="en-US" dirty="0">
              <a:latin typeface="宋体" pitchFamily="2" charset="-122"/>
              <a:ea typeface="宋体" pitchFamily="2" charset="-122"/>
            </a:endParaRPr>
          </a:p>
        </p:txBody>
      </p:sp>
      <p:cxnSp>
        <p:nvCxnSpPr>
          <p:cNvPr id="117" name="直接连接符 116"/>
          <p:cNvCxnSpPr>
            <a:stCxn id="114" idx="2"/>
            <a:endCxn id="107" idx="0"/>
          </p:cNvCxnSpPr>
          <p:nvPr/>
        </p:nvCxnSpPr>
        <p:spPr bwMode="auto">
          <a:xfrm>
            <a:off x="2933700" y="3264932"/>
            <a:ext cx="0" cy="3926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TextBox 119"/>
          <p:cNvSpPr txBox="1"/>
          <p:nvPr/>
        </p:nvSpPr>
        <p:spPr>
          <a:xfrm>
            <a:off x="4602996" y="3657600"/>
            <a:ext cx="11430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Ass</a:t>
            </a:r>
            <a:r>
              <a:rPr lang="zh-CN" altLang="en-US" dirty="0">
                <a:latin typeface="宋体" pitchFamily="2" charset="-122"/>
                <a:ea typeface="宋体" pitchFamily="2" charset="-122"/>
              </a:rPr>
              <a:t>（</a:t>
            </a:r>
            <a:r>
              <a:rPr lang="en-US" altLang="zh-CN" dirty="0">
                <a:latin typeface="宋体" pitchFamily="2" charset="-122"/>
                <a:ea typeface="宋体" pitchFamily="2" charset="-122"/>
              </a:rPr>
              <a:t>=</a:t>
            </a:r>
            <a:r>
              <a:rPr lang="zh-CN" altLang="en-US" dirty="0">
                <a:latin typeface="宋体" pitchFamily="2" charset="-122"/>
                <a:ea typeface="宋体" pitchFamily="2" charset="-122"/>
              </a:rPr>
              <a:t>）</a:t>
            </a:r>
          </a:p>
        </p:txBody>
      </p:sp>
      <p:sp>
        <p:nvSpPr>
          <p:cNvPr id="121" name="TextBox 120"/>
          <p:cNvSpPr txBox="1"/>
          <p:nvPr/>
        </p:nvSpPr>
        <p:spPr>
          <a:xfrm>
            <a:off x="4191000" y="4355068"/>
            <a:ext cx="6096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m</a:t>
            </a:r>
            <a:endParaRPr lang="zh-CN" altLang="en-US" dirty="0">
              <a:latin typeface="宋体" pitchFamily="2" charset="-122"/>
              <a:ea typeface="宋体" pitchFamily="2" charset="-122"/>
            </a:endParaRPr>
          </a:p>
        </p:txBody>
      </p:sp>
      <p:sp>
        <p:nvSpPr>
          <p:cNvPr id="122" name="TextBox 121"/>
          <p:cNvSpPr txBox="1"/>
          <p:nvPr/>
        </p:nvSpPr>
        <p:spPr>
          <a:xfrm>
            <a:off x="5562600" y="4343400"/>
            <a:ext cx="6096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b</a:t>
            </a:r>
            <a:endParaRPr lang="zh-CN" altLang="en-US" dirty="0">
              <a:latin typeface="宋体" pitchFamily="2" charset="-122"/>
              <a:ea typeface="宋体" pitchFamily="2" charset="-122"/>
            </a:endParaRPr>
          </a:p>
        </p:txBody>
      </p:sp>
      <p:cxnSp>
        <p:nvCxnSpPr>
          <p:cNvPr id="123" name="直接连接符 122"/>
          <p:cNvCxnSpPr>
            <a:stCxn id="120" idx="2"/>
            <a:endCxn id="121" idx="0"/>
          </p:cNvCxnSpPr>
          <p:nvPr/>
        </p:nvCxnSpPr>
        <p:spPr bwMode="auto">
          <a:xfrm flipH="1">
            <a:off x="4495800" y="4026932"/>
            <a:ext cx="678696" cy="3281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接连接符 123"/>
          <p:cNvCxnSpPr>
            <a:stCxn id="120" idx="2"/>
            <a:endCxn id="122" idx="0"/>
          </p:cNvCxnSpPr>
          <p:nvPr/>
        </p:nvCxnSpPr>
        <p:spPr bwMode="auto">
          <a:xfrm>
            <a:off x="5174496" y="4026932"/>
            <a:ext cx="692904"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 name="TextBox 124"/>
          <p:cNvSpPr txBox="1"/>
          <p:nvPr/>
        </p:nvSpPr>
        <p:spPr>
          <a:xfrm>
            <a:off x="4602996" y="2895600"/>
            <a:ext cx="1143000" cy="369332"/>
          </a:xfrm>
          <a:prstGeom prst="rect">
            <a:avLst/>
          </a:prstGeom>
          <a:noFill/>
          <a:ln>
            <a:solidFill>
              <a:schemeClr val="tx1"/>
            </a:solidFill>
          </a:ln>
        </p:spPr>
        <p:txBody>
          <a:bodyPr wrap="square" rtlCol="0">
            <a:spAutoFit/>
          </a:bodyPr>
          <a:lstStyle/>
          <a:p>
            <a:r>
              <a:rPr lang="en-US" altLang="zh-CN" dirty="0" err="1">
                <a:latin typeface="宋体" pitchFamily="2" charset="-122"/>
                <a:ea typeface="宋体" pitchFamily="2" charset="-122"/>
              </a:rPr>
              <a:t>ExpStmt</a:t>
            </a:r>
            <a:endParaRPr lang="zh-CN" altLang="en-US" dirty="0">
              <a:latin typeface="宋体" pitchFamily="2" charset="-122"/>
              <a:ea typeface="宋体" pitchFamily="2" charset="-122"/>
            </a:endParaRPr>
          </a:p>
        </p:txBody>
      </p:sp>
      <p:cxnSp>
        <p:nvCxnSpPr>
          <p:cNvPr id="126" name="直接连接符 125"/>
          <p:cNvCxnSpPr>
            <a:stCxn id="125" idx="2"/>
            <a:endCxn id="120" idx="0"/>
          </p:cNvCxnSpPr>
          <p:nvPr/>
        </p:nvCxnSpPr>
        <p:spPr bwMode="auto">
          <a:xfrm>
            <a:off x="5174496" y="3264932"/>
            <a:ext cx="0" cy="3926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直接连接符 127"/>
          <p:cNvCxnSpPr>
            <a:stCxn id="61" idx="2"/>
            <a:endCxn id="125" idx="0"/>
          </p:cNvCxnSpPr>
          <p:nvPr/>
        </p:nvCxnSpPr>
        <p:spPr bwMode="auto">
          <a:xfrm>
            <a:off x="2133600" y="2579132"/>
            <a:ext cx="3040896" cy="316468"/>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TextBox 128"/>
          <p:cNvSpPr txBox="1"/>
          <p:nvPr/>
        </p:nvSpPr>
        <p:spPr>
          <a:xfrm>
            <a:off x="7017504" y="3985736"/>
            <a:ext cx="609600" cy="369332"/>
          </a:xfrm>
          <a:prstGeom prst="rect">
            <a:avLst/>
          </a:prstGeom>
          <a:noFill/>
          <a:ln>
            <a:solidFill>
              <a:schemeClr val="tx1"/>
            </a:solidFill>
          </a:ln>
        </p:spPr>
        <p:txBody>
          <a:bodyPr wrap="square" rtlCol="0">
            <a:spAutoFit/>
          </a:bodyPr>
          <a:lstStyle/>
          <a:p>
            <a:r>
              <a:rPr lang="en-US" altLang="zh-CN" dirty="0">
                <a:latin typeface="宋体" pitchFamily="2" charset="-122"/>
                <a:ea typeface="宋体" pitchFamily="2" charset="-122"/>
              </a:rPr>
              <a:t>m</a:t>
            </a:r>
            <a:endParaRPr lang="zh-CN" altLang="en-US" dirty="0">
              <a:latin typeface="宋体" pitchFamily="2" charset="-122"/>
              <a:ea typeface="宋体" pitchFamily="2" charset="-122"/>
            </a:endParaRPr>
          </a:p>
        </p:txBody>
      </p:sp>
      <p:cxnSp>
        <p:nvCxnSpPr>
          <p:cNvPr id="130" name="直接连接符 129"/>
          <p:cNvCxnSpPr>
            <a:stCxn id="56" idx="2"/>
            <a:endCxn id="129" idx="0"/>
          </p:cNvCxnSpPr>
          <p:nvPr/>
        </p:nvCxnSpPr>
        <p:spPr bwMode="auto">
          <a:xfrm>
            <a:off x="7315200" y="3429000"/>
            <a:ext cx="7104" cy="556736"/>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TextBox 46"/>
          <p:cNvSpPr txBox="1"/>
          <p:nvPr/>
        </p:nvSpPr>
        <p:spPr>
          <a:xfrm>
            <a:off x="-609600" y="1300877"/>
            <a:ext cx="4038600" cy="2585323"/>
          </a:xfrm>
          <a:prstGeom prst="rect">
            <a:avLst/>
          </a:prstGeom>
          <a:noFill/>
        </p:spPr>
        <p:txBody>
          <a:bodyPr wrap="square" rtlCol="0">
            <a:spAutoFit/>
          </a:bodyPr>
          <a:lstStyle/>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i,j</a:t>
            </a:r>
            <a:r>
              <a:rPr lang="en-US" altLang="zh-CN" b="1" dirty="0">
                <a:latin typeface="宋体" pitchFamily="2" charset="-122"/>
                <a:ea typeface="宋体" pitchFamily="2" charset="-122"/>
              </a:rPr>
              <a:t>;</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 fun(</a:t>
            </a:r>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 a, float b)</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a:t>
            </a:r>
            <a:r>
              <a:rPr lang="en-US" altLang="zh-CN" b="1" dirty="0" err="1">
                <a:latin typeface="宋体" pitchFamily="2" charset="-122"/>
                <a:ea typeface="宋体" pitchFamily="2" charset="-122"/>
              </a:rPr>
              <a:t>int</a:t>
            </a:r>
            <a:r>
              <a:rPr lang="en-US" altLang="zh-CN" b="1" dirty="0">
                <a:latin typeface="宋体" pitchFamily="2" charset="-122"/>
                <a:ea typeface="宋体" pitchFamily="2" charset="-122"/>
              </a:rPr>
              <a:t> m;</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if (a&gt;b) m=a;</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else m=b;</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return m;</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a:t>
            </a:r>
            <a:endParaRPr lang="zh-CN" altLang="zh-CN" dirty="0">
              <a:latin typeface="宋体" pitchFamily="2" charset="-122"/>
              <a:ea typeface="宋体" pitchFamily="2" charset="-122"/>
            </a:endParaRPr>
          </a:p>
          <a:p>
            <a:pPr algn="l"/>
            <a:r>
              <a:rPr lang="en-US" altLang="zh-CN" b="1" dirty="0">
                <a:latin typeface="宋体" pitchFamily="2" charset="-122"/>
                <a:ea typeface="宋体" pitchFamily="2" charset="-122"/>
              </a:rPr>
              <a:t>	float </a:t>
            </a:r>
            <a:r>
              <a:rPr lang="en-US" altLang="zh-CN" b="1" dirty="0" err="1">
                <a:latin typeface="宋体" pitchFamily="2" charset="-122"/>
                <a:ea typeface="宋体" pitchFamily="2" charset="-122"/>
              </a:rPr>
              <a:t>x,y</a:t>
            </a:r>
            <a:r>
              <a:rPr lang="en-US" altLang="zh-CN" b="1" dirty="0">
                <a:latin typeface="宋体" pitchFamily="2" charset="-122"/>
                <a:ea typeface="宋体" pitchFamily="2" charset="-122"/>
              </a:rPr>
              <a:t>;</a:t>
            </a:r>
            <a:endParaRPr lang="zh-CN" altLang="zh-CN" dirty="0">
              <a:latin typeface="宋体" pitchFamily="2" charset="-122"/>
              <a:ea typeface="宋体" pitchFamily="2" charset="-122"/>
            </a:endParaRPr>
          </a:p>
        </p:txBody>
      </p:sp>
      <p:sp>
        <p:nvSpPr>
          <p:cNvPr id="4" name="Text Box 2"/>
          <p:cNvSpPr txBox="1">
            <a:spLocks noChangeArrowheads="1"/>
          </p:cNvSpPr>
          <p:nvPr/>
        </p:nvSpPr>
        <p:spPr bwMode="auto">
          <a:xfrm>
            <a:off x="228600" y="457200"/>
            <a:ext cx="4724400" cy="523220"/>
          </a:xfrm>
          <a:prstGeom prst="rect">
            <a:avLst/>
          </a:prstGeom>
          <a:noFill/>
          <a:ln w="9525">
            <a:noFill/>
            <a:miter lim="800000"/>
            <a:headEnd/>
            <a:tailEnd/>
          </a:ln>
        </p:spPr>
        <p:txBody>
          <a:bodyPr wrap="square">
            <a:spAutoFit/>
          </a:bodyPr>
          <a:lstStyle/>
          <a:p>
            <a:pPr algn="l" eaLnBrk="1" hangingPunct="1">
              <a:spcBef>
                <a:spcPct val="50000"/>
              </a:spcBef>
            </a:pPr>
            <a:r>
              <a:rPr lang="zh-CN" altLang="en-US" sz="2800" b="1" dirty="0">
                <a:solidFill>
                  <a:srgbClr val="800000"/>
                </a:solidFill>
                <a:latin typeface="黑体" pitchFamily="49" charset="-122"/>
                <a:ea typeface="黑体" pitchFamily="49" charset="-122"/>
              </a:rPr>
              <a:t>抽象语法树的显示</a:t>
            </a:r>
          </a:p>
        </p:txBody>
      </p:sp>
      <p:pic>
        <p:nvPicPr>
          <p:cNvPr id="5" name="图片 4"/>
          <p:cNvPicPr/>
          <p:nvPr/>
        </p:nvPicPr>
        <p:blipFill>
          <a:blip r:embed="rId2" cstate="print"/>
          <a:srcRect t="3055" r="80237" b="8009"/>
          <a:stretch>
            <a:fillRect/>
          </a:stretch>
        </p:blipFill>
        <p:spPr bwMode="auto">
          <a:xfrm>
            <a:off x="3352800" y="457200"/>
            <a:ext cx="5715000" cy="5791200"/>
          </a:xfrm>
          <a:prstGeom prst="rect">
            <a:avLst/>
          </a:prstGeom>
          <a:noFill/>
          <a:ln w="9525">
            <a:noFill/>
            <a:miter lim="800000"/>
            <a:headEnd/>
            <a:tailEnd/>
          </a:ln>
        </p:spPr>
      </p:pic>
      <p:sp>
        <p:nvSpPr>
          <p:cNvPr id="6"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23</a:t>
            </a:fld>
            <a:endParaRPr lang="en-US" altLang="zh-CN" sz="1800" dirty="0">
              <a:latin typeface="宋体" pitchFamily="2" charset="-122"/>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24</a:t>
            </a:fld>
            <a:endParaRPr lang="en-US" altLang="zh-CN" dirty="0">
              <a:latin typeface="宋体" pitchFamily="2" charset="-122"/>
              <a:ea typeface="宋体" pitchFamily="2" charset="-122"/>
            </a:endParaRPr>
          </a:p>
        </p:txBody>
      </p:sp>
      <p:sp>
        <p:nvSpPr>
          <p:cNvPr id="8" name="Rectangle 2"/>
          <p:cNvSpPr txBox="1">
            <a:spLocks noChangeArrowheads="1"/>
          </p:cNvSpPr>
          <p:nvPr/>
        </p:nvSpPr>
        <p:spPr bwMode="auto">
          <a:xfrm>
            <a:off x="457200" y="145257"/>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b="1" kern="0" dirty="0">
                <a:latin typeface="+mn-ea"/>
                <a:ea typeface="+mn-ea"/>
              </a:rPr>
              <a:t>实验一的检查验收</a:t>
            </a:r>
          </a:p>
        </p:txBody>
      </p:sp>
      <p:sp>
        <p:nvSpPr>
          <p:cNvPr id="10" name="Rectangle 2"/>
          <p:cNvSpPr>
            <a:spLocks noGrp="1" noChangeArrowheads="1"/>
          </p:cNvSpPr>
          <p:nvPr>
            <p:ph idx="1"/>
          </p:nvPr>
        </p:nvSpPr>
        <p:spPr>
          <a:xfrm>
            <a:off x="-152400" y="1203326"/>
            <a:ext cx="8763000" cy="4435474"/>
          </a:xfrm>
        </p:spPr>
        <p:txBody>
          <a:bodyPr/>
          <a:lstStyle/>
          <a:p>
            <a:pPr lvl="1"/>
            <a:r>
              <a:rPr lang="zh-CN" altLang="en-US" sz="2400" dirty="0">
                <a:latin typeface="+mn-ea"/>
              </a:rPr>
              <a:t> 自行准备好测试用例。</a:t>
            </a:r>
            <a:endParaRPr lang="en-US" altLang="zh-CN" sz="2400" dirty="0">
              <a:latin typeface="+mn-ea"/>
            </a:endParaRPr>
          </a:p>
          <a:p>
            <a:pPr lvl="1"/>
            <a:r>
              <a:rPr lang="en-US" altLang="zh-CN" sz="2400" dirty="0">
                <a:latin typeface="+mn-ea"/>
              </a:rPr>
              <a:t> </a:t>
            </a:r>
            <a:r>
              <a:rPr lang="zh-CN" altLang="en-US" sz="2400" dirty="0">
                <a:latin typeface="+mn-ea"/>
              </a:rPr>
              <a:t>词法分析：正确识别出源程序中的单词，以二元组的形式显示。以及对不能识别的符号报错。</a:t>
            </a:r>
            <a:endParaRPr lang="en-US" altLang="zh-CN" sz="2400" dirty="0">
              <a:latin typeface="+mn-ea"/>
            </a:endParaRPr>
          </a:p>
          <a:p>
            <a:pPr lvl="1"/>
            <a:r>
              <a:rPr lang="en-US" altLang="zh-CN" sz="2400" dirty="0">
                <a:latin typeface="+mn-ea"/>
              </a:rPr>
              <a:t> </a:t>
            </a:r>
            <a:r>
              <a:rPr lang="zh-CN" altLang="en-US" sz="2400" dirty="0">
                <a:latin typeface="+mn-ea"/>
              </a:rPr>
              <a:t>语法分析：（</a:t>
            </a:r>
            <a:r>
              <a:rPr lang="en-US" altLang="zh-CN" sz="2400" dirty="0">
                <a:latin typeface="+mn-ea"/>
              </a:rPr>
              <a:t>1</a:t>
            </a:r>
            <a:r>
              <a:rPr lang="zh-CN" altLang="en-US" sz="2400" dirty="0">
                <a:latin typeface="+mn-ea"/>
              </a:rPr>
              <a:t>）正确显示出测试用代码的抽象语法树，要求根据显示的形式能还原出源程序的代码（不包含注释）；（</a:t>
            </a:r>
            <a:r>
              <a:rPr lang="en-US" altLang="zh-CN" sz="2400" dirty="0">
                <a:latin typeface="+mn-ea"/>
              </a:rPr>
              <a:t>2</a:t>
            </a:r>
            <a:r>
              <a:rPr lang="zh-CN" altLang="en-US" sz="2400" dirty="0">
                <a:latin typeface="+mn-ea"/>
              </a:rPr>
              <a:t>）报错功能，能正确给出错误性质和位置，并有容错的功能（能够</a:t>
            </a:r>
            <a:r>
              <a:rPr lang="en-US" altLang="zh-CN" sz="2400" dirty="0">
                <a:latin typeface="+mn-ea"/>
              </a:rPr>
              <a:t>1</a:t>
            </a:r>
            <a:r>
              <a:rPr lang="zh-CN" altLang="en-US" sz="2400" dirty="0">
                <a:latin typeface="+mn-ea"/>
              </a:rPr>
              <a:t>次显示多个语法错误）。</a:t>
            </a:r>
            <a:endParaRPr lang="en-US" altLang="zh-CN" sz="2400" dirty="0">
              <a:latin typeface="+mn-ea"/>
            </a:endParaRPr>
          </a:p>
          <a:p>
            <a:pPr lvl="1"/>
            <a:r>
              <a:rPr lang="en-US" altLang="zh-CN" sz="2400" dirty="0">
                <a:latin typeface="+mn-ea"/>
              </a:rPr>
              <a:t> </a:t>
            </a:r>
            <a:r>
              <a:rPr lang="zh-CN" altLang="en-US" sz="2400" dirty="0">
                <a:latin typeface="+mn-ea"/>
              </a:rPr>
              <a:t>回答老师的提问。</a:t>
            </a:r>
            <a:endParaRPr lang="en-US" altLang="zh-CN" sz="2400" dirty="0">
              <a:latin typeface="+mn-ea"/>
            </a:endParaRPr>
          </a:p>
          <a:p>
            <a:pPr lvl="1"/>
            <a:r>
              <a:rPr lang="en-US" altLang="zh-CN" sz="2400" dirty="0">
                <a:latin typeface="+mn-ea"/>
              </a:rPr>
              <a:t> </a:t>
            </a:r>
            <a:r>
              <a:rPr lang="zh-CN" altLang="en-US" sz="2400" dirty="0">
                <a:latin typeface="+mn-ea"/>
              </a:rPr>
              <a:t>评分依据</a:t>
            </a:r>
            <a:r>
              <a:rPr lang="zh-CN" altLang="en-US" sz="2400" dirty="0">
                <a:latin typeface="+mn-ea"/>
                <a:sym typeface="Wingdings" pitchFamily="2" charset="2"/>
              </a:rPr>
              <a:t>： （</a:t>
            </a:r>
            <a:r>
              <a:rPr lang="en-US" altLang="zh-CN" sz="2400" dirty="0">
                <a:latin typeface="+mn-ea"/>
                <a:sym typeface="Wingdings" pitchFamily="2" charset="2"/>
              </a:rPr>
              <a:t>1) </a:t>
            </a:r>
            <a:r>
              <a:rPr lang="zh-CN" altLang="en-US" sz="2400" dirty="0">
                <a:latin typeface="+mn-ea"/>
                <a:sym typeface="Wingdings" pitchFamily="2" charset="2"/>
              </a:rPr>
              <a:t>完成的时间；（</a:t>
            </a:r>
            <a:r>
              <a:rPr lang="en-US" altLang="zh-CN" sz="2400" dirty="0">
                <a:latin typeface="+mn-ea"/>
                <a:sym typeface="Wingdings" pitchFamily="2" charset="2"/>
              </a:rPr>
              <a:t>2</a:t>
            </a:r>
            <a:r>
              <a:rPr lang="zh-CN" altLang="en-US" sz="2400" dirty="0">
                <a:latin typeface="+mn-ea"/>
                <a:sym typeface="Wingdings" pitchFamily="2" charset="2"/>
              </a:rPr>
              <a:t>）完成的质量。</a:t>
            </a:r>
            <a:endParaRPr lang="en-US" altLang="zh-CN" sz="2400" dirty="0">
              <a:latin typeface="+mn-ea"/>
            </a:endParaRPr>
          </a:p>
        </p:txBody>
      </p:sp>
    </p:spTree>
    <p:extLst>
      <p:ext uri="{BB962C8B-B14F-4D97-AF65-F5344CB8AC3E}">
        <p14:creationId xmlns:p14="http://schemas.microsoft.com/office/powerpoint/2010/main" val="694515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25</a:t>
            </a:fld>
            <a:endParaRPr lang="en-US" altLang="zh-CN" dirty="0">
              <a:latin typeface="宋体" pitchFamily="2" charset="-122"/>
              <a:ea typeface="宋体" pitchFamily="2" charset="-122"/>
            </a:endParaRPr>
          </a:p>
        </p:txBody>
      </p:sp>
      <p:sp>
        <p:nvSpPr>
          <p:cNvPr id="7" name="Rectangle 2"/>
          <p:cNvSpPr>
            <a:spLocks noGrp="1" noChangeArrowheads="1"/>
          </p:cNvSpPr>
          <p:nvPr>
            <p:ph idx="1"/>
          </p:nvPr>
        </p:nvSpPr>
        <p:spPr>
          <a:xfrm>
            <a:off x="-152400" y="1203326"/>
            <a:ext cx="8763000" cy="4359274"/>
          </a:xfrm>
        </p:spPr>
        <p:txBody>
          <a:bodyPr/>
          <a:lstStyle/>
          <a:p>
            <a:pPr lvl="1">
              <a:buNone/>
            </a:pPr>
            <a:r>
              <a:rPr lang="zh-CN" altLang="en-US" sz="2400" dirty="0">
                <a:latin typeface="+mn-ea"/>
              </a:rPr>
              <a:t>    对实验一生成的抽象语法树进行先根遍历，完成：</a:t>
            </a:r>
            <a:endParaRPr lang="en-US" altLang="zh-CN" sz="2400" dirty="0">
              <a:latin typeface="+mn-ea"/>
            </a:endParaRPr>
          </a:p>
          <a:p>
            <a:pPr lvl="1"/>
            <a:r>
              <a:rPr lang="zh-CN" altLang="en-US" sz="2400" dirty="0">
                <a:latin typeface="+mn-ea"/>
              </a:rPr>
              <a:t> 符号表的管理。可选择采用顺序表，</a:t>
            </a:r>
            <a:r>
              <a:rPr lang="en-US" altLang="zh-CN" sz="2400" dirty="0">
                <a:latin typeface="+mn-ea"/>
              </a:rPr>
              <a:t>HASH</a:t>
            </a:r>
            <a:r>
              <a:rPr lang="zh-CN" altLang="en-US" sz="2400" dirty="0">
                <a:latin typeface="+mn-ea"/>
              </a:rPr>
              <a:t>表，十字链表，多表等形式。遇到说明语句填写符号表并做出相应的语义检查；遇到语句中的符号引用，查找符号表并进行语义检查。</a:t>
            </a:r>
            <a:endParaRPr lang="en-US" altLang="zh-CN" sz="2400" dirty="0">
              <a:latin typeface="+mn-ea"/>
            </a:endParaRPr>
          </a:p>
          <a:p>
            <a:pPr lvl="1"/>
            <a:r>
              <a:rPr lang="en-US" altLang="zh-CN" sz="2400" dirty="0">
                <a:latin typeface="+mn-ea"/>
              </a:rPr>
              <a:t> </a:t>
            </a:r>
            <a:r>
              <a:rPr lang="zh-CN" altLang="en-US" sz="2400" dirty="0">
                <a:latin typeface="+mn-ea"/>
              </a:rPr>
              <a:t>类型检查</a:t>
            </a:r>
            <a:endParaRPr lang="en-US" altLang="zh-CN" sz="2400" dirty="0">
              <a:latin typeface="+mn-ea"/>
            </a:endParaRPr>
          </a:p>
          <a:p>
            <a:pPr lvl="1"/>
            <a:r>
              <a:rPr lang="en-US" altLang="zh-CN" sz="2400" dirty="0">
                <a:latin typeface="+mn-ea"/>
              </a:rPr>
              <a:t> </a:t>
            </a:r>
            <a:r>
              <a:rPr lang="zh-CN" altLang="en-US" sz="2400" dirty="0">
                <a:latin typeface="+mn-ea"/>
              </a:rPr>
              <a:t>名字的作用域分析</a:t>
            </a:r>
            <a:endParaRPr lang="en-US" altLang="zh-CN" sz="2400" dirty="0">
              <a:latin typeface="+mn-ea"/>
            </a:endParaRPr>
          </a:p>
          <a:p>
            <a:pPr lvl="1"/>
            <a:r>
              <a:rPr lang="en-US" altLang="zh-CN" sz="2400" dirty="0">
                <a:latin typeface="+mn-ea"/>
              </a:rPr>
              <a:t> </a:t>
            </a:r>
            <a:r>
              <a:rPr lang="zh-CN" altLang="en-US" sz="2400" dirty="0">
                <a:latin typeface="+mn-ea"/>
              </a:rPr>
              <a:t>控制流检查（</a:t>
            </a:r>
            <a:r>
              <a:rPr lang="en-US" altLang="zh-CN" sz="2400" dirty="0">
                <a:latin typeface="+mn-ea"/>
              </a:rPr>
              <a:t>break</a:t>
            </a:r>
            <a:r>
              <a:rPr lang="zh-CN" altLang="en-US" sz="2400" dirty="0">
                <a:latin typeface="+mn-ea"/>
              </a:rPr>
              <a:t>，</a:t>
            </a:r>
            <a:r>
              <a:rPr lang="en-US" altLang="zh-CN" sz="2400" dirty="0">
                <a:latin typeface="+mn-ea"/>
              </a:rPr>
              <a:t>continue</a:t>
            </a:r>
            <a:r>
              <a:rPr lang="zh-CN" altLang="en-US" sz="2400" dirty="0">
                <a:latin typeface="+mn-ea"/>
              </a:rPr>
              <a:t>等必须出现在合法的位置</a:t>
            </a:r>
            <a:endParaRPr lang="en-US" altLang="zh-CN" sz="2400" dirty="0">
              <a:latin typeface="+mn-ea"/>
            </a:endParaRPr>
          </a:p>
          <a:p>
            <a:pPr lvl="1"/>
            <a:r>
              <a:rPr lang="en-US" altLang="zh-CN" sz="2400" dirty="0">
                <a:latin typeface="+mn-ea"/>
              </a:rPr>
              <a:t> </a:t>
            </a:r>
            <a:r>
              <a:rPr lang="zh-CN" altLang="en-US" sz="2400" dirty="0">
                <a:latin typeface="+mn-ea"/>
              </a:rPr>
              <a:t>。。。</a:t>
            </a:r>
            <a:endParaRPr lang="en-US" altLang="zh-CN" sz="2400" dirty="0">
              <a:latin typeface="+mn-ea"/>
            </a:endParaRPr>
          </a:p>
        </p:txBody>
      </p:sp>
      <p:sp>
        <p:nvSpPr>
          <p:cNvPr id="8" name="Rectangle 2"/>
          <p:cNvSpPr txBox="1">
            <a:spLocks noChangeArrowheads="1"/>
          </p:cNvSpPr>
          <p:nvPr/>
        </p:nvSpPr>
        <p:spPr bwMode="auto">
          <a:xfrm>
            <a:off x="457200" y="145257"/>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b="1" kern="0" dirty="0">
                <a:latin typeface="+mn-ea"/>
                <a:ea typeface="+mn-ea"/>
              </a:rPr>
              <a:t>实验二 符号表的管理与语义检查</a:t>
            </a:r>
          </a:p>
        </p:txBody>
      </p:sp>
    </p:spTree>
    <p:extLst>
      <p:ext uri="{BB962C8B-B14F-4D97-AF65-F5344CB8AC3E}">
        <p14:creationId xmlns:p14="http://schemas.microsoft.com/office/powerpoint/2010/main" val="694515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a:spLocks noChangeArrowheads="1"/>
          </p:cNvSpPr>
          <p:nvPr/>
        </p:nvSpPr>
        <p:spPr bwMode="auto">
          <a:xfrm>
            <a:off x="4067572" y="320551"/>
            <a:ext cx="3384550" cy="461962"/>
          </a:xfrm>
          <a:prstGeom prst="rect">
            <a:avLst/>
          </a:prstGeom>
          <a:noFill/>
          <a:ln w="9525">
            <a:noFill/>
            <a:miter lim="800000"/>
            <a:headEnd/>
            <a:tailEnd/>
          </a:ln>
        </p:spPr>
        <p:txBody>
          <a:bodyPr>
            <a:spAutoFit/>
          </a:bodyPr>
          <a:lstStyle/>
          <a:p>
            <a:r>
              <a:rPr lang="en-US" altLang="zh-CN" b="1" dirty="0">
                <a:solidFill>
                  <a:srgbClr val="000000"/>
                </a:solidFill>
                <a:latin typeface="Times New Roman" pitchFamily="18" charset="0"/>
                <a:cs typeface="Times New Roman" pitchFamily="18" charset="0"/>
              </a:rPr>
              <a:t>LEV:  0</a:t>
            </a:r>
            <a:endParaRPr lang="zh-CN" altLang="en-US" b="1" dirty="0">
              <a:solidFill>
                <a:srgbClr val="000000"/>
              </a:solidFill>
              <a:latin typeface="Times New Roman" pitchFamily="18" charset="0"/>
              <a:cs typeface="Times New Roman" pitchFamily="18" charset="0"/>
            </a:endParaRPr>
          </a:p>
        </p:txBody>
      </p:sp>
      <p:pic>
        <p:nvPicPr>
          <p:cNvPr id="36" name="Picture 2"/>
          <p:cNvPicPr>
            <a:picLocks noChangeAspect="1" noChangeArrowheads="1"/>
          </p:cNvPicPr>
          <p:nvPr/>
        </p:nvPicPr>
        <p:blipFill>
          <a:blip r:embed="rId2" cstate="print"/>
          <a:srcRect l="21857" t="8454" r="23353" b="15750"/>
          <a:stretch>
            <a:fillRect/>
          </a:stretch>
        </p:blipFill>
        <p:spPr bwMode="auto">
          <a:xfrm>
            <a:off x="395536" y="1340768"/>
            <a:ext cx="5508104" cy="4608512"/>
          </a:xfrm>
          <a:prstGeom prst="rect">
            <a:avLst/>
          </a:prstGeom>
          <a:noFill/>
          <a:ln w="9525" cap="flat" cmpd="sng">
            <a:noFill/>
            <a:prstDash val="solid"/>
            <a:miter lim="800000"/>
            <a:headEnd type="none" w="med" len="med"/>
            <a:tailEnd type="none" w="med" len="med"/>
          </a:ln>
        </p:spPr>
      </p:pic>
      <p:sp>
        <p:nvSpPr>
          <p:cNvPr id="37" name="TextBox 36"/>
          <p:cNvSpPr txBox="1"/>
          <p:nvPr/>
        </p:nvSpPr>
        <p:spPr>
          <a:xfrm>
            <a:off x="0" y="1979548"/>
            <a:ext cx="1763688" cy="738664"/>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DX</a:t>
            </a:r>
          </a:p>
          <a:p>
            <a:pPr algn="ctr"/>
            <a:r>
              <a:rPr lang="zh-CN" altLang="en-US" sz="1200" b="1" dirty="0">
                <a:latin typeface="Times New Roman" pitchFamily="18" charset="0"/>
                <a:cs typeface="Times New Roman" pitchFamily="18" charset="0"/>
              </a:rPr>
              <a:t>外部变量在静态数据区偏移起点</a:t>
            </a:r>
            <a:r>
              <a:rPr lang="en-US" altLang="zh-CN" sz="1200" b="1" dirty="0">
                <a:latin typeface="Times New Roman" pitchFamily="18" charset="0"/>
                <a:cs typeface="Times New Roman" pitchFamily="18" charset="0"/>
              </a:rPr>
              <a:t>DX</a:t>
            </a:r>
            <a:r>
              <a:rPr lang="zh-CN" altLang="en-US" sz="1200" b="1" dirty="0">
                <a:latin typeface="Times New Roman" pitchFamily="18" charset="0"/>
                <a:cs typeface="Times New Roman" pitchFamily="18" charset="0"/>
              </a:rPr>
              <a:t>可为</a:t>
            </a:r>
            <a:r>
              <a:rPr lang="en-US" altLang="zh-CN" sz="1200" b="1" dirty="0">
                <a:latin typeface="Times New Roman" pitchFamily="18" charset="0"/>
                <a:cs typeface="Times New Roman" pitchFamily="18" charset="0"/>
              </a:rPr>
              <a:t>0</a:t>
            </a:r>
            <a:endParaRPr lang="zh-CN" altLang="en-US" sz="1200" b="1" dirty="0">
              <a:latin typeface="Times New Roman" pitchFamily="18" charset="0"/>
              <a:cs typeface="Times New Roman" pitchFamily="18" charset="0"/>
            </a:endParaRPr>
          </a:p>
        </p:txBody>
      </p:sp>
      <p:sp>
        <p:nvSpPr>
          <p:cNvPr id="38" name="TextBox 37"/>
          <p:cNvSpPr txBox="1"/>
          <p:nvPr/>
        </p:nvSpPr>
        <p:spPr>
          <a:xfrm>
            <a:off x="35496" y="2924944"/>
            <a:ext cx="1691680" cy="369332"/>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DX</a:t>
            </a:r>
            <a:endParaRPr lang="zh-CN" altLang="en-US" sz="1800" b="1" dirty="0">
              <a:latin typeface="Times New Roman" pitchFamily="18" charset="0"/>
              <a:cs typeface="Times New Roman" pitchFamily="18" charset="0"/>
            </a:endParaRPr>
          </a:p>
        </p:txBody>
      </p:sp>
      <p:sp>
        <p:nvSpPr>
          <p:cNvPr id="39" name="TextBox 38"/>
          <p:cNvSpPr txBox="1"/>
          <p:nvPr/>
        </p:nvSpPr>
        <p:spPr>
          <a:xfrm>
            <a:off x="179512" y="3933056"/>
            <a:ext cx="1368152" cy="646331"/>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.width</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4</a:t>
            </a:r>
          </a:p>
          <a:p>
            <a:pPr algn="ctr"/>
            <a:r>
              <a:rPr lang="en-US" altLang="zh-CN" sz="1800" b="1" dirty="0">
                <a:latin typeface="Times New Roman" pitchFamily="18" charset="0"/>
                <a:cs typeface="Times New Roman" pitchFamily="18" charset="0"/>
              </a:rPr>
              <a:t>.type</a:t>
            </a:r>
            <a:r>
              <a:rPr lang="zh-CN" altLang="en-US"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int</a:t>
            </a:r>
            <a:endParaRPr lang="zh-CN" altLang="en-US" sz="1800" b="1" dirty="0">
              <a:latin typeface="Times New Roman" pitchFamily="18" charset="0"/>
              <a:cs typeface="Times New Roman" pitchFamily="18" charset="0"/>
            </a:endParaRPr>
          </a:p>
        </p:txBody>
      </p:sp>
      <p:sp>
        <p:nvSpPr>
          <p:cNvPr id="40" name="TextBox 39"/>
          <p:cNvSpPr txBox="1"/>
          <p:nvPr/>
        </p:nvSpPr>
        <p:spPr>
          <a:xfrm>
            <a:off x="1331640" y="3631072"/>
            <a:ext cx="1800200" cy="502702"/>
          </a:xfrm>
          <a:prstGeom prst="rect">
            <a:avLst/>
          </a:prstGeom>
          <a:noFill/>
          <a:ln>
            <a:noFill/>
          </a:ln>
        </p:spPr>
        <p:txBody>
          <a:bodyPr wrap="square" rtlCol="0">
            <a:spAutoFit/>
          </a:bodyPr>
          <a:lstStyle/>
          <a:p>
            <a:pPr>
              <a:lnSpc>
                <a:spcPts val="1600"/>
              </a:lnSpc>
            </a:pPr>
            <a:r>
              <a:rPr lang="en-US" altLang="zh-CN" sz="1600" b="1" dirty="0">
                <a:latin typeface="Times New Roman" pitchFamily="18" charset="0"/>
                <a:cs typeface="Times New Roman" pitchFamily="18" charset="0"/>
              </a:rPr>
              <a:t>.width: 4  .</a:t>
            </a:r>
            <a:r>
              <a:rPr lang="en-US" altLang="zh-CN" sz="1600" b="1" dirty="0" err="1">
                <a:latin typeface="Times New Roman" pitchFamily="18" charset="0"/>
                <a:cs typeface="Times New Roman" pitchFamily="18" charset="0"/>
              </a:rPr>
              <a:t>type:int</a:t>
            </a:r>
            <a:r>
              <a:rPr lang="en-US" altLang="zh-CN" sz="1600" b="1" dirty="0">
                <a:latin typeface="Times New Roman" pitchFamily="18" charset="0"/>
                <a:cs typeface="Times New Roman" pitchFamily="18" charset="0"/>
              </a:rPr>
              <a:t>   .</a:t>
            </a:r>
            <a:r>
              <a:rPr lang="en-US" altLang="zh-CN" sz="1600" b="1" dirty="0" err="1">
                <a:latin typeface="Times New Roman" pitchFamily="18" charset="0"/>
                <a:cs typeface="Times New Roman" pitchFamily="18" charset="0"/>
              </a:rPr>
              <a:t>offSet</a:t>
            </a:r>
            <a:r>
              <a:rPr lang="en-US" altLang="zh-CN" sz="1600" b="1" dirty="0">
                <a:latin typeface="Times New Roman" pitchFamily="18" charset="0"/>
                <a:cs typeface="Times New Roman" pitchFamily="18" charset="0"/>
              </a:rPr>
              <a:t>:  DX</a:t>
            </a:r>
            <a:endParaRPr lang="zh-CN" altLang="en-US" sz="1600" b="1" dirty="0">
              <a:latin typeface="Times New Roman" pitchFamily="18" charset="0"/>
              <a:cs typeface="Times New Roman" pitchFamily="18" charset="0"/>
            </a:endParaRPr>
          </a:p>
        </p:txBody>
      </p:sp>
      <p:sp>
        <p:nvSpPr>
          <p:cNvPr id="41" name="下箭头 40"/>
          <p:cNvSpPr/>
          <p:nvPr/>
        </p:nvSpPr>
        <p:spPr bwMode="auto">
          <a:xfrm>
            <a:off x="1907704" y="1052736"/>
            <a:ext cx="144016" cy="216024"/>
          </a:xfrm>
          <a:prstGeom prst="downArrow">
            <a:avLst/>
          </a:prstGeom>
          <a:solidFill>
            <a:srgbClr val="FF000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p:txBody>
      </p:sp>
      <p:sp>
        <p:nvSpPr>
          <p:cNvPr id="42" name="TextBox 41"/>
          <p:cNvSpPr txBox="1"/>
          <p:nvPr/>
        </p:nvSpPr>
        <p:spPr>
          <a:xfrm>
            <a:off x="1115616" y="4438466"/>
            <a:ext cx="1800200" cy="502702"/>
          </a:xfrm>
          <a:prstGeom prst="rect">
            <a:avLst/>
          </a:prstGeom>
          <a:noFill/>
          <a:ln>
            <a:noFill/>
          </a:ln>
        </p:spPr>
        <p:txBody>
          <a:bodyPr wrap="square" rtlCol="0">
            <a:spAutoFit/>
          </a:bodyPr>
          <a:lstStyle/>
          <a:p>
            <a:pPr>
              <a:lnSpc>
                <a:spcPts val="1600"/>
              </a:lnSpc>
            </a:pPr>
            <a:r>
              <a:rPr lang="en-US" altLang="zh-CN" sz="1600" b="1" dirty="0">
                <a:latin typeface="Times New Roman" pitchFamily="18" charset="0"/>
                <a:cs typeface="Times New Roman" pitchFamily="18" charset="0"/>
              </a:rPr>
              <a:t>.width: 4 .</a:t>
            </a:r>
            <a:r>
              <a:rPr lang="en-US" altLang="zh-CN" sz="1600" b="1" dirty="0" err="1">
                <a:latin typeface="Times New Roman" pitchFamily="18" charset="0"/>
                <a:cs typeface="Times New Roman" pitchFamily="18" charset="0"/>
              </a:rPr>
              <a:t>type:int</a:t>
            </a:r>
            <a:r>
              <a:rPr lang="en-US" altLang="zh-CN" sz="1600" b="1" dirty="0">
                <a:latin typeface="Times New Roman" pitchFamily="18" charset="0"/>
                <a:cs typeface="Times New Roman" pitchFamily="18" charset="0"/>
              </a:rPr>
              <a:t> </a:t>
            </a:r>
          </a:p>
          <a:p>
            <a:pPr>
              <a:lnSpc>
                <a:spcPts val="1600"/>
              </a:lnSpc>
            </a:pPr>
            <a:r>
              <a:rPr lang="en-US" altLang="zh-CN" sz="1600" b="1" dirty="0">
                <a:latin typeface="Times New Roman" pitchFamily="18" charset="0"/>
                <a:cs typeface="Times New Roman" pitchFamily="18" charset="0"/>
              </a:rPr>
              <a:t>.</a:t>
            </a:r>
            <a:r>
              <a:rPr lang="en-US" altLang="zh-CN" sz="1600" b="1" dirty="0" err="1">
                <a:latin typeface="Times New Roman" pitchFamily="18" charset="0"/>
                <a:cs typeface="Times New Roman" pitchFamily="18" charset="0"/>
              </a:rPr>
              <a:t>offSet</a:t>
            </a:r>
            <a:r>
              <a:rPr lang="en-US" altLang="zh-CN" sz="1600" b="1" dirty="0">
                <a:latin typeface="Times New Roman" pitchFamily="18" charset="0"/>
                <a:cs typeface="Times New Roman" pitchFamily="18" charset="0"/>
              </a:rPr>
              <a:t>:  DX</a:t>
            </a:r>
            <a:endParaRPr lang="zh-CN" altLang="en-US" sz="1600" b="1" dirty="0">
              <a:latin typeface="Times New Roman" pitchFamily="18" charset="0"/>
              <a:cs typeface="Times New Roman" pitchFamily="18" charset="0"/>
            </a:endParaRPr>
          </a:p>
        </p:txBody>
      </p:sp>
      <p:sp>
        <p:nvSpPr>
          <p:cNvPr id="43" name="TextBox 42"/>
          <p:cNvSpPr txBox="1"/>
          <p:nvPr/>
        </p:nvSpPr>
        <p:spPr>
          <a:xfrm>
            <a:off x="1907704" y="2946430"/>
            <a:ext cx="927720" cy="338554"/>
          </a:xfrm>
          <a:prstGeom prst="rect">
            <a:avLst/>
          </a:prstGeom>
          <a:noFill/>
          <a:ln>
            <a:noFill/>
          </a:ln>
        </p:spPr>
        <p:txBody>
          <a:bodyPr wrap="square" rtlCol="0">
            <a:spAutoFit/>
          </a:bodyPr>
          <a:lstStyle/>
          <a:p>
            <a:pPr eaLnBrk="1" fontAlgn="t" hangingPunct="1"/>
            <a:r>
              <a:rPr lang="en-US" altLang="zh-CN" sz="1600" b="1" dirty="0">
                <a:latin typeface="Times New Roman" pitchFamily="18" charset="0"/>
                <a:cs typeface="Times New Roman" pitchFamily="18" charset="0"/>
              </a:rPr>
              <a:t>.num: 1</a:t>
            </a:r>
          </a:p>
        </p:txBody>
      </p:sp>
      <p:sp>
        <p:nvSpPr>
          <p:cNvPr id="44" name="TextBox 43"/>
          <p:cNvSpPr txBox="1"/>
          <p:nvPr/>
        </p:nvSpPr>
        <p:spPr>
          <a:xfrm>
            <a:off x="1691680" y="2348880"/>
            <a:ext cx="1143744" cy="502702"/>
          </a:xfrm>
          <a:prstGeom prst="rect">
            <a:avLst/>
          </a:prstGeom>
          <a:noFill/>
          <a:ln>
            <a:noFill/>
          </a:ln>
        </p:spPr>
        <p:txBody>
          <a:bodyPr wrap="square" rtlCol="0">
            <a:spAutoFit/>
          </a:bodyPr>
          <a:lstStyle/>
          <a:p>
            <a:pPr>
              <a:lnSpc>
                <a:spcPts val="1600"/>
              </a:lnSpc>
            </a:pPr>
            <a:r>
              <a:rPr lang="en-US" altLang="zh-CN" sz="1600" b="1" dirty="0">
                <a:latin typeface="Times New Roman" pitchFamily="18" charset="0"/>
                <a:cs typeface="Times New Roman" pitchFamily="18" charset="0"/>
              </a:rPr>
              <a:t>.width: 4*1</a:t>
            </a:r>
          </a:p>
        </p:txBody>
      </p:sp>
      <p:sp>
        <p:nvSpPr>
          <p:cNvPr id="45" name="TextBox 44"/>
          <p:cNvSpPr txBox="1"/>
          <p:nvPr/>
        </p:nvSpPr>
        <p:spPr>
          <a:xfrm>
            <a:off x="2555776" y="2996952"/>
            <a:ext cx="1656184" cy="307777"/>
          </a:xfrm>
          <a:prstGeom prst="rect">
            <a:avLst/>
          </a:prstGeom>
          <a:noFill/>
          <a:ln>
            <a:noFill/>
          </a:ln>
        </p:spPr>
        <p:txBody>
          <a:bodyPr wrap="square" rtlCol="0">
            <a:spAutoFit/>
          </a:bodyPr>
          <a:lstStyle/>
          <a:p>
            <a:pPr algn="ctr"/>
            <a:r>
              <a:rPr lang="en-US" altLang="zh-CN" sz="1400" b="1" dirty="0">
                <a:latin typeface="Times New Roman" pitchFamily="18" charset="0"/>
                <a:cs typeface="Times New Roman" pitchFamily="18" charset="0"/>
              </a:rPr>
              <a:t>.</a:t>
            </a:r>
            <a:r>
              <a:rPr lang="en-US" altLang="zh-CN" sz="1400" b="1" dirty="0" err="1">
                <a:latin typeface="Times New Roman" pitchFamily="18" charset="0"/>
                <a:cs typeface="Times New Roman" pitchFamily="18" charset="0"/>
              </a:rPr>
              <a:t>offSet</a:t>
            </a:r>
            <a:r>
              <a:rPr lang="zh-CN" altLang="en-US" sz="1400" b="1" dirty="0">
                <a:latin typeface="Times New Roman" pitchFamily="18" charset="0"/>
                <a:cs typeface="Times New Roman" pitchFamily="18" charset="0"/>
              </a:rPr>
              <a:t>：</a:t>
            </a:r>
            <a:r>
              <a:rPr lang="en-US" altLang="zh-CN" sz="1400" b="1" dirty="0">
                <a:latin typeface="Times New Roman" pitchFamily="18" charset="0"/>
                <a:cs typeface="Times New Roman" pitchFamily="18" charset="0"/>
              </a:rPr>
              <a:t>DX+4</a:t>
            </a:r>
            <a:endParaRPr lang="zh-CN" altLang="en-US" sz="1400" b="1" dirty="0">
              <a:latin typeface="Times New Roman" pitchFamily="18" charset="0"/>
              <a:cs typeface="Times New Roman" pitchFamily="18" charset="0"/>
            </a:endParaRPr>
          </a:p>
        </p:txBody>
      </p:sp>
      <p:sp>
        <p:nvSpPr>
          <p:cNvPr id="46" name="TextBox 45"/>
          <p:cNvSpPr txBox="1"/>
          <p:nvPr/>
        </p:nvSpPr>
        <p:spPr>
          <a:xfrm>
            <a:off x="2051720" y="4654877"/>
            <a:ext cx="1368152" cy="502702"/>
          </a:xfrm>
          <a:prstGeom prst="rect">
            <a:avLst/>
          </a:prstGeom>
          <a:noFill/>
          <a:ln>
            <a:noFill/>
          </a:ln>
        </p:spPr>
        <p:txBody>
          <a:bodyPr wrap="square" rtlCol="0">
            <a:spAutoFit/>
          </a:bodyPr>
          <a:lstStyle/>
          <a:p>
            <a:pPr algn="ctr">
              <a:lnSpc>
                <a:spcPts val="1600"/>
              </a:lnSpc>
            </a:pPr>
            <a:r>
              <a:rPr lang="en-US" altLang="zh-CN" sz="1800" b="1" dirty="0">
                <a:latin typeface="Times New Roman" pitchFamily="18" charset="0"/>
                <a:cs typeface="Times New Roman" pitchFamily="18" charset="0"/>
              </a:rPr>
              <a:t>.width</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4</a:t>
            </a:r>
          </a:p>
          <a:p>
            <a:pPr algn="ctr">
              <a:lnSpc>
                <a:spcPts val="1600"/>
              </a:lnSpc>
            </a:pPr>
            <a:r>
              <a:rPr lang="en-US" altLang="zh-CN" sz="1800" b="1" dirty="0">
                <a:latin typeface="Times New Roman" pitchFamily="18" charset="0"/>
                <a:cs typeface="Times New Roman" pitchFamily="18" charset="0"/>
              </a:rPr>
              <a:t>.type</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float</a:t>
            </a:r>
            <a:endParaRPr lang="zh-CN" altLang="en-US" sz="1800" b="1" dirty="0">
              <a:latin typeface="Times New Roman" pitchFamily="18" charset="0"/>
              <a:cs typeface="Times New Roman" pitchFamily="18" charset="0"/>
            </a:endParaRPr>
          </a:p>
        </p:txBody>
      </p:sp>
      <p:sp>
        <p:nvSpPr>
          <p:cNvPr id="48" name="TextBox 47"/>
          <p:cNvSpPr txBox="1"/>
          <p:nvPr/>
        </p:nvSpPr>
        <p:spPr>
          <a:xfrm>
            <a:off x="3635896" y="4366458"/>
            <a:ext cx="1944216" cy="502702"/>
          </a:xfrm>
          <a:prstGeom prst="rect">
            <a:avLst/>
          </a:prstGeom>
          <a:noFill/>
          <a:ln>
            <a:noFill/>
          </a:ln>
        </p:spPr>
        <p:txBody>
          <a:bodyPr wrap="square" rtlCol="0">
            <a:spAutoFit/>
          </a:bodyPr>
          <a:lstStyle/>
          <a:p>
            <a:pPr>
              <a:lnSpc>
                <a:spcPts val="1600"/>
              </a:lnSpc>
            </a:pPr>
            <a:r>
              <a:rPr lang="en-US" altLang="zh-CN" sz="1600" b="1" dirty="0">
                <a:latin typeface="Times New Roman" pitchFamily="18" charset="0"/>
                <a:cs typeface="Times New Roman" pitchFamily="18" charset="0"/>
              </a:rPr>
              <a:t>.width: 4  .</a:t>
            </a:r>
            <a:r>
              <a:rPr lang="en-US" altLang="zh-CN" sz="1600" b="1" dirty="0" err="1">
                <a:latin typeface="Times New Roman" pitchFamily="18" charset="0"/>
                <a:cs typeface="Times New Roman" pitchFamily="18" charset="0"/>
              </a:rPr>
              <a:t>type:float</a:t>
            </a:r>
            <a:r>
              <a:rPr lang="en-US" altLang="zh-CN" sz="1600" b="1" dirty="0">
                <a:latin typeface="Times New Roman" pitchFamily="18" charset="0"/>
                <a:cs typeface="Times New Roman" pitchFamily="18" charset="0"/>
              </a:rPr>
              <a:t>   .</a:t>
            </a:r>
            <a:r>
              <a:rPr lang="en-US" altLang="zh-CN" sz="1600" b="1" dirty="0" err="1">
                <a:latin typeface="Times New Roman" pitchFamily="18" charset="0"/>
                <a:cs typeface="Times New Roman" pitchFamily="18" charset="0"/>
              </a:rPr>
              <a:t>offSet</a:t>
            </a:r>
            <a:r>
              <a:rPr lang="en-US" altLang="zh-CN" sz="1600" b="1" dirty="0">
                <a:latin typeface="Times New Roman" pitchFamily="18" charset="0"/>
                <a:cs typeface="Times New Roman" pitchFamily="18" charset="0"/>
              </a:rPr>
              <a:t>:  DX+4</a:t>
            </a:r>
            <a:endParaRPr lang="zh-CN" altLang="en-US" sz="1600" b="1" dirty="0">
              <a:latin typeface="Times New Roman" pitchFamily="18" charset="0"/>
              <a:cs typeface="Times New Roman" pitchFamily="18" charset="0"/>
            </a:endParaRPr>
          </a:p>
        </p:txBody>
      </p:sp>
      <p:sp>
        <p:nvSpPr>
          <p:cNvPr id="49" name="TextBox 48"/>
          <p:cNvSpPr txBox="1"/>
          <p:nvPr/>
        </p:nvSpPr>
        <p:spPr>
          <a:xfrm>
            <a:off x="2699792" y="5158546"/>
            <a:ext cx="1944216" cy="502702"/>
          </a:xfrm>
          <a:prstGeom prst="rect">
            <a:avLst/>
          </a:prstGeom>
          <a:noFill/>
          <a:ln>
            <a:noFill/>
          </a:ln>
        </p:spPr>
        <p:txBody>
          <a:bodyPr wrap="square" rtlCol="0">
            <a:spAutoFit/>
          </a:bodyPr>
          <a:lstStyle/>
          <a:p>
            <a:pPr>
              <a:lnSpc>
                <a:spcPts val="1600"/>
              </a:lnSpc>
            </a:pPr>
            <a:r>
              <a:rPr lang="en-US" altLang="zh-CN" sz="1600" b="1" dirty="0">
                <a:latin typeface="Times New Roman" pitchFamily="18" charset="0"/>
                <a:cs typeface="Times New Roman" pitchFamily="18" charset="0"/>
              </a:rPr>
              <a:t>.width: 4  .</a:t>
            </a:r>
            <a:r>
              <a:rPr lang="en-US" altLang="zh-CN" sz="1600" b="1" dirty="0" err="1">
                <a:latin typeface="Times New Roman" pitchFamily="18" charset="0"/>
                <a:cs typeface="Times New Roman" pitchFamily="18" charset="0"/>
              </a:rPr>
              <a:t>type:float</a:t>
            </a:r>
            <a:r>
              <a:rPr lang="en-US" altLang="zh-CN" sz="1600" b="1" dirty="0">
                <a:latin typeface="Times New Roman" pitchFamily="18" charset="0"/>
                <a:cs typeface="Times New Roman" pitchFamily="18" charset="0"/>
              </a:rPr>
              <a:t>   .</a:t>
            </a:r>
            <a:r>
              <a:rPr lang="en-US" altLang="zh-CN" sz="1600" b="1" dirty="0" err="1">
                <a:latin typeface="Times New Roman" pitchFamily="18" charset="0"/>
                <a:cs typeface="Times New Roman" pitchFamily="18" charset="0"/>
              </a:rPr>
              <a:t>offSet</a:t>
            </a:r>
            <a:r>
              <a:rPr lang="en-US" altLang="zh-CN" sz="1600" b="1" dirty="0">
                <a:latin typeface="Times New Roman" pitchFamily="18" charset="0"/>
                <a:cs typeface="Times New Roman" pitchFamily="18" charset="0"/>
              </a:rPr>
              <a:t>:  DX+4</a:t>
            </a:r>
            <a:endParaRPr lang="zh-CN" altLang="en-US" sz="1600" b="1" dirty="0">
              <a:latin typeface="Times New Roman" pitchFamily="18" charset="0"/>
              <a:cs typeface="Times New Roman" pitchFamily="18" charset="0"/>
            </a:endParaRPr>
          </a:p>
        </p:txBody>
      </p:sp>
      <p:graphicFrame>
        <p:nvGraphicFramePr>
          <p:cNvPr id="50" name="表格 49"/>
          <p:cNvGraphicFramePr>
            <a:graphicFrameLocks noGrp="1"/>
          </p:cNvGraphicFramePr>
          <p:nvPr/>
        </p:nvGraphicFramePr>
        <p:xfrm>
          <a:off x="4057128" y="736104"/>
          <a:ext cx="5123384" cy="1828800"/>
        </p:xfrm>
        <a:graphic>
          <a:graphicData uri="http://schemas.openxmlformats.org/drawingml/2006/table">
            <a:tbl>
              <a:tblPr firstRow="1" bandRow="1">
                <a:tableStyleId>{5C22544A-7EE6-4342-B048-85BDC9FD1C3A}</a:tableStyleId>
              </a:tblPr>
              <a:tblGrid>
                <a:gridCol w="857407">
                  <a:extLst>
                    <a:ext uri="{9D8B030D-6E8A-4147-A177-3AD203B41FA5}">
                      <a16:colId xmlns:a16="http://schemas.microsoft.com/office/drawing/2014/main" val="20000"/>
                    </a:ext>
                  </a:extLst>
                </a:gridCol>
                <a:gridCol w="1397475">
                  <a:extLst>
                    <a:ext uri="{9D8B030D-6E8A-4147-A177-3AD203B41FA5}">
                      <a16:colId xmlns:a16="http://schemas.microsoft.com/office/drawing/2014/main" val="20001"/>
                    </a:ext>
                  </a:extLst>
                </a:gridCol>
                <a:gridCol w="672766">
                  <a:extLst>
                    <a:ext uri="{9D8B030D-6E8A-4147-A177-3AD203B41FA5}">
                      <a16:colId xmlns:a16="http://schemas.microsoft.com/office/drawing/2014/main" val="20002"/>
                    </a:ext>
                  </a:extLst>
                </a:gridCol>
                <a:gridCol w="1171059">
                  <a:extLst>
                    <a:ext uri="{9D8B030D-6E8A-4147-A177-3AD203B41FA5}">
                      <a16:colId xmlns:a16="http://schemas.microsoft.com/office/drawing/2014/main" val="20003"/>
                    </a:ext>
                  </a:extLst>
                </a:gridCol>
                <a:gridCol w="1024677">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name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KIND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OFFSET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TYPE…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6008">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51" name="TextBox 50"/>
          <p:cNvSpPr txBox="1"/>
          <p:nvPr/>
        </p:nvSpPr>
        <p:spPr>
          <a:xfrm>
            <a:off x="4499992" y="5158546"/>
            <a:ext cx="1944216" cy="502702"/>
          </a:xfrm>
          <a:prstGeom prst="rect">
            <a:avLst/>
          </a:prstGeom>
          <a:noFill/>
          <a:ln>
            <a:noFill/>
          </a:ln>
        </p:spPr>
        <p:txBody>
          <a:bodyPr wrap="square" rtlCol="0">
            <a:spAutoFit/>
          </a:bodyPr>
          <a:lstStyle/>
          <a:p>
            <a:pPr>
              <a:lnSpc>
                <a:spcPts val="1600"/>
              </a:lnSpc>
            </a:pPr>
            <a:r>
              <a:rPr lang="en-US" altLang="zh-CN" sz="1600" b="1" dirty="0">
                <a:latin typeface="Times New Roman" pitchFamily="18" charset="0"/>
                <a:cs typeface="Times New Roman" pitchFamily="18" charset="0"/>
              </a:rPr>
              <a:t>.width: 4  .</a:t>
            </a:r>
            <a:r>
              <a:rPr lang="en-US" altLang="zh-CN" sz="1600" b="1" dirty="0" err="1">
                <a:latin typeface="Times New Roman" pitchFamily="18" charset="0"/>
                <a:cs typeface="Times New Roman" pitchFamily="18" charset="0"/>
              </a:rPr>
              <a:t>type:float</a:t>
            </a:r>
            <a:r>
              <a:rPr lang="en-US" altLang="zh-CN" sz="1600" b="1" dirty="0">
                <a:latin typeface="Times New Roman" pitchFamily="18" charset="0"/>
                <a:cs typeface="Times New Roman" pitchFamily="18" charset="0"/>
              </a:rPr>
              <a:t>   .</a:t>
            </a:r>
            <a:r>
              <a:rPr lang="en-US" altLang="zh-CN" sz="1600" b="1" dirty="0" err="1">
                <a:latin typeface="Times New Roman" pitchFamily="18" charset="0"/>
                <a:cs typeface="Times New Roman" pitchFamily="18" charset="0"/>
              </a:rPr>
              <a:t>offSet</a:t>
            </a:r>
            <a:r>
              <a:rPr lang="en-US" altLang="zh-CN" sz="1600" b="1" dirty="0">
                <a:latin typeface="Times New Roman" pitchFamily="18" charset="0"/>
                <a:cs typeface="Times New Roman" pitchFamily="18" charset="0"/>
              </a:rPr>
              <a:t>:  DX+8</a:t>
            </a:r>
            <a:endParaRPr lang="zh-CN" altLang="en-US" sz="1600" b="1" dirty="0">
              <a:latin typeface="Times New Roman" pitchFamily="18" charset="0"/>
              <a:cs typeface="Times New Roman" pitchFamily="18" charset="0"/>
            </a:endParaRPr>
          </a:p>
        </p:txBody>
      </p:sp>
      <p:sp>
        <p:nvSpPr>
          <p:cNvPr id="52" name="TextBox 51"/>
          <p:cNvSpPr txBox="1"/>
          <p:nvPr/>
        </p:nvSpPr>
        <p:spPr>
          <a:xfrm>
            <a:off x="5724128" y="5518586"/>
            <a:ext cx="1944216" cy="502702"/>
          </a:xfrm>
          <a:prstGeom prst="rect">
            <a:avLst/>
          </a:prstGeom>
          <a:noFill/>
          <a:ln>
            <a:noFill/>
          </a:ln>
        </p:spPr>
        <p:txBody>
          <a:bodyPr wrap="square" rtlCol="0">
            <a:spAutoFit/>
          </a:bodyPr>
          <a:lstStyle/>
          <a:p>
            <a:pPr>
              <a:lnSpc>
                <a:spcPts val="1600"/>
              </a:lnSpc>
            </a:pPr>
            <a:r>
              <a:rPr lang="en-US" altLang="zh-CN" sz="1600" b="1" dirty="0">
                <a:latin typeface="Times New Roman" pitchFamily="18" charset="0"/>
                <a:cs typeface="Times New Roman" pitchFamily="18" charset="0"/>
              </a:rPr>
              <a:t>.width: 4  .</a:t>
            </a:r>
            <a:r>
              <a:rPr lang="en-US" altLang="zh-CN" sz="1600" b="1" dirty="0" err="1">
                <a:latin typeface="Times New Roman" pitchFamily="18" charset="0"/>
                <a:cs typeface="Times New Roman" pitchFamily="18" charset="0"/>
              </a:rPr>
              <a:t>type:float</a:t>
            </a:r>
            <a:r>
              <a:rPr lang="en-US" altLang="zh-CN" sz="1600" b="1" dirty="0">
                <a:latin typeface="Times New Roman" pitchFamily="18" charset="0"/>
                <a:cs typeface="Times New Roman" pitchFamily="18" charset="0"/>
              </a:rPr>
              <a:t>   .</a:t>
            </a:r>
            <a:r>
              <a:rPr lang="en-US" altLang="zh-CN" sz="1600" b="1" dirty="0" err="1">
                <a:latin typeface="Times New Roman" pitchFamily="18" charset="0"/>
                <a:cs typeface="Times New Roman" pitchFamily="18" charset="0"/>
              </a:rPr>
              <a:t>offSet</a:t>
            </a:r>
            <a:r>
              <a:rPr lang="en-US" altLang="zh-CN" sz="1600" b="1" dirty="0">
                <a:latin typeface="Times New Roman" pitchFamily="18" charset="0"/>
                <a:cs typeface="Times New Roman" pitchFamily="18" charset="0"/>
              </a:rPr>
              <a:t>:  DX+8</a:t>
            </a:r>
            <a:endParaRPr lang="zh-CN" altLang="en-US" sz="1600" b="1" dirty="0">
              <a:latin typeface="Times New Roman" pitchFamily="18" charset="0"/>
              <a:cs typeface="Times New Roman" pitchFamily="18" charset="0"/>
            </a:endParaRPr>
          </a:p>
        </p:txBody>
      </p:sp>
      <p:sp>
        <p:nvSpPr>
          <p:cNvPr id="53" name="TextBox 52"/>
          <p:cNvSpPr txBox="1"/>
          <p:nvPr/>
        </p:nvSpPr>
        <p:spPr>
          <a:xfrm>
            <a:off x="5876528" y="4818638"/>
            <a:ext cx="927720" cy="338554"/>
          </a:xfrm>
          <a:prstGeom prst="rect">
            <a:avLst/>
          </a:prstGeom>
          <a:noFill/>
          <a:ln>
            <a:noFill/>
          </a:ln>
        </p:spPr>
        <p:txBody>
          <a:bodyPr wrap="square" rtlCol="0">
            <a:spAutoFit/>
          </a:bodyPr>
          <a:lstStyle/>
          <a:p>
            <a:pPr eaLnBrk="1" fontAlgn="t" hangingPunct="1"/>
            <a:r>
              <a:rPr lang="en-US" altLang="zh-CN" sz="1600" b="1" dirty="0">
                <a:latin typeface="Times New Roman" pitchFamily="18" charset="0"/>
                <a:cs typeface="Times New Roman" pitchFamily="18" charset="0"/>
              </a:rPr>
              <a:t>.num: 1</a:t>
            </a:r>
          </a:p>
        </p:txBody>
      </p:sp>
      <p:sp>
        <p:nvSpPr>
          <p:cNvPr id="54" name="TextBox 53"/>
          <p:cNvSpPr txBox="1"/>
          <p:nvPr/>
        </p:nvSpPr>
        <p:spPr>
          <a:xfrm>
            <a:off x="4860032" y="4077072"/>
            <a:ext cx="927720" cy="338554"/>
          </a:xfrm>
          <a:prstGeom prst="rect">
            <a:avLst/>
          </a:prstGeom>
          <a:noFill/>
          <a:ln>
            <a:noFill/>
          </a:ln>
        </p:spPr>
        <p:txBody>
          <a:bodyPr wrap="square" rtlCol="0">
            <a:spAutoFit/>
          </a:bodyPr>
          <a:lstStyle/>
          <a:p>
            <a:pPr eaLnBrk="1" fontAlgn="t" hangingPunct="1"/>
            <a:r>
              <a:rPr lang="en-US" altLang="zh-CN" sz="1600" b="1" dirty="0">
                <a:latin typeface="Times New Roman" pitchFamily="18" charset="0"/>
                <a:cs typeface="Times New Roman" pitchFamily="18" charset="0"/>
              </a:rPr>
              <a:t>.num: 2</a:t>
            </a:r>
          </a:p>
        </p:txBody>
      </p:sp>
      <p:sp>
        <p:nvSpPr>
          <p:cNvPr id="55" name="TextBox 54"/>
          <p:cNvSpPr txBox="1"/>
          <p:nvPr/>
        </p:nvSpPr>
        <p:spPr>
          <a:xfrm>
            <a:off x="3131840" y="3707547"/>
            <a:ext cx="1296144" cy="297517"/>
          </a:xfrm>
          <a:prstGeom prst="rect">
            <a:avLst/>
          </a:prstGeom>
          <a:noFill/>
          <a:ln>
            <a:noFill/>
          </a:ln>
        </p:spPr>
        <p:txBody>
          <a:bodyPr wrap="square" rtlCol="0">
            <a:spAutoFit/>
          </a:bodyPr>
          <a:lstStyle/>
          <a:p>
            <a:pPr>
              <a:lnSpc>
                <a:spcPts val="1600"/>
              </a:lnSpc>
            </a:pPr>
            <a:r>
              <a:rPr lang="en-US" altLang="zh-CN" sz="1600" b="1" dirty="0">
                <a:latin typeface="Times New Roman" pitchFamily="18" charset="0"/>
                <a:cs typeface="Times New Roman" pitchFamily="18" charset="0"/>
              </a:rPr>
              <a:t>.width: 4*2</a:t>
            </a:r>
          </a:p>
        </p:txBody>
      </p:sp>
      <p:sp>
        <p:nvSpPr>
          <p:cNvPr id="56" name="TextBox 55"/>
          <p:cNvSpPr txBox="1"/>
          <p:nvPr/>
        </p:nvSpPr>
        <p:spPr>
          <a:xfrm>
            <a:off x="5652120" y="3284984"/>
            <a:ext cx="1944216" cy="369332"/>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DX+12</a:t>
            </a:r>
            <a:endParaRPr lang="zh-CN" altLang="en-US" sz="1800" b="1" dirty="0">
              <a:latin typeface="Times New Roman" pitchFamily="18" charset="0"/>
              <a:cs typeface="Times New Roman" pitchFamily="18" charset="0"/>
            </a:endParaRPr>
          </a:p>
        </p:txBody>
      </p:sp>
      <p:graphicFrame>
        <p:nvGraphicFramePr>
          <p:cNvPr id="57" name="表格 56"/>
          <p:cNvGraphicFramePr>
            <a:graphicFrameLocks noGrp="1"/>
          </p:cNvGraphicFramePr>
          <p:nvPr/>
        </p:nvGraphicFramePr>
        <p:xfrm>
          <a:off x="4049712" y="1096466"/>
          <a:ext cx="5015880" cy="365760"/>
        </p:xfrm>
        <a:graphic>
          <a:graphicData uri="http://schemas.openxmlformats.org/drawingml/2006/table">
            <a:tbl>
              <a:tblPr firstRow="1" bandRow="1">
                <a:tableStyleId>{5C22544A-7EE6-4342-B048-85BDC9FD1C3A}</a:tableStyleId>
              </a:tblPr>
              <a:tblGrid>
                <a:gridCol w="83941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801960">
                  <a:extLst>
                    <a:ext uri="{9D8B030D-6E8A-4147-A177-3AD203B41FA5}">
                      <a16:colId xmlns:a16="http://schemas.microsoft.com/office/drawing/2014/main" val="20002"/>
                    </a:ext>
                  </a:extLst>
                </a:gridCol>
                <a:gridCol w="1003176">
                  <a:extLst>
                    <a:ext uri="{9D8B030D-6E8A-4147-A177-3AD203B41FA5}">
                      <a16:colId xmlns:a16="http://schemas.microsoft.com/office/drawing/2014/main" val="20003"/>
                    </a:ext>
                  </a:extLst>
                </a:gridCol>
                <a:gridCol w="1003176">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a</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var</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DX</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int</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8" name="表格 57"/>
          <p:cNvGraphicFramePr>
            <a:graphicFrameLocks noGrp="1"/>
          </p:cNvGraphicFramePr>
          <p:nvPr/>
        </p:nvGraphicFramePr>
        <p:xfrm>
          <a:off x="4052887" y="1482229"/>
          <a:ext cx="5015880" cy="365760"/>
        </p:xfrm>
        <a:graphic>
          <a:graphicData uri="http://schemas.openxmlformats.org/drawingml/2006/table">
            <a:tbl>
              <a:tblPr firstRow="1" bandRow="1">
                <a:tableStyleId>{5C22544A-7EE6-4342-B048-85BDC9FD1C3A}</a:tableStyleId>
              </a:tblPr>
              <a:tblGrid>
                <a:gridCol w="83941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801960">
                  <a:extLst>
                    <a:ext uri="{9D8B030D-6E8A-4147-A177-3AD203B41FA5}">
                      <a16:colId xmlns:a16="http://schemas.microsoft.com/office/drawing/2014/main" val="20002"/>
                    </a:ext>
                  </a:extLst>
                </a:gridCol>
                <a:gridCol w="1003176">
                  <a:extLst>
                    <a:ext uri="{9D8B030D-6E8A-4147-A177-3AD203B41FA5}">
                      <a16:colId xmlns:a16="http://schemas.microsoft.com/office/drawing/2014/main" val="20003"/>
                    </a:ext>
                  </a:extLst>
                </a:gridCol>
                <a:gridCol w="1003176">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b</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var</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DX+4</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float</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9" name="TextBox 58"/>
          <p:cNvSpPr txBox="1"/>
          <p:nvPr/>
        </p:nvSpPr>
        <p:spPr>
          <a:xfrm>
            <a:off x="3995936" y="2627620"/>
            <a:ext cx="1656184" cy="369332"/>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DX+4</a:t>
            </a:r>
            <a:endParaRPr lang="zh-CN" altLang="en-US" sz="1800" b="1" dirty="0">
              <a:latin typeface="Times New Roman" pitchFamily="18" charset="0"/>
              <a:cs typeface="Times New Roman" pitchFamily="18" charset="0"/>
            </a:endParaRPr>
          </a:p>
        </p:txBody>
      </p:sp>
      <p:graphicFrame>
        <p:nvGraphicFramePr>
          <p:cNvPr id="60" name="表格 59"/>
          <p:cNvGraphicFramePr>
            <a:graphicFrameLocks noGrp="1"/>
          </p:cNvGraphicFramePr>
          <p:nvPr/>
        </p:nvGraphicFramePr>
        <p:xfrm>
          <a:off x="4067944" y="1844824"/>
          <a:ext cx="5015880" cy="365760"/>
        </p:xfrm>
        <a:graphic>
          <a:graphicData uri="http://schemas.openxmlformats.org/drawingml/2006/table">
            <a:tbl>
              <a:tblPr firstRow="1" bandRow="1">
                <a:tableStyleId>{5C22544A-7EE6-4342-B048-85BDC9FD1C3A}</a:tableStyleId>
              </a:tblPr>
              <a:tblGrid>
                <a:gridCol w="83941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801960">
                  <a:extLst>
                    <a:ext uri="{9D8B030D-6E8A-4147-A177-3AD203B41FA5}">
                      <a16:colId xmlns:a16="http://schemas.microsoft.com/office/drawing/2014/main" val="20002"/>
                    </a:ext>
                  </a:extLst>
                </a:gridCol>
                <a:gridCol w="1003176">
                  <a:extLst>
                    <a:ext uri="{9D8B030D-6E8A-4147-A177-3AD203B41FA5}">
                      <a16:colId xmlns:a16="http://schemas.microsoft.com/office/drawing/2014/main" val="20003"/>
                    </a:ext>
                  </a:extLst>
                </a:gridCol>
                <a:gridCol w="1003176">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c</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var</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DX+8</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float</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1" name="右箭头 60"/>
          <p:cNvSpPr>
            <a:spLocks noChangeArrowheads="1"/>
          </p:cNvSpPr>
          <p:nvPr/>
        </p:nvSpPr>
        <p:spPr bwMode="auto">
          <a:xfrm>
            <a:off x="3479800" y="1025029"/>
            <a:ext cx="539750" cy="503237"/>
          </a:xfrm>
          <a:prstGeom prst="rightArrow">
            <a:avLst>
              <a:gd name="adj1" fmla="val 50000"/>
              <a:gd name="adj2" fmla="val 50097"/>
            </a:avLst>
          </a:prstGeom>
          <a:solidFill>
            <a:srgbClr val="FF3300"/>
          </a:solidFill>
          <a:ln w="9525" algn="ctr">
            <a:solidFill>
              <a:schemeClr val="tx1"/>
            </a:solidFill>
            <a:miter lim="800000"/>
            <a:headEnd/>
            <a:tailEnd/>
          </a:ln>
        </p:spPr>
        <p:txBody>
          <a:bodyPr wrap="none"/>
          <a:lstStyle/>
          <a:p>
            <a:pPr eaLnBrk="1" hangingPunct="1"/>
            <a:r>
              <a:rPr lang="en-US" altLang="zh-CN" sz="1200" b="1">
                <a:solidFill>
                  <a:srgbClr val="000000"/>
                </a:solidFill>
              </a:rPr>
              <a:t>TX0</a:t>
            </a:r>
            <a:endParaRPr lang="zh-CN" altLang="en-US" sz="1200" b="1">
              <a:solidFill>
                <a:srgbClr val="000000"/>
              </a:solidFill>
            </a:endParaRPr>
          </a:p>
        </p:txBody>
      </p:sp>
      <p:sp>
        <p:nvSpPr>
          <p:cNvPr id="62" name="右箭头 61"/>
          <p:cNvSpPr>
            <a:spLocks noChangeArrowheads="1"/>
          </p:cNvSpPr>
          <p:nvPr/>
        </p:nvSpPr>
        <p:spPr bwMode="auto">
          <a:xfrm>
            <a:off x="3492500" y="1023441"/>
            <a:ext cx="539750" cy="504825"/>
          </a:xfrm>
          <a:prstGeom prst="rightArrow">
            <a:avLst>
              <a:gd name="adj1" fmla="val 50000"/>
              <a:gd name="adj2" fmla="val 49940"/>
            </a:avLst>
          </a:prstGeom>
          <a:solidFill>
            <a:srgbClr val="FFFF00"/>
          </a:solidFill>
          <a:ln w="9525" algn="ctr">
            <a:solidFill>
              <a:schemeClr val="tx1"/>
            </a:solidFill>
            <a:miter lim="800000"/>
            <a:headEnd/>
            <a:tailEnd/>
          </a:ln>
        </p:spPr>
        <p:txBody>
          <a:bodyPr wrap="none"/>
          <a:lstStyle/>
          <a:p>
            <a:pPr eaLnBrk="1" hangingPunct="1"/>
            <a:r>
              <a:rPr lang="en-US" altLang="zh-CN" sz="1200" b="1">
                <a:solidFill>
                  <a:srgbClr val="000000"/>
                </a:solidFill>
              </a:rPr>
              <a:t>pTX</a:t>
            </a:r>
            <a:endParaRPr lang="zh-CN" altLang="en-US" sz="1200" b="1">
              <a:solidFill>
                <a:srgbClr val="000000"/>
              </a:solidFill>
            </a:endParaRPr>
          </a:p>
        </p:txBody>
      </p:sp>
      <p:sp>
        <p:nvSpPr>
          <p:cNvPr id="63" name="TextBox 62"/>
          <p:cNvSpPr txBox="1"/>
          <p:nvPr/>
        </p:nvSpPr>
        <p:spPr>
          <a:xfrm>
            <a:off x="395536" y="404664"/>
            <a:ext cx="2664296" cy="461665"/>
          </a:xfrm>
          <a:prstGeom prst="rect">
            <a:avLst/>
          </a:prstGeom>
          <a:noFill/>
        </p:spPr>
        <p:txBody>
          <a:bodyPr wrap="square" rtlCol="0">
            <a:spAutoFit/>
          </a:bodyPr>
          <a:lstStyle/>
          <a:p>
            <a:r>
              <a:rPr lang="zh-CN" altLang="en-US" b="1" dirty="0"/>
              <a:t>（</a:t>
            </a:r>
            <a:r>
              <a:rPr lang="en-US" altLang="zh-CN" b="1" dirty="0"/>
              <a:t>1</a:t>
            </a:r>
            <a:r>
              <a:rPr lang="zh-CN" altLang="en-US" b="1" dirty="0"/>
              <a:t>）外部声明</a:t>
            </a:r>
          </a:p>
        </p:txBody>
      </p:sp>
      <p:sp>
        <p:nvSpPr>
          <p:cNvPr id="64" name="TextBox 63"/>
          <p:cNvSpPr txBox="1"/>
          <p:nvPr/>
        </p:nvSpPr>
        <p:spPr>
          <a:xfrm>
            <a:off x="6012160" y="3573016"/>
            <a:ext cx="3059832" cy="1323439"/>
          </a:xfrm>
          <a:prstGeom prst="rect">
            <a:avLst/>
          </a:prstGeom>
          <a:noFill/>
        </p:spPr>
        <p:txBody>
          <a:bodyPr wrap="square" rtlCol="0">
            <a:spAutoFit/>
          </a:bodyPr>
          <a:lstStyle/>
          <a:p>
            <a:r>
              <a:rPr lang="zh-CN" altLang="en-US" sz="1600" b="1" dirty="0">
                <a:solidFill>
                  <a:srgbClr val="FF0000"/>
                </a:solidFill>
                <a:latin typeface="Times New Roman" pitchFamily="18" charset="0"/>
                <a:cs typeface="Times New Roman" pitchFamily="18" charset="0"/>
              </a:rPr>
              <a:t>如果某</a:t>
            </a:r>
            <a:r>
              <a:rPr lang="en-US" altLang="zh-CN" sz="1600" b="1" dirty="0" err="1">
                <a:solidFill>
                  <a:srgbClr val="FF0000"/>
                </a:solidFill>
                <a:latin typeface="Times New Roman" pitchFamily="18" charset="0"/>
                <a:cs typeface="Times New Roman" pitchFamily="18" charset="0"/>
              </a:rPr>
              <a:t>ExtDefList</a:t>
            </a:r>
            <a:r>
              <a:rPr lang="zh-CN" altLang="en-US" sz="1600" b="1" dirty="0">
                <a:solidFill>
                  <a:srgbClr val="FF0000"/>
                </a:solidFill>
                <a:latin typeface="Times New Roman" pitchFamily="18" charset="0"/>
                <a:cs typeface="Times New Roman" pitchFamily="18" charset="0"/>
              </a:rPr>
              <a:t>结点的第一个棵子树是函数，函数中的局部变量在堆栈区中分配单元，则将该</a:t>
            </a:r>
            <a:r>
              <a:rPr lang="en-US" altLang="zh-CN" sz="1600" b="1" dirty="0" err="1">
                <a:solidFill>
                  <a:srgbClr val="FF0000"/>
                </a:solidFill>
                <a:latin typeface="Times New Roman" pitchFamily="18" charset="0"/>
                <a:cs typeface="Times New Roman" pitchFamily="18" charset="0"/>
              </a:rPr>
              <a:t>ExtDefList</a:t>
            </a:r>
            <a:r>
              <a:rPr lang="zh-CN" altLang="en-US" sz="1600" b="1" dirty="0">
                <a:solidFill>
                  <a:srgbClr val="FF0000"/>
                </a:solidFill>
                <a:latin typeface="Times New Roman" pitchFamily="18" charset="0"/>
                <a:cs typeface="Times New Roman" pitchFamily="18" charset="0"/>
              </a:rPr>
              <a:t>结点的</a:t>
            </a:r>
            <a:r>
              <a:rPr lang="en-US" altLang="zh-CN" sz="1600" b="1" dirty="0" err="1">
                <a:solidFill>
                  <a:srgbClr val="FF0000"/>
                </a:solidFill>
                <a:latin typeface="Times New Roman" pitchFamily="18" charset="0"/>
                <a:cs typeface="Times New Roman" pitchFamily="18" charset="0"/>
              </a:rPr>
              <a:t>offSet</a:t>
            </a:r>
            <a:r>
              <a:rPr lang="zh-CN" altLang="en-US" sz="1600" b="1" dirty="0">
                <a:solidFill>
                  <a:srgbClr val="FF0000"/>
                </a:solidFill>
                <a:latin typeface="Times New Roman" pitchFamily="18" charset="0"/>
                <a:cs typeface="Times New Roman" pitchFamily="18" charset="0"/>
              </a:rPr>
              <a:t>直接赋值给第二孩子结点的</a:t>
            </a:r>
            <a:r>
              <a:rPr lang="en-US" altLang="zh-CN" sz="1600" b="1" dirty="0">
                <a:solidFill>
                  <a:srgbClr val="FF0000"/>
                </a:solidFill>
                <a:latin typeface="Times New Roman" pitchFamily="18" charset="0"/>
                <a:cs typeface="Times New Roman" pitchFamily="18" charset="0"/>
              </a:rPr>
              <a:t>offset</a:t>
            </a:r>
            <a:r>
              <a:rPr lang="zh-CN" altLang="en-US" sz="1600" b="1" dirty="0">
                <a:solidFill>
                  <a:srgbClr val="FF0000"/>
                </a:solidFill>
                <a:latin typeface="Times New Roman" pitchFamily="18" charset="0"/>
                <a:cs typeface="Times New Roman" pitchFamily="18" charset="0"/>
              </a:rPr>
              <a:t>属性</a:t>
            </a:r>
          </a:p>
        </p:txBody>
      </p:sp>
      <p:sp>
        <p:nvSpPr>
          <p:cNvPr id="65"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26</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ox(in)">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ox(in)">
                                      <p:cBhvr>
                                        <p:cTn id="12" dur="500"/>
                                        <p:tgtEl>
                                          <p:spTgt spid="61"/>
                                        </p:tgtEl>
                                      </p:cBhvr>
                                    </p:animEffect>
                                  </p:childTnLst>
                                </p:cTn>
                              </p:par>
                            </p:childTnLst>
                          </p:cTn>
                        </p:par>
                        <p:par>
                          <p:cTn id="13" fill="hold">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ox(in)">
                                      <p:cBhvr>
                                        <p:cTn id="16" dur="500"/>
                                        <p:tgtEl>
                                          <p:spTgt spid="35"/>
                                        </p:tgtEl>
                                      </p:cBhvr>
                                    </p:animEffect>
                                  </p:childTnLst>
                                </p:cTn>
                              </p:par>
                            </p:childTnLst>
                          </p:cTn>
                        </p:par>
                        <p:par>
                          <p:cTn id="17" fill="hold">
                            <p:stCondLst>
                              <p:cond delay="1000"/>
                            </p:stCondLst>
                            <p:childTnLst>
                              <p:par>
                                <p:cTn id="18" presetID="4" presetClass="entr" presetSubtype="16"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box(in)">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box(in)">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1" nodeType="clickEffect">
                                  <p:stCondLst>
                                    <p:cond delay="0"/>
                                  </p:stCondLst>
                                  <p:childTnLst>
                                    <p:animMotion origin="layout" path="M -3.33333E-6 0.01204 L -3.33333E-6 0.10672 " pathEditMode="relative" rAng="0" ptsTypes="AA">
                                      <p:cBhvr>
                                        <p:cTn id="29" dur="2000" fill="hold"/>
                                        <p:tgtEl>
                                          <p:spTgt spid="41"/>
                                        </p:tgtEl>
                                        <p:attrNameLst>
                                          <p:attrName>ppt_x</p:attrName>
                                          <p:attrName>ppt_y</p:attrName>
                                        </p:attrNameLst>
                                      </p:cBhvr>
                                      <p:rCtr x="0" y="47"/>
                                    </p:animMotion>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box(i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2" nodeType="clickEffect">
                                  <p:stCondLst>
                                    <p:cond delay="0"/>
                                  </p:stCondLst>
                                  <p:childTnLst>
                                    <p:animMotion origin="layout" path="M 0.00139 0.09723 L -0.03003 0.20209 " pathEditMode="relative" rAng="0" ptsTypes="AA">
                                      <p:cBhvr>
                                        <p:cTn id="38" dur="2000" fill="hold"/>
                                        <p:tgtEl>
                                          <p:spTgt spid="41"/>
                                        </p:tgtEl>
                                        <p:attrNameLst>
                                          <p:attrName>ppt_x</p:attrName>
                                          <p:attrName>ppt_y</p:attrName>
                                        </p:attrNameLst>
                                      </p:cBhvr>
                                      <p:rCtr x="-16" y="52"/>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3" nodeType="clickEffect">
                                  <p:stCondLst>
                                    <p:cond delay="0"/>
                                  </p:stCondLst>
                                  <p:childTnLst>
                                    <p:animMotion origin="layout" path="M -0.03142 0.19422 L -0.14166 0.28866 " pathEditMode="relative" rAng="0" ptsTypes="AA">
                                      <p:cBhvr>
                                        <p:cTn id="42" dur="2000" fill="hold"/>
                                        <p:tgtEl>
                                          <p:spTgt spid="41"/>
                                        </p:tgtEl>
                                        <p:attrNameLst>
                                          <p:attrName>ppt_x</p:attrName>
                                          <p:attrName>ppt_y</p:attrName>
                                        </p:attrNameLst>
                                      </p:cBhvr>
                                      <p:rCtr x="-55" y="47"/>
                                    </p:animMotion>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box(in)">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4" nodeType="clickEffect">
                                  <p:stCondLst>
                                    <p:cond delay="0"/>
                                  </p:stCondLst>
                                  <p:childTnLst>
                                    <p:animMotion origin="layout" path="M -0.14166 0.28866 L -0.03142 0.19422 " pathEditMode="relative" rAng="0" ptsTypes="AA">
                                      <p:cBhvr>
                                        <p:cTn id="51" dur="2000" fill="hold"/>
                                        <p:tgtEl>
                                          <p:spTgt spid="41"/>
                                        </p:tgtEl>
                                        <p:attrNameLst>
                                          <p:attrName>ppt_x</p:attrName>
                                          <p:attrName>ppt_y</p:attrName>
                                        </p:attrNameLst>
                                      </p:cBhvr>
                                      <p:rCtr x="55" y="-47"/>
                                    </p:animMotion>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box(in)">
                                      <p:cBhvr>
                                        <p:cTn id="56" dur="500"/>
                                        <p:tgtEl>
                                          <p:spTgt spid="40"/>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5" nodeType="clickEffect">
                                  <p:stCondLst>
                                    <p:cond delay="0"/>
                                  </p:stCondLst>
                                  <p:childTnLst>
                                    <p:animMotion origin="layout" path="M -0.03941 0.19792 L -0.02361 0.29236 " pathEditMode="relative" rAng="0" ptsTypes="AA">
                                      <p:cBhvr>
                                        <p:cTn id="60" dur="2000" fill="hold"/>
                                        <p:tgtEl>
                                          <p:spTgt spid="41"/>
                                        </p:tgtEl>
                                        <p:attrNameLst>
                                          <p:attrName>ppt_x</p:attrName>
                                          <p:attrName>ppt_y</p:attrName>
                                        </p:attrNameLst>
                                      </p:cBhvr>
                                      <p:rCtr x="8" y="47"/>
                                    </p:animMotion>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box(i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0" presetClass="path" presetSubtype="0" accel="50000" decel="50000" fill="hold" grpId="6" nodeType="clickEffect">
                                  <p:stCondLst>
                                    <p:cond delay="0"/>
                                  </p:stCondLst>
                                  <p:childTnLst>
                                    <p:animMotion origin="layout" path="M -0.02777 0.2875 L 0.05521 0.39375 " pathEditMode="relative" rAng="0" ptsTypes="AA">
                                      <p:cBhvr>
                                        <p:cTn id="69" dur="2000" fill="hold"/>
                                        <p:tgtEl>
                                          <p:spTgt spid="41"/>
                                        </p:tgtEl>
                                        <p:attrNameLst>
                                          <p:attrName>ppt_x</p:attrName>
                                          <p:attrName>ppt_y</p:attrName>
                                        </p:attrNameLst>
                                      </p:cBhvr>
                                      <p:rCtr x="41" y="53"/>
                                    </p:animMotion>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57"/>
                                        </p:tgtEl>
                                        <p:attrNameLst>
                                          <p:attrName>style.visibility</p:attrName>
                                        </p:attrNameLst>
                                      </p:cBhvr>
                                      <p:to>
                                        <p:strVal val="visible"/>
                                      </p:to>
                                    </p:set>
                                    <p:anim calcmode="lin" valueType="num">
                                      <p:cBhvr additive="base">
                                        <p:cTn id="74" dur="500" fill="hold"/>
                                        <p:tgtEl>
                                          <p:spTgt spid="57"/>
                                        </p:tgtEl>
                                        <p:attrNameLst>
                                          <p:attrName>ppt_x</p:attrName>
                                        </p:attrNameLst>
                                      </p:cBhvr>
                                      <p:tavLst>
                                        <p:tav tm="0">
                                          <p:val>
                                            <p:strVal val="#ppt_x"/>
                                          </p:val>
                                        </p:tav>
                                        <p:tav tm="100000">
                                          <p:val>
                                            <p:strVal val="#ppt_x"/>
                                          </p:val>
                                        </p:tav>
                                      </p:tavLst>
                                    </p:anim>
                                    <p:anim calcmode="lin" valueType="num">
                                      <p:cBhvr additive="base">
                                        <p:cTn id="75" dur="500" fill="hold"/>
                                        <p:tgtEl>
                                          <p:spTgt spid="57"/>
                                        </p:tgtEl>
                                        <p:attrNameLst>
                                          <p:attrName>ppt_y</p:attrName>
                                        </p:attrNameLst>
                                      </p:cBhvr>
                                      <p:tavLst>
                                        <p:tav tm="0">
                                          <p:val>
                                            <p:strVal val="1+#ppt_h/2"/>
                                          </p:val>
                                        </p:tav>
                                        <p:tav tm="100000">
                                          <p:val>
                                            <p:strVal val="#ppt_y"/>
                                          </p:val>
                                        </p:tav>
                                      </p:tavLst>
                                    </p:anim>
                                  </p:childTnLst>
                                </p:cTn>
                              </p:par>
                            </p:childTnLst>
                          </p:cTn>
                        </p:par>
                        <p:par>
                          <p:cTn id="76" fill="hold">
                            <p:stCondLst>
                              <p:cond delay="500"/>
                            </p:stCondLst>
                            <p:childTnLst>
                              <p:par>
                                <p:cTn id="77" presetID="0" presetClass="path" presetSubtype="0" accel="50000" decel="50000" fill="hold" grpId="1" nodeType="afterEffect">
                                  <p:stCondLst>
                                    <p:cond delay="0"/>
                                  </p:stCondLst>
                                  <p:childTnLst>
                                    <p:animMotion origin="layout" path="M 0 0 L 0 0.05232 " pathEditMode="relative" ptsTypes="AA">
                                      <p:cBhvr>
                                        <p:cTn id="78" dur="2000" fill="hold"/>
                                        <p:tgtEl>
                                          <p:spTgt spid="62"/>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7" nodeType="clickEffect">
                                  <p:stCondLst>
                                    <p:cond delay="0"/>
                                  </p:stCondLst>
                                  <p:childTnLst>
                                    <p:animMotion origin="layout" path="M 0.05521 0.3919 L -0.02361 0.29723 " pathEditMode="relative" rAng="0" ptsTypes="AA">
                                      <p:cBhvr>
                                        <p:cTn id="82" dur="2000" fill="hold"/>
                                        <p:tgtEl>
                                          <p:spTgt spid="41"/>
                                        </p:tgtEl>
                                        <p:attrNameLst>
                                          <p:attrName>ppt_x</p:attrName>
                                          <p:attrName>ppt_y</p:attrName>
                                        </p:attrNameLst>
                                      </p:cBhvr>
                                      <p:rCtr x="-39" y="-47"/>
                                    </p:animMotion>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box(in)">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8" nodeType="clickEffect">
                                  <p:stCondLst>
                                    <p:cond delay="0"/>
                                  </p:stCondLst>
                                  <p:childTnLst>
                                    <p:animMotion origin="layout" path="M -0.02361 0.28843 L -0.04722 0.18357 " pathEditMode="relative" rAng="0" ptsTypes="AA">
                                      <p:cBhvr>
                                        <p:cTn id="91" dur="2000" fill="hold"/>
                                        <p:tgtEl>
                                          <p:spTgt spid="41"/>
                                        </p:tgtEl>
                                        <p:attrNameLst>
                                          <p:attrName>ppt_x</p:attrName>
                                          <p:attrName>ppt_y</p:attrName>
                                        </p:attrNameLst>
                                      </p:cBhvr>
                                      <p:rCtr x="-12" y="-53"/>
                                    </p:animMotion>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box(in)">
                                      <p:cBhvr>
                                        <p:cTn id="96" dur="500"/>
                                        <p:tgtEl>
                                          <p:spTgt spid="44"/>
                                        </p:tgtEl>
                                      </p:cBhvr>
                                    </p:animEffect>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grpId="9" nodeType="clickEffect">
                                  <p:stCondLst>
                                    <p:cond delay="0"/>
                                  </p:stCondLst>
                                  <p:childTnLst>
                                    <p:animMotion origin="layout" path="M -0.03559 0.19607 L 0.07466 0.10162 " pathEditMode="relative" rAng="0" ptsTypes="AA">
                                      <p:cBhvr>
                                        <p:cTn id="100" dur="2000" fill="hold"/>
                                        <p:tgtEl>
                                          <p:spTgt spid="41"/>
                                        </p:tgtEl>
                                        <p:attrNameLst>
                                          <p:attrName>ppt_x</p:attrName>
                                          <p:attrName>ppt_y</p:attrName>
                                        </p:attrNameLst>
                                      </p:cBhvr>
                                      <p:rCtr x="55" y="-47"/>
                                    </p:animMotion>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59"/>
                                        </p:tgtEl>
                                        <p:attrNameLst>
                                          <p:attrName>style.visibility</p:attrName>
                                        </p:attrNameLst>
                                      </p:cBhvr>
                                      <p:to>
                                        <p:strVal val="visible"/>
                                      </p:to>
                                    </p:set>
                                    <p:animEffect transition="in" filter="box(in)">
                                      <p:cBhvr>
                                        <p:cTn id="105" dur="500"/>
                                        <p:tgtEl>
                                          <p:spTgt spid="59"/>
                                        </p:tgtEl>
                                      </p:cBhvr>
                                    </p:animEffect>
                                  </p:childTnLst>
                                </p:cTn>
                              </p:par>
                            </p:childTnLst>
                          </p:cTn>
                        </p:par>
                      </p:childTnLst>
                    </p:cTn>
                  </p:par>
                  <p:par>
                    <p:cTn id="106" fill="hold">
                      <p:stCondLst>
                        <p:cond delay="indefinite"/>
                      </p:stCondLst>
                      <p:childTnLst>
                        <p:par>
                          <p:cTn id="107" fill="hold">
                            <p:stCondLst>
                              <p:cond delay="0"/>
                            </p:stCondLst>
                            <p:childTnLst>
                              <p:par>
                                <p:cTn id="108" presetID="0" presetClass="path" presetSubtype="0" accel="50000" decel="50000" fill="hold" grpId="10" nodeType="clickEffect">
                                  <p:stCondLst>
                                    <p:cond delay="0"/>
                                  </p:stCondLst>
                                  <p:childTnLst>
                                    <p:animMotion origin="layout" path="M 0.07101 0.09977 L 0.16545 0.19422 " pathEditMode="relative" rAng="0" ptsTypes="AA">
                                      <p:cBhvr>
                                        <p:cTn id="109" dur="2000" fill="hold"/>
                                        <p:tgtEl>
                                          <p:spTgt spid="41"/>
                                        </p:tgtEl>
                                        <p:attrNameLst>
                                          <p:attrName>ppt_x</p:attrName>
                                          <p:attrName>ppt_y</p:attrName>
                                        </p:attrNameLst>
                                      </p:cBhvr>
                                      <p:rCtr x="47" y="47"/>
                                    </p:animMotion>
                                  </p:childTnLst>
                                </p:cTn>
                              </p:par>
                            </p:childTnLst>
                          </p:cTn>
                        </p:par>
                      </p:childTnLst>
                    </p:cTn>
                  </p:par>
                  <p:par>
                    <p:cTn id="110" fill="hold">
                      <p:stCondLst>
                        <p:cond delay="indefinite"/>
                      </p:stCondLst>
                      <p:childTnLst>
                        <p:par>
                          <p:cTn id="111" fill="hold">
                            <p:stCondLst>
                              <p:cond delay="0"/>
                            </p:stCondLst>
                            <p:childTnLst>
                              <p:par>
                                <p:cTn id="112" presetID="4" presetClass="entr" presetSubtype="16" fill="hold" grpId="0" nodeType="click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box(in)">
                                      <p:cBhvr>
                                        <p:cTn id="114" dur="500"/>
                                        <p:tgtEl>
                                          <p:spTgt spid="45"/>
                                        </p:tgtEl>
                                      </p:cBhvr>
                                    </p:animEffect>
                                  </p:childTnLst>
                                </p:cTn>
                              </p:par>
                            </p:childTnLst>
                          </p:cTn>
                        </p:par>
                      </p:childTnLst>
                    </p:cTn>
                  </p:par>
                  <p:par>
                    <p:cTn id="115" fill="hold">
                      <p:stCondLst>
                        <p:cond delay="indefinite"/>
                      </p:stCondLst>
                      <p:childTnLst>
                        <p:par>
                          <p:cTn id="116" fill="hold">
                            <p:stCondLst>
                              <p:cond delay="0"/>
                            </p:stCondLst>
                            <p:childTnLst>
                              <p:par>
                                <p:cTn id="117" presetID="0" presetClass="path" presetSubtype="0" accel="50000" decel="50000" fill="hold" grpId="11" nodeType="clickEffect">
                                  <p:stCondLst>
                                    <p:cond delay="0"/>
                                  </p:stCondLst>
                                  <p:childTnLst>
                                    <p:animMotion origin="layout" path="M 0.16389 0.19607 L 0.12466 0.2801 " pathEditMode="relative" rAng="0" ptsTypes="AA">
                                      <p:cBhvr>
                                        <p:cTn id="118" dur="2000" fill="hold"/>
                                        <p:tgtEl>
                                          <p:spTgt spid="41"/>
                                        </p:tgtEl>
                                        <p:attrNameLst>
                                          <p:attrName>ppt_x</p:attrName>
                                          <p:attrName>ppt_y</p:attrName>
                                        </p:attrNameLst>
                                      </p:cBhvr>
                                      <p:rCtr x="-20" y="42"/>
                                    </p:animMotion>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grpId="12" nodeType="clickEffect">
                                  <p:stCondLst>
                                    <p:cond delay="0"/>
                                  </p:stCondLst>
                                  <p:childTnLst>
                                    <p:animMotion origin="layout" path="M 0.12466 0.28195 L 0.12466 0.39746 " pathEditMode="relative" rAng="0" ptsTypes="AA">
                                      <p:cBhvr>
                                        <p:cTn id="122" dur="2000" fill="hold"/>
                                        <p:tgtEl>
                                          <p:spTgt spid="41"/>
                                        </p:tgtEl>
                                        <p:attrNameLst>
                                          <p:attrName>ppt_x</p:attrName>
                                          <p:attrName>ppt_y</p:attrName>
                                        </p:attrNameLst>
                                      </p:cBhvr>
                                      <p:rCtr x="0" y="58"/>
                                    </p:animMotion>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box(in)">
                                      <p:cBhvr>
                                        <p:cTn id="127" dur="500"/>
                                        <p:tgtEl>
                                          <p:spTgt spid="46"/>
                                        </p:tgtEl>
                                      </p:cBhvr>
                                    </p:animEffect>
                                  </p:childTnLst>
                                </p:cTn>
                              </p:par>
                            </p:childTnLst>
                          </p:cTn>
                        </p:par>
                      </p:childTnLst>
                    </p:cTn>
                  </p:par>
                  <p:par>
                    <p:cTn id="128" fill="hold">
                      <p:stCondLst>
                        <p:cond delay="indefinite"/>
                      </p:stCondLst>
                      <p:childTnLst>
                        <p:par>
                          <p:cTn id="129" fill="hold">
                            <p:stCondLst>
                              <p:cond delay="0"/>
                            </p:stCondLst>
                            <p:childTnLst>
                              <p:par>
                                <p:cTn id="130" presetID="0" presetClass="path" presetSubtype="0" accel="50000" decel="50000" fill="hold" grpId="13" nodeType="clickEffect">
                                  <p:stCondLst>
                                    <p:cond delay="0"/>
                                  </p:stCondLst>
                                  <p:childTnLst>
                                    <p:animMotion origin="layout" path="M 0.12605 0.39746 L 0.12605 0.29236 " pathEditMode="relative" rAng="0" ptsTypes="AA">
                                      <p:cBhvr>
                                        <p:cTn id="131" dur="2000" fill="hold"/>
                                        <p:tgtEl>
                                          <p:spTgt spid="41"/>
                                        </p:tgtEl>
                                        <p:attrNameLst>
                                          <p:attrName>ppt_x</p:attrName>
                                          <p:attrName>ppt_y</p:attrName>
                                        </p:attrNameLst>
                                      </p:cBhvr>
                                      <p:rCtr x="0" y="-53"/>
                                    </p:animMotion>
                                  </p:childTnLst>
                                </p:cTn>
                              </p:par>
                            </p:childTnLst>
                          </p:cTn>
                        </p:par>
                      </p:childTnLst>
                    </p:cTn>
                  </p:par>
                  <p:par>
                    <p:cTn id="132" fill="hold">
                      <p:stCondLst>
                        <p:cond delay="indefinite"/>
                      </p:stCondLst>
                      <p:childTnLst>
                        <p:par>
                          <p:cTn id="133" fill="hold">
                            <p:stCondLst>
                              <p:cond delay="0"/>
                            </p:stCondLst>
                            <p:childTnLst>
                              <p:par>
                                <p:cTn id="134" presetID="4" presetClass="entr" presetSubtype="16" fill="hold" grpId="0" nodeType="clickEffect">
                                  <p:stCondLst>
                                    <p:cond delay="0"/>
                                  </p:stCondLst>
                                  <p:childTnLst>
                                    <p:set>
                                      <p:cBhvr>
                                        <p:cTn id="135" dur="1" fill="hold">
                                          <p:stCondLst>
                                            <p:cond delay="0"/>
                                          </p:stCondLst>
                                        </p:cTn>
                                        <p:tgtEl>
                                          <p:spTgt spid="48"/>
                                        </p:tgtEl>
                                        <p:attrNameLst>
                                          <p:attrName>style.visibility</p:attrName>
                                        </p:attrNameLst>
                                      </p:cBhvr>
                                      <p:to>
                                        <p:strVal val="visible"/>
                                      </p:to>
                                    </p:set>
                                    <p:animEffect transition="in" filter="box(in)">
                                      <p:cBhvr>
                                        <p:cTn id="136" dur="500"/>
                                        <p:tgtEl>
                                          <p:spTgt spid="48"/>
                                        </p:tgtEl>
                                      </p:cBhvr>
                                    </p:animEffect>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14" nodeType="clickEffect">
                                  <p:stCondLst>
                                    <p:cond delay="0"/>
                                  </p:stCondLst>
                                  <p:childTnLst>
                                    <p:animMotion origin="layout" path="M 0.12605 0.28866 L 0.23629 0.40417 " pathEditMode="relative" rAng="0" ptsTypes="AA">
                                      <p:cBhvr>
                                        <p:cTn id="140" dur="2000" fill="hold"/>
                                        <p:tgtEl>
                                          <p:spTgt spid="41"/>
                                        </p:tgtEl>
                                        <p:attrNameLst>
                                          <p:attrName>ppt_x</p:attrName>
                                          <p:attrName>ppt_y</p:attrName>
                                        </p:attrNameLst>
                                      </p:cBhvr>
                                      <p:rCtr x="55" y="58"/>
                                    </p:animMotion>
                                  </p:childTnLst>
                                </p:cTn>
                              </p:par>
                            </p:childTnLst>
                          </p:cTn>
                        </p:par>
                      </p:childTnLst>
                    </p:cTn>
                  </p:par>
                  <p:par>
                    <p:cTn id="141" fill="hold">
                      <p:stCondLst>
                        <p:cond delay="indefinite"/>
                      </p:stCondLst>
                      <p:childTnLst>
                        <p:par>
                          <p:cTn id="142" fill="hold">
                            <p:stCondLst>
                              <p:cond delay="0"/>
                            </p:stCondLst>
                            <p:childTnLst>
                              <p:par>
                                <p:cTn id="143" presetID="4" presetClass="entr" presetSubtype="16" fill="hold" grpId="0" nodeType="clickEffect">
                                  <p:stCondLst>
                                    <p:cond delay="0"/>
                                  </p:stCondLst>
                                  <p:childTnLst>
                                    <p:set>
                                      <p:cBhvr>
                                        <p:cTn id="144" dur="1" fill="hold">
                                          <p:stCondLst>
                                            <p:cond delay="0"/>
                                          </p:stCondLst>
                                        </p:cTn>
                                        <p:tgtEl>
                                          <p:spTgt spid="49"/>
                                        </p:tgtEl>
                                        <p:attrNameLst>
                                          <p:attrName>style.visibility</p:attrName>
                                        </p:attrNameLst>
                                      </p:cBhvr>
                                      <p:to>
                                        <p:strVal val="visible"/>
                                      </p:to>
                                    </p:set>
                                    <p:animEffect transition="in" filter="box(in)">
                                      <p:cBhvr>
                                        <p:cTn id="145" dur="500"/>
                                        <p:tgtEl>
                                          <p:spTgt spid="49"/>
                                        </p:tgtEl>
                                      </p:cBhvr>
                                    </p:animEffec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15" nodeType="clickEffect">
                                  <p:stCondLst>
                                    <p:cond delay="0"/>
                                  </p:stCondLst>
                                  <p:childTnLst>
                                    <p:animMotion origin="layout" path="M 0.23351 0.40602 L 0.2099 0.50047 " pathEditMode="relative" rAng="0" ptsTypes="AA">
                                      <p:cBhvr>
                                        <p:cTn id="149" dur="2000" fill="hold"/>
                                        <p:tgtEl>
                                          <p:spTgt spid="41"/>
                                        </p:tgtEl>
                                        <p:attrNameLst>
                                          <p:attrName>ppt_x</p:attrName>
                                          <p:attrName>ppt_y</p:attrName>
                                        </p:attrNameLst>
                                      </p:cBhvr>
                                      <p:rCtr x="-12" y="47"/>
                                    </p:animMotion>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nodeType="clickEffect">
                                  <p:stCondLst>
                                    <p:cond delay="0"/>
                                  </p:stCondLst>
                                  <p:childTnLst>
                                    <p:set>
                                      <p:cBhvr>
                                        <p:cTn id="153" dur="1" fill="hold">
                                          <p:stCondLst>
                                            <p:cond delay="0"/>
                                          </p:stCondLst>
                                        </p:cTn>
                                        <p:tgtEl>
                                          <p:spTgt spid="58"/>
                                        </p:tgtEl>
                                        <p:attrNameLst>
                                          <p:attrName>style.visibility</p:attrName>
                                        </p:attrNameLst>
                                      </p:cBhvr>
                                      <p:to>
                                        <p:strVal val="visible"/>
                                      </p:to>
                                    </p:set>
                                    <p:anim calcmode="lin" valueType="num">
                                      <p:cBhvr additive="base">
                                        <p:cTn id="154" dur="500" fill="hold"/>
                                        <p:tgtEl>
                                          <p:spTgt spid="58"/>
                                        </p:tgtEl>
                                        <p:attrNameLst>
                                          <p:attrName>ppt_x</p:attrName>
                                        </p:attrNameLst>
                                      </p:cBhvr>
                                      <p:tavLst>
                                        <p:tav tm="0">
                                          <p:val>
                                            <p:strVal val="#ppt_x"/>
                                          </p:val>
                                        </p:tav>
                                        <p:tav tm="100000">
                                          <p:val>
                                            <p:strVal val="#ppt_x"/>
                                          </p:val>
                                        </p:tav>
                                      </p:tavLst>
                                    </p:anim>
                                    <p:anim calcmode="lin" valueType="num">
                                      <p:cBhvr additive="base">
                                        <p:cTn id="155" dur="500" fill="hold"/>
                                        <p:tgtEl>
                                          <p:spTgt spid="58"/>
                                        </p:tgtEl>
                                        <p:attrNameLst>
                                          <p:attrName>ppt_y</p:attrName>
                                        </p:attrNameLst>
                                      </p:cBhvr>
                                      <p:tavLst>
                                        <p:tav tm="0">
                                          <p:val>
                                            <p:strVal val="1+#ppt_h/2"/>
                                          </p:val>
                                        </p:tav>
                                        <p:tav tm="100000">
                                          <p:val>
                                            <p:strVal val="#ppt_y"/>
                                          </p:val>
                                        </p:tav>
                                      </p:tavLst>
                                    </p:anim>
                                  </p:childTnLst>
                                </p:cTn>
                              </p:par>
                            </p:childTnLst>
                          </p:cTn>
                        </p:par>
                        <p:par>
                          <p:cTn id="156" fill="hold">
                            <p:stCondLst>
                              <p:cond delay="500"/>
                            </p:stCondLst>
                            <p:childTnLst>
                              <p:par>
                                <p:cTn id="157" presetID="0" presetClass="path" presetSubtype="0" accel="50000" decel="50000" fill="hold" grpId="2" nodeType="afterEffect">
                                  <p:stCondLst>
                                    <p:cond delay="0"/>
                                  </p:stCondLst>
                                  <p:childTnLst>
                                    <p:animMotion origin="layout" path="M -3.05556E-6 0.04977 L 0.00191 0.11736 " pathEditMode="relative" rAng="0" ptsTypes="AA">
                                      <p:cBhvr>
                                        <p:cTn id="158" dur="2000" fill="hold"/>
                                        <p:tgtEl>
                                          <p:spTgt spid="62"/>
                                        </p:tgtEl>
                                        <p:attrNameLst>
                                          <p:attrName>ppt_x</p:attrName>
                                          <p:attrName>ppt_y</p:attrName>
                                        </p:attrNameLst>
                                      </p:cBhvr>
                                      <p:rCtr x="1" y="34"/>
                                    </p:animMotion>
                                  </p:childTnLst>
                                </p:cTn>
                              </p:par>
                            </p:childTnLst>
                          </p:cTn>
                        </p:par>
                      </p:childTnLst>
                    </p:cTn>
                  </p:par>
                  <p:par>
                    <p:cTn id="159" fill="hold">
                      <p:stCondLst>
                        <p:cond delay="indefinite"/>
                      </p:stCondLst>
                      <p:childTnLst>
                        <p:par>
                          <p:cTn id="160" fill="hold">
                            <p:stCondLst>
                              <p:cond delay="0"/>
                            </p:stCondLst>
                            <p:childTnLst>
                              <p:par>
                                <p:cTn id="161" presetID="0" presetClass="path" presetSubtype="0" accel="50000" decel="50000" fill="hold" grpId="16" nodeType="clickEffect">
                                  <p:stCondLst>
                                    <p:cond delay="0"/>
                                  </p:stCondLst>
                                  <p:childTnLst>
                                    <p:animMotion origin="layout" path="M 0.20469 0.50926 L 0.27552 0.39375 " pathEditMode="relative" rAng="0" ptsTypes="AA">
                                      <p:cBhvr>
                                        <p:cTn id="162" dur="2000" fill="hold"/>
                                        <p:tgtEl>
                                          <p:spTgt spid="41"/>
                                        </p:tgtEl>
                                        <p:attrNameLst>
                                          <p:attrName>ppt_x</p:attrName>
                                          <p:attrName>ppt_y</p:attrName>
                                        </p:attrNameLst>
                                      </p:cBhvr>
                                      <p:rCtr x="35" y="-58"/>
                                    </p:animMotion>
                                  </p:childTnLst>
                                </p:cTn>
                              </p:par>
                            </p:childTnLst>
                          </p:cTn>
                        </p:par>
                      </p:childTnLst>
                    </p:cTn>
                  </p:par>
                  <p:par>
                    <p:cTn id="163" fill="hold">
                      <p:stCondLst>
                        <p:cond delay="indefinite"/>
                      </p:stCondLst>
                      <p:childTnLst>
                        <p:par>
                          <p:cTn id="164" fill="hold">
                            <p:stCondLst>
                              <p:cond delay="0"/>
                            </p:stCondLst>
                            <p:childTnLst>
                              <p:par>
                                <p:cTn id="165" presetID="4" presetClass="entr" presetSubtype="16" fill="hold" grpId="0" nodeType="click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box(in)">
                                      <p:cBhvr>
                                        <p:cTn id="167" dur="500"/>
                                        <p:tgtEl>
                                          <p:spTgt spid="51"/>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17" nodeType="clickEffect">
                                  <p:stCondLst>
                                    <p:cond delay="0"/>
                                  </p:stCondLst>
                                  <p:childTnLst>
                                    <p:animMotion origin="layout" path="M 0.2757 0.38912 L 0.40156 0.50463 " pathEditMode="relative" rAng="0" ptsTypes="AA">
                                      <p:cBhvr>
                                        <p:cTn id="171" dur="2000" fill="hold"/>
                                        <p:tgtEl>
                                          <p:spTgt spid="41"/>
                                        </p:tgtEl>
                                        <p:attrNameLst>
                                          <p:attrName>ppt_x</p:attrName>
                                          <p:attrName>ppt_y</p:attrName>
                                        </p:attrNameLst>
                                      </p:cBhvr>
                                      <p:rCtr x="63" y="58"/>
                                    </p:animMotion>
                                  </p:childTnLst>
                                </p:cTn>
                              </p:par>
                            </p:childTnLst>
                          </p:cTn>
                        </p:par>
                      </p:childTnLst>
                    </p:cTn>
                  </p:par>
                  <p:par>
                    <p:cTn id="172" fill="hold">
                      <p:stCondLst>
                        <p:cond delay="indefinite"/>
                      </p:stCondLst>
                      <p:childTnLst>
                        <p:par>
                          <p:cTn id="173" fill="hold">
                            <p:stCondLst>
                              <p:cond delay="0"/>
                            </p:stCondLst>
                            <p:childTnLst>
                              <p:par>
                                <p:cTn id="174" presetID="4" presetClass="entr" presetSubtype="16" fill="hold" grpId="0" nodeType="clickEffect">
                                  <p:stCondLst>
                                    <p:cond delay="0"/>
                                  </p:stCondLst>
                                  <p:childTnLst>
                                    <p:set>
                                      <p:cBhvr>
                                        <p:cTn id="175" dur="1" fill="hold">
                                          <p:stCondLst>
                                            <p:cond delay="0"/>
                                          </p:stCondLst>
                                        </p:cTn>
                                        <p:tgtEl>
                                          <p:spTgt spid="52"/>
                                        </p:tgtEl>
                                        <p:attrNameLst>
                                          <p:attrName>style.visibility</p:attrName>
                                        </p:attrNameLst>
                                      </p:cBhvr>
                                      <p:to>
                                        <p:strVal val="visible"/>
                                      </p:to>
                                    </p:set>
                                    <p:animEffect transition="in" filter="box(in)">
                                      <p:cBhvr>
                                        <p:cTn id="176" dur="500"/>
                                        <p:tgtEl>
                                          <p:spTgt spid="52"/>
                                        </p:tgtEl>
                                      </p:cBhvr>
                                    </p:animEffect>
                                  </p:childTnLst>
                                </p:cTn>
                              </p:par>
                            </p:childTnLst>
                          </p:cTn>
                        </p:par>
                      </p:childTnLst>
                    </p:cTn>
                  </p:par>
                  <p:par>
                    <p:cTn id="177" fill="hold">
                      <p:stCondLst>
                        <p:cond delay="indefinite"/>
                      </p:stCondLst>
                      <p:childTnLst>
                        <p:par>
                          <p:cTn id="178" fill="hold">
                            <p:stCondLst>
                              <p:cond delay="0"/>
                            </p:stCondLst>
                            <p:childTnLst>
                              <p:par>
                                <p:cTn id="179" presetID="0" presetClass="path" presetSubtype="0" accel="50000" decel="50000" fill="hold" grpId="18" nodeType="clickEffect">
                                  <p:stCondLst>
                                    <p:cond delay="0"/>
                                  </p:stCondLst>
                                  <p:childTnLst>
                                    <p:animMotion origin="layout" path="M 0.39636 0.50463 L 0.39636 0.60972 " pathEditMode="relative" rAng="0" ptsTypes="AA">
                                      <p:cBhvr>
                                        <p:cTn id="180" dur="2000" fill="hold"/>
                                        <p:tgtEl>
                                          <p:spTgt spid="41"/>
                                        </p:tgtEl>
                                        <p:attrNameLst>
                                          <p:attrName>ppt_x</p:attrName>
                                          <p:attrName>ppt_y</p:attrName>
                                        </p:attrNameLst>
                                      </p:cBhvr>
                                      <p:rCtr x="0" y="53"/>
                                    </p:animMotion>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0"/>
                                        </p:tgtEl>
                                        <p:attrNameLst>
                                          <p:attrName>style.visibility</p:attrName>
                                        </p:attrNameLst>
                                      </p:cBhvr>
                                      <p:to>
                                        <p:strVal val="visible"/>
                                      </p:to>
                                    </p:set>
                                    <p:anim calcmode="lin" valueType="num">
                                      <p:cBhvr additive="base">
                                        <p:cTn id="185" dur="500" fill="hold"/>
                                        <p:tgtEl>
                                          <p:spTgt spid="60"/>
                                        </p:tgtEl>
                                        <p:attrNameLst>
                                          <p:attrName>ppt_x</p:attrName>
                                        </p:attrNameLst>
                                      </p:cBhvr>
                                      <p:tavLst>
                                        <p:tav tm="0">
                                          <p:val>
                                            <p:strVal val="#ppt_x"/>
                                          </p:val>
                                        </p:tav>
                                        <p:tav tm="100000">
                                          <p:val>
                                            <p:strVal val="#ppt_x"/>
                                          </p:val>
                                        </p:tav>
                                      </p:tavLst>
                                    </p:anim>
                                    <p:anim calcmode="lin" valueType="num">
                                      <p:cBhvr additive="base">
                                        <p:cTn id="186" dur="500" fill="hold"/>
                                        <p:tgtEl>
                                          <p:spTgt spid="60"/>
                                        </p:tgtEl>
                                        <p:attrNameLst>
                                          <p:attrName>ppt_y</p:attrName>
                                        </p:attrNameLst>
                                      </p:cBhvr>
                                      <p:tavLst>
                                        <p:tav tm="0">
                                          <p:val>
                                            <p:strVal val="1+#ppt_h/2"/>
                                          </p:val>
                                        </p:tav>
                                        <p:tav tm="100000">
                                          <p:val>
                                            <p:strVal val="#ppt_y"/>
                                          </p:val>
                                        </p:tav>
                                      </p:tavLst>
                                    </p:anim>
                                  </p:childTnLst>
                                </p:cTn>
                              </p:par>
                            </p:childTnLst>
                          </p:cTn>
                        </p:par>
                        <p:par>
                          <p:cTn id="187" fill="hold">
                            <p:stCondLst>
                              <p:cond delay="500"/>
                            </p:stCondLst>
                            <p:childTnLst>
                              <p:par>
                                <p:cTn id="188" presetID="0" presetClass="path" presetSubtype="0" accel="50000" decel="50000" fill="hold" grpId="3" nodeType="afterEffect">
                                  <p:stCondLst>
                                    <p:cond delay="0"/>
                                  </p:stCondLst>
                                  <p:childTnLst>
                                    <p:animMotion origin="layout" path="M 2.77778E-7 0.09514 L 2.77778E-7 0.16875 " pathEditMode="relative" rAng="0" ptsTypes="AA">
                                      <p:cBhvr>
                                        <p:cTn id="189" dur="2000" fill="hold"/>
                                        <p:tgtEl>
                                          <p:spTgt spid="62"/>
                                        </p:tgtEl>
                                        <p:attrNameLst>
                                          <p:attrName>ppt_x</p:attrName>
                                          <p:attrName>ppt_y</p:attrName>
                                        </p:attrNameLst>
                                      </p:cBhvr>
                                      <p:rCtr x="0" y="37"/>
                                    </p:animMotion>
                                  </p:childTnLst>
                                </p:cTn>
                              </p:par>
                            </p:childTnLst>
                          </p:cTn>
                        </p:par>
                      </p:childTnLst>
                    </p:cTn>
                  </p:par>
                  <p:par>
                    <p:cTn id="190" fill="hold">
                      <p:stCondLst>
                        <p:cond delay="indefinite"/>
                      </p:stCondLst>
                      <p:childTnLst>
                        <p:par>
                          <p:cTn id="191" fill="hold">
                            <p:stCondLst>
                              <p:cond delay="0"/>
                            </p:stCondLst>
                            <p:childTnLst>
                              <p:par>
                                <p:cTn id="192" presetID="0" presetClass="path" presetSubtype="0" accel="50000" decel="50000" fill="hold" grpId="19" nodeType="clickEffect">
                                  <p:stCondLst>
                                    <p:cond delay="0"/>
                                  </p:stCondLst>
                                  <p:childTnLst>
                                    <p:animMotion origin="layout" path="M 0.39549 0.61435 L 0.39549 0.50926 " pathEditMode="relative" rAng="0" ptsTypes="AA">
                                      <p:cBhvr>
                                        <p:cTn id="193" dur="2000" fill="hold"/>
                                        <p:tgtEl>
                                          <p:spTgt spid="41"/>
                                        </p:tgtEl>
                                        <p:attrNameLst>
                                          <p:attrName>ppt_x</p:attrName>
                                          <p:attrName>ppt_y</p:attrName>
                                        </p:attrNameLst>
                                      </p:cBhvr>
                                      <p:rCtr x="0" y="-53"/>
                                    </p:animMotion>
                                  </p:childTnLst>
                                </p:cTn>
                              </p:par>
                            </p:childTnLst>
                          </p:cTn>
                        </p:par>
                      </p:childTnLst>
                    </p:cTn>
                  </p:par>
                  <p:par>
                    <p:cTn id="194" fill="hold">
                      <p:stCondLst>
                        <p:cond delay="indefinite"/>
                      </p:stCondLst>
                      <p:childTnLst>
                        <p:par>
                          <p:cTn id="195" fill="hold">
                            <p:stCondLst>
                              <p:cond delay="0"/>
                            </p:stCondLst>
                            <p:childTnLst>
                              <p:par>
                                <p:cTn id="196" presetID="4" presetClass="entr" presetSubtype="16" fill="hold" grpId="0" nodeType="clickEffect">
                                  <p:stCondLst>
                                    <p:cond delay="0"/>
                                  </p:stCondLst>
                                  <p:childTnLst>
                                    <p:set>
                                      <p:cBhvr>
                                        <p:cTn id="197" dur="1" fill="hold">
                                          <p:stCondLst>
                                            <p:cond delay="0"/>
                                          </p:stCondLst>
                                        </p:cTn>
                                        <p:tgtEl>
                                          <p:spTgt spid="53"/>
                                        </p:tgtEl>
                                        <p:attrNameLst>
                                          <p:attrName>style.visibility</p:attrName>
                                        </p:attrNameLst>
                                      </p:cBhvr>
                                      <p:to>
                                        <p:strVal val="visible"/>
                                      </p:to>
                                    </p:set>
                                    <p:animEffect transition="in" filter="box(in)">
                                      <p:cBhvr>
                                        <p:cTn id="198" dur="500"/>
                                        <p:tgtEl>
                                          <p:spTgt spid="53"/>
                                        </p:tgtEl>
                                      </p:cBhvr>
                                    </p:animEffect>
                                  </p:childTnLst>
                                </p:cTn>
                              </p:par>
                            </p:childTnLst>
                          </p:cTn>
                        </p:par>
                      </p:childTnLst>
                    </p:cTn>
                  </p:par>
                  <p:par>
                    <p:cTn id="199" fill="hold">
                      <p:stCondLst>
                        <p:cond delay="indefinite"/>
                      </p:stCondLst>
                      <p:childTnLst>
                        <p:par>
                          <p:cTn id="200" fill="hold">
                            <p:stCondLst>
                              <p:cond delay="0"/>
                            </p:stCondLst>
                            <p:childTnLst>
                              <p:par>
                                <p:cTn id="201" presetID="0" presetClass="path" presetSubtype="0" accel="50000" decel="50000" fill="hold" grpId="20" nodeType="clickEffect">
                                  <p:stCondLst>
                                    <p:cond delay="0"/>
                                  </p:stCondLst>
                                  <p:childTnLst>
                                    <p:animMotion origin="layout" path="M 0.39722 0.50347 L 0.27118 0.38796 " pathEditMode="relative" rAng="0" ptsTypes="AA">
                                      <p:cBhvr>
                                        <p:cTn id="202" dur="2000" fill="hold"/>
                                        <p:tgtEl>
                                          <p:spTgt spid="41"/>
                                        </p:tgtEl>
                                        <p:attrNameLst>
                                          <p:attrName>ppt_x</p:attrName>
                                          <p:attrName>ppt_y</p:attrName>
                                        </p:attrNameLst>
                                      </p:cBhvr>
                                      <p:rCtr x="-63" y="-58"/>
                                    </p:animMotion>
                                  </p:childTnLst>
                                </p:cTn>
                              </p:par>
                            </p:childTnLst>
                          </p:cTn>
                        </p:par>
                      </p:childTnLst>
                    </p:cTn>
                  </p:par>
                  <p:par>
                    <p:cTn id="203" fill="hold">
                      <p:stCondLst>
                        <p:cond delay="indefinite"/>
                      </p:stCondLst>
                      <p:childTnLst>
                        <p:par>
                          <p:cTn id="204" fill="hold">
                            <p:stCondLst>
                              <p:cond delay="0"/>
                            </p:stCondLst>
                            <p:childTnLst>
                              <p:par>
                                <p:cTn id="205" presetID="4" presetClass="entr" presetSubtype="16" fill="hold" grpId="0" nodeType="clickEffect">
                                  <p:stCondLst>
                                    <p:cond delay="0"/>
                                  </p:stCondLst>
                                  <p:childTnLst>
                                    <p:set>
                                      <p:cBhvr>
                                        <p:cTn id="206" dur="1" fill="hold">
                                          <p:stCondLst>
                                            <p:cond delay="0"/>
                                          </p:stCondLst>
                                        </p:cTn>
                                        <p:tgtEl>
                                          <p:spTgt spid="54"/>
                                        </p:tgtEl>
                                        <p:attrNameLst>
                                          <p:attrName>style.visibility</p:attrName>
                                        </p:attrNameLst>
                                      </p:cBhvr>
                                      <p:to>
                                        <p:strVal val="visible"/>
                                      </p:to>
                                    </p:set>
                                    <p:animEffect transition="in" filter="box(in)">
                                      <p:cBhvr>
                                        <p:cTn id="207" dur="500"/>
                                        <p:tgtEl>
                                          <p:spTgt spid="54"/>
                                        </p:tgtEl>
                                      </p:cBhvr>
                                    </p:animEffect>
                                  </p:childTnLst>
                                </p:cTn>
                              </p:par>
                            </p:childTnLst>
                          </p:cTn>
                        </p:par>
                      </p:childTnLst>
                    </p:cTn>
                  </p:par>
                  <p:par>
                    <p:cTn id="208" fill="hold">
                      <p:stCondLst>
                        <p:cond delay="indefinite"/>
                      </p:stCondLst>
                      <p:childTnLst>
                        <p:par>
                          <p:cTn id="209" fill="hold">
                            <p:stCondLst>
                              <p:cond delay="0"/>
                            </p:stCondLst>
                            <p:childTnLst>
                              <p:par>
                                <p:cTn id="210" presetID="0" presetClass="path" presetSubtype="0" accel="50000" decel="50000" fill="hold" grpId="21" nodeType="clickEffect">
                                  <p:stCondLst>
                                    <p:cond delay="0"/>
                                  </p:stCondLst>
                                  <p:childTnLst>
                                    <p:animMotion origin="layout" path="M 0.26771 0.39375 L 0.12604 0.28866 " pathEditMode="relative" rAng="0" ptsTypes="AA">
                                      <p:cBhvr>
                                        <p:cTn id="211" dur="2000" fill="hold"/>
                                        <p:tgtEl>
                                          <p:spTgt spid="41"/>
                                        </p:tgtEl>
                                        <p:attrNameLst>
                                          <p:attrName>ppt_x</p:attrName>
                                          <p:attrName>ppt_y</p:attrName>
                                        </p:attrNameLst>
                                      </p:cBhvr>
                                      <p:rCtr x="-71" y="-53"/>
                                    </p:animMotion>
                                  </p:childTnLst>
                                </p:cTn>
                              </p:par>
                            </p:childTnLst>
                          </p:cTn>
                        </p:par>
                      </p:childTnLst>
                    </p:cTn>
                  </p:par>
                  <p:par>
                    <p:cTn id="212" fill="hold">
                      <p:stCondLst>
                        <p:cond delay="indefinite"/>
                      </p:stCondLst>
                      <p:childTnLst>
                        <p:par>
                          <p:cTn id="213" fill="hold">
                            <p:stCondLst>
                              <p:cond delay="0"/>
                            </p:stCondLst>
                            <p:childTnLst>
                              <p:par>
                                <p:cTn id="214" presetID="4" presetClass="entr" presetSubtype="16" fill="hold" grpId="0" nodeType="clickEffect">
                                  <p:stCondLst>
                                    <p:cond delay="0"/>
                                  </p:stCondLst>
                                  <p:childTnLst>
                                    <p:set>
                                      <p:cBhvr>
                                        <p:cTn id="215" dur="1" fill="hold">
                                          <p:stCondLst>
                                            <p:cond delay="0"/>
                                          </p:stCondLst>
                                        </p:cTn>
                                        <p:tgtEl>
                                          <p:spTgt spid="55"/>
                                        </p:tgtEl>
                                        <p:attrNameLst>
                                          <p:attrName>style.visibility</p:attrName>
                                        </p:attrNameLst>
                                      </p:cBhvr>
                                      <p:to>
                                        <p:strVal val="visible"/>
                                      </p:to>
                                    </p:set>
                                    <p:animEffect transition="in" filter="box(in)">
                                      <p:cBhvr>
                                        <p:cTn id="216" dur="500"/>
                                        <p:tgtEl>
                                          <p:spTgt spid="55"/>
                                        </p:tgtEl>
                                      </p:cBhvr>
                                    </p:animEffect>
                                  </p:childTnLst>
                                </p:cTn>
                              </p:par>
                            </p:childTnLst>
                          </p:cTn>
                        </p:par>
                      </p:childTnLst>
                    </p:cTn>
                  </p:par>
                  <p:par>
                    <p:cTn id="217" fill="hold">
                      <p:stCondLst>
                        <p:cond delay="indefinite"/>
                      </p:stCondLst>
                      <p:childTnLst>
                        <p:par>
                          <p:cTn id="218" fill="hold">
                            <p:stCondLst>
                              <p:cond delay="0"/>
                            </p:stCondLst>
                            <p:childTnLst>
                              <p:par>
                                <p:cTn id="219" presetID="0" presetClass="path" presetSubtype="0" accel="50000" decel="50000" fill="hold" grpId="22" nodeType="clickEffect">
                                  <p:stCondLst>
                                    <p:cond delay="0"/>
                                  </p:stCondLst>
                                  <p:childTnLst>
                                    <p:animMotion origin="layout" path="M 0.12604 0.27824 L 0.16545 0.19421 " pathEditMode="relative" rAng="0" ptsTypes="AA">
                                      <p:cBhvr>
                                        <p:cTn id="220" dur="2000" fill="hold"/>
                                        <p:tgtEl>
                                          <p:spTgt spid="41"/>
                                        </p:tgtEl>
                                        <p:attrNameLst>
                                          <p:attrName>ppt_x</p:attrName>
                                          <p:attrName>ppt_y</p:attrName>
                                        </p:attrNameLst>
                                      </p:cBhvr>
                                      <p:rCtr x="20" y="-42"/>
                                    </p:animMotion>
                                  </p:childTnLst>
                                </p:cTn>
                              </p:par>
                            </p:childTnLst>
                          </p:cTn>
                        </p:par>
                      </p:childTnLst>
                    </p:cTn>
                  </p:par>
                  <p:par>
                    <p:cTn id="221" fill="hold">
                      <p:stCondLst>
                        <p:cond delay="indefinite"/>
                      </p:stCondLst>
                      <p:childTnLst>
                        <p:par>
                          <p:cTn id="222" fill="hold">
                            <p:stCondLst>
                              <p:cond delay="0"/>
                            </p:stCondLst>
                            <p:childTnLst>
                              <p:par>
                                <p:cTn id="223" presetID="4" presetClass="entr" presetSubtype="16" fill="hold" grpId="0" nodeType="clickEffect">
                                  <p:stCondLst>
                                    <p:cond delay="0"/>
                                  </p:stCondLst>
                                  <p:childTnLst>
                                    <p:set>
                                      <p:cBhvr>
                                        <p:cTn id="224" dur="1" fill="hold">
                                          <p:stCondLst>
                                            <p:cond delay="0"/>
                                          </p:stCondLst>
                                        </p:cTn>
                                        <p:tgtEl>
                                          <p:spTgt spid="56"/>
                                        </p:tgtEl>
                                        <p:attrNameLst>
                                          <p:attrName>style.visibility</p:attrName>
                                        </p:attrNameLst>
                                      </p:cBhvr>
                                      <p:to>
                                        <p:strVal val="visible"/>
                                      </p:to>
                                    </p:set>
                                    <p:animEffect transition="in" filter="box(in)">
                                      <p:cBhvr>
                                        <p:cTn id="225" dur="500"/>
                                        <p:tgtEl>
                                          <p:spTgt spid="56"/>
                                        </p:tgtEl>
                                      </p:cBhvr>
                                    </p:animEffect>
                                  </p:childTnLst>
                                </p:cTn>
                              </p:par>
                            </p:childTnLst>
                          </p:cTn>
                        </p:par>
                      </p:childTnLst>
                    </p:cTn>
                  </p:par>
                  <p:par>
                    <p:cTn id="226" fill="hold">
                      <p:stCondLst>
                        <p:cond delay="indefinite"/>
                      </p:stCondLst>
                      <p:childTnLst>
                        <p:par>
                          <p:cTn id="227" fill="hold">
                            <p:stCondLst>
                              <p:cond delay="0"/>
                            </p:stCondLst>
                            <p:childTnLst>
                              <p:par>
                                <p:cTn id="228" presetID="4" presetClass="entr" presetSubtype="16" fill="hold" grpId="0" nodeType="clickEffect">
                                  <p:stCondLst>
                                    <p:cond delay="0"/>
                                  </p:stCondLst>
                                  <p:childTnLst>
                                    <p:set>
                                      <p:cBhvr>
                                        <p:cTn id="229" dur="1" fill="hold">
                                          <p:stCondLst>
                                            <p:cond delay="0"/>
                                          </p:stCondLst>
                                        </p:cTn>
                                        <p:tgtEl>
                                          <p:spTgt spid="64"/>
                                        </p:tgtEl>
                                        <p:attrNameLst>
                                          <p:attrName>style.visibility</p:attrName>
                                        </p:attrNameLst>
                                      </p:cBhvr>
                                      <p:to>
                                        <p:strVal val="visible"/>
                                      </p:to>
                                    </p:set>
                                    <p:animEffect transition="in" filter="box(in)">
                                      <p:cBhvr>
                                        <p:cTn id="23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8" grpId="0"/>
      <p:bldP spid="39" grpId="0"/>
      <p:bldP spid="40" grpId="0"/>
      <p:bldP spid="41" grpId="0" animBg="1"/>
      <p:bldP spid="41" grpId="1" animBg="1"/>
      <p:bldP spid="41" grpId="2" animBg="1"/>
      <p:bldP spid="41" grpId="3" animBg="1"/>
      <p:bldP spid="41" grpId="4" animBg="1"/>
      <p:bldP spid="41" grpId="5" animBg="1"/>
      <p:bldP spid="41" grpId="6" animBg="1"/>
      <p:bldP spid="41" grpId="7" animBg="1"/>
      <p:bldP spid="41" grpId="8" animBg="1"/>
      <p:bldP spid="41" grpId="9" animBg="1"/>
      <p:bldP spid="41" grpId="10" animBg="1"/>
      <p:bldP spid="41" grpId="11" animBg="1"/>
      <p:bldP spid="41" grpId="12" animBg="1"/>
      <p:bldP spid="41" grpId="13" animBg="1"/>
      <p:bldP spid="41" grpId="14" animBg="1"/>
      <p:bldP spid="41" grpId="15" animBg="1"/>
      <p:bldP spid="41" grpId="16" animBg="1"/>
      <p:bldP spid="41" grpId="17" animBg="1"/>
      <p:bldP spid="41" grpId="18" animBg="1"/>
      <p:bldP spid="41" grpId="19" animBg="1"/>
      <p:bldP spid="41" grpId="20" animBg="1"/>
      <p:bldP spid="41" grpId="21" animBg="1"/>
      <p:bldP spid="41" grpId="22" animBg="1"/>
      <p:bldP spid="42" grpId="0"/>
      <p:bldP spid="43" grpId="0"/>
      <p:bldP spid="44" grpId="0"/>
      <p:bldP spid="45" grpId="0"/>
      <p:bldP spid="46" grpId="0"/>
      <p:bldP spid="48" grpId="0"/>
      <p:bldP spid="49" grpId="0"/>
      <p:bldP spid="51" grpId="0"/>
      <p:bldP spid="52" grpId="0"/>
      <p:bldP spid="53" grpId="0"/>
      <p:bldP spid="54" grpId="0"/>
      <p:bldP spid="55" grpId="0"/>
      <p:bldP spid="56" grpId="0"/>
      <p:bldP spid="59" grpId="0"/>
      <p:bldP spid="61" grpId="0" animBg="1"/>
      <p:bldP spid="62" grpId="0" animBg="1"/>
      <p:bldP spid="62" grpId="1" animBg="1"/>
      <p:bldP spid="62" grpId="2" animBg="1"/>
      <p:bldP spid="62" grpId="3" animBg="1"/>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4" name="Picture 3"/>
          <p:cNvPicPr>
            <a:picLocks noChangeAspect="1" noChangeArrowheads="1"/>
          </p:cNvPicPr>
          <p:nvPr/>
        </p:nvPicPr>
        <p:blipFill>
          <a:blip r:embed="rId2" cstate="print"/>
          <a:srcRect l="16876" t="7470" r="17819" b="19687"/>
          <a:stretch>
            <a:fillRect/>
          </a:stretch>
        </p:blipFill>
        <p:spPr bwMode="auto">
          <a:xfrm>
            <a:off x="35496" y="1948880"/>
            <a:ext cx="7119061" cy="4464496"/>
          </a:xfrm>
          <a:prstGeom prst="rect">
            <a:avLst/>
          </a:prstGeom>
          <a:noFill/>
          <a:ln w="9525" cap="flat" cmpd="sng">
            <a:noFill/>
            <a:prstDash val="solid"/>
            <a:miter lim="800000"/>
            <a:headEnd type="none" w="med" len="med"/>
            <a:tailEnd type="none" w="med" len="med"/>
          </a:ln>
        </p:spPr>
      </p:pic>
      <p:sp>
        <p:nvSpPr>
          <p:cNvPr id="35" name="矩形 34"/>
          <p:cNvSpPr>
            <a:spLocks noChangeArrowheads="1"/>
          </p:cNvSpPr>
          <p:nvPr/>
        </p:nvSpPr>
        <p:spPr bwMode="auto">
          <a:xfrm>
            <a:off x="3995564" y="-7441"/>
            <a:ext cx="1656556" cy="461962"/>
          </a:xfrm>
          <a:prstGeom prst="rect">
            <a:avLst/>
          </a:prstGeom>
          <a:noFill/>
          <a:ln w="9525">
            <a:noFill/>
            <a:miter lim="800000"/>
            <a:headEnd/>
            <a:tailEnd/>
          </a:ln>
        </p:spPr>
        <p:txBody>
          <a:bodyPr wrap="square">
            <a:spAutoFit/>
          </a:bodyPr>
          <a:lstStyle/>
          <a:p>
            <a:r>
              <a:rPr lang="en-US" altLang="zh-CN" b="1" dirty="0">
                <a:solidFill>
                  <a:srgbClr val="000000"/>
                </a:solidFill>
                <a:latin typeface="Times New Roman" pitchFamily="18" charset="0"/>
                <a:cs typeface="Times New Roman" pitchFamily="18" charset="0"/>
              </a:rPr>
              <a:t>LEV:  0</a:t>
            </a:r>
            <a:endParaRPr lang="zh-CN" altLang="en-US" b="1" dirty="0">
              <a:solidFill>
                <a:srgbClr val="000000"/>
              </a:solidFill>
              <a:latin typeface="Times New Roman" pitchFamily="18" charset="0"/>
              <a:cs typeface="Times New Roman" pitchFamily="18" charset="0"/>
            </a:endParaRPr>
          </a:p>
        </p:txBody>
      </p:sp>
      <p:graphicFrame>
        <p:nvGraphicFramePr>
          <p:cNvPr id="36" name="表格 35"/>
          <p:cNvGraphicFramePr>
            <a:graphicFrameLocks noGrp="1"/>
          </p:cNvGraphicFramePr>
          <p:nvPr/>
        </p:nvGraphicFramePr>
        <p:xfrm>
          <a:off x="3985120" y="408112"/>
          <a:ext cx="5123384" cy="1828800"/>
        </p:xfrm>
        <a:graphic>
          <a:graphicData uri="http://schemas.openxmlformats.org/drawingml/2006/table">
            <a:tbl>
              <a:tblPr firstRow="1" bandRow="1">
                <a:tableStyleId>{5C22544A-7EE6-4342-B048-85BDC9FD1C3A}</a:tableStyleId>
              </a:tblPr>
              <a:tblGrid>
                <a:gridCol w="857407">
                  <a:extLst>
                    <a:ext uri="{9D8B030D-6E8A-4147-A177-3AD203B41FA5}">
                      <a16:colId xmlns:a16="http://schemas.microsoft.com/office/drawing/2014/main" val="20000"/>
                    </a:ext>
                  </a:extLst>
                </a:gridCol>
                <a:gridCol w="1397475">
                  <a:extLst>
                    <a:ext uri="{9D8B030D-6E8A-4147-A177-3AD203B41FA5}">
                      <a16:colId xmlns:a16="http://schemas.microsoft.com/office/drawing/2014/main" val="20001"/>
                    </a:ext>
                  </a:extLst>
                </a:gridCol>
                <a:gridCol w="672766">
                  <a:extLst>
                    <a:ext uri="{9D8B030D-6E8A-4147-A177-3AD203B41FA5}">
                      <a16:colId xmlns:a16="http://schemas.microsoft.com/office/drawing/2014/main" val="20002"/>
                    </a:ext>
                  </a:extLst>
                </a:gridCol>
                <a:gridCol w="1171059">
                  <a:extLst>
                    <a:ext uri="{9D8B030D-6E8A-4147-A177-3AD203B41FA5}">
                      <a16:colId xmlns:a16="http://schemas.microsoft.com/office/drawing/2014/main" val="20003"/>
                    </a:ext>
                  </a:extLst>
                </a:gridCol>
                <a:gridCol w="1024677">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name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KIND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OFFSET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TYPE…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6008">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37" name="表格 36"/>
          <p:cNvGraphicFramePr>
            <a:graphicFrameLocks noGrp="1"/>
          </p:cNvGraphicFramePr>
          <p:nvPr/>
        </p:nvGraphicFramePr>
        <p:xfrm>
          <a:off x="3977704" y="759495"/>
          <a:ext cx="5166295" cy="365760"/>
        </p:xfrm>
        <a:graphic>
          <a:graphicData uri="http://schemas.openxmlformats.org/drawingml/2006/table">
            <a:tbl>
              <a:tblPr firstRow="1" bandRow="1">
                <a:tableStyleId>{5C22544A-7EE6-4342-B048-85BDC9FD1C3A}</a:tableStyleId>
              </a:tblPr>
              <a:tblGrid>
                <a:gridCol w="864588">
                  <a:extLst>
                    <a:ext uri="{9D8B030D-6E8A-4147-A177-3AD203B41FA5}">
                      <a16:colId xmlns:a16="http://schemas.microsoft.com/office/drawing/2014/main" val="20000"/>
                    </a:ext>
                  </a:extLst>
                </a:gridCol>
                <a:gridCol w="1409180">
                  <a:extLst>
                    <a:ext uri="{9D8B030D-6E8A-4147-A177-3AD203B41FA5}">
                      <a16:colId xmlns:a16="http://schemas.microsoft.com/office/drawing/2014/main" val="20001"/>
                    </a:ext>
                  </a:extLst>
                </a:gridCol>
                <a:gridCol w="826009">
                  <a:extLst>
                    <a:ext uri="{9D8B030D-6E8A-4147-A177-3AD203B41FA5}">
                      <a16:colId xmlns:a16="http://schemas.microsoft.com/office/drawing/2014/main" val="20002"/>
                    </a:ext>
                  </a:extLst>
                </a:gridCol>
                <a:gridCol w="1033259">
                  <a:extLst>
                    <a:ext uri="{9D8B030D-6E8A-4147-A177-3AD203B41FA5}">
                      <a16:colId xmlns:a16="http://schemas.microsoft.com/office/drawing/2014/main" val="20003"/>
                    </a:ext>
                  </a:extLst>
                </a:gridCol>
                <a:gridCol w="1033259">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f1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function</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dirty="0">
                          <a:solidFill>
                            <a:schemeClr val="tx1"/>
                          </a:solidFill>
                        </a:rPr>
                        <a:t>返回类型等</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8" name="表格 37"/>
          <p:cNvGraphicFramePr>
            <a:graphicFrameLocks noGrp="1"/>
          </p:cNvGraphicFramePr>
          <p:nvPr/>
        </p:nvGraphicFramePr>
        <p:xfrm>
          <a:off x="4020616" y="1516832"/>
          <a:ext cx="5015880" cy="365760"/>
        </p:xfrm>
        <a:graphic>
          <a:graphicData uri="http://schemas.openxmlformats.org/drawingml/2006/table">
            <a:tbl>
              <a:tblPr firstRow="1" bandRow="1">
                <a:tableStyleId>{5C22544A-7EE6-4342-B048-85BDC9FD1C3A}</a:tableStyleId>
              </a:tblPr>
              <a:tblGrid>
                <a:gridCol w="83941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801960">
                  <a:extLst>
                    <a:ext uri="{9D8B030D-6E8A-4147-A177-3AD203B41FA5}">
                      <a16:colId xmlns:a16="http://schemas.microsoft.com/office/drawing/2014/main" val="20002"/>
                    </a:ext>
                  </a:extLst>
                </a:gridCol>
                <a:gridCol w="1003176">
                  <a:extLst>
                    <a:ext uri="{9D8B030D-6E8A-4147-A177-3AD203B41FA5}">
                      <a16:colId xmlns:a16="http://schemas.microsoft.com/office/drawing/2014/main" val="20003"/>
                    </a:ext>
                  </a:extLst>
                </a:gridCol>
                <a:gridCol w="1003176">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y</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Var</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DX+4</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float</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9" name="表格 38"/>
          <p:cNvGraphicFramePr>
            <a:graphicFrameLocks noGrp="1"/>
          </p:cNvGraphicFramePr>
          <p:nvPr/>
        </p:nvGraphicFramePr>
        <p:xfrm>
          <a:off x="3995936" y="1144687"/>
          <a:ext cx="5015880" cy="365760"/>
        </p:xfrm>
        <a:graphic>
          <a:graphicData uri="http://schemas.openxmlformats.org/drawingml/2006/table">
            <a:tbl>
              <a:tblPr firstRow="1" bandRow="1">
                <a:tableStyleId>{5C22544A-7EE6-4342-B048-85BDC9FD1C3A}</a:tableStyleId>
              </a:tblPr>
              <a:tblGrid>
                <a:gridCol w="83941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801960">
                  <a:extLst>
                    <a:ext uri="{9D8B030D-6E8A-4147-A177-3AD203B41FA5}">
                      <a16:colId xmlns:a16="http://schemas.microsoft.com/office/drawing/2014/main" val="20002"/>
                    </a:ext>
                  </a:extLst>
                </a:gridCol>
                <a:gridCol w="1003176">
                  <a:extLst>
                    <a:ext uri="{9D8B030D-6E8A-4147-A177-3AD203B41FA5}">
                      <a16:colId xmlns:a16="http://schemas.microsoft.com/office/drawing/2014/main" val="20003"/>
                    </a:ext>
                  </a:extLst>
                </a:gridCol>
                <a:gridCol w="1003176">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x</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Var</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DX</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int</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0" name="右箭头 39"/>
          <p:cNvSpPr>
            <a:spLocks noChangeArrowheads="1"/>
          </p:cNvSpPr>
          <p:nvPr/>
        </p:nvSpPr>
        <p:spPr bwMode="auto">
          <a:xfrm>
            <a:off x="3203848" y="1073498"/>
            <a:ext cx="743694" cy="503237"/>
          </a:xfrm>
          <a:prstGeom prst="rightArrow">
            <a:avLst>
              <a:gd name="adj1" fmla="val 50000"/>
              <a:gd name="adj2" fmla="val 50097"/>
            </a:avLst>
          </a:prstGeom>
          <a:solidFill>
            <a:srgbClr val="FF3300"/>
          </a:solidFill>
          <a:ln w="9525" algn="ctr">
            <a:solidFill>
              <a:schemeClr val="tx1"/>
            </a:solidFill>
            <a:miter lim="800000"/>
            <a:headEnd/>
            <a:tailEnd/>
          </a:ln>
        </p:spPr>
        <p:txBody>
          <a:bodyPr wrap="none"/>
          <a:lstStyle/>
          <a:p>
            <a:pPr eaLnBrk="1" hangingPunct="1"/>
            <a:r>
              <a:rPr lang="en-US" altLang="zh-CN" sz="1200" b="1" dirty="0">
                <a:solidFill>
                  <a:srgbClr val="000000"/>
                </a:solidFill>
              </a:rPr>
              <a:t>TX1</a:t>
            </a:r>
            <a:endParaRPr lang="zh-CN" altLang="en-US" sz="1200" b="1" dirty="0">
              <a:solidFill>
                <a:srgbClr val="000000"/>
              </a:solidFill>
            </a:endParaRPr>
          </a:p>
        </p:txBody>
      </p:sp>
      <p:sp>
        <p:nvSpPr>
          <p:cNvPr id="41" name="右箭头 40"/>
          <p:cNvSpPr>
            <a:spLocks noChangeArrowheads="1"/>
          </p:cNvSpPr>
          <p:nvPr/>
        </p:nvSpPr>
        <p:spPr bwMode="auto">
          <a:xfrm>
            <a:off x="3252242" y="695449"/>
            <a:ext cx="743694" cy="504825"/>
          </a:xfrm>
          <a:prstGeom prst="rightArrow">
            <a:avLst>
              <a:gd name="adj1" fmla="val 50000"/>
              <a:gd name="adj2" fmla="val 49940"/>
            </a:avLst>
          </a:prstGeom>
          <a:solidFill>
            <a:srgbClr val="FFFF00"/>
          </a:solidFill>
          <a:ln w="9525" algn="ctr">
            <a:solidFill>
              <a:schemeClr val="tx1"/>
            </a:solidFill>
            <a:miter lim="800000"/>
            <a:headEnd/>
            <a:tailEnd/>
          </a:ln>
        </p:spPr>
        <p:txBody>
          <a:bodyPr wrap="none"/>
          <a:lstStyle/>
          <a:p>
            <a:pPr eaLnBrk="1" hangingPunct="1"/>
            <a:r>
              <a:rPr lang="en-US" altLang="zh-CN" sz="1200" b="1" dirty="0" err="1">
                <a:solidFill>
                  <a:srgbClr val="000000"/>
                </a:solidFill>
              </a:rPr>
              <a:t>pTX</a:t>
            </a:r>
            <a:endParaRPr lang="zh-CN" altLang="en-US" sz="1200" b="1" dirty="0">
              <a:solidFill>
                <a:srgbClr val="000000"/>
              </a:solidFill>
            </a:endParaRPr>
          </a:p>
        </p:txBody>
      </p:sp>
      <p:sp>
        <p:nvSpPr>
          <p:cNvPr id="42" name="下箭头 41"/>
          <p:cNvSpPr/>
          <p:nvPr/>
        </p:nvSpPr>
        <p:spPr bwMode="auto">
          <a:xfrm>
            <a:off x="3059832" y="1732856"/>
            <a:ext cx="144016" cy="216024"/>
          </a:xfrm>
          <a:prstGeom prst="downArrow">
            <a:avLst/>
          </a:prstGeom>
          <a:solidFill>
            <a:srgbClr val="FF000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p:txBody>
      </p:sp>
      <p:sp>
        <p:nvSpPr>
          <p:cNvPr id="43" name="TextBox 42"/>
          <p:cNvSpPr txBox="1"/>
          <p:nvPr/>
        </p:nvSpPr>
        <p:spPr>
          <a:xfrm>
            <a:off x="467544" y="1188730"/>
            <a:ext cx="1728192" cy="400110"/>
          </a:xfrm>
          <a:prstGeom prst="rect">
            <a:avLst/>
          </a:prstGeom>
          <a:noFill/>
          <a:ln>
            <a:noFill/>
          </a:ln>
        </p:spPr>
        <p:txBody>
          <a:bodyPr wrap="square" rtlCol="0">
            <a:spAutoFit/>
          </a:bodyPr>
          <a:lstStyle/>
          <a:p>
            <a:pPr algn="ctr"/>
            <a:r>
              <a:rPr lang="en-US" altLang="zh-CN" sz="2000" b="1" dirty="0" err="1">
                <a:latin typeface="Times New Roman" pitchFamily="18" charset="0"/>
                <a:cs typeface="Times New Roman" pitchFamily="18" charset="0"/>
              </a:rPr>
              <a:t>pTx</a:t>
            </a:r>
            <a:r>
              <a:rPr lang="en-US" altLang="zh-CN" sz="2000" b="1" dirty="0">
                <a:latin typeface="Times New Roman" pitchFamily="18" charset="0"/>
                <a:cs typeface="Times New Roman" pitchFamily="18" charset="0"/>
              </a:rPr>
              <a:t>=&gt;TX1</a:t>
            </a:r>
            <a:endParaRPr lang="zh-CN" altLang="en-US" sz="2000" b="1" dirty="0">
              <a:latin typeface="Times New Roman" pitchFamily="18" charset="0"/>
              <a:cs typeface="Times New Roman" pitchFamily="18" charset="0"/>
            </a:endParaRPr>
          </a:p>
        </p:txBody>
      </p:sp>
      <p:sp>
        <p:nvSpPr>
          <p:cNvPr id="44" name="TextBox 43"/>
          <p:cNvSpPr txBox="1"/>
          <p:nvPr/>
        </p:nvSpPr>
        <p:spPr>
          <a:xfrm>
            <a:off x="179512" y="3245024"/>
            <a:ext cx="1728192" cy="707886"/>
          </a:xfrm>
          <a:prstGeom prst="rect">
            <a:avLst/>
          </a:prstGeom>
          <a:noFill/>
          <a:ln>
            <a:noFill/>
          </a:ln>
        </p:spPr>
        <p:txBody>
          <a:bodyPr wrap="square" rtlCol="0">
            <a:spAutoFit/>
          </a:bodyPr>
          <a:lstStyle/>
          <a:p>
            <a:pPr algn="ctr"/>
            <a:r>
              <a:rPr lang="en-US" altLang="zh-CN" sz="2000" b="1" dirty="0">
                <a:latin typeface="Times New Roman" pitchFamily="18" charset="0"/>
                <a:cs typeface="Times New Roman" pitchFamily="18" charset="0"/>
              </a:rPr>
              <a:t>.type : </a:t>
            </a:r>
            <a:r>
              <a:rPr lang="en-US" altLang="zh-CN" sz="2000" b="1" dirty="0" err="1">
                <a:latin typeface="Times New Roman" pitchFamily="18" charset="0"/>
                <a:cs typeface="Times New Roman" pitchFamily="18" charset="0"/>
              </a:rPr>
              <a:t>int</a:t>
            </a:r>
            <a:endParaRPr lang="en-US" altLang="zh-CN" sz="2000" b="1" dirty="0">
              <a:latin typeface="Times New Roman" pitchFamily="18" charset="0"/>
              <a:cs typeface="Times New Roman" pitchFamily="18" charset="0"/>
            </a:endParaRPr>
          </a:p>
          <a:p>
            <a:pPr algn="ctr"/>
            <a:r>
              <a:rPr lang="zh-CN" altLang="en-US" sz="2000" b="1" dirty="0">
                <a:latin typeface="Times New Roman" pitchFamily="18" charset="0"/>
                <a:cs typeface="Times New Roman" pitchFamily="18" charset="0"/>
              </a:rPr>
              <a:t>（返回类型）</a:t>
            </a:r>
            <a:r>
              <a:rPr lang="en-US" altLang="zh-CN" sz="2000" b="1" dirty="0">
                <a:latin typeface="Times New Roman" pitchFamily="18" charset="0"/>
                <a:cs typeface="Times New Roman" pitchFamily="18" charset="0"/>
              </a:rPr>
              <a:t> </a:t>
            </a:r>
            <a:endParaRPr lang="zh-CN" altLang="en-US" sz="2000" b="1" dirty="0">
              <a:latin typeface="Times New Roman" pitchFamily="18" charset="0"/>
              <a:cs typeface="Times New Roman" pitchFamily="18" charset="0"/>
            </a:endParaRPr>
          </a:p>
        </p:txBody>
      </p:sp>
      <p:sp>
        <p:nvSpPr>
          <p:cNvPr id="45" name="TextBox 44"/>
          <p:cNvSpPr txBox="1"/>
          <p:nvPr/>
        </p:nvSpPr>
        <p:spPr>
          <a:xfrm>
            <a:off x="2915816" y="3101008"/>
            <a:ext cx="1368152" cy="400110"/>
          </a:xfrm>
          <a:prstGeom prst="rect">
            <a:avLst/>
          </a:prstGeom>
          <a:noFill/>
          <a:ln>
            <a:noFill/>
          </a:ln>
        </p:spPr>
        <p:txBody>
          <a:bodyPr wrap="square" rtlCol="0">
            <a:spAutoFit/>
          </a:bodyPr>
          <a:lstStyle/>
          <a:p>
            <a:pPr algn="ctr"/>
            <a:r>
              <a:rPr lang="en-US" altLang="zh-CN" sz="2000" b="1" dirty="0">
                <a:latin typeface="Times New Roman" pitchFamily="18" charset="0"/>
                <a:cs typeface="Times New Roman" pitchFamily="18" charset="0"/>
              </a:rPr>
              <a:t>.type : </a:t>
            </a:r>
            <a:r>
              <a:rPr lang="en-US" altLang="zh-CN" sz="2000" b="1" dirty="0" err="1">
                <a:latin typeface="Times New Roman" pitchFamily="18" charset="0"/>
                <a:cs typeface="Times New Roman" pitchFamily="18" charset="0"/>
              </a:rPr>
              <a:t>int</a:t>
            </a:r>
            <a:r>
              <a:rPr lang="en-US" altLang="zh-CN" sz="2000" b="1" dirty="0">
                <a:latin typeface="Times New Roman" pitchFamily="18" charset="0"/>
                <a:cs typeface="Times New Roman" pitchFamily="18" charset="0"/>
              </a:rPr>
              <a:t> </a:t>
            </a:r>
            <a:endParaRPr lang="zh-CN" altLang="en-US" sz="2000" b="1" dirty="0">
              <a:latin typeface="Times New Roman" pitchFamily="18" charset="0"/>
              <a:cs typeface="Times New Roman" pitchFamily="18" charset="0"/>
            </a:endParaRPr>
          </a:p>
        </p:txBody>
      </p:sp>
      <p:sp>
        <p:nvSpPr>
          <p:cNvPr id="46" name="矩形 45"/>
          <p:cNvSpPr>
            <a:spLocks noChangeArrowheads="1"/>
          </p:cNvSpPr>
          <p:nvPr/>
        </p:nvSpPr>
        <p:spPr bwMode="auto">
          <a:xfrm>
            <a:off x="3995936" y="-7441"/>
            <a:ext cx="1656556" cy="461962"/>
          </a:xfrm>
          <a:prstGeom prst="rect">
            <a:avLst/>
          </a:prstGeom>
          <a:noFill/>
          <a:ln w="9525">
            <a:noFill/>
            <a:miter lim="800000"/>
            <a:headEnd/>
            <a:tailEnd/>
          </a:ln>
        </p:spPr>
        <p:txBody>
          <a:bodyPr wrap="square">
            <a:spAutoFit/>
          </a:bodyPr>
          <a:lstStyle/>
          <a:p>
            <a:r>
              <a:rPr lang="en-US" altLang="zh-CN" b="1" dirty="0">
                <a:solidFill>
                  <a:srgbClr val="000000"/>
                </a:solidFill>
                <a:latin typeface="Times New Roman" pitchFamily="18" charset="0"/>
                <a:cs typeface="Times New Roman" pitchFamily="18" charset="0"/>
              </a:rPr>
              <a:t>LEV:  1</a:t>
            </a:r>
            <a:endParaRPr lang="zh-CN" altLang="en-US" b="1" dirty="0">
              <a:solidFill>
                <a:srgbClr val="000000"/>
              </a:solidFill>
              <a:latin typeface="Times New Roman" pitchFamily="18" charset="0"/>
              <a:cs typeface="Times New Roman" pitchFamily="18" charset="0"/>
            </a:endParaRPr>
          </a:p>
        </p:txBody>
      </p:sp>
      <p:sp>
        <p:nvSpPr>
          <p:cNvPr id="47" name="TextBox 46"/>
          <p:cNvSpPr txBox="1"/>
          <p:nvPr/>
        </p:nvSpPr>
        <p:spPr>
          <a:xfrm>
            <a:off x="899592" y="5621288"/>
            <a:ext cx="1368152" cy="707886"/>
          </a:xfrm>
          <a:prstGeom prst="rect">
            <a:avLst/>
          </a:prstGeom>
          <a:noFill/>
          <a:ln>
            <a:noFill/>
          </a:ln>
        </p:spPr>
        <p:txBody>
          <a:bodyPr wrap="square" rtlCol="0">
            <a:spAutoFit/>
          </a:bodyPr>
          <a:lstStyle/>
          <a:p>
            <a:pPr algn="ctr"/>
            <a:r>
              <a:rPr lang="en-US" altLang="zh-CN" sz="2000" b="1" dirty="0">
                <a:latin typeface="Times New Roman" pitchFamily="18" charset="0"/>
                <a:cs typeface="Times New Roman" pitchFamily="18" charset="0"/>
              </a:rPr>
              <a:t>.type :  </a:t>
            </a:r>
            <a:r>
              <a:rPr lang="en-US" altLang="zh-CN" sz="2000" b="1" dirty="0" err="1">
                <a:latin typeface="Times New Roman" pitchFamily="18" charset="0"/>
                <a:cs typeface="Times New Roman" pitchFamily="18" charset="0"/>
              </a:rPr>
              <a:t>int</a:t>
            </a:r>
            <a:endParaRPr lang="en-US" altLang="zh-CN" sz="2000" b="1" dirty="0">
              <a:latin typeface="Times New Roman" pitchFamily="18" charset="0"/>
              <a:cs typeface="Times New Roman" pitchFamily="18" charset="0"/>
            </a:endParaRPr>
          </a:p>
          <a:p>
            <a:pPr algn="ctr"/>
            <a:r>
              <a:rPr lang="en-US" altLang="zh-CN" sz="2000" b="1" dirty="0">
                <a:latin typeface="Times New Roman" pitchFamily="18" charset="0"/>
                <a:cs typeface="Times New Roman" pitchFamily="18" charset="0"/>
              </a:rPr>
              <a:t>.width:    4 </a:t>
            </a:r>
            <a:endParaRPr lang="zh-CN" altLang="en-US" sz="2000" b="1" dirty="0">
              <a:latin typeface="Times New Roman" pitchFamily="18" charset="0"/>
              <a:cs typeface="Times New Roman" pitchFamily="18" charset="0"/>
            </a:endParaRPr>
          </a:p>
        </p:txBody>
      </p:sp>
      <p:sp>
        <p:nvSpPr>
          <p:cNvPr id="48" name="TextBox 47"/>
          <p:cNvSpPr txBox="1"/>
          <p:nvPr/>
        </p:nvSpPr>
        <p:spPr>
          <a:xfrm>
            <a:off x="2771800" y="5621288"/>
            <a:ext cx="1368152" cy="400110"/>
          </a:xfrm>
          <a:prstGeom prst="rect">
            <a:avLst/>
          </a:prstGeom>
          <a:noFill/>
          <a:ln>
            <a:noFill/>
          </a:ln>
        </p:spPr>
        <p:txBody>
          <a:bodyPr wrap="square" rtlCol="0">
            <a:spAutoFit/>
          </a:bodyPr>
          <a:lstStyle/>
          <a:p>
            <a:pPr algn="ctr"/>
            <a:r>
              <a:rPr lang="en-US" altLang="zh-CN" sz="2000" b="1" dirty="0">
                <a:latin typeface="Times New Roman" pitchFamily="18" charset="0"/>
                <a:cs typeface="Times New Roman" pitchFamily="18" charset="0"/>
              </a:rPr>
              <a:t>.name: x </a:t>
            </a:r>
            <a:endParaRPr lang="zh-CN" altLang="en-US" sz="2000" b="1" dirty="0">
              <a:latin typeface="Times New Roman" pitchFamily="18" charset="0"/>
              <a:cs typeface="Times New Roman" pitchFamily="18" charset="0"/>
            </a:endParaRPr>
          </a:p>
        </p:txBody>
      </p:sp>
      <p:sp>
        <p:nvSpPr>
          <p:cNvPr id="49" name="TextBox 48"/>
          <p:cNvSpPr txBox="1"/>
          <p:nvPr/>
        </p:nvSpPr>
        <p:spPr>
          <a:xfrm>
            <a:off x="2411760" y="3821088"/>
            <a:ext cx="1368152" cy="369332"/>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DX </a:t>
            </a:r>
            <a:endParaRPr lang="zh-CN" altLang="en-US" sz="1800" b="1" dirty="0">
              <a:latin typeface="Times New Roman" pitchFamily="18" charset="0"/>
              <a:cs typeface="Times New Roman" pitchFamily="18" charset="0"/>
            </a:endParaRPr>
          </a:p>
        </p:txBody>
      </p:sp>
      <p:sp>
        <p:nvSpPr>
          <p:cNvPr id="50" name="TextBox 49"/>
          <p:cNvSpPr txBox="1"/>
          <p:nvPr/>
        </p:nvSpPr>
        <p:spPr>
          <a:xfrm>
            <a:off x="1691680" y="4603884"/>
            <a:ext cx="1368152" cy="369332"/>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DX </a:t>
            </a:r>
            <a:endParaRPr lang="zh-CN" altLang="en-US" sz="1800" b="1" dirty="0">
              <a:latin typeface="Times New Roman" pitchFamily="18" charset="0"/>
              <a:cs typeface="Times New Roman" pitchFamily="18" charset="0"/>
            </a:endParaRPr>
          </a:p>
        </p:txBody>
      </p:sp>
      <p:sp>
        <p:nvSpPr>
          <p:cNvPr id="51" name="TextBox 50"/>
          <p:cNvSpPr txBox="1"/>
          <p:nvPr/>
        </p:nvSpPr>
        <p:spPr>
          <a:xfrm>
            <a:off x="2699792" y="4200821"/>
            <a:ext cx="1368152" cy="556371"/>
          </a:xfrm>
          <a:prstGeom prst="rect">
            <a:avLst/>
          </a:prstGeom>
          <a:noFill/>
          <a:ln>
            <a:noFill/>
          </a:ln>
        </p:spPr>
        <p:txBody>
          <a:bodyPr wrap="square" rtlCol="0">
            <a:spAutoFit/>
          </a:bodyPr>
          <a:lstStyle/>
          <a:p>
            <a:pPr algn="ctr">
              <a:lnSpc>
                <a:spcPts val="1800"/>
              </a:lnSpc>
            </a:pPr>
            <a:r>
              <a:rPr lang="en-US" altLang="zh-CN" sz="1800" b="1" dirty="0">
                <a:latin typeface="Times New Roman" pitchFamily="18" charset="0"/>
                <a:cs typeface="Times New Roman" pitchFamily="18" charset="0"/>
              </a:rPr>
              <a:t>.num:  1</a:t>
            </a:r>
          </a:p>
          <a:p>
            <a:pPr algn="ctr">
              <a:lnSpc>
                <a:spcPts val="1800"/>
              </a:lnSpc>
            </a:pPr>
            <a:r>
              <a:rPr lang="en-US" altLang="zh-CN" sz="1800" b="1" dirty="0">
                <a:latin typeface="Times New Roman" pitchFamily="18" charset="0"/>
                <a:cs typeface="Times New Roman" pitchFamily="18" charset="0"/>
              </a:rPr>
              <a:t>.width:  4</a:t>
            </a:r>
            <a:r>
              <a:rPr lang="en-US" altLang="zh-CN" sz="2000" b="1" dirty="0">
                <a:latin typeface="Times New Roman" pitchFamily="18" charset="0"/>
                <a:cs typeface="Times New Roman" pitchFamily="18" charset="0"/>
              </a:rPr>
              <a:t> </a:t>
            </a:r>
            <a:endParaRPr lang="zh-CN" altLang="en-US" sz="2000" b="1" dirty="0">
              <a:latin typeface="Times New Roman" pitchFamily="18" charset="0"/>
              <a:cs typeface="Times New Roman" pitchFamily="18" charset="0"/>
            </a:endParaRPr>
          </a:p>
        </p:txBody>
      </p:sp>
      <p:sp>
        <p:nvSpPr>
          <p:cNvPr id="52" name="TextBox 51"/>
          <p:cNvSpPr txBox="1"/>
          <p:nvPr/>
        </p:nvSpPr>
        <p:spPr>
          <a:xfrm>
            <a:off x="5292080" y="4253136"/>
            <a:ext cx="1872208" cy="369332"/>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DX+4*1 </a:t>
            </a:r>
            <a:endParaRPr lang="zh-CN" altLang="en-US" sz="1800" b="1" dirty="0">
              <a:latin typeface="Times New Roman" pitchFamily="18" charset="0"/>
              <a:cs typeface="Times New Roman" pitchFamily="18" charset="0"/>
            </a:endParaRPr>
          </a:p>
        </p:txBody>
      </p:sp>
      <p:sp>
        <p:nvSpPr>
          <p:cNvPr id="53" name="TextBox 52"/>
          <p:cNvSpPr txBox="1"/>
          <p:nvPr/>
        </p:nvSpPr>
        <p:spPr>
          <a:xfrm>
            <a:off x="4499992" y="5323964"/>
            <a:ext cx="1872208" cy="369332"/>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DX+4 </a:t>
            </a:r>
            <a:endParaRPr lang="zh-CN" altLang="en-US" sz="1800" b="1" dirty="0">
              <a:latin typeface="Times New Roman" pitchFamily="18" charset="0"/>
              <a:cs typeface="Times New Roman" pitchFamily="18" charset="0"/>
            </a:endParaRPr>
          </a:p>
        </p:txBody>
      </p:sp>
      <p:sp>
        <p:nvSpPr>
          <p:cNvPr id="54" name="TextBox 53"/>
          <p:cNvSpPr txBox="1"/>
          <p:nvPr/>
        </p:nvSpPr>
        <p:spPr>
          <a:xfrm>
            <a:off x="2699792" y="6073029"/>
            <a:ext cx="1512168" cy="556371"/>
          </a:xfrm>
          <a:prstGeom prst="rect">
            <a:avLst/>
          </a:prstGeom>
          <a:noFill/>
          <a:ln>
            <a:noFill/>
          </a:ln>
        </p:spPr>
        <p:txBody>
          <a:bodyPr wrap="square" rtlCol="0">
            <a:spAutoFit/>
          </a:bodyPr>
          <a:lstStyle/>
          <a:p>
            <a:pPr algn="ctr">
              <a:lnSpc>
                <a:spcPts val="1800"/>
              </a:lnSpc>
            </a:pPr>
            <a:r>
              <a:rPr lang="en-US" altLang="zh-CN" sz="2000" b="1" dirty="0">
                <a:latin typeface="Times New Roman" pitchFamily="18" charset="0"/>
                <a:cs typeface="Times New Roman" pitchFamily="18" charset="0"/>
              </a:rPr>
              <a:t>.type :  float</a:t>
            </a:r>
          </a:p>
          <a:p>
            <a:pPr algn="ctr">
              <a:lnSpc>
                <a:spcPts val="1800"/>
              </a:lnSpc>
            </a:pPr>
            <a:r>
              <a:rPr lang="en-US" altLang="zh-CN" sz="2000" b="1" dirty="0">
                <a:latin typeface="Times New Roman" pitchFamily="18" charset="0"/>
                <a:cs typeface="Times New Roman" pitchFamily="18" charset="0"/>
              </a:rPr>
              <a:t>.width:    4 </a:t>
            </a:r>
            <a:endParaRPr lang="zh-CN" altLang="en-US" sz="2000" b="1" dirty="0">
              <a:latin typeface="Times New Roman" pitchFamily="18" charset="0"/>
              <a:cs typeface="Times New Roman" pitchFamily="18" charset="0"/>
            </a:endParaRPr>
          </a:p>
        </p:txBody>
      </p:sp>
      <p:sp>
        <p:nvSpPr>
          <p:cNvPr id="55" name="TextBox 54"/>
          <p:cNvSpPr txBox="1"/>
          <p:nvPr/>
        </p:nvSpPr>
        <p:spPr>
          <a:xfrm>
            <a:off x="7020272" y="5773688"/>
            <a:ext cx="1368152" cy="400110"/>
          </a:xfrm>
          <a:prstGeom prst="rect">
            <a:avLst/>
          </a:prstGeom>
          <a:noFill/>
          <a:ln>
            <a:noFill/>
          </a:ln>
        </p:spPr>
        <p:txBody>
          <a:bodyPr wrap="square" rtlCol="0">
            <a:spAutoFit/>
          </a:bodyPr>
          <a:lstStyle/>
          <a:p>
            <a:pPr algn="ctr"/>
            <a:r>
              <a:rPr lang="en-US" altLang="zh-CN" sz="2000" b="1" dirty="0">
                <a:latin typeface="Times New Roman" pitchFamily="18" charset="0"/>
                <a:cs typeface="Times New Roman" pitchFamily="18" charset="0"/>
              </a:rPr>
              <a:t>.name: y </a:t>
            </a:r>
            <a:endParaRPr lang="zh-CN" altLang="en-US" sz="2000" b="1" dirty="0">
              <a:latin typeface="Times New Roman" pitchFamily="18" charset="0"/>
              <a:cs typeface="Times New Roman" pitchFamily="18" charset="0"/>
            </a:endParaRPr>
          </a:p>
        </p:txBody>
      </p:sp>
      <p:sp>
        <p:nvSpPr>
          <p:cNvPr id="56" name="TextBox 55"/>
          <p:cNvSpPr txBox="1"/>
          <p:nvPr/>
        </p:nvSpPr>
        <p:spPr>
          <a:xfrm>
            <a:off x="5868144" y="4901208"/>
            <a:ext cx="1368152" cy="556371"/>
          </a:xfrm>
          <a:prstGeom prst="rect">
            <a:avLst/>
          </a:prstGeom>
          <a:noFill/>
          <a:ln>
            <a:noFill/>
          </a:ln>
        </p:spPr>
        <p:txBody>
          <a:bodyPr wrap="square" rtlCol="0">
            <a:spAutoFit/>
          </a:bodyPr>
          <a:lstStyle/>
          <a:p>
            <a:pPr algn="ctr">
              <a:lnSpc>
                <a:spcPts val="1800"/>
              </a:lnSpc>
            </a:pPr>
            <a:r>
              <a:rPr lang="en-US" altLang="zh-CN" sz="1800" b="1" dirty="0">
                <a:latin typeface="Times New Roman" pitchFamily="18" charset="0"/>
                <a:cs typeface="Times New Roman" pitchFamily="18" charset="0"/>
              </a:rPr>
              <a:t>.num:  1</a:t>
            </a:r>
          </a:p>
          <a:p>
            <a:pPr algn="ctr">
              <a:lnSpc>
                <a:spcPts val="1800"/>
              </a:lnSpc>
            </a:pPr>
            <a:r>
              <a:rPr lang="en-US" altLang="zh-CN" sz="1800" b="1" dirty="0">
                <a:latin typeface="Times New Roman" pitchFamily="18" charset="0"/>
                <a:cs typeface="Times New Roman" pitchFamily="18" charset="0"/>
              </a:rPr>
              <a:t>.width:  4</a:t>
            </a:r>
            <a:r>
              <a:rPr lang="en-US" altLang="zh-CN" sz="2000" b="1" dirty="0">
                <a:latin typeface="Times New Roman" pitchFamily="18" charset="0"/>
                <a:cs typeface="Times New Roman" pitchFamily="18" charset="0"/>
              </a:rPr>
              <a:t> </a:t>
            </a:r>
            <a:endParaRPr lang="zh-CN" altLang="en-US" sz="2000" b="1" dirty="0">
              <a:latin typeface="Times New Roman" pitchFamily="18" charset="0"/>
              <a:cs typeface="Times New Roman" pitchFamily="18" charset="0"/>
            </a:endParaRPr>
          </a:p>
        </p:txBody>
      </p:sp>
      <p:sp>
        <p:nvSpPr>
          <p:cNvPr id="57" name="TextBox 56"/>
          <p:cNvSpPr txBox="1"/>
          <p:nvPr/>
        </p:nvSpPr>
        <p:spPr>
          <a:xfrm>
            <a:off x="5292080" y="3677072"/>
            <a:ext cx="1368152" cy="556371"/>
          </a:xfrm>
          <a:prstGeom prst="rect">
            <a:avLst/>
          </a:prstGeom>
          <a:noFill/>
          <a:ln>
            <a:noFill/>
          </a:ln>
        </p:spPr>
        <p:txBody>
          <a:bodyPr wrap="square" rtlCol="0">
            <a:spAutoFit/>
          </a:bodyPr>
          <a:lstStyle/>
          <a:p>
            <a:pPr algn="ctr">
              <a:lnSpc>
                <a:spcPts val="1800"/>
              </a:lnSpc>
            </a:pPr>
            <a:r>
              <a:rPr lang="en-US" altLang="zh-CN" sz="1800" b="1" dirty="0">
                <a:latin typeface="Times New Roman" pitchFamily="18" charset="0"/>
                <a:cs typeface="Times New Roman" pitchFamily="18" charset="0"/>
              </a:rPr>
              <a:t>.num:  1</a:t>
            </a:r>
          </a:p>
          <a:p>
            <a:pPr algn="ctr">
              <a:lnSpc>
                <a:spcPts val="1800"/>
              </a:lnSpc>
            </a:pPr>
            <a:r>
              <a:rPr lang="en-US" altLang="zh-CN" sz="1800" b="1" dirty="0">
                <a:latin typeface="Times New Roman" pitchFamily="18" charset="0"/>
                <a:cs typeface="Times New Roman" pitchFamily="18" charset="0"/>
              </a:rPr>
              <a:t>.width:  4</a:t>
            </a:r>
            <a:r>
              <a:rPr lang="en-US" altLang="zh-CN" sz="2000" b="1" dirty="0">
                <a:latin typeface="Times New Roman" pitchFamily="18" charset="0"/>
                <a:cs typeface="Times New Roman" pitchFamily="18" charset="0"/>
              </a:rPr>
              <a:t> </a:t>
            </a:r>
            <a:endParaRPr lang="zh-CN" altLang="en-US" sz="2000" b="1" dirty="0">
              <a:latin typeface="Times New Roman" pitchFamily="18" charset="0"/>
              <a:cs typeface="Times New Roman" pitchFamily="18" charset="0"/>
            </a:endParaRPr>
          </a:p>
        </p:txBody>
      </p:sp>
      <p:sp>
        <p:nvSpPr>
          <p:cNvPr id="58" name="TextBox 57"/>
          <p:cNvSpPr txBox="1"/>
          <p:nvPr/>
        </p:nvSpPr>
        <p:spPr>
          <a:xfrm>
            <a:off x="3491880" y="3461048"/>
            <a:ext cx="1368152" cy="556371"/>
          </a:xfrm>
          <a:prstGeom prst="rect">
            <a:avLst/>
          </a:prstGeom>
          <a:noFill/>
          <a:ln>
            <a:noFill/>
          </a:ln>
        </p:spPr>
        <p:txBody>
          <a:bodyPr wrap="square" rtlCol="0">
            <a:spAutoFit/>
          </a:bodyPr>
          <a:lstStyle/>
          <a:p>
            <a:pPr algn="ctr">
              <a:lnSpc>
                <a:spcPts val="1800"/>
              </a:lnSpc>
            </a:pPr>
            <a:r>
              <a:rPr lang="en-US" altLang="zh-CN" sz="1800" b="1" dirty="0">
                <a:latin typeface="Times New Roman" pitchFamily="18" charset="0"/>
                <a:cs typeface="Times New Roman" pitchFamily="18" charset="0"/>
              </a:rPr>
              <a:t>.num:  2</a:t>
            </a:r>
          </a:p>
          <a:p>
            <a:pPr algn="ctr">
              <a:lnSpc>
                <a:spcPts val="1800"/>
              </a:lnSpc>
            </a:pPr>
            <a:r>
              <a:rPr lang="en-US" altLang="zh-CN" sz="1800" b="1" dirty="0">
                <a:latin typeface="Times New Roman" pitchFamily="18" charset="0"/>
                <a:cs typeface="Times New Roman" pitchFamily="18" charset="0"/>
              </a:rPr>
              <a:t>.width:  8</a:t>
            </a:r>
            <a:r>
              <a:rPr lang="en-US" altLang="zh-CN" sz="2000" b="1" dirty="0">
                <a:latin typeface="Times New Roman" pitchFamily="18" charset="0"/>
                <a:cs typeface="Times New Roman" pitchFamily="18" charset="0"/>
              </a:rPr>
              <a:t> </a:t>
            </a:r>
            <a:endParaRPr lang="zh-CN" altLang="en-US" sz="2000" b="1" dirty="0">
              <a:latin typeface="Times New Roman" pitchFamily="18" charset="0"/>
              <a:cs typeface="Times New Roman" pitchFamily="18" charset="0"/>
            </a:endParaRPr>
          </a:p>
        </p:txBody>
      </p:sp>
      <p:sp>
        <p:nvSpPr>
          <p:cNvPr id="59" name="TextBox 58"/>
          <p:cNvSpPr txBox="1"/>
          <p:nvPr/>
        </p:nvSpPr>
        <p:spPr>
          <a:xfrm>
            <a:off x="539552" y="580728"/>
            <a:ext cx="2592288" cy="461665"/>
          </a:xfrm>
          <a:prstGeom prst="rect">
            <a:avLst/>
          </a:prstGeom>
          <a:noFill/>
        </p:spPr>
        <p:txBody>
          <a:bodyPr wrap="square" rtlCol="0">
            <a:spAutoFit/>
          </a:bodyPr>
          <a:lstStyle/>
          <a:p>
            <a:r>
              <a:rPr lang="zh-CN" altLang="en-US" b="1" dirty="0"/>
              <a:t>（</a:t>
            </a:r>
            <a:r>
              <a:rPr lang="en-US" altLang="zh-CN" b="1" dirty="0"/>
              <a:t>2</a:t>
            </a:r>
            <a:r>
              <a:rPr lang="zh-CN" altLang="en-US" b="1" dirty="0"/>
              <a:t>）函数声明</a:t>
            </a:r>
          </a:p>
        </p:txBody>
      </p:sp>
      <p:sp>
        <p:nvSpPr>
          <p:cNvPr id="60" name="TextBox 59"/>
          <p:cNvSpPr txBox="1"/>
          <p:nvPr/>
        </p:nvSpPr>
        <p:spPr>
          <a:xfrm>
            <a:off x="5551984" y="2308920"/>
            <a:ext cx="3744416" cy="1015663"/>
          </a:xfrm>
          <a:prstGeom prst="rect">
            <a:avLst/>
          </a:prstGeom>
          <a:noFill/>
        </p:spPr>
        <p:txBody>
          <a:bodyPr wrap="square" rtlCol="0">
            <a:spAutoFit/>
          </a:bodyPr>
          <a:lstStyle/>
          <a:p>
            <a:pPr algn="l"/>
            <a:r>
              <a:rPr lang="zh-CN" altLang="en-US" sz="2000" dirty="0"/>
              <a:t>具体形参单元分配依赖于调用双方的参数传递的约定，通常会用到寄存器。</a:t>
            </a:r>
          </a:p>
        </p:txBody>
      </p:sp>
      <p:sp>
        <p:nvSpPr>
          <p:cNvPr id="61"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27</a:t>
            </a:fld>
            <a:endParaRPr lang="en-US" altLang="zh-CN" sz="1800" dirty="0">
              <a:latin typeface="宋体" pitchFamily="2" charset="-122"/>
              <a:ea typeface="宋体" pitchFamily="2" charset="-122"/>
            </a:endParaRPr>
          </a:p>
        </p:txBody>
      </p:sp>
      <p:sp>
        <p:nvSpPr>
          <p:cNvPr id="31" name="TextBox 30"/>
          <p:cNvSpPr txBox="1"/>
          <p:nvPr/>
        </p:nvSpPr>
        <p:spPr>
          <a:xfrm>
            <a:off x="6781800" y="762000"/>
            <a:ext cx="1752600" cy="338554"/>
          </a:xfrm>
          <a:prstGeom prst="rect">
            <a:avLst/>
          </a:prstGeom>
          <a:noFill/>
        </p:spPr>
        <p:txBody>
          <a:bodyPr wrap="square" rtlCol="0">
            <a:spAutoFit/>
          </a:bodyPr>
          <a:lstStyle/>
          <a:p>
            <a:pPr algn="l"/>
            <a:r>
              <a:rPr lang="zh-CN" altLang="en-US" sz="1600" dirty="0"/>
              <a:t>函数空间大小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21267 0.11537 " pathEditMode="relative" ptsTypes="AA">
                                      <p:cBhvr>
                                        <p:cTn id="6" dur="2000" fill="hold"/>
                                        <p:tgtEl>
                                          <p:spTgt spid="4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box(in)">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0.2125 0.1163 L -1.11111E-6 0.00092 " pathEditMode="relative" rAng="0" ptsTypes="AA">
                                      <p:cBhvr>
                                        <p:cTn id="15" dur="2000" fill="hold"/>
                                        <p:tgtEl>
                                          <p:spTgt spid="42"/>
                                        </p:tgtEl>
                                        <p:attrNameLst>
                                          <p:attrName>ppt_x</p:attrName>
                                          <p:attrName>ppt_y</p:attrName>
                                        </p:attrNameLst>
                                      </p:cBhvr>
                                      <p:rCtr x="106" y="-58"/>
                                    </p:animMotion>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box(in)">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2" nodeType="clickEffect">
                                  <p:stCondLst>
                                    <p:cond delay="0"/>
                                  </p:stCondLst>
                                  <p:childTnLst>
                                    <p:animMotion origin="layout" path="M -0.00781 0.00532 L 0.00799 0.11006 " pathEditMode="relative" rAng="0" ptsTypes="AA">
                                      <p:cBhvr>
                                        <p:cTn id="24" dur="2000" fill="hold"/>
                                        <p:tgtEl>
                                          <p:spTgt spid="42"/>
                                        </p:tgtEl>
                                        <p:attrNameLst>
                                          <p:attrName>ppt_x</p:attrName>
                                          <p:attrName>ppt_y</p:attrName>
                                        </p:attrNameLst>
                                      </p:cBhvr>
                                      <p:rCtr x="8" y="52"/>
                                    </p:animMotion>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ppt_x"/>
                                          </p:val>
                                        </p:tav>
                                        <p:tav tm="100000">
                                          <p:val>
                                            <p:strVal val="#ppt_x"/>
                                          </p:val>
                                        </p:tav>
                                      </p:tavLst>
                                    </p:anim>
                                    <p:anim calcmode="lin" valueType="num">
                                      <p:cBhvr additive="base">
                                        <p:cTn id="30" dur="500" fill="hold"/>
                                        <p:tgtEl>
                                          <p:spTgt spid="37"/>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0" presetClass="path" presetSubtype="0" accel="50000" decel="50000" fill="hold" grpId="0" nodeType="afterEffect">
                                  <p:stCondLst>
                                    <p:cond delay="0"/>
                                  </p:stCondLst>
                                  <p:childTnLst>
                                    <p:animMotion origin="layout" path="M 7.22222E-6 -5.43353E-6 L 7.22222E-6 0.06288 " pathEditMode="relative" ptsTypes="AA">
                                      <p:cBhvr>
                                        <p:cTn id="33" dur="2000" fill="hold"/>
                                        <p:tgtEl>
                                          <p:spTgt spid="41"/>
                                        </p:tgtEl>
                                        <p:attrNameLst>
                                          <p:attrName>ppt_x</p:attrName>
                                          <p:attrName>ppt_y</p:attrName>
                                        </p:attrNameLst>
                                      </p:cBhvr>
                                    </p:animMotion>
                                  </p:childTnLst>
                                </p:cTn>
                              </p:par>
                            </p:childTnLst>
                          </p:cTn>
                        </p:par>
                        <p:par>
                          <p:cTn id="34" fill="hold">
                            <p:stCondLst>
                              <p:cond delay="2500"/>
                            </p:stCondLst>
                            <p:childTnLst>
                              <p:par>
                                <p:cTn id="35" presetID="4" presetClass="entr" presetSubtype="16"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ox(in)">
                                      <p:cBhvr>
                                        <p:cTn id="37" dur="500"/>
                                        <p:tgtEl>
                                          <p:spTgt spid="43"/>
                                        </p:tgtEl>
                                      </p:cBhvr>
                                    </p:animEffect>
                                  </p:childTnLst>
                                </p:cTn>
                              </p:par>
                            </p:childTnLst>
                          </p:cTn>
                        </p:par>
                        <p:par>
                          <p:cTn id="38" fill="hold">
                            <p:stCondLst>
                              <p:cond delay="3000"/>
                            </p:stCondLst>
                            <p:childTnLst>
                              <p:par>
                                <p:cTn id="39" presetID="4" presetClass="exit" presetSubtype="16" fill="hold" grpId="0" nodeType="afterEffect">
                                  <p:stCondLst>
                                    <p:cond delay="0"/>
                                  </p:stCondLst>
                                  <p:childTnLst>
                                    <p:animEffect transition="out" filter="box(in)">
                                      <p:cBhvr>
                                        <p:cTn id="40" dur="500"/>
                                        <p:tgtEl>
                                          <p:spTgt spid="35"/>
                                        </p:tgtEl>
                                      </p:cBhvr>
                                    </p:animEffect>
                                    <p:set>
                                      <p:cBhvr>
                                        <p:cTn id="41" dur="1" fill="hold">
                                          <p:stCondLst>
                                            <p:cond delay="499"/>
                                          </p:stCondLst>
                                        </p:cTn>
                                        <p:tgtEl>
                                          <p:spTgt spid="35"/>
                                        </p:tgtEl>
                                        <p:attrNameLst>
                                          <p:attrName>style.visibility</p:attrName>
                                        </p:attrNameLst>
                                      </p:cBhvr>
                                      <p:to>
                                        <p:strVal val="hidden"/>
                                      </p:to>
                                    </p:set>
                                  </p:childTnLst>
                                </p:cTn>
                              </p:par>
                            </p:childTnLst>
                          </p:cTn>
                        </p:par>
                        <p:par>
                          <p:cTn id="42" fill="hold">
                            <p:stCondLst>
                              <p:cond delay="3500"/>
                            </p:stCondLst>
                            <p:childTnLst>
                              <p:par>
                                <p:cTn id="43" presetID="4" presetClass="entr" presetSubtype="16"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box(in)">
                                      <p:cBhvr>
                                        <p:cTn id="45" dur="500"/>
                                        <p:tgtEl>
                                          <p:spTgt spid="46"/>
                                        </p:tgtEl>
                                      </p:cBhvr>
                                    </p:animEffect>
                                  </p:childTnLst>
                                </p:cTn>
                              </p:par>
                            </p:childTnLst>
                          </p:cTn>
                        </p:par>
                        <p:par>
                          <p:cTn id="46" fill="hold">
                            <p:stCondLst>
                              <p:cond delay="4000"/>
                            </p:stCondLst>
                            <p:childTnLst>
                              <p:par>
                                <p:cTn id="47" presetID="4" presetClass="entr" presetSubtype="16"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box(in)">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box(in)">
                                      <p:cBhvr>
                                        <p:cTn id="54" dur="500"/>
                                        <p:tgtEl>
                                          <p:spTgt spid="49"/>
                                        </p:tgtEl>
                                      </p:cBhvr>
                                    </p:animEffec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00486 0.11214 L -0.02656 0.21711 " pathEditMode="relative" rAng="0" ptsTypes="AA">
                                      <p:cBhvr>
                                        <p:cTn id="58" dur="2000" fill="hold"/>
                                        <p:tgtEl>
                                          <p:spTgt spid="42"/>
                                        </p:tgtEl>
                                        <p:attrNameLst>
                                          <p:attrName>ppt_x</p:attrName>
                                          <p:attrName>ppt_y</p:attrName>
                                        </p:attrNameLst>
                                      </p:cBhvr>
                                      <p:rCtr x="-16" y="52"/>
                                    </p:animMotion>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box(in)">
                                      <p:cBhvr>
                                        <p:cTn id="63" dur="500"/>
                                        <p:tgtEl>
                                          <p:spTgt spid="50"/>
                                        </p:tgtEl>
                                      </p:cBhvr>
                                    </p:animEffect>
                                  </p:childTnLst>
                                </p:cTn>
                              </p:par>
                            </p:childTnLst>
                          </p:cTn>
                        </p:par>
                      </p:childTnLst>
                    </p:cTn>
                  </p:par>
                  <p:par>
                    <p:cTn id="64" fill="hold">
                      <p:stCondLst>
                        <p:cond delay="indefinite"/>
                      </p:stCondLst>
                      <p:childTnLst>
                        <p:par>
                          <p:cTn id="65" fill="hold">
                            <p:stCondLst>
                              <p:cond delay="0"/>
                            </p:stCondLst>
                            <p:childTnLst>
                              <p:par>
                                <p:cTn id="66" presetID="0" presetClass="path" presetSubtype="0" accel="50000" decel="50000" fill="hold" grpId="4" nodeType="clickEffect">
                                  <p:stCondLst>
                                    <p:cond delay="0"/>
                                  </p:stCondLst>
                                  <p:childTnLst>
                                    <p:animMotion origin="layout" path="M -0.03142 0.21503 L -0.09427 0.3304 " pathEditMode="relative" rAng="0" ptsTypes="AA">
                                      <p:cBhvr>
                                        <p:cTn id="67" dur="2000" fill="hold"/>
                                        <p:tgtEl>
                                          <p:spTgt spid="42"/>
                                        </p:tgtEl>
                                        <p:attrNameLst>
                                          <p:attrName>ppt_x</p:attrName>
                                          <p:attrName>ppt_y</p:attrName>
                                        </p:attrNameLst>
                                      </p:cBhvr>
                                      <p:rCtr x="-31" y="58"/>
                                    </p:animMotion>
                                  </p:childTnLst>
                                </p:cTn>
                              </p:par>
                            </p:childTnLst>
                          </p:cTn>
                        </p:par>
                      </p:childTnLst>
                    </p:cTn>
                  </p:par>
                  <p:par>
                    <p:cTn id="68" fill="hold">
                      <p:stCondLst>
                        <p:cond delay="indefinite"/>
                      </p:stCondLst>
                      <p:childTnLst>
                        <p:par>
                          <p:cTn id="69" fill="hold">
                            <p:stCondLst>
                              <p:cond delay="0"/>
                            </p:stCondLst>
                            <p:childTnLst>
                              <p:par>
                                <p:cTn id="70" presetID="0" presetClass="path" presetSubtype="0" accel="50000" decel="50000" fill="hold" grpId="5" nodeType="clickEffect">
                                  <p:stCondLst>
                                    <p:cond delay="0"/>
                                  </p:stCondLst>
                                  <p:childTnLst>
                                    <p:animMotion origin="layout" path="M -0.09427 0.3304 L -0.18889 0.43514 " pathEditMode="relative" rAng="0" ptsTypes="AA">
                                      <p:cBhvr>
                                        <p:cTn id="71" dur="2000" fill="hold"/>
                                        <p:tgtEl>
                                          <p:spTgt spid="42"/>
                                        </p:tgtEl>
                                        <p:attrNameLst>
                                          <p:attrName>ppt_x</p:attrName>
                                          <p:attrName>ppt_y</p:attrName>
                                        </p:attrNameLst>
                                      </p:cBhvr>
                                      <p:rCtr x="-47" y="52"/>
                                    </p:animMotion>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box(in)">
                                      <p:cBhvr>
                                        <p:cTn id="76" dur="500"/>
                                        <p:tgtEl>
                                          <p:spTgt spid="47"/>
                                        </p:tgtEl>
                                      </p:cBhvr>
                                    </p:animEffec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grpId="6" nodeType="clickEffect">
                                  <p:stCondLst>
                                    <p:cond delay="0"/>
                                  </p:stCondLst>
                                  <p:childTnLst>
                                    <p:animMotion origin="layout" path="M -0.18889 0.43514 L -0.07066 0.3304 " pathEditMode="relative" rAng="0" ptsTypes="AA">
                                      <p:cBhvr>
                                        <p:cTn id="80" dur="2000" fill="hold"/>
                                        <p:tgtEl>
                                          <p:spTgt spid="42"/>
                                        </p:tgtEl>
                                        <p:attrNameLst>
                                          <p:attrName>ppt_x</p:attrName>
                                          <p:attrName>ppt_y</p:attrName>
                                        </p:attrNameLst>
                                      </p:cBhvr>
                                      <p:rCtr x="59" y="-52"/>
                                    </p:animMotion>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grpId="7" nodeType="clickEffect">
                                  <p:stCondLst>
                                    <p:cond delay="0"/>
                                  </p:stCondLst>
                                  <p:childTnLst>
                                    <p:animMotion origin="layout" path="M -0.07066 0.3304 L 0.0474 0.45618 " pathEditMode="relative" rAng="0" ptsTypes="AA">
                                      <p:cBhvr>
                                        <p:cTn id="84" dur="2000" fill="hold"/>
                                        <p:tgtEl>
                                          <p:spTgt spid="42"/>
                                        </p:tgtEl>
                                        <p:attrNameLst>
                                          <p:attrName>ppt_x</p:attrName>
                                          <p:attrName>ppt_y</p:attrName>
                                        </p:attrNameLst>
                                      </p:cBhvr>
                                      <p:rCtr x="59" y="63"/>
                                    </p:animMotion>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box(in)">
                                      <p:cBhvr>
                                        <p:cTn id="89" dur="500"/>
                                        <p:tgtEl>
                                          <p:spTgt spid="48"/>
                                        </p:tgtEl>
                                      </p:cBhvr>
                                    </p:animEffect>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grpId="8" nodeType="clickEffect">
                                  <p:stCondLst>
                                    <p:cond delay="0"/>
                                  </p:stCondLst>
                                  <p:childTnLst>
                                    <p:animMotion origin="layout" path="M 0.03177 0.43514 L -0.07066 0.3304 " pathEditMode="relative" rAng="0" ptsTypes="AA">
                                      <p:cBhvr>
                                        <p:cTn id="93" dur="2000" fill="hold"/>
                                        <p:tgtEl>
                                          <p:spTgt spid="42"/>
                                        </p:tgtEl>
                                        <p:attrNameLst>
                                          <p:attrName>ppt_x</p:attrName>
                                          <p:attrName>ppt_y</p:attrName>
                                        </p:attrNameLst>
                                      </p:cBhvr>
                                      <p:rCtr x="-51" y="-52"/>
                                    </p:animMotion>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39"/>
                                        </p:tgtEl>
                                        <p:attrNameLst>
                                          <p:attrName>style.visibility</p:attrName>
                                        </p:attrNameLst>
                                      </p:cBhvr>
                                      <p:to>
                                        <p:strVal val="visible"/>
                                      </p:to>
                                    </p:set>
                                    <p:anim calcmode="lin" valueType="num">
                                      <p:cBhvr additive="base">
                                        <p:cTn id="98" dur="500" fill="hold"/>
                                        <p:tgtEl>
                                          <p:spTgt spid="39"/>
                                        </p:tgtEl>
                                        <p:attrNameLst>
                                          <p:attrName>ppt_x</p:attrName>
                                        </p:attrNameLst>
                                      </p:cBhvr>
                                      <p:tavLst>
                                        <p:tav tm="0">
                                          <p:val>
                                            <p:strVal val="#ppt_x"/>
                                          </p:val>
                                        </p:tav>
                                        <p:tav tm="100000">
                                          <p:val>
                                            <p:strVal val="#ppt_x"/>
                                          </p:val>
                                        </p:tav>
                                      </p:tavLst>
                                    </p:anim>
                                    <p:anim calcmode="lin" valueType="num">
                                      <p:cBhvr additive="base">
                                        <p:cTn id="99" dur="500" fill="hold"/>
                                        <p:tgtEl>
                                          <p:spTgt spid="39"/>
                                        </p:tgtEl>
                                        <p:attrNameLst>
                                          <p:attrName>ppt_y</p:attrName>
                                        </p:attrNameLst>
                                      </p:cBhvr>
                                      <p:tavLst>
                                        <p:tav tm="0">
                                          <p:val>
                                            <p:strVal val="1+#ppt_h/2"/>
                                          </p:val>
                                        </p:tav>
                                        <p:tav tm="100000">
                                          <p:val>
                                            <p:strVal val="#ppt_y"/>
                                          </p:val>
                                        </p:tav>
                                      </p:tavLst>
                                    </p:anim>
                                  </p:childTnLst>
                                </p:cTn>
                              </p:par>
                            </p:childTnLst>
                          </p:cTn>
                        </p:par>
                        <p:par>
                          <p:cTn id="100" fill="hold">
                            <p:stCondLst>
                              <p:cond delay="500"/>
                            </p:stCondLst>
                            <p:childTnLst>
                              <p:par>
                                <p:cTn id="101" presetID="0" presetClass="path" presetSubtype="0" accel="50000" decel="50000" fill="hold" grpId="1" nodeType="afterEffect">
                                  <p:stCondLst>
                                    <p:cond delay="0"/>
                                  </p:stCondLst>
                                  <p:childTnLst>
                                    <p:animMotion origin="layout" path="M -4.16667E-6 0.05387 L -4.16667E-6 0.10636 " pathEditMode="relative" rAng="0" ptsTypes="AA">
                                      <p:cBhvr>
                                        <p:cTn id="102" dur="2000" fill="hold"/>
                                        <p:tgtEl>
                                          <p:spTgt spid="41"/>
                                        </p:tgtEl>
                                        <p:attrNameLst>
                                          <p:attrName>ppt_x</p:attrName>
                                          <p:attrName>ppt_y</p:attrName>
                                        </p:attrNameLst>
                                      </p:cBhvr>
                                      <p:rCtr x="0" y="26"/>
                                    </p:animMotion>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box(in)">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9" nodeType="clickEffect">
                                  <p:stCondLst>
                                    <p:cond delay="0"/>
                                  </p:stCondLst>
                                  <p:childTnLst>
                                    <p:animMotion origin="layout" path="M -0.07239 0.33456 L 0.01424 0.21919 " pathEditMode="relative" rAng="0" ptsTypes="AA">
                                      <p:cBhvr>
                                        <p:cTn id="111" dur="2000" fill="hold"/>
                                        <p:tgtEl>
                                          <p:spTgt spid="42"/>
                                        </p:tgtEl>
                                        <p:attrNameLst>
                                          <p:attrName>ppt_x</p:attrName>
                                          <p:attrName>ppt_y</p:attrName>
                                        </p:attrNameLst>
                                      </p:cBhvr>
                                      <p:rCtr x="43" y="-58"/>
                                    </p:animMotion>
                                  </p:childTnLst>
                                </p:cTn>
                              </p:par>
                            </p:childTnLst>
                          </p:cTn>
                        </p:par>
                      </p:childTnLst>
                    </p:cTn>
                  </p:par>
                  <p:par>
                    <p:cTn id="112" fill="hold">
                      <p:stCondLst>
                        <p:cond delay="indefinite"/>
                      </p:stCondLst>
                      <p:childTnLst>
                        <p:par>
                          <p:cTn id="113" fill="hold">
                            <p:stCondLst>
                              <p:cond delay="0"/>
                            </p:stCondLst>
                            <p:childTnLst>
                              <p:par>
                                <p:cTn id="114" presetID="4" presetClass="entr" presetSubtype="16" fill="hold" grpId="0" nodeType="click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box(in)">
                                      <p:cBhvr>
                                        <p:cTn id="116" dur="500"/>
                                        <p:tgtEl>
                                          <p:spTgt spid="52"/>
                                        </p:tgtEl>
                                      </p:cBhvr>
                                    </p:animEffect>
                                  </p:childTnLst>
                                </p:cTn>
                              </p:par>
                            </p:childTnLst>
                          </p:cTn>
                        </p:par>
                      </p:childTnLst>
                    </p:cTn>
                  </p:par>
                  <p:par>
                    <p:cTn id="117" fill="hold">
                      <p:stCondLst>
                        <p:cond delay="indefinite"/>
                      </p:stCondLst>
                      <p:childTnLst>
                        <p:par>
                          <p:cTn id="118" fill="hold">
                            <p:stCondLst>
                              <p:cond delay="0"/>
                            </p:stCondLst>
                            <p:childTnLst>
                              <p:par>
                                <p:cTn id="119" presetID="0" presetClass="path" presetSubtype="0" accel="50000" decel="50000" fill="hold" grpId="10" nodeType="clickEffect">
                                  <p:stCondLst>
                                    <p:cond delay="0"/>
                                  </p:stCondLst>
                                  <p:childTnLst>
                                    <p:animMotion origin="layout" path="M 0.00799 0.22543 L 0.18906 0.34081 " pathEditMode="relative" rAng="0" ptsTypes="AA">
                                      <p:cBhvr>
                                        <p:cTn id="120" dur="2000" fill="hold"/>
                                        <p:tgtEl>
                                          <p:spTgt spid="42"/>
                                        </p:tgtEl>
                                        <p:attrNameLst>
                                          <p:attrName>ppt_x</p:attrName>
                                          <p:attrName>ppt_y</p:attrName>
                                        </p:attrNameLst>
                                      </p:cBhvr>
                                      <p:rCtr x="90" y="58"/>
                                    </p:animMotion>
                                  </p:childTnLst>
                                </p:cTn>
                              </p:par>
                            </p:childTnLst>
                          </p:cTn>
                        </p:par>
                      </p:childTnLst>
                    </p:cTn>
                  </p:par>
                  <p:par>
                    <p:cTn id="121" fill="hold">
                      <p:stCondLst>
                        <p:cond delay="indefinite"/>
                      </p:stCondLst>
                      <p:childTnLst>
                        <p:par>
                          <p:cTn id="122" fill="hold">
                            <p:stCondLst>
                              <p:cond delay="0"/>
                            </p:stCondLst>
                            <p:childTnLst>
                              <p:par>
                                <p:cTn id="123" presetID="4" presetClass="entr" presetSubtype="16" fill="hold" grpId="0" nodeType="clickEffect">
                                  <p:stCondLst>
                                    <p:cond delay="0"/>
                                  </p:stCondLst>
                                  <p:childTnLst>
                                    <p:set>
                                      <p:cBhvr>
                                        <p:cTn id="124" dur="1" fill="hold">
                                          <p:stCondLst>
                                            <p:cond delay="0"/>
                                          </p:stCondLst>
                                        </p:cTn>
                                        <p:tgtEl>
                                          <p:spTgt spid="53"/>
                                        </p:tgtEl>
                                        <p:attrNameLst>
                                          <p:attrName>style.visibility</p:attrName>
                                        </p:attrNameLst>
                                      </p:cBhvr>
                                      <p:to>
                                        <p:strVal val="visible"/>
                                      </p:to>
                                    </p:set>
                                    <p:animEffect transition="in" filter="box(in)">
                                      <p:cBhvr>
                                        <p:cTn id="125" dur="500"/>
                                        <p:tgtEl>
                                          <p:spTgt spid="53"/>
                                        </p:tgtEl>
                                      </p:cBhvr>
                                    </p:animEffect>
                                  </p:childTnLst>
                                </p:cTn>
                              </p:par>
                            </p:childTnLst>
                          </p:cTn>
                        </p:par>
                      </p:childTnLst>
                    </p:cTn>
                  </p:par>
                  <p:par>
                    <p:cTn id="126" fill="hold">
                      <p:stCondLst>
                        <p:cond delay="indefinite"/>
                      </p:stCondLst>
                      <p:childTnLst>
                        <p:par>
                          <p:cTn id="127" fill="hold">
                            <p:stCondLst>
                              <p:cond delay="0"/>
                            </p:stCondLst>
                            <p:childTnLst>
                              <p:par>
                                <p:cTn id="128" presetID="0" presetClass="path" presetSubtype="0" accel="50000" decel="50000" fill="hold" grpId="11" nodeType="clickEffect">
                                  <p:stCondLst>
                                    <p:cond delay="0"/>
                                  </p:stCondLst>
                                  <p:childTnLst>
                                    <p:animMotion origin="layout" path="M 0.18281 0.34081 L 0.26163 0.43514 " pathEditMode="relative" rAng="0" ptsTypes="AA">
                                      <p:cBhvr>
                                        <p:cTn id="129" dur="2000" fill="hold"/>
                                        <p:tgtEl>
                                          <p:spTgt spid="42"/>
                                        </p:tgtEl>
                                        <p:attrNameLst>
                                          <p:attrName>ppt_x</p:attrName>
                                          <p:attrName>ppt_y</p:attrName>
                                        </p:attrNameLst>
                                      </p:cBhvr>
                                      <p:rCtr x="39" y="47"/>
                                    </p:animMotion>
                                  </p:childTnLst>
                                </p:cTn>
                              </p:par>
                            </p:childTnLst>
                          </p:cTn>
                        </p:par>
                      </p:childTnLst>
                    </p:cTn>
                  </p:par>
                  <p:par>
                    <p:cTn id="130" fill="hold">
                      <p:stCondLst>
                        <p:cond delay="indefinite"/>
                      </p:stCondLst>
                      <p:childTnLst>
                        <p:par>
                          <p:cTn id="131" fill="hold">
                            <p:stCondLst>
                              <p:cond delay="0"/>
                            </p:stCondLst>
                            <p:childTnLst>
                              <p:par>
                                <p:cTn id="132" presetID="0" presetClass="path" presetSubtype="0" accel="50000" decel="50000" fill="hold" grpId="12" nodeType="clickEffect">
                                  <p:stCondLst>
                                    <p:cond delay="0"/>
                                  </p:stCondLst>
                                  <p:childTnLst>
                                    <p:animMotion origin="layout" path="M 0.26788 0.43514 L 0.14965 0.55052 " pathEditMode="relative" rAng="0" ptsTypes="AA">
                                      <p:cBhvr>
                                        <p:cTn id="133" dur="2000" fill="hold"/>
                                        <p:tgtEl>
                                          <p:spTgt spid="42"/>
                                        </p:tgtEl>
                                        <p:attrNameLst>
                                          <p:attrName>ppt_x</p:attrName>
                                          <p:attrName>ppt_y</p:attrName>
                                        </p:attrNameLst>
                                      </p:cBhvr>
                                      <p:rCtr x="-59" y="58"/>
                                    </p:animMotion>
                                  </p:childTnLst>
                                </p:cTn>
                              </p:par>
                            </p:childTnLst>
                          </p:cTn>
                        </p:par>
                      </p:childTnLst>
                    </p:cTn>
                  </p:par>
                  <p:par>
                    <p:cTn id="134" fill="hold">
                      <p:stCondLst>
                        <p:cond delay="indefinite"/>
                      </p:stCondLst>
                      <p:childTnLst>
                        <p:par>
                          <p:cTn id="135" fill="hold">
                            <p:stCondLst>
                              <p:cond delay="0"/>
                            </p:stCondLst>
                            <p:childTnLst>
                              <p:par>
                                <p:cTn id="136" presetID="4" presetClass="entr" presetSubtype="16" fill="hold" grpId="0" nodeType="clickEffect">
                                  <p:stCondLst>
                                    <p:cond delay="0"/>
                                  </p:stCondLst>
                                  <p:childTnLst>
                                    <p:set>
                                      <p:cBhvr>
                                        <p:cTn id="137" dur="1" fill="hold">
                                          <p:stCondLst>
                                            <p:cond delay="0"/>
                                          </p:stCondLst>
                                        </p:cTn>
                                        <p:tgtEl>
                                          <p:spTgt spid="54"/>
                                        </p:tgtEl>
                                        <p:attrNameLst>
                                          <p:attrName>style.visibility</p:attrName>
                                        </p:attrNameLst>
                                      </p:cBhvr>
                                      <p:to>
                                        <p:strVal val="visible"/>
                                      </p:to>
                                    </p:set>
                                    <p:animEffect transition="in" filter="box(in)">
                                      <p:cBhvr>
                                        <p:cTn id="138" dur="500"/>
                                        <p:tgtEl>
                                          <p:spTgt spid="54"/>
                                        </p:tgtEl>
                                      </p:cBhvr>
                                    </p:animEffect>
                                  </p:childTnLst>
                                </p:cTn>
                              </p:par>
                            </p:childTnLst>
                          </p:cTn>
                        </p:par>
                      </p:childTnLst>
                    </p:cTn>
                  </p:par>
                  <p:par>
                    <p:cTn id="139" fill="hold">
                      <p:stCondLst>
                        <p:cond delay="indefinite"/>
                      </p:stCondLst>
                      <p:childTnLst>
                        <p:par>
                          <p:cTn id="140" fill="hold">
                            <p:stCondLst>
                              <p:cond delay="0"/>
                            </p:stCondLst>
                            <p:childTnLst>
                              <p:par>
                                <p:cTn id="141" presetID="0" presetClass="path" presetSubtype="0" accel="50000" decel="50000" fill="hold" grpId="13" nodeType="clickEffect">
                                  <p:stCondLst>
                                    <p:cond delay="0"/>
                                  </p:stCondLst>
                                  <p:childTnLst>
                                    <p:animMotion origin="layout" path="M 0.14983 0.54636 L 0.26788 0.44139 " pathEditMode="relative" rAng="0" ptsTypes="AA">
                                      <p:cBhvr>
                                        <p:cTn id="142" dur="2000" fill="hold"/>
                                        <p:tgtEl>
                                          <p:spTgt spid="42"/>
                                        </p:tgtEl>
                                        <p:attrNameLst>
                                          <p:attrName>ppt_x</p:attrName>
                                          <p:attrName>ppt_y</p:attrName>
                                        </p:attrNameLst>
                                      </p:cBhvr>
                                      <p:rCtr x="59" y="-52"/>
                                    </p:animMotion>
                                  </p:childTnLst>
                                </p:cTn>
                              </p:par>
                            </p:childTnLst>
                          </p:cTn>
                        </p:par>
                      </p:childTnLst>
                    </p:cTn>
                  </p:par>
                  <p:par>
                    <p:cTn id="143" fill="hold">
                      <p:stCondLst>
                        <p:cond delay="indefinite"/>
                      </p:stCondLst>
                      <p:childTnLst>
                        <p:par>
                          <p:cTn id="144" fill="hold">
                            <p:stCondLst>
                              <p:cond delay="0"/>
                            </p:stCondLst>
                            <p:childTnLst>
                              <p:par>
                                <p:cTn id="145" presetID="0" presetClass="path" presetSubtype="0" accel="50000" decel="50000" fill="hold" grpId="14" nodeType="clickEffect">
                                  <p:stCondLst>
                                    <p:cond delay="0"/>
                                  </p:stCondLst>
                                  <p:childTnLst>
                                    <p:animMotion origin="layout" path="M 0.26007 0.43514 L 0.39392 0.55052 " pathEditMode="relative" rAng="0" ptsTypes="AA">
                                      <p:cBhvr>
                                        <p:cTn id="146" dur="2000" fill="hold"/>
                                        <p:tgtEl>
                                          <p:spTgt spid="42"/>
                                        </p:tgtEl>
                                        <p:attrNameLst>
                                          <p:attrName>ppt_x</p:attrName>
                                          <p:attrName>ppt_y</p:attrName>
                                        </p:attrNameLst>
                                      </p:cBhvr>
                                      <p:rCtr x="67" y="58"/>
                                    </p:animMotion>
                                  </p:childTnLst>
                                </p:cTn>
                              </p:par>
                            </p:childTnLst>
                          </p:cTn>
                        </p:par>
                      </p:childTnLst>
                    </p:cTn>
                  </p:par>
                  <p:par>
                    <p:cTn id="147" fill="hold">
                      <p:stCondLst>
                        <p:cond delay="indefinite"/>
                      </p:stCondLst>
                      <p:childTnLst>
                        <p:par>
                          <p:cTn id="148" fill="hold">
                            <p:stCondLst>
                              <p:cond delay="0"/>
                            </p:stCondLst>
                            <p:childTnLst>
                              <p:par>
                                <p:cTn id="149" presetID="4" presetClass="entr" presetSubtype="16"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box(in)">
                                      <p:cBhvr>
                                        <p:cTn id="151" dur="500"/>
                                        <p:tgtEl>
                                          <p:spTgt spid="55"/>
                                        </p:tgtEl>
                                      </p:cBhvr>
                                    </p:animEffec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15" nodeType="clickEffect">
                                  <p:stCondLst>
                                    <p:cond delay="0"/>
                                  </p:stCondLst>
                                  <p:childTnLst>
                                    <p:animMotion origin="layout" path="M 0.38611 0.55052 L 0.26007 0.43514 " pathEditMode="relative" rAng="0" ptsTypes="AA">
                                      <p:cBhvr>
                                        <p:cTn id="155" dur="2000" fill="hold"/>
                                        <p:tgtEl>
                                          <p:spTgt spid="42"/>
                                        </p:tgtEl>
                                        <p:attrNameLst>
                                          <p:attrName>ppt_x</p:attrName>
                                          <p:attrName>ppt_y</p:attrName>
                                        </p:attrNameLst>
                                      </p:cBhvr>
                                      <p:rCtr x="-63" y="-58"/>
                                    </p:animMotion>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nodeType="clickEffect">
                                  <p:stCondLst>
                                    <p:cond delay="0"/>
                                  </p:stCondLst>
                                  <p:childTnLst>
                                    <p:set>
                                      <p:cBhvr>
                                        <p:cTn id="159" dur="1" fill="hold">
                                          <p:stCondLst>
                                            <p:cond delay="0"/>
                                          </p:stCondLst>
                                        </p:cTn>
                                        <p:tgtEl>
                                          <p:spTgt spid="38"/>
                                        </p:tgtEl>
                                        <p:attrNameLst>
                                          <p:attrName>style.visibility</p:attrName>
                                        </p:attrNameLst>
                                      </p:cBhvr>
                                      <p:to>
                                        <p:strVal val="visible"/>
                                      </p:to>
                                    </p:set>
                                    <p:anim calcmode="lin" valueType="num">
                                      <p:cBhvr additive="base">
                                        <p:cTn id="160" dur="500" fill="hold"/>
                                        <p:tgtEl>
                                          <p:spTgt spid="38"/>
                                        </p:tgtEl>
                                        <p:attrNameLst>
                                          <p:attrName>ppt_x</p:attrName>
                                        </p:attrNameLst>
                                      </p:cBhvr>
                                      <p:tavLst>
                                        <p:tav tm="0">
                                          <p:val>
                                            <p:strVal val="#ppt_x"/>
                                          </p:val>
                                        </p:tav>
                                        <p:tav tm="100000">
                                          <p:val>
                                            <p:strVal val="#ppt_x"/>
                                          </p:val>
                                        </p:tav>
                                      </p:tavLst>
                                    </p:anim>
                                    <p:anim calcmode="lin" valueType="num">
                                      <p:cBhvr additive="base">
                                        <p:cTn id="161" dur="500" fill="hold"/>
                                        <p:tgtEl>
                                          <p:spTgt spid="38"/>
                                        </p:tgtEl>
                                        <p:attrNameLst>
                                          <p:attrName>ppt_y</p:attrName>
                                        </p:attrNameLst>
                                      </p:cBhvr>
                                      <p:tavLst>
                                        <p:tav tm="0">
                                          <p:val>
                                            <p:strVal val="1+#ppt_h/2"/>
                                          </p:val>
                                        </p:tav>
                                        <p:tav tm="100000">
                                          <p:val>
                                            <p:strVal val="#ppt_y"/>
                                          </p:val>
                                        </p:tav>
                                      </p:tavLst>
                                    </p:anim>
                                  </p:childTnLst>
                                </p:cTn>
                              </p:par>
                            </p:childTnLst>
                          </p:cTn>
                        </p:par>
                        <p:par>
                          <p:cTn id="162" fill="hold">
                            <p:stCondLst>
                              <p:cond delay="500"/>
                            </p:stCondLst>
                            <p:childTnLst>
                              <p:par>
                                <p:cTn id="163" presetID="0" presetClass="path" presetSubtype="0" accel="50000" decel="50000" fill="hold" grpId="2" nodeType="afterEffect">
                                  <p:stCondLst>
                                    <p:cond delay="0"/>
                                  </p:stCondLst>
                                  <p:childTnLst>
                                    <p:animMotion origin="layout" path="M -4.16667E-6 0.11445 L -4.16667E-6 0.1667 " pathEditMode="relative" rAng="0" ptsTypes="AA">
                                      <p:cBhvr>
                                        <p:cTn id="164" dur="2000" fill="hold"/>
                                        <p:tgtEl>
                                          <p:spTgt spid="41"/>
                                        </p:tgtEl>
                                        <p:attrNameLst>
                                          <p:attrName>ppt_x</p:attrName>
                                          <p:attrName>ppt_y</p:attrName>
                                        </p:attrNameLst>
                                      </p:cBhvr>
                                      <p:rCtr x="0" y="26"/>
                                    </p:animMotion>
                                  </p:childTnLst>
                                </p:cTn>
                              </p:par>
                            </p:childTnLst>
                          </p:cTn>
                        </p:par>
                      </p:childTnLst>
                    </p:cTn>
                  </p:par>
                  <p:par>
                    <p:cTn id="165" fill="hold">
                      <p:stCondLst>
                        <p:cond delay="indefinite"/>
                      </p:stCondLst>
                      <p:childTnLst>
                        <p:par>
                          <p:cTn id="166" fill="hold">
                            <p:stCondLst>
                              <p:cond delay="0"/>
                            </p:stCondLst>
                            <p:childTnLst>
                              <p:par>
                                <p:cTn id="167" presetID="4" presetClass="entr" presetSubtype="16" fill="hold" grpId="0" nodeType="clickEffect">
                                  <p:stCondLst>
                                    <p:cond delay="0"/>
                                  </p:stCondLst>
                                  <p:childTnLst>
                                    <p:set>
                                      <p:cBhvr>
                                        <p:cTn id="168" dur="1" fill="hold">
                                          <p:stCondLst>
                                            <p:cond delay="0"/>
                                          </p:stCondLst>
                                        </p:cTn>
                                        <p:tgtEl>
                                          <p:spTgt spid="56"/>
                                        </p:tgtEl>
                                        <p:attrNameLst>
                                          <p:attrName>style.visibility</p:attrName>
                                        </p:attrNameLst>
                                      </p:cBhvr>
                                      <p:to>
                                        <p:strVal val="visible"/>
                                      </p:to>
                                    </p:set>
                                    <p:animEffect transition="in" filter="box(in)">
                                      <p:cBhvr>
                                        <p:cTn id="169" dur="500"/>
                                        <p:tgtEl>
                                          <p:spTgt spid="56"/>
                                        </p:tgtEl>
                                      </p:cBhvr>
                                    </p:animEffect>
                                  </p:childTnLst>
                                </p:cTn>
                              </p:par>
                            </p:childTnLst>
                          </p:cTn>
                        </p:par>
                      </p:childTnLst>
                    </p:cTn>
                  </p:par>
                  <p:par>
                    <p:cTn id="170" fill="hold">
                      <p:stCondLst>
                        <p:cond delay="indefinite"/>
                      </p:stCondLst>
                      <p:childTnLst>
                        <p:par>
                          <p:cTn id="171" fill="hold">
                            <p:stCondLst>
                              <p:cond delay="0"/>
                            </p:stCondLst>
                            <p:childTnLst>
                              <p:par>
                                <p:cTn id="172" presetID="0" presetClass="path" presetSubtype="0" accel="50000" decel="50000" fill="hold" grpId="16" nodeType="clickEffect">
                                  <p:stCondLst>
                                    <p:cond delay="0"/>
                                  </p:stCondLst>
                                  <p:childTnLst>
                                    <p:animMotion origin="layout" path="M 0.26007 0.43514 L 0.18125 0.3304 " pathEditMode="relative" rAng="0" ptsTypes="AA">
                                      <p:cBhvr>
                                        <p:cTn id="173" dur="2000" fill="hold"/>
                                        <p:tgtEl>
                                          <p:spTgt spid="42"/>
                                        </p:tgtEl>
                                        <p:attrNameLst>
                                          <p:attrName>ppt_x</p:attrName>
                                          <p:attrName>ppt_y</p:attrName>
                                        </p:attrNameLst>
                                      </p:cBhvr>
                                      <p:rCtr x="-39" y="-52"/>
                                    </p:animMotion>
                                  </p:childTnLst>
                                </p:cTn>
                              </p:par>
                            </p:childTnLst>
                          </p:cTn>
                        </p:par>
                      </p:childTnLst>
                    </p:cTn>
                  </p:par>
                  <p:par>
                    <p:cTn id="174" fill="hold">
                      <p:stCondLst>
                        <p:cond delay="indefinite"/>
                      </p:stCondLst>
                      <p:childTnLst>
                        <p:par>
                          <p:cTn id="175" fill="hold">
                            <p:stCondLst>
                              <p:cond delay="0"/>
                            </p:stCondLst>
                            <p:childTnLst>
                              <p:par>
                                <p:cTn id="176" presetID="4" presetClass="entr" presetSubtype="16" fill="hold" grpId="0" nodeType="clickEffect">
                                  <p:stCondLst>
                                    <p:cond delay="0"/>
                                  </p:stCondLst>
                                  <p:childTnLst>
                                    <p:set>
                                      <p:cBhvr>
                                        <p:cTn id="177" dur="1" fill="hold">
                                          <p:stCondLst>
                                            <p:cond delay="0"/>
                                          </p:stCondLst>
                                        </p:cTn>
                                        <p:tgtEl>
                                          <p:spTgt spid="57"/>
                                        </p:tgtEl>
                                        <p:attrNameLst>
                                          <p:attrName>style.visibility</p:attrName>
                                        </p:attrNameLst>
                                      </p:cBhvr>
                                      <p:to>
                                        <p:strVal val="visible"/>
                                      </p:to>
                                    </p:set>
                                    <p:animEffect transition="in" filter="box(in)">
                                      <p:cBhvr>
                                        <p:cTn id="178" dur="500"/>
                                        <p:tgtEl>
                                          <p:spTgt spid="57"/>
                                        </p:tgtEl>
                                      </p:cBhvr>
                                    </p:animEffec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17" nodeType="clickEffect">
                                  <p:stCondLst>
                                    <p:cond delay="0"/>
                                  </p:stCondLst>
                                  <p:childTnLst>
                                    <p:animMotion origin="layout" path="M 0.18125 0.3304 L 0.00017 0.22543 " pathEditMode="relative" rAng="0" ptsTypes="AA">
                                      <p:cBhvr>
                                        <p:cTn id="182" dur="2000" fill="hold"/>
                                        <p:tgtEl>
                                          <p:spTgt spid="42"/>
                                        </p:tgtEl>
                                        <p:attrNameLst>
                                          <p:attrName>ppt_x</p:attrName>
                                          <p:attrName>ppt_y</p:attrName>
                                        </p:attrNameLst>
                                      </p:cBhvr>
                                      <p:rCtr x="-91" y="-52"/>
                                    </p:animMotion>
                                  </p:childTnLst>
                                </p:cTn>
                              </p:par>
                            </p:childTnLst>
                          </p:cTn>
                        </p:par>
                      </p:childTnLst>
                    </p:cTn>
                  </p:par>
                  <p:par>
                    <p:cTn id="183" fill="hold">
                      <p:stCondLst>
                        <p:cond delay="indefinite"/>
                      </p:stCondLst>
                      <p:childTnLst>
                        <p:par>
                          <p:cTn id="184" fill="hold">
                            <p:stCondLst>
                              <p:cond delay="0"/>
                            </p:stCondLst>
                            <p:childTnLst>
                              <p:par>
                                <p:cTn id="185" presetID="4" presetClass="entr" presetSubtype="16" fill="hold" grpId="0" nodeType="clickEffect">
                                  <p:stCondLst>
                                    <p:cond delay="0"/>
                                  </p:stCondLst>
                                  <p:childTnLst>
                                    <p:set>
                                      <p:cBhvr>
                                        <p:cTn id="186" dur="1" fill="hold">
                                          <p:stCondLst>
                                            <p:cond delay="0"/>
                                          </p:stCondLst>
                                        </p:cTn>
                                        <p:tgtEl>
                                          <p:spTgt spid="58"/>
                                        </p:tgtEl>
                                        <p:attrNameLst>
                                          <p:attrName>style.visibility</p:attrName>
                                        </p:attrNameLst>
                                      </p:cBhvr>
                                      <p:to>
                                        <p:strVal val="visible"/>
                                      </p:to>
                                    </p:set>
                                    <p:animEffect transition="in" filter="box(in)">
                                      <p:cBhvr>
                                        <p:cTn id="187" dur="500"/>
                                        <p:tgtEl>
                                          <p:spTgt spid="58"/>
                                        </p:tgtEl>
                                      </p:cBhvr>
                                    </p:animEffect>
                                  </p:childTnLst>
                                </p:cTn>
                              </p:par>
                            </p:childTnLst>
                          </p:cTn>
                        </p:par>
                      </p:childTnLst>
                    </p:cTn>
                  </p:par>
                  <p:par>
                    <p:cTn id="188" fill="hold">
                      <p:stCondLst>
                        <p:cond delay="indefinite"/>
                      </p:stCondLst>
                      <p:childTnLst>
                        <p:par>
                          <p:cTn id="189" fill="hold">
                            <p:stCondLst>
                              <p:cond delay="0"/>
                            </p:stCondLst>
                            <p:childTnLst>
                              <p:par>
                                <p:cTn id="190" presetID="0" presetClass="path" presetSubtype="0" accel="50000" decel="50000" fill="hold" grpId="18" nodeType="clickEffect">
                                  <p:stCondLst>
                                    <p:cond delay="0"/>
                                  </p:stCondLst>
                                  <p:childTnLst>
                                    <p:animMotion origin="layout" path="M 0.00799 0.11006 C 0.00434 0.08625 0.00834 0.07122 0.02657 0.06497 C 0.03611 0.06567 0.04618 0.06336 0.05539 0.06729 C 0.06389 0.07099 0.06059 0.08093 0.06389 0.08763 C 0.06528 0.09018 0.06719 0.09203 0.06893 0.09434 C 0.06945 0.09665 0.0698 0.09896 0.07066 0.10104 C 0.07153 0.10336 0.07327 0.10521 0.07414 0.10775 C 0.0783 0.1207 0.07587 0.12833 0.08421 0.13942 C 0.08837 0.15538 0.08247 0.13619 0.09098 0.15307 C 0.09341 0.15815 0.09219 0.16347 0.09445 0.16879 C 0.09671 0.17434 0.10018 0.17919 0.10296 0.18451 C 0.10417 0.18682 0.10556 0.1889 0.10625 0.19145 C 0.10677 0.19376 0.10695 0.1963 0.10799 0.19815 C 0.10938 0.2007 0.11164 0.20232 0.11302 0.20486 C 0.11997 0.21688 0.12483 0.22636 0.13507 0.23422 C 0.14532 0.24208 0.15747 0.24648 0.16893 0.24995 C 0.18473 0.24925 0.2007 0.25064 0.2165 0.24786 C 0.21858 0.2474 0.21841 0.24301 0.2198 0.24093 C 0.22188 0.23769 0.22379 0.23399 0.22657 0.23191 C 0.23108 0.22867 0.23698 0.23006 0.24184 0.22752 C 0.26285 0.21665 0.23716 0.22752 0.25382 0.22081 C 0.25712 0.21781 0.26059 0.21457 0.26389 0.21156 C 0.26563 0.21018 0.26893 0.20717 0.26893 0.20717 C 0.27674 0.19145 0.27431 0.19862 0.27743 0.18682 C 0.27657 0.1644 0.28299 0.14058 0.26893 0.1281 C 0.25573 0.10428 0.24115 0.10636 0.22153 0.09873 C 0.20261 0.08208 0.17084 0.08833 0.15209 0.08763 C 0.13716 0.08532 0.12414 0.0807 0.10973 0.0763 C 0.09549 0.07214 0.08143 0.06983 0.06736 0.06497 C 0.06094 0.05919 0.05365 0.05619 0.04705 0.05133 C 0.03646 0.04347 0.03282 0.03838 0.02153 0.0333 C 0.01719 0.03145 0.01355 0.02729 0.00973 0.02428 C 0.00625 0.02151 -0.00052 0.01526 -0.00052 0.01526 C -0.00243 0.00555 -0.00225 0.00925 -0.00225 0.00393 " pathEditMode="relative" ptsTypes="fffffffffffffffffffffffffffffffffA">
                                      <p:cBhvr>
                                        <p:cTn id="191" dur="2000" fill="hold"/>
                                        <p:tgtEl>
                                          <p:spTgt spid="42"/>
                                        </p:tgtEl>
                                        <p:attrNameLst>
                                          <p:attrName>ppt_x</p:attrName>
                                          <p:attrName>ppt_y</p:attrName>
                                        </p:attrNameLst>
                                      </p:cBhvr>
                                    </p:animMotion>
                                  </p:childTnLst>
                                </p:cTn>
                              </p:par>
                            </p:childTnLst>
                          </p:cTn>
                        </p:par>
                      </p:childTnLst>
                    </p:cTn>
                  </p:par>
                  <p:par>
                    <p:cTn id="192" fill="hold">
                      <p:stCondLst>
                        <p:cond delay="indefinite"/>
                      </p:stCondLst>
                      <p:childTnLst>
                        <p:par>
                          <p:cTn id="193" fill="hold">
                            <p:stCondLst>
                              <p:cond delay="0"/>
                            </p:stCondLst>
                            <p:childTnLst>
                              <p:par>
                                <p:cTn id="194" presetID="2" presetClass="entr" presetSubtype="4" fill="hold" grpId="0" nodeType="clickEffect">
                                  <p:stCondLst>
                                    <p:cond delay="0"/>
                                  </p:stCondLst>
                                  <p:childTnLst>
                                    <p:set>
                                      <p:cBhvr>
                                        <p:cTn id="195" dur="1" fill="hold">
                                          <p:stCondLst>
                                            <p:cond delay="0"/>
                                          </p:stCondLst>
                                        </p:cTn>
                                        <p:tgtEl>
                                          <p:spTgt spid="31"/>
                                        </p:tgtEl>
                                        <p:attrNameLst>
                                          <p:attrName>style.visibility</p:attrName>
                                        </p:attrNameLst>
                                      </p:cBhvr>
                                      <p:to>
                                        <p:strVal val="visible"/>
                                      </p:to>
                                    </p:set>
                                    <p:anim calcmode="lin" valueType="num">
                                      <p:cBhvr additive="base">
                                        <p:cTn id="196" dur="500" fill="hold"/>
                                        <p:tgtEl>
                                          <p:spTgt spid="31"/>
                                        </p:tgtEl>
                                        <p:attrNameLst>
                                          <p:attrName>ppt_x</p:attrName>
                                        </p:attrNameLst>
                                      </p:cBhvr>
                                      <p:tavLst>
                                        <p:tav tm="0">
                                          <p:val>
                                            <p:strVal val="#ppt_x"/>
                                          </p:val>
                                        </p:tav>
                                        <p:tav tm="100000">
                                          <p:val>
                                            <p:strVal val="#ppt_x"/>
                                          </p:val>
                                        </p:tav>
                                      </p:tavLst>
                                    </p:anim>
                                    <p:anim calcmode="lin" valueType="num">
                                      <p:cBhvr additive="base">
                                        <p:cTn id="19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0" grpId="0" animBg="1"/>
      <p:bldP spid="41" grpId="0" animBg="1"/>
      <p:bldP spid="41" grpId="1" animBg="1"/>
      <p:bldP spid="41" grpId="2" animBg="1"/>
      <p:bldP spid="42" grpId="0" animBg="1"/>
      <p:bldP spid="42" grpId="1" animBg="1"/>
      <p:bldP spid="42" grpId="2" animBg="1"/>
      <p:bldP spid="42" grpId="3" animBg="1"/>
      <p:bldP spid="42" grpId="4" animBg="1"/>
      <p:bldP spid="42" grpId="5" animBg="1"/>
      <p:bldP spid="42" grpId="6" animBg="1"/>
      <p:bldP spid="42" grpId="7" animBg="1"/>
      <p:bldP spid="42" grpId="8" animBg="1"/>
      <p:bldP spid="42" grpId="9" animBg="1"/>
      <p:bldP spid="42" grpId="10" animBg="1"/>
      <p:bldP spid="42" grpId="11" animBg="1"/>
      <p:bldP spid="42" grpId="12" animBg="1"/>
      <p:bldP spid="42" grpId="13" animBg="1"/>
      <p:bldP spid="42" grpId="14" animBg="1"/>
      <p:bldP spid="42" grpId="15" animBg="1"/>
      <p:bldP spid="42" grpId="16" animBg="1"/>
      <p:bldP spid="42" grpId="17" animBg="1"/>
      <p:bldP spid="42" grpId="18" animBg="1"/>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3"/>
          <p:cNvPicPr>
            <a:picLocks noChangeAspect="1" noChangeArrowheads="1"/>
          </p:cNvPicPr>
          <p:nvPr/>
        </p:nvPicPr>
        <p:blipFill>
          <a:blip r:embed="rId2" cstate="print"/>
          <a:srcRect l="32481" t="7875" r="17710" b="19282"/>
          <a:stretch>
            <a:fillRect/>
          </a:stretch>
        </p:blipFill>
        <p:spPr bwMode="auto">
          <a:xfrm>
            <a:off x="107504" y="2348880"/>
            <a:ext cx="6264696" cy="3960440"/>
          </a:xfrm>
          <a:prstGeom prst="rect">
            <a:avLst/>
          </a:prstGeom>
          <a:noFill/>
          <a:ln w="9525">
            <a:noFill/>
            <a:miter lim="800000"/>
            <a:headEnd/>
            <a:tailEnd/>
          </a:ln>
        </p:spPr>
      </p:pic>
      <p:sp>
        <p:nvSpPr>
          <p:cNvPr id="31" name="矩形 30"/>
          <p:cNvSpPr>
            <a:spLocks noChangeArrowheads="1"/>
          </p:cNvSpPr>
          <p:nvPr/>
        </p:nvSpPr>
        <p:spPr bwMode="auto">
          <a:xfrm>
            <a:off x="3995564" y="314831"/>
            <a:ext cx="1656556" cy="461962"/>
          </a:xfrm>
          <a:prstGeom prst="rect">
            <a:avLst/>
          </a:prstGeom>
          <a:noFill/>
          <a:ln w="9525">
            <a:noFill/>
            <a:miter lim="800000"/>
            <a:headEnd/>
            <a:tailEnd/>
          </a:ln>
        </p:spPr>
        <p:txBody>
          <a:bodyPr wrap="square">
            <a:spAutoFit/>
          </a:bodyPr>
          <a:lstStyle/>
          <a:p>
            <a:r>
              <a:rPr lang="en-US" altLang="zh-CN" b="1" dirty="0">
                <a:solidFill>
                  <a:srgbClr val="000000"/>
                </a:solidFill>
                <a:latin typeface="Times New Roman" pitchFamily="18" charset="0"/>
                <a:cs typeface="Times New Roman" pitchFamily="18" charset="0"/>
              </a:rPr>
              <a:t>LEV:  i-1</a:t>
            </a:r>
            <a:endParaRPr lang="zh-CN" altLang="en-US" b="1" dirty="0">
              <a:solidFill>
                <a:srgbClr val="000000"/>
              </a:solidFill>
              <a:latin typeface="Times New Roman" pitchFamily="18" charset="0"/>
              <a:cs typeface="Times New Roman" pitchFamily="18" charset="0"/>
            </a:endParaRPr>
          </a:p>
        </p:txBody>
      </p:sp>
      <p:graphicFrame>
        <p:nvGraphicFramePr>
          <p:cNvPr id="32" name="表格 31"/>
          <p:cNvGraphicFramePr>
            <a:graphicFrameLocks noGrp="1"/>
          </p:cNvGraphicFramePr>
          <p:nvPr/>
        </p:nvGraphicFramePr>
        <p:xfrm>
          <a:off x="3985120" y="730384"/>
          <a:ext cx="5123384" cy="1463040"/>
        </p:xfrm>
        <a:graphic>
          <a:graphicData uri="http://schemas.openxmlformats.org/drawingml/2006/table">
            <a:tbl>
              <a:tblPr firstRow="1" bandRow="1">
                <a:tableStyleId>{5C22544A-7EE6-4342-B048-85BDC9FD1C3A}</a:tableStyleId>
              </a:tblPr>
              <a:tblGrid>
                <a:gridCol w="857407">
                  <a:extLst>
                    <a:ext uri="{9D8B030D-6E8A-4147-A177-3AD203B41FA5}">
                      <a16:colId xmlns:a16="http://schemas.microsoft.com/office/drawing/2014/main" val="20000"/>
                    </a:ext>
                  </a:extLst>
                </a:gridCol>
                <a:gridCol w="1397475">
                  <a:extLst>
                    <a:ext uri="{9D8B030D-6E8A-4147-A177-3AD203B41FA5}">
                      <a16:colId xmlns:a16="http://schemas.microsoft.com/office/drawing/2014/main" val="20001"/>
                    </a:ext>
                  </a:extLst>
                </a:gridCol>
                <a:gridCol w="672766">
                  <a:extLst>
                    <a:ext uri="{9D8B030D-6E8A-4147-A177-3AD203B41FA5}">
                      <a16:colId xmlns:a16="http://schemas.microsoft.com/office/drawing/2014/main" val="20002"/>
                    </a:ext>
                  </a:extLst>
                </a:gridCol>
                <a:gridCol w="1171059">
                  <a:extLst>
                    <a:ext uri="{9D8B030D-6E8A-4147-A177-3AD203B41FA5}">
                      <a16:colId xmlns:a16="http://schemas.microsoft.com/office/drawing/2014/main" val="20003"/>
                    </a:ext>
                  </a:extLst>
                </a:gridCol>
                <a:gridCol w="1024677">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name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KIND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OFFSET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TYPE…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6008">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33" name="表格 32"/>
          <p:cNvGraphicFramePr>
            <a:graphicFrameLocks noGrp="1"/>
          </p:cNvGraphicFramePr>
          <p:nvPr/>
        </p:nvGraphicFramePr>
        <p:xfrm>
          <a:off x="3977704" y="1081767"/>
          <a:ext cx="5166295" cy="365760"/>
        </p:xfrm>
        <a:graphic>
          <a:graphicData uri="http://schemas.openxmlformats.org/drawingml/2006/table">
            <a:tbl>
              <a:tblPr firstRow="1" bandRow="1">
                <a:tableStyleId>{5C22544A-7EE6-4342-B048-85BDC9FD1C3A}</a:tableStyleId>
              </a:tblPr>
              <a:tblGrid>
                <a:gridCol w="864588">
                  <a:extLst>
                    <a:ext uri="{9D8B030D-6E8A-4147-A177-3AD203B41FA5}">
                      <a16:colId xmlns:a16="http://schemas.microsoft.com/office/drawing/2014/main" val="20000"/>
                    </a:ext>
                  </a:extLst>
                </a:gridCol>
                <a:gridCol w="1409180">
                  <a:extLst>
                    <a:ext uri="{9D8B030D-6E8A-4147-A177-3AD203B41FA5}">
                      <a16:colId xmlns:a16="http://schemas.microsoft.com/office/drawing/2014/main" val="20001"/>
                    </a:ext>
                  </a:extLst>
                </a:gridCol>
                <a:gridCol w="624784">
                  <a:extLst>
                    <a:ext uri="{9D8B030D-6E8A-4147-A177-3AD203B41FA5}">
                      <a16:colId xmlns:a16="http://schemas.microsoft.com/office/drawing/2014/main" val="20002"/>
                    </a:ext>
                  </a:extLst>
                </a:gridCol>
                <a:gridCol w="1234484">
                  <a:extLst>
                    <a:ext uri="{9D8B030D-6E8A-4147-A177-3AD203B41FA5}">
                      <a16:colId xmlns:a16="http://schemas.microsoft.com/office/drawing/2014/main" val="20003"/>
                    </a:ext>
                  </a:extLst>
                </a:gridCol>
                <a:gridCol w="1033259">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a</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var</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err="1">
                          <a:solidFill>
                            <a:schemeClr val="tx1"/>
                          </a:solidFill>
                        </a:rPr>
                        <a:t>i</a:t>
                      </a:r>
                      <a:endParaRPr lang="zh-CN" alt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err="1">
                          <a:solidFill>
                            <a:schemeClr val="tx1"/>
                          </a:solidFill>
                        </a:rPr>
                        <a:t>DXi</a:t>
                      </a:r>
                      <a:endParaRPr lang="zh-CN" alt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err="1">
                          <a:solidFill>
                            <a:schemeClr val="tx1"/>
                          </a:solidFill>
                        </a:rPr>
                        <a:t>int</a:t>
                      </a:r>
                      <a:endParaRPr lang="zh-CN" alt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61" name="表格 60"/>
          <p:cNvGraphicFramePr>
            <a:graphicFrameLocks noGrp="1"/>
          </p:cNvGraphicFramePr>
          <p:nvPr/>
        </p:nvGraphicFramePr>
        <p:xfrm>
          <a:off x="3995936" y="1466959"/>
          <a:ext cx="5015880" cy="365760"/>
        </p:xfrm>
        <a:graphic>
          <a:graphicData uri="http://schemas.openxmlformats.org/drawingml/2006/table">
            <a:tbl>
              <a:tblPr firstRow="1" bandRow="1">
                <a:tableStyleId>{5C22544A-7EE6-4342-B048-85BDC9FD1C3A}</a:tableStyleId>
              </a:tblPr>
              <a:tblGrid>
                <a:gridCol w="83941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801960">
                  <a:extLst>
                    <a:ext uri="{9D8B030D-6E8A-4147-A177-3AD203B41FA5}">
                      <a16:colId xmlns:a16="http://schemas.microsoft.com/office/drawing/2014/main" val="20002"/>
                    </a:ext>
                  </a:extLst>
                </a:gridCol>
                <a:gridCol w="1003176">
                  <a:extLst>
                    <a:ext uri="{9D8B030D-6E8A-4147-A177-3AD203B41FA5}">
                      <a16:colId xmlns:a16="http://schemas.microsoft.com/office/drawing/2014/main" val="20003"/>
                    </a:ext>
                  </a:extLst>
                </a:gridCol>
                <a:gridCol w="1003176">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b</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var</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i</a:t>
                      </a:r>
                      <a:endParaRPr lang="en-US" altLang="zh-C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Dxi+4</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int</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2" name="右箭头 61"/>
          <p:cNvSpPr>
            <a:spLocks noChangeArrowheads="1"/>
          </p:cNvSpPr>
          <p:nvPr/>
        </p:nvSpPr>
        <p:spPr bwMode="auto">
          <a:xfrm>
            <a:off x="3203848" y="969442"/>
            <a:ext cx="743694" cy="503237"/>
          </a:xfrm>
          <a:prstGeom prst="rightArrow">
            <a:avLst>
              <a:gd name="adj1" fmla="val 50000"/>
              <a:gd name="adj2" fmla="val 50097"/>
            </a:avLst>
          </a:prstGeom>
          <a:solidFill>
            <a:srgbClr val="FF3300"/>
          </a:solidFill>
          <a:ln w="9525" algn="ctr">
            <a:solidFill>
              <a:schemeClr val="tx1"/>
            </a:solidFill>
            <a:miter lim="800000"/>
            <a:headEnd/>
            <a:tailEnd/>
          </a:ln>
        </p:spPr>
        <p:txBody>
          <a:bodyPr wrap="none"/>
          <a:lstStyle/>
          <a:p>
            <a:pPr eaLnBrk="1" hangingPunct="1"/>
            <a:r>
              <a:rPr lang="en-US" altLang="zh-CN" sz="1200" b="1" dirty="0" err="1">
                <a:solidFill>
                  <a:srgbClr val="000000"/>
                </a:solidFill>
              </a:rPr>
              <a:t>TXi</a:t>
            </a:r>
            <a:endParaRPr lang="zh-CN" altLang="en-US" sz="1200" b="1" dirty="0">
              <a:solidFill>
                <a:srgbClr val="000000"/>
              </a:solidFill>
            </a:endParaRPr>
          </a:p>
        </p:txBody>
      </p:sp>
      <p:sp>
        <p:nvSpPr>
          <p:cNvPr id="63" name="右箭头 62"/>
          <p:cNvSpPr>
            <a:spLocks noChangeArrowheads="1"/>
          </p:cNvSpPr>
          <p:nvPr/>
        </p:nvSpPr>
        <p:spPr bwMode="auto">
          <a:xfrm>
            <a:off x="3252242" y="979959"/>
            <a:ext cx="743694" cy="504825"/>
          </a:xfrm>
          <a:prstGeom prst="rightArrow">
            <a:avLst>
              <a:gd name="adj1" fmla="val 50000"/>
              <a:gd name="adj2" fmla="val 49940"/>
            </a:avLst>
          </a:prstGeom>
          <a:solidFill>
            <a:srgbClr val="FFFF00"/>
          </a:solidFill>
          <a:ln w="9525" algn="ctr">
            <a:solidFill>
              <a:schemeClr val="tx1"/>
            </a:solidFill>
            <a:miter lim="800000"/>
            <a:headEnd/>
            <a:tailEnd/>
          </a:ln>
        </p:spPr>
        <p:txBody>
          <a:bodyPr wrap="none"/>
          <a:lstStyle/>
          <a:p>
            <a:pPr eaLnBrk="1" hangingPunct="1"/>
            <a:r>
              <a:rPr lang="en-US" altLang="zh-CN" sz="1200" b="1" dirty="0" err="1">
                <a:solidFill>
                  <a:srgbClr val="000000"/>
                </a:solidFill>
              </a:rPr>
              <a:t>pTX</a:t>
            </a:r>
            <a:endParaRPr lang="zh-CN" altLang="en-US" sz="1200" b="1" dirty="0">
              <a:solidFill>
                <a:srgbClr val="000000"/>
              </a:solidFill>
            </a:endParaRPr>
          </a:p>
        </p:txBody>
      </p:sp>
      <p:sp>
        <p:nvSpPr>
          <p:cNvPr id="64" name="下箭头 63"/>
          <p:cNvSpPr/>
          <p:nvPr/>
        </p:nvSpPr>
        <p:spPr bwMode="auto">
          <a:xfrm>
            <a:off x="3707904" y="2132856"/>
            <a:ext cx="144016" cy="216024"/>
          </a:xfrm>
          <a:prstGeom prst="downArrow">
            <a:avLst/>
          </a:prstGeom>
          <a:solidFill>
            <a:srgbClr val="FF000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p:txBody>
      </p:sp>
      <p:sp>
        <p:nvSpPr>
          <p:cNvPr id="65" name="TextBox 64"/>
          <p:cNvSpPr txBox="1"/>
          <p:nvPr/>
        </p:nvSpPr>
        <p:spPr>
          <a:xfrm>
            <a:off x="251520" y="591071"/>
            <a:ext cx="2448272" cy="461665"/>
          </a:xfrm>
          <a:prstGeom prst="rect">
            <a:avLst/>
          </a:prstGeom>
          <a:noFill/>
        </p:spPr>
        <p:txBody>
          <a:bodyPr wrap="square" rtlCol="0">
            <a:spAutoFit/>
          </a:bodyPr>
          <a:lstStyle/>
          <a:p>
            <a:r>
              <a:rPr lang="zh-CN" altLang="en-US" b="1" dirty="0"/>
              <a:t>（</a:t>
            </a:r>
            <a:r>
              <a:rPr lang="en-US" altLang="zh-CN" b="1" dirty="0"/>
              <a:t>3</a:t>
            </a:r>
            <a:r>
              <a:rPr lang="zh-CN" altLang="en-US" b="1" dirty="0"/>
              <a:t>）复合语句</a:t>
            </a:r>
          </a:p>
        </p:txBody>
      </p:sp>
      <p:sp>
        <p:nvSpPr>
          <p:cNvPr id="66" name="TextBox 65"/>
          <p:cNvSpPr txBox="1"/>
          <p:nvPr/>
        </p:nvSpPr>
        <p:spPr>
          <a:xfrm>
            <a:off x="-36512" y="4613066"/>
            <a:ext cx="2664296" cy="400110"/>
          </a:xfrm>
          <a:prstGeom prst="rect">
            <a:avLst/>
          </a:prstGeom>
          <a:noFill/>
          <a:ln>
            <a:noFill/>
          </a:ln>
        </p:spPr>
        <p:txBody>
          <a:bodyPr wrap="square" rtlCol="0">
            <a:spAutoFit/>
          </a:bodyPr>
          <a:lstStyle/>
          <a:p>
            <a:pPr algn="ctr"/>
            <a:r>
              <a:rPr lang="en-US" altLang="zh-CN" sz="2000" b="1" dirty="0">
                <a:latin typeface="Times New Roman" pitchFamily="18" charset="0"/>
                <a:cs typeface="Times New Roman" pitchFamily="18" charset="0"/>
              </a:rPr>
              <a:t>.type : </a:t>
            </a:r>
            <a:r>
              <a:rPr lang="en-US" altLang="zh-CN" sz="2000" b="1" dirty="0" err="1">
                <a:latin typeface="Times New Roman" pitchFamily="18" charset="0"/>
                <a:cs typeface="Times New Roman" pitchFamily="18" charset="0"/>
              </a:rPr>
              <a:t>int</a:t>
            </a:r>
            <a:r>
              <a:rPr lang="en-US" altLang="zh-CN" sz="2000" b="1" dirty="0">
                <a:latin typeface="Times New Roman" pitchFamily="18" charset="0"/>
                <a:cs typeface="Times New Roman" pitchFamily="18" charset="0"/>
              </a:rPr>
              <a:t>  .width: 4 </a:t>
            </a:r>
            <a:endParaRPr lang="zh-CN" altLang="en-US" sz="2000" b="1" dirty="0">
              <a:latin typeface="Times New Roman" pitchFamily="18" charset="0"/>
              <a:cs typeface="Times New Roman" pitchFamily="18" charset="0"/>
            </a:endParaRPr>
          </a:p>
        </p:txBody>
      </p:sp>
      <p:sp>
        <p:nvSpPr>
          <p:cNvPr id="67" name="矩形 66"/>
          <p:cNvSpPr>
            <a:spLocks noChangeArrowheads="1"/>
          </p:cNvSpPr>
          <p:nvPr/>
        </p:nvSpPr>
        <p:spPr bwMode="auto">
          <a:xfrm>
            <a:off x="3995936" y="302742"/>
            <a:ext cx="1656556" cy="461962"/>
          </a:xfrm>
          <a:prstGeom prst="rect">
            <a:avLst/>
          </a:prstGeom>
          <a:noFill/>
          <a:ln w="9525">
            <a:noFill/>
            <a:miter lim="800000"/>
            <a:headEnd/>
            <a:tailEnd/>
          </a:ln>
        </p:spPr>
        <p:txBody>
          <a:bodyPr wrap="square">
            <a:spAutoFit/>
          </a:bodyPr>
          <a:lstStyle/>
          <a:p>
            <a:r>
              <a:rPr lang="en-US" altLang="zh-CN" b="1" dirty="0">
                <a:solidFill>
                  <a:srgbClr val="000000"/>
                </a:solidFill>
                <a:latin typeface="Times New Roman" pitchFamily="18" charset="0"/>
                <a:cs typeface="Times New Roman" pitchFamily="18" charset="0"/>
              </a:rPr>
              <a:t>LEV:  </a:t>
            </a:r>
            <a:r>
              <a:rPr lang="en-US" altLang="zh-CN" b="1" dirty="0" err="1">
                <a:solidFill>
                  <a:srgbClr val="000000"/>
                </a:solidFill>
                <a:latin typeface="Times New Roman" pitchFamily="18" charset="0"/>
                <a:cs typeface="Times New Roman" pitchFamily="18" charset="0"/>
              </a:rPr>
              <a:t>i</a:t>
            </a:r>
            <a:endParaRPr lang="zh-CN" altLang="en-US" b="1" dirty="0">
              <a:solidFill>
                <a:srgbClr val="000000"/>
              </a:solidFill>
              <a:latin typeface="Times New Roman" pitchFamily="18" charset="0"/>
              <a:cs typeface="Times New Roman" pitchFamily="18" charset="0"/>
            </a:endParaRPr>
          </a:p>
        </p:txBody>
      </p:sp>
      <p:sp>
        <p:nvSpPr>
          <p:cNvPr id="68" name="TextBox 67"/>
          <p:cNvSpPr txBox="1"/>
          <p:nvPr/>
        </p:nvSpPr>
        <p:spPr>
          <a:xfrm>
            <a:off x="5004048" y="2411596"/>
            <a:ext cx="1368152" cy="369332"/>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a:t>
            </a:r>
            <a:r>
              <a:rPr lang="en-US" altLang="zh-CN" sz="1800" b="1" dirty="0" err="1">
                <a:latin typeface="Times New Roman" pitchFamily="18" charset="0"/>
                <a:cs typeface="Times New Roman" pitchFamily="18" charset="0"/>
              </a:rPr>
              <a:t>DXi</a:t>
            </a:r>
            <a:r>
              <a:rPr lang="en-US" altLang="zh-CN" sz="1800" b="1" dirty="0">
                <a:latin typeface="Times New Roman" pitchFamily="18" charset="0"/>
                <a:cs typeface="Times New Roman" pitchFamily="18" charset="0"/>
              </a:rPr>
              <a:t> </a:t>
            </a:r>
            <a:endParaRPr lang="zh-CN" altLang="en-US" sz="1800" b="1" dirty="0">
              <a:latin typeface="Times New Roman" pitchFamily="18" charset="0"/>
              <a:cs typeface="Times New Roman" pitchFamily="18" charset="0"/>
            </a:endParaRPr>
          </a:p>
        </p:txBody>
      </p:sp>
      <p:sp>
        <p:nvSpPr>
          <p:cNvPr id="69" name="TextBox 68"/>
          <p:cNvSpPr txBox="1"/>
          <p:nvPr/>
        </p:nvSpPr>
        <p:spPr>
          <a:xfrm>
            <a:off x="1187624" y="3059668"/>
            <a:ext cx="1368152" cy="369332"/>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a:t>
            </a:r>
            <a:r>
              <a:rPr lang="en-US" altLang="zh-CN" sz="1800" b="1" dirty="0" err="1">
                <a:latin typeface="Times New Roman" pitchFamily="18" charset="0"/>
                <a:cs typeface="Times New Roman" pitchFamily="18" charset="0"/>
              </a:rPr>
              <a:t>DXi</a:t>
            </a:r>
            <a:r>
              <a:rPr lang="en-US" altLang="zh-CN" sz="1800" b="1" dirty="0">
                <a:latin typeface="Times New Roman" pitchFamily="18" charset="0"/>
                <a:cs typeface="Times New Roman" pitchFamily="18" charset="0"/>
              </a:rPr>
              <a:t> </a:t>
            </a:r>
            <a:endParaRPr lang="zh-CN" altLang="en-US" sz="1800" b="1" dirty="0">
              <a:latin typeface="Times New Roman" pitchFamily="18" charset="0"/>
              <a:cs typeface="Times New Roman" pitchFamily="18" charset="0"/>
            </a:endParaRPr>
          </a:p>
        </p:txBody>
      </p:sp>
      <p:sp>
        <p:nvSpPr>
          <p:cNvPr id="70" name="TextBox 69"/>
          <p:cNvSpPr txBox="1"/>
          <p:nvPr/>
        </p:nvSpPr>
        <p:spPr>
          <a:xfrm>
            <a:off x="827584" y="3717032"/>
            <a:ext cx="1368152" cy="369332"/>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a:t>
            </a:r>
            <a:r>
              <a:rPr lang="en-US" altLang="zh-CN" sz="1800" b="1" dirty="0" err="1">
                <a:latin typeface="Times New Roman" pitchFamily="18" charset="0"/>
                <a:cs typeface="Times New Roman" pitchFamily="18" charset="0"/>
              </a:rPr>
              <a:t>DXi</a:t>
            </a:r>
            <a:r>
              <a:rPr lang="en-US" altLang="zh-CN" sz="1800" b="1" dirty="0">
                <a:latin typeface="Times New Roman" pitchFamily="18" charset="0"/>
                <a:cs typeface="Times New Roman" pitchFamily="18" charset="0"/>
              </a:rPr>
              <a:t> </a:t>
            </a:r>
            <a:endParaRPr lang="zh-CN" altLang="en-US" sz="1800" b="1" dirty="0">
              <a:latin typeface="Times New Roman" pitchFamily="18" charset="0"/>
              <a:cs typeface="Times New Roman" pitchFamily="18" charset="0"/>
            </a:endParaRPr>
          </a:p>
        </p:txBody>
      </p:sp>
      <p:sp>
        <p:nvSpPr>
          <p:cNvPr id="71" name="TextBox 70"/>
          <p:cNvSpPr txBox="1"/>
          <p:nvPr/>
        </p:nvSpPr>
        <p:spPr>
          <a:xfrm>
            <a:off x="4067944" y="4005064"/>
            <a:ext cx="1368152" cy="923330"/>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a:t>
            </a:r>
            <a:r>
              <a:rPr lang="en-US" altLang="zh-CN" sz="1800" b="1" dirty="0" err="1">
                <a:latin typeface="Times New Roman" pitchFamily="18" charset="0"/>
                <a:cs typeface="Times New Roman" pitchFamily="18" charset="0"/>
              </a:rPr>
              <a:t>Dxi</a:t>
            </a:r>
            <a:endParaRPr lang="en-US" altLang="zh-CN" sz="1800" b="1" dirty="0">
              <a:latin typeface="Times New Roman" pitchFamily="18" charset="0"/>
              <a:cs typeface="Times New Roman" pitchFamily="18" charset="0"/>
            </a:endParaRPr>
          </a:p>
          <a:p>
            <a:pPr algn="ctr"/>
            <a:r>
              <a:rPr lang="en-US" altLang="zh-CN" sz="1800" b="1" dirty="0">
                <a:latin typeface="Times New Roman" pitchFamily="18" charset="0"/>
                <a:cs typeface="Times New Roman" pitchFamily="18" charset="0"/>
              </a:rPr>
              <a:t>.type:  </a:t>
            </a:r>
            <a:r>
              <a:rPr lang="en-US" altLang="zh-CN" sz="1800" b="1" dirty="0" err="1">
                <a:latin typeface="Times New Roman" pitchFamily="18" charset="0"/>
                <a:cs typeface="Times New Roman" pitchFamily="18" charset="0"/>
              </a:rPr>
              <a:t>int</a:t>
            </a:r>
            <a:r>
              <a:rPr lang="en-US" altLang="zh-CN" sz="1800" b="1" dirty="0">
                <a:latin typeface="Times New Roman" pitchFamily="18" charset="0"/>
                <a:cs typeface="Times New Roman" pitchFamily="18" charset="0"/>
              </a:rPr>
              <a:t>  .width: 4 </a:t>
            </a:r>
            <a:endParaRPr lang="zh-CN" altLang="en-US" sz="1800" b="1" dirty="0">
              <a:latin typeface="Times New Roman" pitchFamily="18" charset="0"/>
              <a:cs typeface="Times New Roman" pitchFamily="18" charset="0"/>
            </a:endParaRPr>
          </a:p>
        </p:txBody>
      </p:sp>
      <p:sp>
        <p:nvSpPr>
          <p:cNvPr id="72" name="TextBox 71"/>
          <p:cNvSpPr txBox="1"/>
          <p:nvPr/>
        </p:nvSpPr>
        <p:spPr>
          <a:xfrm>
            <a:off x="2627784" y="4737918"/>
            <a:ext cx="1368152" cy="923330"/>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a:t>
            </a:r>
            <a:r>
              <a:rPr lang="en-US" altLang="zh-CN" sz="1800" b="1" dirty="0" err="1">
                <a:latin typeface="Times New Roman" pitchFamily="18" charset="0"/>
                <a:cs typeface="Times New Roman" pitchFamily="18" charset="0"/>
              </a:rPr>
              <a:t>Dxi</a:t>
            </a:r>
            <a:endParaRPr lang="en-US" altLang="zh-CN" sz="1800" b="1" dirty="0">
              <a:latin typeface="Times New Roman" pitchFamily="18" charset="0"/>
              <a:cs typeface="Times New Roman" pitchFamily="18" charset="0"/>
            </a:endParaRPr>
          </a:p>
          <a:p>
            <a:pPr algn="ctr"/>
            <a:r>
              <a:rPr lang="en-US" altLang="zh-CN" sz="1800" b="1" dirty="0">
                <a:latin typeface="Times New Roman" pitchFamily="18" charset="0"/>
                <a:cs typeface="Times New Roman" pitchFamily="18" charset="0"/>
              </a:rPr>
              <a:t>.type:  </a:t>
            </a:r>
            <a:r>
              <a:rPr lang="en-US" altLang="zh-CN" sz="1800" b="1" dirty="0" err="1">
                <a:latin typeface="Times New Roman" pitchFamily="18" charset="0"/>
                <a:cs typeface="Times New Roman" pitchFamily="18" charset="0"/>
              </a:rPr>
              <a:t>int</a:t>
            </a:r>
            <a:r>
              <a:rPr lang="en-US" altLang="zh-CN" sz="1800" b="1" dirty="0">
                <a:latin typeface="Times New Roman" pitchFamily="18" charset="0"/>
                <a:cs typeface="Times New Roman" pitchFamily="18" charset="0"/>
              </a:rPr>
              <a:t>  .width: 4 </a:t>
            </a:r>
            <a:endParaRPr lang="zh-CN" altLang="en-US" sz="1800" b="1" dirty="0">
              <a:latin typeface="Times New Roman" pitchFamily="18" charset="0"/>
              <a:cs typeface="Times New Roman" pitchFamily="18" charset="0"/>
            </a:endParaRPr>
          </a:p>
        </p:txBody>
      </p:sp>
      <p:sp>
        <p:nvSpPr>
          <p:cNvPr id="73" name="TextBox 72"/>
          <p:cNvSpPr txBox="1"/>
          <p:nvPr/>
        </p:nvSpPr>
        <p:spPr>
          <a:xfrm>
            <a:off x="1259632" y="5445224"/>
            <a:ext cx="1368152" cy="923330"/>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a:t>
            </a:r>
            <a:r>
              <a:rPr lang="en-US" altLang="zh-CN" sz="1800" b="1" dirty="0" err="1">
                <a:latin typeface="Times New Roman" pitchFamily="18" charset="0"/>
                <a:cs typeface="Times New Roman" pitchFamily="18" charset="0"/>
              </a:rPr>
              <a:t>Dxi</a:t>
            </a:r>
            <a:endParaRPr lang="en-US" altLang="zh-CN" sz="1800" b="1" dirty="0">
              <a:latin typeface="Times New Roman" pitchFamily="18" charset="0"/>
              <a:cs typeface="Times New Roman" pitchFamily="18" charset="0"/>
            </a:endParaRPr>
          </a:p>
          <a:p>
            <a:pPr algn="ctr"/>
            <a:r>
              <a:rPr lang="en-US" altLang="zh-CN" sz="1800" b="1" dirty="0">
                <a:latin typeface="Times New Roman" pitchFamily="18" charset="0"/>
                <a:cs typeface="Times New Roman" pitchFamily="18" charset="0"/>
              </a:rPr>
              <a:t>.type:  </a:t>
            </a:r>
            <a:r>
              <a:rPr lang="en-US" altLang="zh-CN" sz="1800" b="1" dirty="0" err="1">
                <a:latin typeface="Times New Roman" pitchFamily="18" charset="0"/>
                <a:cs typeface="Times New Roman" pitchFamily="18" charset="0"/>
              </a:rPr>
              <a:t>int</a:t>
            </a:r>
            <a:r>
              <a:rPr lang="en-US" altLang="zh-CN" sz="1800" b="1" dirty="0">
                <a:latin typeface="Times New Roman" pitchFamily="18" charset="0"/>
                <a:cs typeface="Times New Roman" pitchFamily="18" charset="0"/>
              </a:rPr>
              <a:t>  .width: 4 </a:t>
            </a:r>
            <a:endParaRPr lang="zh-CN" altLang="en-US" sz="1800" b="1" dirty="0">
              <a:latin typeface="Times New Roman" pitchFamily="18" charset="0"/>
              <a:cs typeface="Times New Roman" pitchFamily="18" charset="0"/>
            </a:endParaRPr>
          </a:p>
        </p:txBody>
      </p:sp>
      <p:sp>
        <p:nvSpPr>
          <p:cNvPr id="74" name="TextBox 73"/>
          <p:cNvSpPr txBox="1"/>
          <p:nvPr/>
        </p:nvSpPr>
        <p:spPr>
          <a:xfrm>
            <a:off x="3563888" y="5652537"/>
            <a:ext cx="1512168" cy="584775"/>
          </a:xfrm>
          <a:prstGeom prst="rect">
            <a:avLst/>
          </a:prstGeom>
          <a:noFill/>
          <a:ln>
            <a:noFill/>
          </a:ln>
        </p:spPr>
        <p:txBody>
          <a:bodyPr wrap="square" rtlCol="0">
            <a:spAutoFit/>
          </a:bodyPr>
          <a:lstStyle/>
          <a:p>
            <a:pPr algn="ctr"/>
            <a:r>
              <a:rPr lang="zh-CN" altLang="en-US" sz="1600" b="1" dirty="0">
                <a:latin typeface="Times New Roman" pitchFamily="18" charset="0"/>
                <a:cs typeface="Times New Roman" pitchFamily="18" charset="0"/>
              </a:rPr>
              <a:t>生成</a:t>
            </a:r>
            <a:r>
              <a:rPr lang="en-US" altLang="zh-CN" sz="1600" b="1" dirty="0">
                <a:latin typeface="Times New Roman" pitchFamily="18" charset="0"/>
                <a:cs typeface="Times New Roman" pitchFamily="18" charset="0"/>
              </a:rPr>
              <a:t>exp</a:t>
            </a:r>
            <a:r>
              <a:rPr lang="zh-CN" altLang="en-US" sz="1600" b="1" dirty="0">
                <a:latin typeface="Times New Roman" pitchFamily="18" charset="0"/>
                <a:cs typeface="Times New Roman" pitchFamily="18" charset="0"/>
              </a:rPr>
              <a:t>代码：</a:t>
            </a:r>
            <a:endParaRPr lang="en-US" altLang="zh-CN" sz="1600" b="1" dirty="0">
              <a:latin typeface="Times New Roman" pitchFamily="18" charset="0"/>
              <a:cs typeface="Times New Roman" pitchFamily="18" charset="0"/>
            </a:endParaRPr>
          </a:p>
          <a:p>
            <a:pPr algn="ctr"/>
            <a:r>
              <a:rPr lang="en-US" altLang="zh-CN" sz="1600" b="1" dirty="0">
                <a:solidFill>
                  <a:srgbClr val="FF0000"/>
                </a:solidFill>
                <a:latin typeface="Times New Roman" pitchFamily="18" charset="0"/>
                <a:cs typeface="Times New Roman" pitchFamily="18" charset="0"/>
              </a:rPr>
              <a:t>t1=#1</a:t>
            </a:r>
            <a:r>
              <a:rPr lang="en-US" altLang="zh-CN" sz="1600" b="1" dirty="0">
                <a:latin typeface="Times New Roman" pitchFamily="18" charset="0"/>
                <a:cs typeface="Times New Roman" pitchFamily="18" charset="0"/>
              </a:rPr>
              <a:t> </a:t>
            </a:r>
            <a:endParaRPr lang="zh-CN" altLang="en-US" sz="1600" b="1" dirty="0">
              <a:latin typeface="Times New Roman" pitchFamily="18" charset="0"/>
              <a:cs typeface="Times New Roman" pitchFamily="18" charset="0"/>
            </a:endParaRPr>
          </a:p>
        </p:txBody>
      </p:sp>
      <p:sp>
        <p:nvSpPr>
          <p:cNvPr id="75" name="TextBox 74"/>
          <p:cNvSpPr txBox="1"/>
          <p:nvPr/>
        </p:nvSpPr>
        <p:spPr>
          <a:xfrm>
            <a:off x="-252536" y="4941168"/>
            <a:ext cx="1512168" cy="584775"/>
          </a:xfrm>
          <a:prstGeom prst="rect">
            <a:avLst/>
          </a:prstGeom>
          <a:noFill/>
          <a:ln>
            <a:noFill/>
          </a:ln>
        </p:spPr>
        <p:txBody>
          <a:bodyPr wrap="square" rtlCol="0">
            <a:spAutoFit/>
          </a:bodyPr>
          <a:lstStyle/>
          <a:p>
            <a:pPr algn="ctr"/>
            <a:r>
              <a:rPr lang="zh-CN" altLang="en-US" sz="1600" b="1" dirty="0">
                <a:latin typeface="Times New Roman" pitchFamily="18" charset="0"/>
                <a:cs typeface="Times New Roman" pitchFamily="18" charset="0"/>
              </a:rPr>
              <a:t>生成代码</a:t>
            </a:r>
            <a:endParaRPr lang="en-US" altLang="zh-CN" sz="1600" b="1" dirty="0">
              <a:latin typeface="Times New Roman" pitchFamily="18" charset="0"/>
              <a:cs typeface="Times New Roman" pitchFamily="18" charset="0"/>
            </a:endParaRPr>
          </a:p>
          <a:p>
            <a:r>
              <a:rPr lang="en-US" altLang="zh-CN" sz="1600" b="1" dirty="0">
                <a:latin typeface="Times New Roman" pitchFamily="18" charset="0"/>
                <a:cs typeface="Times New Roman" pitchFamily="18" charset="0"/>
              </a:rPr>
              <a:t>     </a:t>
            </a:r>
            <a:r>
              <a:rPr lang="en-US" altLang="zh-CN" sz="1600" b="1" dirty="0">
                <a:solidFill>
                  <a:srgbClr val="FF0000"/>
                </a:solidFill>
                <a:latin typeface="Times New Roman" pitchFamily="18" charset="0"/>
                <a:cs typeface="Times New Roman" pitchFamily="18" charset="0"/>
              </a:rPr>
              <a:t>a=t1</a:t>
            </a:r>
            <a:r>
              <a:rPr lang="en-US" altLang="zh-CN" sz="1600" b="1" dirty="0">
                <a:latin typeface="Times New Roman" pitchFamily="18" charset="0"/>
                <a:cs typeface="Times New Roman" pitchFamily="18" charset="0"/>
              </a:rPr>
              <a:t> </a:t>
            </a:r>
            <a:endParaRPr lang="zh-CN" altLang="en-US" sz="1600" b="1" dirty="0">
              <a:latin typeface="Times New Roman" pitchFamily="18" charset="0"/>
              <a:cs typeface="Times New Roman" pitchFamily="18" charset="0"/>
            </a:endParaRPr>
          </a:p>
        </p:txBody>
      </p:sp>
      <p:sp>
        <p:nvSpPr>
          <p:cNvPr id="76" name="TextBox 75"/>
          <p:cNvSpPr txBox="1"/>
          <p:nvPr/>
        </p:nvSpPr>
        <p:spPr>
          <a:xfrm>
            <a:off x="6300192" y="4581128"/>
            <a:ext cx="2304256" cy="646331"/>
          </a:xfrm>
          <a:prstGeom prst="rect">
            <a:avLst/>
          </a:prstGeom>
          <a:noFill/>
          <a:ln>
            <a:noFill/>
          </a:ln>
        </p:spPr>
        <p:txBody>
          <a:bodyPr wrap="square" rtlCol="0">
            <a:spAutoFit/>
          </a:bodyPr>
          <a:lstStyle/>
          <a:p>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Dxi+4</a:t>
            </a:r>
          </a:p>
          <a:p>
            <a:r>
              <a:rPr lang="en-US" altLang="zh-CN" sz="1800" b="1" dirty="0">
                <a:latin typeface="Times New Roman" pitchFamily="18" charset="0"/>
                <a:cs typeface="Times New Roman" pitchFamily="18" charset="0"/>
              </a:rPr>
              <a:t>.type:  </a:t>
            </a:r>
            <a:r>
              <a:rPr lang="en-US" altLang="zh-CN" sz="1800" b="1" dirty="0" err="1">
                <a:latin typeface="Times New Roman" pitchFamily="18" charset="0"/>
                <a:cs typeface="Times New Roman" pitchFamily="18" charset="0"/>
              </a:rPr>
              <a:t>int</a:t>
            </a:r>
            <a:r>
              <a:rPr lang="en-US" altLang="zh-CN" sz="1800" b="1" dirty="0">
                <a:latin typeface="Times New Roman" pitchFamily="18" charset="0"/>
                <a:cs typeface="Times New Roman" pitchFamily="18" charset="0"/>
              </a:rPr>
              <a:t>  .width: 4 </a:t>
            </a:r>
            <a:endParaRPr lang="zh-CN" altLang="en-US" sz="1800" b="1" dirty="0">
              <a:latin typeface="Times New Roman" pitchFamily="18" charset="0"/>
              <a:cs typeface="Times New Roman" pitchFamily="18" charset="0"/>
            </a:endParaRPr>
          </a:p>
        </p:txBody>
      </p:sp>
      <p:sp>
        <p:nvSpPr>
          <p:cNvPr id="77" name="TextBox 76"/>
          <p:cNvSpPr txBox="1"/>
          <p:nvPr/>
        </p:nvSpPr>
        <p:spPr>
          <a:xfrm>
            <a:off x="6372200" y="5662989"/>
            <a:ext cx="2304256" cy="646331"/>
          </a:xfrm>
          <a:prstGeom prst="rect">
            <a:avLst/>
          </a:prstGeom>
          <a:noFill/>
          <a:ln>
            <a:noFill/>
          </a:ln>
        </p:spPr>
        <p:txBody>
          <a:bodyPr wrap="square" rtlCol="0">
            <a:spAutoFit/>
          </a:bodyPr>
          <a:lstStyle/>
          <a:p>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Dxi+4</a:t>
            </a:r>
          </a:p>
          <a:p>
            <a:r>
              <a:rPr lang="en-US" altLang="zh-CN" sz="1800" b="1" dirty="0">
                <a:latin typeface="Times New Roman" pitchFamily="18" charset="0"/>
                <a:cs typeface="Times New Roman" pitchFamily="18" charset="0"/>
              </a:rPr>
              <a:t>.type:  </a:t>
            </a:r>
            <a:r>
              <a:rPr lang="en-US" altLang="zh-CN" sz="1800" b="1" dirty="0" err="1">
                <a:latin typeface="Times New Roman" pitchFamily="18" charset="0"/>
                <a:cs typeface="Times New Roman" pitchFamily="18" charset="0"/>
              </a:rPr>
              <a:t>int</a:t>
            </a:r>
            <a:r>
              <a:rPr lang="en-US" altLang="zh-CN" sz="1800" b="1" dirty="0">
                <a:latin typeface="Times New Roman" pitchFamily="18" charset="0"/>
                <a:cs typeface="Times New Roman" pitchFamily="18" charset="0"/>
              </a:rPr>
              <a:t>  .width: 4 </a:t>
            </a:r>
            <a:endParaRPr lang="zh-CN" altLang="en-US" sz="1800" b="1" dirty="0">
              <a:latin typeface="Times New Roman" pitchFamily="18" charset="0"/>
              <a:cs typeface="Times New Roman" pitchFamily="18" charset="0"/>
            </a:endParaRPr>
          </a:p>
        </p:txBody>
      </p:sp>
      <p:sp>
        <p:nvSpPr>
          <p:cNvPr id="78" name="TextBox 77"/>
          <p:cNvSpPr txBox="1"/>
          <p:nvPr/>
        </p:nvSpPr>
        <p:spPr>
          <a:xfrm>
            <a:off x="6372200" y="3573016"/>
            <a:ext cx="2304256" cy="646331"/>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Dxi+8</a:t>
            </a:r>
          </a:p>
          <a:p>
            <a:pPr algn="ctr"/>
            <a:r>
              <a:rPr lang="zh-CN" altLang="en-US" sz="1800" b="1" dirty="0">
                <a:latin typeface="Times New Roman" pitchFamily="18" charset="0"/>
                <a:cs typeface="Times New Roman" pitchFamily="18" charset="0"/>
              </a:rPr>
              <a:t>处理其它说明</a:t>
            </a:r>
            <a:r>
              <a:rPr lang="en-US" altLang="zh-CN" sz="1800" b="1" dirty="0">
                <a:latin typeface="Times New Roman" pitchFamily="18" charset="0"/>
                <a:cs typeface="Times New Roman" pitchFamily="18" charset="0"/>
              </a:rPr>
              <a:t> </a:t>
            </a:r>
            <a:endParaRPr lang="zh-CN" altLang="en-US" sz="1800" b="1" dirty="0">
              <a:latin typeface="Times New Roman" pitchFamily="18" charset="0"/>
              <a:cs typeface="Times New Roman" pitchFamily="18" charset="0"/>
            </a:endParaRPr>
          </a:p>
        </p:txBody>
      </p:sp>
      <p:sp>
        <p:nvSpPr>
          <p:cNvPr id="79" name="TextBox 78"/>
          <p:cNvSpPr txBox="1"/>
          <p:nvPr/>
        </p:nvSpPr>
        <p:spPr>
          <a:xfrm>
            <a:off x="5652120" y="2780928"/>
            <a:ext cx="2664296" cy="369332"/>
          </a:xfrm>
          <a:prstGeom prst="rect">
            <a:avLst/>
          </a:prstGeom>
          <a:noFill/>
          <a:ln>
            <a:noFill/>
          </a:ln>
        </p:spPr>
        <p:txBody>
          <a:bodyPr wrap="square" rtlCol="0">
            <a:spAutoFit/>
          </a:bodyPr>
          <a:lstStyle/>
          <a:p>
            <a:pPr algn="ctr"/>
            <a:r>
              <a:rPr lang="zh-CN" altLang="en-US" sz="1800" b="1" dirty="0">
                <a:latin typeface="Times New Roman" pitchFamily="18" charset="0"/>
                <a:cs typeface="Times New Roman" pitchFamily="18" charset="0"/>
              </a:rPr>
              <a:t>生成</a:t>
            </a:r>
            <a:r>
              <a:rPr lang="en-US" altLang="zh-CN" sz="1800" b="1" dirty="0" err="1">
                <a:latin typeface="Times New Roman" pitchFamily="18" charset="0"/>
                <a:cs typeface="Times New Roman" pitchFamily="18" charset="0"/>
              </a:rPr>
              <a:t>StmtList</a:t>
            </a:r>
            <a:r>
              <a:rPr lang="zh-CN" altLang="en-US" sz="1800" b="1" dirty="0">
                <a:latin typeface="Times New Roman" pitchFamily="18" charset="0"/>
                <a:cs typeface="Times New Roman" pitchFamily="18" charset="0"/>
              </a:rPr>
              <a:t>的中间代码</a:t>
            </a:r>
            <a:r>
              <a:rPr lang="en-US" altLang="zh-CN" sz="1800" b="1" dirty="0">
                <a:latin typeface="Times New Roman" pitchFamily="18" charset="0"/>
                <a:cs typeface="Times New Roman" pitchFamily="18" charset="0"/>
              </a:rPr>
              <a:t> </a:t>
            </a:r>
            <a:endParaRPr lang="zh-CN" altLang="en-US" sz="1800" b="1" dirty="0">
              <a:latin typeface="Times New Roman" pitchFamily="18" charset="0"/>
              <a:cs typeface="Times New Roman" pitchFamily="18" charset="0"/>
            </a:endParaRPr>
          </a:p>
        </p:txBody>
      </p:sp>
      <p:sp>
        <p:nvSpPr>
          <p:cNvPr id="80" name="TextBox 79"/>
          <p:cNvSpPr txBox="1"/>
          <p:nvPr/>
        </p:nvSpPr>
        <p:spPr>
          <a:xfrm>
            <a:off x="683568" y="2411596"/>
            <a:ext cx="2304256" cy="369332"/>
          </a:xfrm>
          <a:prstGeom prst="rect">
            <a:avLst/>
          </a:prstGeom>
          <a:noFill/>
          <a:ln>
            <a:noFill/>
          </a:ln>
        </p:spPr>
        <p:txBody>
          <a:bodyPr wrap="square" rtlCol="0">
            <a:spAutoFit/>
          </a:bodyPr>
          <a:lstStyle/>
          <a:p>
            <a:pPr algn="ctr"/>
            <a:r>
              <a:rPr lang="zh-CN" altLang="en-US" sz="1800" b="1" dirty="0">
                <a:latin typeface="Times New Roman" pitchFamily="18" charset="0"/>
                <a:cs typeface="Times New Roman" pitchFamily="18" charset="0"/>
              </a:rPr>
              <a:t>退出复合语句</a:t>
            </a:r>
            <a:r>
              <a:rPr lang="en-US" altLang="zh-CN" sz="1800" b="1" dirty="0">
                <a:latin typeface="Times New Roman" pitchFamily="18" charset="0"/>
                <a:cs typeface="Times New Roman" pitchFamily="18" charset="0"/>
              </a:rPr>
              <a:t> </a:t>
            </a:r>
            <a:endParaRPr lang="zh-CN" altLang="en-US" sz="1800" b="1" dirty="0">
              <a:latin typeface="Times New Roman" pitchFamily="18" charset="0"/>
              <a:cs typeface="Times New Roman" pitchFamily="18" charset="0"/>
            </a:endParaRPr>
          </a:p>
        </p:txBody>
      </p:sp>
      <p:sp>
        <p:nvSpPr>
          <p:cNvPr id="82" name="TextBox 81"/>
          <p:cNvSpPr txBox="1"/>
          <p:nvPr/>
        </p:nvSpPr>
        <p:spPr>
          <a:xfrm>
            <a:off x="5652120" y="3068960"/>
            <a:ext cx="2592288" cy="646331"/>
          </a:xfrm>
          <a:prstGeom prst="rect">
            <a:avLst/>
          </a:prstGeom>
          <a:noFill/>
          <a:ln>
            <a:noFill/>
          </a:ln>
        </p:spPr>
        <p:txBody>
          <a:bodyPr wrap="square" rtlCol="0">
            <a:spAutoFit/>
          </a:bodyPr>
          <a:lstStyle/>
          <a:p>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a:t>
            </a:r>
            <a:r>
              <a:rPr lang="en-US" altLang="zh-CN" sz="1800" b="1" dirty="0" err="1">
                <a:latin typeface="Times New Roman" pitchFamily="18" charset="0"/>
                <a:cs typeface="Times New Roman" pitchFamily="18" charset="0"/>
              </a:rPr>
              <a:t>Dxi</a:t>
            </a:r>
            <a:r>
              <a:rPr lang="en-US" altLang="zh-CN" sz="1800" b="1" dirty="0">
                <a:latin typeface="Times New Roman" pitchFamily="18" charset="0"/>
                <a:cs typeface="Times New Roman" pitchFamily="18" charset="0"/>
              </a:rPr>
              <a:t>+</a:t>
            </a:r>
            <a:r>
              <a:rPr lang="zh-CN" altLang="en-US" sz="1800" b="1" dirty="0">
                <a:latin typeface="Times New Roman" pitchFamily="18" charset="0"/>
                <a:cs typeface="Times New Roman" pitchFamily="18" charset="0"/>
              </a:rPr>
              <a:t>复合语句中局部变量占的单元数</a:t>
            </a:r>
            <a:r>
              <a:rPr lang="en-US" altLang="zh-CN" sz="1800" b="1" dirty="0">
                <a:latin typeface="Times New Roman" pitchFamily="18" charset="0"/>
                <a:cs typeface="Times New Roman" pitchFamily="18" charset="0"/>
              </a:rPr>
              <a:t> </a:t>
            </a:r>
            <a:endParaRPr lang="zh-CN" altLang="en-US" sz="1800" b="1" dirty="0">
              <a:latin typeface="Times New Roman" pitchFamily="18" charset="0"/>
              <a:cs typeface="Times New Roman" pitchFamily="18" charset="0"/>
            </a:endParaRPr>
          </a:p>
        </p:txBody>
      </p:sp>
      <p:sp>
        <p:nvSpPr>
          <p:cNvPr id="83"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28</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ox(in)">
                                      <p:cBhvr>
                                        <p:cTn id="7" dur="500"/>
                                        <p:tgtEl>
                                          <p:spTgt spid="64"/>
                                        </p:tgtEl>
                                      </p:cBhvr>
                                    </p:animEffect>
                                  </p:childTnLst>
                                </p:cTn>
                              </p:par>
                            </p:childTnLst>
                          </p:cTn>
                        </p:par>
                        <p:par>
                          <p:cTn id="8" fill="hold">
                            <p:stCondLst>
                              <p:cond delay="500"/>
                            </p:stCondLst>
                            <p:childTnLst>
                              <p:par>
                                <p:cTn id="9" presetID="4" presetClass="exit" presetSubtype="16" fill="hold" grpId="0" nodeType="afterEffect">
                                  <p:stCondLst>
                                    <p:cond delay="0"/>
                                  </p:stCondLst>
                                  <p:childTnLst>
                                    <p:animEffect transition="out" filter="box(in)">
                                      <p:cBhvr>
                                        <p:cTn id="10" dur="500"/>
                                        <p:tgtEl>
                                          <p:spTgt spid="31"/>
                                        </p:tgtEl>
                                      </p:cBhvr>
                                    </p:animEffect>
                                    <p:set>
                                      <p:cBhvr>
                                        <p:cTn id="11" dur="1" fill="hold">
                                          <p:stCondLst>
                                            <p:cond delay="499"/>
                                          </p:stCondLst>
                                        </p:cTn>
                                        <p:tgtEl>
                                          <p:spTgt spid="31"/>
                                        </p:tgtEl>
                                        <p:attrNameLst>
                                          <p:attrName>style.visibility</p:attrName>
                                        </p:attrNameLst>
                                      </p:cBhvr>
                                      <p:to>
                                        <p:strVal val="hidden"/>
                                      </p:to>
                                    </p:se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box(in)">
                                      <p:cBhvr>
                                        <p:cTn id="15" dur="500"/>
                                        <p:tgtEl>
                                          <p:spTgt spid="67"/>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box(in)">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box(in)">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box(in)">
                                      <p:cBhvr>
                                        <p:cTn id="29" dur="500"/>
                                        <p:tgtEl>
                                          <p:spTgt spid="69"/>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1" nodeType="clickEffect">
                                  <p:stCondLst>
                                    <p:cond delay="0"/>
                                  </p:stCondLst>
                                  <p:childTnLst>
                                    <p:animMotion origin="layout" path="M 0 0 L -0.07084 0.09434 " pathEditMode="relative" ptsTypes="AA">
                                      <p:cBhvr>
                                        <p:cTn id="33" dur="2000" fill="hold"/>
                                        <p:tgtEl>
                                          <p:spTgt spid="64"/>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box(in)">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2" nodeType="clickEffect">
                                  <p:stCondLst>
                                    <p:cond delay="0"/>
                                  </p:stCondLst>
                                  <p:childTnLst>
                                    <p:animMotion origin="layout" path="M -0.06927 0.08902 L -0.10087 0.19399 " pathEditMode="relative" rAng="0" ptsTypes="AA">
                                      <p:cBhvr>
                                        <p:cTn id="42" dur="2000" fill="hold"/>
                                        <p:tgtEl>
                                          <p:spTgt spid="64"/>
                                        </p:tgtEl>
                                        <p:attrNameLst>
                                          <p:attrName>ppt_x</p:attrName>
                                          <p:attrName>ppt_y</p:attrName>
                                        </p:attrNameLst>
                                      </p:cBhvr>
                                      <p:rCtr x="-16" y="52"/>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3" nodeType="clickEffect">
                                  <p:stCondLst>
                                    <p:cond delay="0"/>
                                  </p:stCondLst>
                                  <p:childTnLst>
                                    <p:animMotion origin="layout" path="M -0.10243 0.18983 L -0.29132 0.28417 " pathEditMode="relative" rAng="0" ptsTypes="AA">
                                      <p:cBhvr>
                                        <p:cTn id="46" dur="2000" fill="hold"/>
                                        <p:tgtEl>
                                          <p:spTgt spid="64"/>
                                        </p:tgtEl>
                                        <p:attrNameLst>
                                          <p:attrName>ppt_x</p:attrName>
                                          <p:attrName>ppt_y</p:attrName>
                                        </p:attrNameLst>
                                      </p:cBhvr>
                                      <p:rCtr x="-94" y="47"/>
                                    </p:animMotion>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box(in)">
                                      <p:cBhvr>
                                        <p:cTn id="51" dur="500"/>
                                        <p:tgtEl>
                                          <p:spTgt spid="66"/>
                                        </p:tgtEl>
                                      </p:cBhvr>
                                    </p:animEffec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grpId="4" nodeType="clickEffect">
                                  <p:stCondLst>
                                    <p:cond delay="0"/>
                                  </p:stCondLst>
                                  <p:childTnLst>
                                    <p:animMotion origin="layout" path="M -0.29132 0.28185 L -0.06302 0.18752 " pathEditMode="relative" rAng="0" ptsTypes="AA">
                                      <p:cBhvr>
                                        <p:cTn id="55" dur="2000" fill="hold"/>
                                        <p:tgtEl>
                                          <p:spTgt spid="64"/>
                                        </p:tgtEl>
                                        <p:attrNameLst>
                                          <p:attrName>ppt_x</p:attrName>
                                          <p:attrName>ppt_y</p:attrName>
                                        </p:attrNameLst>
                                      </p:cBhvr>
                                      <p:rCtr x="114" y="-47"/>
                                    </p:animMotion>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box(in)">
                                      <p:cBhvr>
                                        <p:cTn id="60" dur="500"/>
                                        <p:tgtEl>
                                          <p:spTgt spid="71"/>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5" nodeType="clickEffect">
                                  <p:stCondLst>
                                    <p:cond delay="0"/>
                                  </p:stCondLst>
                                  <p:childTnLst>
                                    <p:animMotion origin="layout" path="M -0.06302 0.18336 L -0.0158 0.29873 " pathEditMode="relative" rAng="0" ptsTypes="AA">
                                      <p:cBhvr>
                                        <p:cTn id="64" dur="2000" fill="hold"/>
                                        <p:tgtEl>
                                          <p:spTgt spid="64"/>
                                        </p:tgtEl>
                                        <p:attrNameLst>
                                          <p:attrName>ppt_x</p:attrName>
                                          <p:attrName>ppt_y</p:attrName>
                                        </p:attrNameLst>
                                      </p:cBhvr>
                                      <p:rCtr x="24" y="58"/>
                                    </p:animMotion>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box(in)">
                                      <p:cBhvr>
                                        <p:cTn id="69" dur="500"/>
                                        <p:tgtEl>
                                          <p:spTgt spid="72"/>
                                        </p:tgtEl>
                                      </p:cBhvr>
                                    </p:animEffect>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grpId="6" nodeType="clickEffect">
                                  <p:stCondLst>
                                    <p:cond delay="0"/>
                                  </p:stCondLst>
                                  <p:childTnLst>
                                    <p:animMotion origin="layout" path="M -0.01719 0.29873 L -0.18247 0.36162 " pathEditMode="relative" rAng="0" ptsTypes="AA">
                                      <p:cBhvr>
                                        <p:cTn id="73" dur="2000" fill="hold"/>
                                        <p:tgtEl>
                                          <p:spTgt spid="64"/>
                                        </p:tgtEl>
                                        <p:attrNameLst>
                                          <p:attrName>ppt_x</p:attrName>
                                          <p:attrName>ppt_y</p:attrName>
                                        </p:attrNameLst>
                                      </p:cBhvr>
                                      <p:rCtr x="-83" y="31"/>
                                    </p:animMotion>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73"/>
                                        </p:tgtEl>
                                        <p:attrNameLst>
                                          <p:attrName>style.visibility</p:attrName>
                                        </p:attrNameLst>
                                      </p:cBhvr>
                                      <p:to>
                                        <p:strVal val="visible"/>
                                      </p:to>
                                    </p:set>
                                    <p:animEffect transition="in" filter="box(in)">
                                      <p:cBhvr>
                                        <p:cTn id="78" dur="500"/>
                                        <p:tgtEl>
                                          <p:spTgt spid="73"/>
                                        </p:tgtEl>
                                      </p:cBhvr>
                                    </p:animEffect>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7" nodeType="clickEffect">
                                  <p:stCondLst>
                                    <p:cond delay="0"/>
                                  </p:stCondLst>
                                  <p:childTnLst>
                                    <p:animMotion origin="layout" path="M -0.18108 0.36162 L -0.33073 0.46659 " pathEditMode="relative" rAng="0" ptsTypes="AA">
                                      <p:cBhvr>
                                        <p:cTn id="82" dur="2000" fill="hold"/>
                                        <p:tgtEl>
                                          <p:spTgt spid="64"/>
                                        </p:tgtEl>
                                        <p:attrNameLst>
                                          <p:attrName>ppt_x</p:attrName>
                                          <p:attrName>ppt_y</p:attrName>
                                        </p:attrNameLst>
                                      </p:cBhvr>
                                      <p:rCtr x="-75" y="52"/>
                                    </p:animMotion>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anim calcmode="lin" valueType="num">
                                      <p:cBhvr additive="base">
                                        <p:cTn id="87" dur="500" fill="hold"/>
                                        <p:tgtEl>
                                          <p:spTgt spid="33"/>
                                        </p:tgtEl>
                                        <p:attrNameLst>
                                          <p:attrName>ppt_x</p:attrName>
                                        </p:attrNameLst>
                                      </p:cBhvr>
                                      <p:tavLst>
                                        <p:tav tm="0">
                                          <p:val>
                                            <p:strVal val="#ppt_x"/>
                                          </p:val>
                                        </p:tav>
                                        <p:tav tm="100000">
                                          <p:val>
                                            <p:strVal val="#ppt_x"/>
                                          </p:val>
                                        </p:tav>
                                      </p:tavLst>
                                    </p:anim>
                                    <p:anim calcmode="lin" valueType="num">
                                      <p:cBhvr additive="base">
                                        <p:cTn id="88" dur="500" fill="hold"/>
                                        <p:tgtEl>
                                          <p:spTgt spid="33"/>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0" presetClass="path" presetSubtype="0" accel="50000" decel="50000" fill="hold" grpId="0" nodeType="afterEffect">
                                  <p:stCondLst>
                                    <p:cond delay="0"/>
                                  </p:stCondLst>
                                  <p:childTnLst>
                                    <p:animMotion origin="layout" path="M 7.22222E-6 6.7052E-6 L 7.22222E-6 0.0733 " pathEditMode="relative" ptsTypes="AA">
                                      <p:cBhvr>
                                        <p:cTn id="91" dur="2000" fill="hold"/>
                                        <p:tgtEl>
                                          <p:spTgt spid="63"/>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0" presetClass="path" presetSubtype="0" accel="50000" decel="50000" fill="hold" grpId="8" nodeType="clickEffect">
                                  <p:stCondLst>
                                    <p:cond delay="0"/>
                                  </p:stCondLst>
                                  <p:childTnLst>
                                    <p:animMotion origin="layout" path="M -0.33073 0.46659 L -0.18906 0.36162 " pathEditMode="relative" rAng="0" ptsTypes="AA">
                                      <p:cBhvr>
                                        <p:cTn id="95" dur="2000" fill="hold"/>
                                        <p:tgtEl>
                                          <p:spTgt spid="64"/>
                                        </p:tgtEl>
                                        <p:attrNameLst>
                                          <p:attrName>ppt_x</p:attrName>
                                          <p:attrName>ppt_y</p:attrName>
                                        </p:attrNameLst>
                                      </p:cBhvr>
                                      <p:rCtr x="71" y="-52"/>
                                    </p:animMotion>
                                  </p:childTnLst>
                                </p:cTn>
                              </p:par>
                            </p:childTnLst>
                          </p:cTn>
                        </p:par>
                      </p:childTnLst>
                    </p:cTn>
                  </p:par>
                  <p:par>
                    <p:cTn id="96" fill="hold">
                      <p:stCondLst>
                        <p:cond delay="indefinite"/>
                      </p:stCondLst>
                      <p:childTnLst>
                        <p:par>
                          <p:cTn id="97" fill="hold">
                            <p:stCondLst>
                              <p:cond delay="0"/>
                            </p:stCondLst>
                            <p:childTnLst>
                              <p:par>
                                <p:cTn id="98" presetID="0" presetClass="path" presetSubtype="0" accel="50000" decel="50000" fill="hold" grpId="9" nodeType="clickEffect">
                                  <p:stCondLst>
                                    <p:cond delay="0"/>
                                  </p:stCondLst>
                                  <p:childTnLst>
                                    <p:animMotion origin="layout" path="M -0.18906 0.36162 L -0.08663 0.48763 " pathEditMode="relative" rAng="0" ptsTypes="AA">
                                      <p:cBhvr>
                                        <p:cTn id="99" dur="2000" fill="hold"/>
                                        <p:tgtEl>
                                          <p:spTgt spid="64"/>
                                        </p:tgtEl>
                                        <p:attrNameLst>
                                          <p:attrName>ppt_x</p:attrName>
                                          <p:attrName>ppt_y</p:attrName>
                                        </p:attrNameLst>
                                      </p:cBhvr>
                                      <p:rCtr x="51" y="63"/>
                                    </p:animMotion>
                                  </p:childTnLst>
                                </p:cTn>
                              </p:par>
                            </p:childTnLst>
                          </p:cTn>
                        </p:par>
                      </p:childTnLst>
                    </p:cTn>
                  </p:par>
                  <p:par>
                    <p:cTn id="100" fill="hold">
                      <p:stCondLst>
                        <p:cond delay="indefinite"/>
                      </p:stCondLst>
                      <p:childTnLst>
                        <p:par>
                          <p:cTn id="101" fill="hold">
                            <p:stCondLst>
                              <p:cond delay="0"/>
                            </p:stCondLst>
                            <p:childTnLst>
                              <p:par>
                                <p:cTn id="102" presetID="4" presetClass="entr" presetSubtype="16" fill="hold" grpId="0" nodeType="clickEffect">
                                  <p:stCondLst>
                                    <p:cond delay="0"/>
                                  </p:stCondLst>
                                  <p:childTnLst>
                                    <p:set>
                                      <p:cBhvr>
                                        <p:cTn id="103" dur="1" fill="hold">
                                          <p:stCondLst>
                                            <p:cond delay="0"/>
                                          </p:stCondLst>
                                        </p:cTn>
                                        <p:tgtEl>
                                          <p:spTgt spid="74"/>
                                        </p:tgtEl>
                                        <p:attrNameLst>
                                          <p:attrName>style.visibility</p:attrName>
                                        </p:attrNameLst>
                                      </p:cBhvr>
                                      <p:to>
                                        <p:strVal val="visible"/>
                                      </p:to>
                                    </p:set>
                                    <p:animEffect transition="in" filter="box(in)">
                                      <p:cBhvr>
                                        <p:cTn id="104" dur="500"/>
                                        <p:tgtEl>
                                          <p:spTgt spid="74"/>
                                        </p:tgtEl>
                                      </p:cBhvr>
                                    </p:animEffect>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grpId="10" nodeType="clickEffect">
                                  <p:stCondLst>
                                    <p:cond delay="0"/>
                                  </p:stCondLst>
                                  <p:childTnLst>
                                    <p:animMotion origin="layout" path="M -0.09462 0.477 L -0.18906 0.36162 " pathEditMode="relative" rAng="0" ptsTypes="AA">
                                      <p:cBhvr>
                                        <p:cTn id="108" dur="2000" fill="hold"/>
                                        <p:tgtEl>
                                          <p:spTgt spid="64"/>
                                        </p:tgtEl>
                                        <p:attrNameLst>
                                          <p:attrName>ppt_x</p:attrName>
                                          <p:attrName>ppt_y</p:attrName>
                                        </p:attrNameLst>
                                      </p:cBhvr>
                                      <p:rCtr x="-47" y="-58"/>
                                    </p:animMotion>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75"/>
                                        </p:tgtEl>
                                        <p:attrNameLst>
                                          <p:attrName>style.visibility</p:attrName>
                                        </p:attrNameLst>
                                      </p:cBhvr>
                                      <p:to>
                                        <p:strVal val="visible"/>
                                      </p:to>
                                    </p:set>
                                    <p:animEffect transition="in" filter="box(in)">
                                      <p:cBhvr>
                                        <p:cTn id="113" dur="500"/>
                                        <p:tgtEl>
                                          <p:spTgt spid="75"/>
                                        </p:tgtEl>
                                      </p:cBhvr>
                                    </p:animEffec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11" nodeType="clickEffect">
                                  <p:stCondLst>
                                    <p:cond delay="0"/>
                                  </p:stCondLst>
                                  <p:childTnLst>
                                    <p:animMotion origin="layout" path="M -0.18108 0.37203 L -0.0158 0.29873 " pathEditMode="relative" rAng="0" ptsTypes="AA">
                                      <p:cBhvr>
                                        <p:cTn id="117" dur="2000" fill="hold"/>
                                        <p:tgtEl>
                                          <p:spTgt spid="64"/>
                                        </p:tgtEl>
                                        <p:attrNameLst>
                                          <p:attrName>ppt_x</p:attrName>
                                          <p:attrName>ppt_y</p:attrName>
                                        </p:attrNameLst>
                                      </p:cBhvr>
                                      <p:rCtr x="83" y="-37"/>
                                    </p:animMotion>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76"/>
                                        </p:tgtEl>
                                        <p:attrNameLst>
                                          <p:attrName>style.visibility</p:attrName>
                                        </p:attrNameLst>
                                      </p:cBhvr>
                                      <p:to>
                                        <p:strVal val="visible"/>
                                      </p:to>
                                    </p:set>
                                    <p:animEffect transition="in" filter="box(in)">
                                      <p:cBhvr>
                                        <p:cTn id="122" dur="500"/>
                                        <p:tgtEl>
                                          <p:spTgt spid="76"/>
                                        </p:tgtEl>
                                      </p:cBhvr>
                                    </p:animEffect>
                                  </p:childTnLst>
                                </p:cTn>
                              </p:par>
                            </p:childTnLst>
                          </p:cTn>
                        </p:par>
                      </p:childTnLst>
                    </p:cTn>
                  </p:par>
                  <p:par>
                    <p:cTn id="123" fill="hold">
                      <p:stCondLst>
                        <p:cond delay="indefinite"/>
                      </p:stCondLst>
                      <p:childTnLst>
                        <p:par>
                          <p:cTn id="124" fill="hold">
                            <p:stCondLst>
                              <p:cond delay="0"/>
                            </p:stCondLst>
                            <p:childTnLst>
                              <p:par>
                                <p:cTn id="125" presetID="0" presetClass="path" presetSubtype="0" accel="50000" decel="50000" fill="hold" grpId="12" nodeType="clickEffect">
                                  <p:stCondLst>
                                    <p:cond delay="0"/>
                                  </p:stCondLst>
                                  <p:childTnLst>
                                    <p:animMotion origin="layout" path="M -0.01893 0.29249 L 0.20156 0.37642 " pathEditMode="relative" rAng="0" ptsTypes="AA">
                                      <p:cBhvr>
                                        <p:cTn id="126" dur="2000" fill="hold"/>
                                        <p:tgtEl>
                                          <p:spTgt spid="64"/>
                                        </p:tgtEl>
                                        <p:attrNameLst>
                                          <p:attrName>ppt_x</p:attrName>
                                          <p:attrName>ppt_y</p:attrName>
                                        </p:attrNameLst>
                                      </p:cBhvr>
                                      <p:rCtr x="110" y="42"/>
                                    </p:animMotion>
                                  </p:childTnLst>
                                </p:cTn>
                              </p:par>
                            </p:childTnLst>
                          </p:cTn>
                        </p:par>
                      </p:childTnLst>
                    </p:cTn>
                  </p:par>
                  <p:par>
                    <p:cTn id="127" fill="hold">
                      <p:stCondLst>
                        <p:cond delay="indefinite"/>
                      </p:stCondLst>
                      <p:childTnLst>
                        <p:par>
                          <p:cTn id="128" fill="hold">
                            <p:stCondLst>
                              <p:cond delay="0"/>
                            </p:stCondLst>
                            <p:childTnLst>
                              <p:par>
                                <p:cTn id="129" presetID="4" presetClass="entr" presetSubtype="16" fill="hold" grpId="0" nodeType="click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box(in)">
                                      <p:cBhvr>
                                        <p:cTn id="131" dur="500"/>
                                        <p:tgtEl>
                                          <p:spTgt spid="77"/>
                                        </p:tgtEl>
                                      </p:cBhvr>
                                    </p:animEffect>
                                  </p:childTnLst>
                                </p:cTn>
                              </p:par>
                            </p:childTnLst>
                          </p:cTn>
                        </p:par>
                      </p:childTnLst>
                    </p:cTn>
                  </p:par>
                  <p:par>
                    <p:cTn id="132" fill="hold">
                      <p:stCondLst>
                        <p:cond delay="indefinite"/>
                      </p:stCondLst>
                      <p:childTnLst>
                        <p:par>
                          <p:cTn id="133" fill="hold">
                            <p:stCondLst>
                              <p:cond delay="0"/>
                            </p:stCondLst>
                            <p:childTnLst>
                              <p:par>
                                <p:cTn id="134" presetID="0" presetClass="path" presetSubtype="0" accel="50000" decel="50000" fill="hold" grpId="13" nodeType="clickEffect">
                                  <p:stCondLst>
                                    <p:cond delay="0"/>
                                  </p:stCondLst>
                                  <p:childTnLst>
                                    <p:animMotion origin="layout" path="M 0.19687 0.37226 L 0.18906 0.477 " pathEditMode="relative" rAng="0" ptsTypes="AA">
                                      <p:cBhvr>
                                        <p:cTn id="135" dur="2000" fill="hold"/>
                                        <p:tgtEl>
                                          <p:spTgt spid="64"/>
                                        </p:tgtEl>
                                        <p:attrNameLst>
                                          <p:attrName>ppt_x</p:attrName>
                                          <p:attrName>ppt_y</p:attrName>
                                        </p:attrNameLst>
                                      </p:cBhvr>
                                      <p:rCtr x="-4" y="52"/>
                                    </p:animMotion>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61"/>
                                        </p:tgtEl>
                                        <p:attrNameLst>
                                          <p:attrName>style.visibility</p:attrName>
                                        </p:attrNameLst>
                                      </p:cBhvr>
                                      <p:to>
                                        <p:strVal val="visible"/>
                                      </p:to>
                                    </p:set>
                                    <p:anim calcmode="lin" valueType="num">
                                      <p:cBhvr additive="base">
                                        <p:cTn id="140" dur="500" fill="hold"/>
                                        <p:tgtEl>
                                          <p:spTgt spid="61"/>
                                        </p:tgtEl>
                                        <p:attrNameLst>
                                          <p:attrName>ppt_x</p:attrName>
                                        </p:attrNameLst>
                                      </p:cBhvr>
                                      <p:tavLst>
                                        <p:tav tm="0">
                                          <p:val>
                                            <p:strVal val="#ppt_x"/>
                                          </p:val>
                                        </p:tav>
                                        <p:tav tm="100000">
                                          <p:val>
                                            <p:strVal val="#ppt_x"/>
                                          </p:val>
                                        </p:tav>
                                      </p:tavLst>
                                    </p:anim>
                                    <p:anim calcmode="lin" valueType="num">
                                      <p:cBhvr additive="base">
                                        <p:cTn id="141" dur="500" fill="hold"/>
                                        <p:tgtEl>
                                          <p:spTgt spid="61"/>
                                        </p:tgtEl>
                                        <p:attrNameLst>
                                          <p:attrName>ppt_y</p:attrName>
                                        </p:attrNameLst>
                                      </p:cBhvr>
                                      <p:tavLst>
                                        <p:tav tm="0">
                                          <p:val>
                                            <p:strVal val="1+#ppt_h/2"/>
                                          </p:val>
                                        </p:tav>
                                        <p:tav tm="100000">
                                          <p:val>
                                            <p:strVal val="#ppt_y"/>
                                          </p:val>
                                        </p:tav>
                                      </p:tavLst>
                                    </p:anim>
                                  </p:childTnLst>
                                </p:cTn>
                              </p:par>
                            </p:childTnLst>
                          </p:cTn>
                        </p:par>
                        <p:par>
                          <p:cTn id="142" fill="hold">
                            <p:stCondLst>
                              <p:cond delay="500"/>
                            </p:stCondLst>
                            <p:childTnLst>
                              <p:par>
                                <p:cTn id="143" presetID="0" presetClass="path" presetSubtype="0" accel="50000" decel="50000" fill="hold" grpId="1" nodeType="afterEffect">
                                  <p:stCondLst>
                                    <p:cond delay="0"/>
                                  </p:stCondLst>
                                  <p:childTnLst>
                                    <p:animMotion origin="layout" path="M -4.16667E-6 0.06821 L -4.16667E-6 0.11029 " pathEditMode="relative" rAng="0" ptsTypes="AA">
                                      <p:cBhvr>
                                        <p:cTn id="144" dur="2000" fill="hold"/>
                                        <p:tgtEl>
                                          <p:spTgt spid="63"/>
                                        </p:tgtEl>
                                        <p:attrNameLst>
                                          <p:attrName>ppt_x</p:attrName>
                                          <p:attrName>ppt_y</p:attrName>
                                        </p:attrNameLst>
                                      </p:cBhvr>
                                      <p:rCtr x="0" y="21"/>
                                    </p:animMotion>
                                  </p:childTnLst>
                                </p:cTn>
                              </p:par>
                            </p:childTnLst>
                          </p:cTn>
                        </p:par>
                      </p:childTnLst>
                    </p:cTn>
                  </p:par>
                  <p:par>
                    <p:cTn id="145" fill="hold">
                      <p:stCondLst>
                        <p:cond delay="indefinite"/>
                      </p:stCondLst>
                      <p:childTnLst>
                        <p:par>
                          <p:cTn id="146" fill="hold">
                            <p:stCondLst>
                              <p:cond delay="0"/>
                            </p:stCondLst>
                            <p:childTnLst>
                              <p:par>
                                <p:cTn id="147" presetID="0" presetClass="path" presetSubtype="0" accel="50000" decel="50000" fill="hold" grpId="14" nodeType="clickEffect">
                                  <p:stCondLst>
                                    <p:cond delay="0"/>
                                  </p:stCondLst>
                                  <p:childTnLst>
                                    <p:animMotion origin="layout" path="M 0.18073 0.477 C 0.17691 0.46197 0.18246 0.44185 0.18385 0.42636 C 0.18229 0.39006 0.18524 0.3963 0.1776 0.3755 C 0.17691 0.37341 0.17726 0.37087 0.17604 0.36925 C 0.17326 0.36578 0.15191 0.36139 0.14896 0.3607 C 0.13993 0.35677 0.13125 0.35561 0.12205 0.35237 C 0.11597 0.35029 0.1092 0.34521 0.10295 0.34382 C 0.09618 0.34243 0.09323 0.34197 0.08715 0.33966 C 0.06406 0.33041 0.04114 0.31954 0.01719 0.31422 C 0.00851 0.31052 0.00104 0.30798 -0.00816 0.3059 C -0.01129 0.30451 -0.01459 0.30289 -0.01771 0.30151 C -0.01927 0.30081 -0.0224 0.29943 -0.0224 0.29966 C -0.02882 0.29133 -0.0408 0.28833 -0.04948 0.28463 C -0.05434 0.27492 -0.06285 0.27191 -0.07014 0.26567 C -0.07778 0.25018 -0.07691 0.22821 -0.07795 0.21064 C -0.07795 0.20971 -0.07882 0.15052 -0.07483 0.12833 C -0.07379 0.12278 -0.07292 0.11445 -0.0684 0.11145 C -0.06545 0.10937 -0.05903 0.10706 -0.05903 0.10729 C -0.04306 0.11006 -0.02674 0.11307 -0.01129 0.12 C -0.00382 0.12648 0.00469 0.1274 0.0125 0.13295 C 0.01962 0.13711 0.02482 0.14359 0.0316 0.14937 C 0.03316 0.15076 0.04166 0.15307 0.04271 0.15353 C 0.05121 0.157 0.0592 0.16024 0.06805 0.16208 C 0.07465 0.16509 0.0743 0.16925 0.07916 0.17272 C 0.08107 0.17411 0.08333 0.17411 0.08541 0.1748 C 0.09826 0.1859 0.11493 0.18336 0.12986 0.18544 C 0.15017 0.19191 0.16927 0.19584 0.19028 0.19792 C 0.19496 0.19723 0.19982 0.19677 0.20451 0.19584 C 0.21232 0.19422 0.21857 0.1896 0.22673 0.1896 " pathEditMode="relative" rAng="0" ptsTypes="ffffffffffffffffffffffffffffA">
                                      <p:cBhvr>
                                        <p:cTn id="148" dur="3000" fill="hold"/>
                                        <p:tgtEl>
                                          <p:spTgt spid="64"/>
                                        </p:tgtEl>
                                        <p:attrNameLst>
                                          <p:attrName>ppt_x</p:attrName>
                                          <p:attrName>ppt_y</p:attrName>
                                        </p:attrNameLst>
                                      </p:cBhvr>
                                      <p:rCtr x="-107" y="-185"/>
                                    </p:animMotion>
                                  </p:childTnLst>
                                </p:cTn>
                              </p:par>
                            </p:childTnLst>
                          </p:cTn>
                        </p:par>
                      </p:childTnLst>
                    </p:cTn>
                  </p:par>
                  <p:par>
                    <p:cTn id="149" fill="hold">
                      <p:stCondLst>
                        <p:cond delay="indefinite"/>
                      </p:stCondLst>
                      <p:childTnLst>
                        <p:par>
                          <p:cTn id="150" fill="hold">
                            <p:stCondLst>
                              <p:cond delay="0"/>
                            </p:stCondLst>
                            <p:childTnLst>
                              <p:par>
                                <p:cTn id="151" presetID="4" presetClass="entr" presetSubtype="16" fill="hold" grpId="0" nodeType="click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box(in)">
                                      <p:cBhvr>
                                        <p:cTn id="153" dur="500"/>
                                        <p:tgtEl>
                                          <p:spTgt spid="78"/>
                                        </p:tgtEl>
                                      </p:cBhvr>
                                    </p:animEffect>
                                  </p:childTnLst>
                                </p:cTn>
                              </p:par>
                            </p:childTnLst>
                          </p:cTn>
                        </p:par>
                      </p:childTnLst>
                    </p:cTn>
                  </p:par>
                  <p:par>
                    <p:cTn id="154" fill="hold">
                      <p:stCondLst>
                        <p:cond delay="indefinite"/>
                      </p:stCondLst>
                      <p:childTnLst>
                        <p:par>
                          <p:cTn id="155" fill="hold">
                            <p:stCondLst>
                              <p:cond delay="0"/>
                            </p:stCondLst>
                            <p:childTnLst>
                              <p:par>
                                <p:cTn id="156" presetID="0" presetClass="path" presetSubtype="0" accel="50000" decel="50000" fill="hold" grpId="15" nodeType="clickEffect">
                                  <p:stCondLst>
                                    <p:cond delay="0"/>
                                  </p:stCondLst>
                                  <p:childTnLst>
                                    <p:animMotion origin="layout" path="M 0.22291 0.18867 C 0.21545 0.19862 0.22482 0.18775 0.21337 0.19515 C 0.21198 0.19607 0.21146 0.19839 0.21007 0.19931 C 0.19653 0.20995 0.17899 0.20463 0.16562 0.21619 C 0.16458 0.22035 0.16354 0.22474 0.1625 0.22891 C 0.1618 0.23168 0.16354 0.23469 0.16406 0.23746 C 0.16562 0.24509 0.16719 0.2518 0.17048 0.2585 C 0.17274 0.26775 0.17673 0.27492 0.1816 0.28185 C 0.1868 0.30313 0.18559 0.29943 0.19739 0.31561 C 0.20052 0.31977 0.20573 0.31862 0.21007 0.31977 C 0.22916 0.31908 0.24826 0.31954 0.26736 0.31769 C 0.27066 0.31746 0.27673 0.31353 0.27673 0.31376 C 0.28212 0.30682 0.28646 0.29989 0.29271 0.29457 C 0.28125 0.27839 0.28871 0.24694 0.28628 0.22474 C 0.28507 0.21272 0.28524 0.2074 0.27673 0.20347 C 0.27274 0.19815 0.2691 0.19237 0.26562 0.18659 C 0.26441 0.18474 0.26406 0.18174 0.2625 0.18035 C 0.25816 0.17688 0.25295 0.17619 0.24826 0.17388 C 0.22778 0.17619 0.20382 0.17226 0.18472 0.18035 C 0.14601 0.17388 0.19722 0.18174 0.10538 0.17619 C 0.10035 0.17596 0.09583 0.1718 0.09114 0.16971 C 0.08611 0.1674 0.08055 0.16833 0.07517 0.16763 C 0.06406 0.16278 0.05295 0.15769 0.04184 0.15284 C 0.03871 0.15145 0.03541 0.15006 0.03229 0.14867 C 0.03073 0.14798 0.0276 0.14659 0.0276 0.14682 C 0.02344 0.14081 0.01892 0.1385 0.01337 0.13596 C 0.01232 0.13457 0.01128 0.13295 0.01007 0.1318 C 0.00868 0.13064 0.0066 0.13087 0.00538 0.12948 C 0.00278 0.12671 0.00139 0.12208 -0.00104 0.11908 C -0.00434 0.10567 -0.00781 0.09688 -0.00261 0.08093 C -0.00104 0.0763 0.00382 0.07538 0.00694 0.07261 C 0.00972 0.07006 0.01649 0.06821 0.01649 0.06844 C 0.03368 0.06983 0.0493 0.07376 0.06562 0.08093 C 0.08125 0.10058 0.10781 0.09989 0.1276 0.09989 " pathEditMode="relative" rAng="0" ptsTypes="fffffffffffffffffffffffffffffffffA">
                                      <p:cBhvr>
                                        <p:cTn id="157" dur="3000" fill="hold"/>
                                        <p:tgtEl>
                                          <p:spTgt spid="64"/>
                                        </p:tgtEl>
                                        <p:attrNameLst>
                                          <p:attrName>ppt_x</p:attrName>
                                          <p:attrName>ppt_y</p:attrName>
                                        </p:attrNameLst>
                                      </p:cBhvr>
                                      <p:rCtr x="-81" y="5"/>
                                    </p:animMotion>
                                  </p:childTnLst>
                                </p:cTn>
                              </p:par>
                            </p:childTnLst>
                          </p:cTn>
                        </p:par>
                      </p:childTnLst>
                    </p:cTn>
                  </p:par>
                  <p:par>
                    <p:cTn id="158" fill="hold">
                      <p:stCondLst>
                        <p:cond delay="indefinite"/>
                      </p:stCondLst>
                      <p:childTnLst>
                        <p:par>
                          <p:cTn id="159" fill="hold">
                            <p:stCondLst>
                              <p:cond delay="0"/>
                            </p:stCondLst>
                            <p:childTnLst>
                              <p:par>
                                <p:cTn id="160" presetID="4" presetClass="entr" presetSubtype="16" fill="hold" grpId="0" nodeType="clickEffect">
                                  <p:stCondLst>
                                    <p:cond delay="0"/>
                                  </p:stCondLst>
                                  <p:childTnLst>
                                    <p:set>
                                      <p:cBhvr>
                                        <p:cTn id="161" dur="1" fill="hold">
                                          <p:stCondLst>
                                            <p:cond delay="0"/>
                                          </p:stCondLst>
                                        </p:cTn>
                                        <p:tgtEl>
                                          <p:spTgt spid="82"/>
                                        </p:tgtEl>
                                        <p:attrNameLst>
                                          <p:attrName>style.visibility</p:attrName>
                                        </p:attrNameLst>
                                      </p:cBhvr>
                                      <p:to>
                                        <p:strVal val="visible"/>
                                      </p:to>
                                    </p:set>
                                    <p:animEffect transition="in" filter="box(in)">
                                      <p:cBhvr>
                                        <p:cTn id="162" dur="500"/>
                                        <p:tgtEl>
                                          <p:spTgt spid="82"/>
                                        </p:tgtEl>
                                      </p:cBhvr>
                                    </p:animEffect>
                                  </p:childTnLst>
                                </p:cTn>
                              </p:par>
                            </p:childTnLst>
                          </p:cTn>
                        </p:par>
                      </p:childTnLst>
                    </p:cTn>
                  </p:par>
                  <p:par>
                    <p:cTn id="163" fill="hold">
                      <p:stCondLst>
                        <p:cond delay="indefinite"/>
                      </p:stCondLst>
                      <p:childTnLst>
                        <p:par>
                          <p:cTn id="164" fill="hold">
                            <p:stCondLst>
                              <p:cond delay="0"/>
                            </p:stCondLst>
                            <p:childTnLst>
                              <p:par>
                                <p:cTn id="165" presetID="4" presetClass="entr" presetSubtype="16" fill="hold" grpId="0" nodeType="clickEffect">
                                  <p:stCondLst>
                                    <p:cond delay="0"/>
                                  </p:stCondLst>
                                  <p:childTnLst>
                                    <p:set>
                                      <p:cBhvr>
                                        <p:cTn id="166" dur="1" fill="hold">
                                          <p:stCondLst>
                                            <p:cond delay="0"/>
                                          </p:stCondLst>
                                        </p:cTn>
                                        <p:tgtEl>
                                          <p:spTgt spid="79"/>
                                        </p:tgtEl>
                                        <p:attrNameLst>
                                          <p:attrName>style.visibility</p:attrName>
                                        </p:attrNameLst>
                                      </p:cBhvr>
                                      <p:to>
                                        <p:strVal val="visible"/>
                                      </p:to>
                                    </p:set>
                                    <p:animEffect transition="in" filter="box(in)">
                                      <p:cBhvr>
                                        <p:cTn id="167" dur="500"/>
                                        <p:tgtEl>
                                          <p:spTgt spid="79"/>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16" nodeType="clickEffect">
                                  <p:stCondLst>
                                    <p:cond delay="0"/>
                                  </p:stCondLst>
                                  <p:childTnLst>
                                    <p:animMotion origin="layout" path="M 0.12691 0.09827 C 0.12014 0.09896 0.11302 0.09804 0.10642 0.10035 C 0.10278 0.10174 0.1 0.1059 0.09687 0.10891 C 0.09462 0.11099 0.09305 0.11422 0.09045 0.11515 C 0.08073 0.11885 0.0868 0.1163 0.07465 0.12162 C 0.07309 0.12232 0.06979 0.1237 0.06979 0.12393 C 0.06875 0.12578 0.06788 0.12787 0.06666 0.12995 C 0.0658 0.13156 0.06371 0.13226 0.06354 0.13434 C 0.06319 0.13919 0.06354 0.14451 0.0651 0.14914 C 0.0658 0.15145 0.06823 0.15168 0.06979 0.1533 C 0.07708 0.16093 0.08923 0.16602 0.09844 0.1681 C 0.12153 0.17827 0.16996 0.1711 0.19201 0.17018 C 0.20035 0.16671 0.1941 0.17064 0.2 0.16185 C 0.20243 0.15815 0.20798 0.15122 0.20798 0.15145 C 0.20903 0.14706 0.21007 0.14266 0.21111 0.1385 C 0.21163 0.13642 0.21267 0.13226 0.21267 0.13249 C 0.21215 0.12578 0.21267 0.11908 0.21111 0.11307 C 0.21041 0.11076 0.20798 0.11052 0.20642 0.10891 C 0.20191 0.10428 0.19913 0.10058 0.19357 0.09827 C 0.1809 0.08139 0.15278 0.08024 0.13646 0.07931 C 0.11788 0.07839 0.09948 0.07792 0.0809 0.07723 C 0.08003 0.077 0.06927 0.07538 0.06666 0.07307 C 0.05503 0.06243 0.0684 0.06937 0.05712 0.06451 C 0.05173 0.05896 0.04444 0.04833 0.03802 0.04555 C 0.03021 0.04208 0.02222 0.03977 0.01423 0.037 C 0.00521 0.03376 -0.00243 0.02821 -0.01111 0.02428 C -0.02101 0.01133 -0.02274 0.0111 -0.03646 0.0074 C -0.04497 -0.00346 -0.03733 -0.01988 -0.05243 -0.02635 C -0.05486 -0.0252 -0.06042 -0.02335 -0.06198 -0.02011 C -0.06372 -0.01641 -0.06511 -0.00739 -0.06511 -0.00716 " pathEditMode="relative" rAng="0" ptsTypes="fffffffffffffffffffffffffffffA">
                                      <p:cBhvr>
                                        <p:cTn id="171" dur="3000" fill="hold"/>
                                        <p:tgtEl>
                                          <p:spTgt spid="64"/>
                                        </p:tgtEl>
                                        <p:attrNameLst>
                                          <p:attrName>ppt_x</p:attrName>
                                          <p:attrName>ppt_y</p:attrName>
                                        </p:attrNameLst>
                                      </p:cBhvr>
                                      <p:rCtr x="-53" y="-22"/>
                                    </p:animMotion>
                                  </p:childTnLst>
                                </p:cTn>
                              </p:par>
                            </p:childTnLst>
                          </p:cTn>
                        </p:par>
                      </p:childTnLst>
                    </p:cTn>
                  </p:par>
                  <p:par>
                    <p:cTn id="172" fill="hold">
                      <p:stCondLst>
                        <p:cond delay="indefinite"/>
                      </p:stCondLst>
                      <p:childTnLst>
                        <p:par>
                          <p:cTn id="173" fill="hold">
                            <p:stCondLst>
                              <p:cond delay="0"/>
                            </p:stCondLst>
                            <p:childTnLst>
                              <p:par>
                                <p:cTn id="174" presetID="4" presetClass="entr" presetSubtype="16" fill="hold" grpId="0" nodeType="clickEffect">
                                  <p:stCondLst>
                                    <p:cond delay="0"/>
                                  </p:stCondLst>
                                  <p:childTnLst>
                                    <p:set>
                                      <p:cBhvr>
                                        <p:cTn id="175" dur="1" fill="hold">
                                          <p:stCondLst>
                                            <p:cond delay="0"/>
                                          </p:stCondLst>
                                        </p:cTn>
                                        <p:tgtEl>
                                          <p:spTgt spid="80"/>
                                        </p:tgtEl>
                                        <p:attrNameLst>
                                          <p:attrName>style.visibility</p:attrName>
                                        </p:attrNameLst>
                                      </p:cBhvr>
                                      <p:to>
                                        <p:strVal val="visible"/>
                                      </p:to>
                                    </p:set>
                                    <p:animEffect transition="in" filter="box(in)">
                                      <p:cBhvr>
                                        <p:cTn id="176" dur="500"/>
                                        <p:tgtEl>
                                          <p:spTgt spid="80"/>
                                        </p:tgtEl>
                                      </p:cBhvr>
                                    </p:animEffect>
                                  </p:childTnLst>
                                </p:cTn>
                              </p:par>
                            </p:childTnLst>
                          </p:cTn>
                        </p:par>
                      </p:childTnLst>
                    </p:cTn>
                  </p:par>
                  <p:par>
                    <p:cTn id="177" fill="hold">
                      <p:stCondLst>
                        <p:cond delay="indefinite"/>
                      </p:stCondLst>
                      <p:childTnLst>
                        <p:par>
                          <p:cTn id="178" fill="hold">
                            <p:stCondLst>
                              <p:cond delay="0"/>
                            </p:stCondLst>
                            <p:childTnLst>
                              <p:par>
                                <p:cTn id="179" presetID="4" presetClass="exit" presetSubtype="16" fill="hold" grpId="1" nodeType="clickEffect">
                                  <p:stCondLst>
                                    <p:cond delay="0"/>
                                  </p:stCondLst>
                                  <p:childTnLst>
                                    <p:animEffect transition="out" filter="box(in)">
                                      <p:cBhvr>
                                        <p:cTn id="180" dur="500"/>
                                        <p:tgtEl>
                                          <p:spTgt spid="62"/>
                                        </p:tgtEl>
                                      </p:cBhvr>
                                    </p:animEffect>
                                    <p:set>
                                      <p:cBhvr>
                                        <p:cTn id="181" dur="1" fill="hold">
                                          <p:stCondLst>
                                            <p:cond delay="499"/>
                                          </p:stCondLst>
                                        </p:cTn>
                                        <p:tgtEl>
                                          <p:spTgt spid="62"/>
                                        </p:tgtEl>
                                        <p:attrNameLst>
                                          <p:attrName>style.visibility</p:attrName>
                                        </p:attrNameLst>
                                      </p:cBhvr>
                                      <p:to>
                                        <p:strVal val="hidden"/>
                                      </p:to>
                                    </p:set>
                                  </p:childTnLst>
                                </p:cTn>
                              </p:par>
                            </p:childTnLst>
                          </p:cTn>
                        </p:par>
                        <p:par>
                          <p:cTn id="182" fill="hold">
                            <p:stCondLst>
                              <p:cond delay="500"/>
                            </p:stCondLst>
                            <p:childTnLst>
                              <p:par>
                                <p:cTn id="183" presetID="2" presetClass="exit" presetSubtype="4" fill="hold" nodeType="afterEffect">
                                  <p:stCondLst>
                                    <p:cond delay="0"/>
                                  </p:stCondLst>
                                  <p:childTnLst>
                                    <p:anim calcmode="lin" valueType="num">
                                      <p:cBhvr additive="base">
                                        <p:cTn id="184" dur="2000"/>
                                        <p:tgtEl>
                                          <p:spTgt spid="61"/>
                                        </p:tgtEl>
                                        <p:attrNameLst>
                                          <p:attrName>ppt_x</p:attrName>
                                        </p:attrNameLst>
                                      </p:cBhvr>
                                      <p:tavLst>
                                        <p:tav tm="0">
                                          <p:val>
                                            <p:strVal val="ppt_x"/>
                                          </p:val>
                                        </p:tav>
                                        <p:tav tm="100000">
                                          <p:val>
                                            <p:strVal val="ppt_x"/>
                                          </p:val>
                                        </p:tav>
                                      </p:tavLst>
                                    </p:anim>
                                    <p:anim calcmode="lin" valueType="num">
                                      <p:cBhvr additive="base">
                                        <p:cTn id="185" dur="2000"/>
                                        <p:tgtEl>
                                          <p:spTgt spid="61"/>
                                        </p:tgtEl>
                                        <p:attrNameLst>
                                          <p:attrName>ppt_y</p:attrName>
                                        </p:attrNameLst>
                                      </p:cBhvr>
                                      <p:tavLst>
                                        <p:tav tm="0">
                                          <p:val>
                                            <p:strVal val="ppt_y"/>
                                          </p:val>
                                        </p:tav>
                                        <p:tav tm="100000">
                                          <p:val>
                                            <p:strVal val="1+ppt_h/2"/>
                                          </p:val>
                                        </p:tav>
                                      </p:tavLst>
                                    </p:anim>
                                    <p:set>
                                      <p:cBhvr>
                                        <p:cTn id="186" dur="1" fill="hold">
                                          <p:stCondLst>
                                            <p:cond delay="1999"/>
                                          </p:stCondLst>
                                        </p:cTn>
                                        <p:tgtEl>
                                          <p:spTgt spid="61"/>
                                        </p:tgtEl>
                                        <p:attrNameLst>
                                          <p:attrName>style.visibility</p:attrName>
                                        </p:attrNameLst>
                                      </p:cBhvr>
                                      <p:to>
                                        <p:strVal val="hidden"/>
                                      </p:to>
                                    </p:set>
                                  </p:childTnLst>
                                </p:cTn>
                              </p:par>
                            </p:childTnLst>
                          </p:cTn>
                        </p:par>
                        <p:par>
                          <p:cTn id="187" fill="hold">
                            <p:stCondLst>
                              <p:cond delay="2500"/>
                            </p:stCondLst>
                            <p:childTnLst>
                              <p:par>
                                <p:cTn id="188" presetID="2" presetClass="exit" presetSubtype="4" fill="hold" nodeType="afterEffect">
                                  <p:stCondLst>
                                    <p:cond delay="0"/>
                                  </p:stCondLst>
                                  <p:childTnLst>
                                    <p:anim calcmode="lin" valueType="num">
                                      <p:cBhvr additive="base">
                                        <p:cTn id="189" dur="2000"/>
                                        <p:tgtEl>
                                          <p:spTgt spid="33"/>
                                        </p:tgtEl>
                                        <p:attrNameLst>
                                          <p:attrName>ppt_x</p:attrName>
                                        </p:attrNameLst>
                                      </p:cBhvr>
                                      <p:tavLst>
                                        <p:tav tm="0">
                                          <p:val>
                                            <p:strVal val="ppt_x"/>
                                          </p:val>
                                        </p:tav>
                                        <p:tav tm="100000">
                                          <p:val>
                                            <p:strVal val="ppt_x"/>
                                          </p:val>
                                        </p:tav>
                                      </p:tavLst>
                                    </p:anim>
                                    <p:anim calcmode="lin" valueType="num">
                                      <p:cBhvr additive="base">
                                        <p:cTn id="190" dur="2000"/>
                                        <p:tgtEl>
                                          <p:spTgt spid="33"/>
                                        </p:tgtEl>
                                        <p:attrNameLst>
                                          <p:attrName>ppt_y</p:attrName>
                                        </p:attrNameLst>
                                      </p:cBhvr>
                                      <p:tavLst>
                                        <p:tav tm="0">
                                          <p:val>
                                            <p:strVal val="ppt_y"/>
                                          </p:val>
                                        </p:tav>
                                        <p:tav tm="100000">
                                          <p:val>
                                            <p:strVal val="1+ppt_h/2"/>
                                          </p:val>
                                        </p:tav>
                                      </p:tavLst>
                                    </p:anim>
                                    <p:set>
                                      <p:cBhvr>
                                        <p:cTn id="191" dur="1" fill="hold">
                                          <p:stCondLst>
                                            <p:cond delay="1999"/>
                                          </p:stCondLst>
                                        </p:cTn>
                                        <p:tgtEl>
                                          <p:spTgt spid="33"/>
                                        </p:tgtEl>
                                        <p:attrNameLst>
                                          <p:attrName>style.visibility</p:attrName>
                                        </p:attrNameLst>
                                      </p:cBhvr>
                                      <p:to>
                                        <p:strVal val="hidden"/>
                                      </p:to>
                                    </p:set>
                                  </p:childTnLst>
                                </p:cTn>
                              </p:par>
                            </p:childTnLst>
                          </p:cTn>
                        </p:par>
                        <p:par>
                          <p:cTn id="192" fill="hold">
                            <p:stCondLst>
                              <p:cond delay="4500"/>
                            </p:stCondLst>
                            <p:childTnLst>
                              <p:par>
                                <p:cTn id="193" presetID="0" presetClass="path" presetSubtype="0" accel="50000" decel="50000" fill="hold" grpId="2" nodeType="afterEffect">
                                  <p:stCondLst>
                                    <p:cond delay="0"/>
                                  </p:stCondLst>
                                  <p:childTnLst>
                                    <p:animMotion origin="layout" path="M -2.22222E-6 0.11029 L -2.22222E-6 0.00532 " pathEditMode="relative" rAng="0" ptsTypes="AA">
                                      <p:cBhvr>
                                        <p:cTn id="194" dur="2000" fill="hold"/>
                                        <p:tgtEl>
                                          <p:spTgt spid="63"/>
                                        </p:tgtEl>
                                        <p:attrNameLst>
                                          <p:attrName>ppt_x</p:attrName>
                                          <p:attrName>ppt_y</p:attrName>
                                        </p:attrNameLst>
                                      </p:cBhvr>
                                      <p:rCtr x="0" y="-52"/>
                                    </p:animMotion>
                                  </p:childTnLst>
                                </p:cTn>
                              </p:par>
                            </p:childTnLst>
                          </p:cTn>
                        </p:par>
                        <p:par>
                          <p:cTn id="195" fill="hold">
                            <p:stCondLst>
                              <p:cond delay="6500"/>
                            </p:stCondLst>
                            <p:childTnLst>
                              <p:par>
                                <p:cTn id="196" presetID="4" presetClass="exit" presetSubtype="16" fill="hold" grpId="1" nodeType="afterEffect">
                                  <p:stCondLst>
                                    <p:cond delay="0"/>
                                  </p:stCondLst>
                                  <p:childTnLst>
                                    <p:animEffect transition="out" filter="box(in)">
                                      <p:cBhvr>
                                        <p:cTn id="197" dur="2000"/>
                                        <p:tgtEl>
                                          <p:spTgt spid="67"/>
                                        </p:tgtEl>
                                      </p:cBhvr>
                                    </p:animEffect>
                                    <p:set>
                                      <p:cBhvr>
                                        <p:cTn id="198" dur="1" fill="hold">
                                          <p:stCondLst>
                                            <p:cond delay="1999"/>
                                          </p:stCondLst>
                                        </p:cTn>
                                        <p:tgtEl>
                                          <p:spTgt spid="67"/>
                                        </p:tgtEl>
                                        <p:attrNameLst>
                                          <p:attrName>style.visibility</p:attrName>
                                        </p:attrNameLst>
                                      </p:cBhvr>
                                      <p:to>
                                        <p:strVal val="hidden"/>
                                      </p:to>
                                    </p:set>
                                  </p:childTnLst>
                                </p:cTn>
                              </p:par>
                            </p:childTnLst>
                          </p:cTn>
                        </p:par>
                        <p:par>
                          <p:cTn id="199" fill="hold">
                            <p:stCondLst>
                              <p:cond delay="8500"/>
                            </p:stCondLst>
                            <p:childTnLst>
                              <p:par>
                                <p:cTn id="200" presetID="4" presetClass="entr" presetSubtype="16" fill="hold" grpId="1" nodeType="afterEffect">
                                  <p:stCondLst>
                                    <p:cond delay="0"/>
                                  </p:stCondLst>
                                  <p:childTnLst>
                                    <p:set>
                                      <p:cBhvr>
                                        <p:cTn id="201" dur="1" fill="hold">
                                          <p:stCondLst>
                                            <p:cond delay="0"/>
                                          </p:stCondLst>
                                        </p:cTn>
                                        <p:tgtEl>
                                          <p:spTgt spid="31"/>
                                        </p:tgtEl>
                                        <p:attrNameLst>
                                          <p:attrName>style.visibility</p:attrName>
                                        </p:attrNameLst>
                                      </p:cBhvr>
                                      <p:to>
                                        <p:strVal val="visible"/>
                                      </p:to>
                                    </p:set>
                                    <p:animEffect transition="in" filter="box(in)">
                                      <p:cBhvr>
                                        <p:cTn id="202"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62" grpId="0" animBg="1"/>
      <p:bldP spid="62" grpId="1" animBg="1"/>
      <p:bldP spid="63" grpId="0" animBg="1"/>
      <p:bldP spid="63" grpId="1" animBg="1"/>
      <p:bldP spid="63" grpId="2" animBg="1"/>
      <p:bldP spid="64" grpId="0" animBg="1"/>
      <p:bldP spid="64" grpId="1" animBg="1"/>
      <p:bldP spid="64" grpId="2" animBg="1"/>
      <p:bldP spid="64" grpId="3" animBg="1"/>
      <p:bldP spid="64" grpId="4" animBg="1"/>
      <p:bldP spid="64" grpId="5" animBg="1"/>
      <p:bldP spid="64" grpId="6" animBg="1"/>
      <p:bldP spid="64" grpId="7" animBg="1"/>
      <p:bldP spid="64" grpId="8" animBg="1"/>
      <p:bldP spid="64" grpId="9" animBg="1"/>
      <p:bldP spid="64" grpId="10" animBg="1"/>
      <p:bldP spid="64" grpId="11" animBg="1"/>
      <p:bldP spid="64" grpId="12" animBg="1"/>
      <p:bldP spid="64" grpId="13" animBg="1"/>
      <p:bldP spid="64" grpId="14" animBg="1"/>
      <p:bldP spid="64" grpId="15" animBg="1"/>
      <p:bldP spid="64" grpId="16" animBg="1"/>
      <p:bldP spid="66" grpId="0"/>
      <p:bldP spid="67" grpId="0"/>
      <p:bldP spid="67" grpId="1"/>
      <p:bldP spid="68" grpId="0"/>
      <p:bldP spid="69" grpId="0"/>
      <p:bldP spid="70" grpId="0"/>
      <p:bldP spid="71" grpId="0"/>
      <p:bldP spid="72" grpId="0"/>
      <p:bldP spid="73" grpId="0"/>
      <p:bldP spid="74" grpId="0"/>
      <p:bldP spid="75" grpId="0"/>
      <p:bldP spid="76" grpId="0"/>
      <p:bldP spid="77" grpId="0"/>
      <p:bldP spid="78" grpId="0"/>
      <p:bldP spid="79" grpId="0"/>
      <p:bldP spid="80" grpId="0"/>
      <p:bldP spid="8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
          <p:cNvPicPr>
            <a:picLocks noChangeAspect="1" noChangeArrowheads="1"/>
          </p:cNvPicPr>
          <p:nvPr/>
        </p:nvPicPr>
        <p:blipFill>
          <a:blip r:embed="rId2" cstate="print"/>
          <a:srcRect l="32925" t="9469" r="26121" b="18672"/>
          <a:stretch>
            <a:fillRect/>
          </a:stretch>
        </p:blipFill>
        <p:spPr bwMode="auto">
          <a:xfrm>
            <a:off x="0" y="1371600"/>
            <a:ext cx="5076056" cy="4546235"/>
          </a:xfrm>
          <a:prstGeom prst="rect">
            <a:avLst/>
          </a:prstGeom>
          <a:noFill/>
          <a:ln w="9525">
            <a:noFill/>
            <a:miter lim="800000"/>
            <a:headEnd/>
            <a:tailEnd/>
          </a:ln>
        </p:spPr>
      </p:pic>
      <p:graphicFrame>
        <p:nvGraphicFramePr>
          <p:cNvPr id="29" name="表格 28"/>
          <p:cNvGraphicFramePr>
            <a:graphicFrameLocks noGrp="1"/>
          </p:cNvGraphicFramePr>
          <p:nvPr/>
        </p:nvGraphicFramePr>
        <p:xfrm>
          <a:off x="3985120" y="730384"/>
          <a:ext cx="5123384" cy="1097280"/>
        </p:xfrm>
        <a:graphic>
          <a:graphicData uri="http://schemas.openxmlformats.org/drawingml/2006/table">
            <a:tbl>
              <a:tblPr firstRow="1" bandRow="1">
                <a:tableStyleId>{5C22544A-7EE6-4342-B048-85BDC9FD1C3A}</a:tableStyleId>
              </a:tblPr>
              <a:tblGrid>
                <a:gridCol w="857407">
                  <a:extLst>
                    <a:ext uri="{9D8B030D-6E8A-4147-A177-3AD203B41FA5}">
                      <a16:colId xmlns:a16="http://schemas.microsoft.com/office/drawing/2014/main" val="20000"/>
                    </a:ext>
                  </a:extLst>
                </a:gridCol>
                <a:gridCol w="1397475">
                  <a:extLst>
                    <a:ext uri="{9D8B030D-6E8A-4147-A177-3AD203B41FA5}">
                      <a16:colId xmlns:a16="http://schemas.microsoft.com/office/drawing/2014/main" val="20001"/>
                    </a:ext>
                  </a:extLst>
                </a:gridCol>
                <a:gridCol w="672766">
                  <a:extLst>
                    <a:ext uri="{9D8B030D-6E8A-4147-A177-3AD203B41FA5}">
                      <a16:colId xmlns:a16="http://schemas.microsoft.com/office/drawing/2014/main" val="20002"/>
                    </a:ext>
                  </a:extLst>
                </a:gridCol>
                <a:gridCol w="1171059">
                  <a:extLst>
                    <a:ext uri="{9D8B030D-6E8A-4147-A177-3AD203B41FA5}">
                      <a16:colId xmlns:a16="http://schemas.microsoft.com/office/drawing/2014/main" val="20003"/>
                    </a:ext>
                  </a:extLst>
                </a:gridCol>
                <a:gridCol w="1024677">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name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KIND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OFFSET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OTHER</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34" name="表格 33"/>
          <p:cNvGraphicFramePr>
            <a:graphicFrameLocks noGrp="1"/>
          </p:cNvGraphicFramePr>
          <p:nvPr/>
        </p:nvGraphicFramePr>
        <p:xfrm>
          <a:off x="3977704" y="1081767"/>
          <a:ext cx="5166295" cy="365760"/>
        </p:xfrm>
        <a:graphic>
          <a:graphicData uri="http://schemas.openxmlformats.org/drawingml/2006/table">
            <a:tbl>
              <a:tblPr firstRow="1" bandRow="1">
                <a:tableStyleId>{5C22544A-7EE6-4342-B048-85BDC9FD1C3A}</a:tableStyleId>
              </a:tblPr>
              <a:tblGrid>
                <a:gridCol w="864588">
                  <a:extLst>
                    <a:ext uri="{9D8B030D-6E8A-4147-A177-3AD203B41FA5}">
                      <a16:colId xmlns:a16="http://schemas.microsoft.com/office/drawing/2014/main" val="20000"/>
                    </a:ext>
                  </a:extLst>
                </a:gridCol>
                <a:gridCol w="1409180">
                  <a:extLst>
                    <a:ext uri="{9D8B030D-6E8A-4147-A177-3AD203B41FA5}">
                      <a16:colId xmlns:a16="http://schemas.microsoft.com/office/drawing/2014/main" val="20001"/>
                    </a:ext>
                  </a:extLst>
                </a:gridCol>
                <a:gridCol w="624784">
                  <a:extLst>
                    <a:ext uri="{9D8B030D-6E8A-4147-A177-3AD203B41FA5}">
                      <a16:colId xmlns:a16="http://schemas.microsoft.com/office/drawing/2014/main" val="20002"/>
                    </a:ext>
                  </a:extLst>
                </a:gridCol>
                <a:gridCol w="1234484">
                  <a:extLst>
                    <a:ext uri="{9D8B030D-6E8A-4147-A177-3AD203B41FA5}">
                      <a16:colId xmlns:a16="http://schemas.microsoft.com/office/drawing/2014/main" val="20003"/>
                    </a:ext>
                  </a:extLst>
                </a:gridCol>
                <a:gridCol w="1033259">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a</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solidFill>
                            <a:schemeClr val="tx1"/>
                          </a:solidFill>
                        </a:rPr>
                        <a:t>数组</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err="1">
                          <a:solidFill>
                            <a:schemeClr val="tx1"/>
                          </a:solidFill>
                        </a:rPr>
                        <a:t>i</a:t>
                      </a:r>
                      <a:endParaRPr lang="zh-CN" alt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err="1">
                          <a:solidFill>
                            <a:schemeClr val="tx1"/>
                          </a:solidFill>
                        </a:rPr>
                        <a:t>DXi</a:t>
                      </a:r>
                      <a:endParaRPr lang="zh-CN" alt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dirty="0">
                          <a:solidFill>
                            <a:schemeClr val="tx1"/>
                          </a:solidFill>
                        </a:rPr>
                        <a:t>内情向量</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5" name="右箭头 34"/>
          <p:cNvSpPr>
            <a:spLocks noChangeArrowheads="1"/>
          </p:cNvSpPr>
          <p:nvPr/>
        </p:nvSpPr>
        <p:spPr bwMode="auto">
          <a:xfrm>
            <a:off x="3252242" y="979959"/>
            <a:ext cx="743694" cy="504825"/>
          </a:xfrm>
          <a:prstGeom prst="rightArrow">
            <a:avLst>
              <a:gd name="adj1" fmla="val 50000"/>
              <a:gd name="adj2" fmla="val 49940"/>
            </a:avLst>
          </a:prstGeom>
          <a:solidFill>
            <a:srgbClr val="FFFF00"/>
          </a:solidFill>
          <a:ln w="9525" algn="ctr">
            <a:solidFill>
              <a:schemeClr val="tx1"/>
            </a:solidFill>
            <a:miter lim="800000"/>
            <a:headEnd/>
            <a:tailEnd/>
          </a:ln>
        </p:spPr>
        <p:txBody>
          <a:bodyPr wrap="none"/>
          <a:lstStyle/>
          <a:p>
            <a:pPr eaLnBrk="1" hangingPunct="1"/>
            <a:r>
              <a:rPr lang="en-US" altLang="zh-CN" sz="1200" b="1" dirty="0" err="1">
                <a:solidFill>
                  <a:srgbClr val="000000"/>
                </a:solidFill>
              </a:rPr>
              <a:t>pTX</a:t>
            </a:r>
            <a:endParaRPr lang="zh-CN" altLang="en-US" sz="1200" b="1" dirty="0">
              <a:solidFill>
                <a:srgbClr val="000000"/>
              </a:solidFill>
            </a:endParaRPr>
          </a:p>
        </p:txBody>
      </p:sp>
      <p:sp>
        <p:nvSpPr>
          <p:cNvPr id="36" name="TextBox 35"/>
          <p:cNvSpPr txBox="1"/>
          <p:nvPr/>
        </p:nvSpPr>
        <p:spPr>
          <a:xfrm>
            <a:off x="251520" y="591071"/>
            <a:ext cx="2448272" cy="461665"/>
          </a:xfrm>
          <a:prstGeom prst="rect">
            <a:avLst/>
          </a:prstGeom>
          <a:noFill/>
        </p:spPr>
        <p:txBody>
          <a:bodyPr wrap="square" rtlCol="0">
            <a:spAutoFit/>
          </a:bodyPr>
          <a:lstStyle/>
          <a:p>
            <a:r>
              <a:rPr lang="zh-CN" altLang="en-US" b="1" dirty="0"/>
              <a:t>（</a:t>
            </a:r>
            <a:r>
              <a:rPr lang="en-US" altLang="zh-CN" b="1" dirty="0"/>
              <a:t>4</a:t>
            </a:r>
            <a:r>
              <a:rPr lang="zh-CN" altLang="en-US" b="1" dirty="0"/>
              <a:t>）数组说明</a:t>
            </a:r>
          </a:p>
        </p:txBody>
      </p:sp>
      <p:sp>
        <p:nvSpPr>
          <p:cNvPr id="37" name="矩形 36"/>
          <p:cNvSpPr>
            <a:spLocks noChangeArrowheads="1"/>
          </p:cNvSpPr>
          <p:nvPr/>
        </p:nvSpPr>
        <p:spPr bwMode="auto">
          <a:xfrm>
            <a:off x="3923928" y="302742"/>
            <a:ext cx="1656556" cy="461962"/>
          </a:xfrm>
          <a:prstGeom prst="rect">
            <a:avLst/>
          </a:prstGeom>
          <a:noFill/>
          <a:ln w="9525">
            <a:noFill/>
            <a:miter lim="800000"/>
            <a:headEnd/>
            <a:tailEnd/>
          </a:ln>
        </p:spPr>
        <p:txBody>
          <a:bodyPr wrap="square">
            <a:spAutoFit/>
          </a:bodyPr>
          <a:lstStyle/>
          <a:p>
            <a:r>
              <a:rPr lang="en-US" altLang="zh-CN" b="1" dirty="0">
                <a:solidFill>
                  <a:srgbClr val="000000"/>
                </a:solidFill>
                <a:latin typeface="Times New Roman" pitchFamily="18" charset="0"/>
                <a:cs typeface="Times New Roman" pitchFamily="18" charset="0"/>
              </a:rPr>
              <a:t>LEV:  </a:t>
            </a:r>
            <a:r>
              <a:rPr lang="en-US" altLang="zh-CN" b="1" dirty="0" err="1">
                <a:solidFill>
                  <a:srgbClr val="000000"/>
                </a:solidFill>
                <a:latin typeface="Times New Roman" pitchFamily="18" charset="0"/>
                <a:cs typeface="Times New Roman" pitchFamily="18" charset="0"/>
              </a:rPr>
              <a:t>i</a:t>
            </a:r>
            <a:endParaRPr lang="zh-CN" altLang="en-US" b="1" dirty="0">
              <a:solidFill>
                <a:srgbClr val="000000"/>
              </a:solidFill>
              <a:latin typeface="Times New Roman" pitchFamily="18" charset="0"/>
              <a:cs typeface="Times New Roman" pitchFamily="18" charset="0"/>
            </a:endParaRPr>
          </a:p>
        </p:txBody>
      </p:sp>
      <p:sp>
        <p:nvSpPr>
          <p:cNvPr id="39" name="TextBox 38"/>
          <p:cNvSpPr txBox="1"/>
          <p:nvPr/>
        </p:nvSpPr>
        <p:spPr>
          <a:xfrm>
            <a:off x="2411760" y="1669364"/>
            <a:ext cx="1368152" cy="369332"/>
          </a:xfrm>
          <a:prstGeom prst="rect">
            <a:avLst/>
          </a:prstGeom>
          <a:noFill/>
          <a:ln>
            <a:noFill/>
          </a:ln>
        </p:spPr>
        <p:txBody>
          <a:bodyPr wrap="square" rtlCol="0">
            <a:spAutoFit/>
          </a:bodyPr>
          <a:lstStyle/>
          <a:p>
            <a:pPr algn="ct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A</a:t>
            </a:r>
            <a:endParaRPr lang="zh-CN" altLang="en-US" sz="1800" b="1" dirty="0">
              <a:latin typeface="Times New Roman" pitchFamily="18" charset="0"/>
              <a:cs typeface="Times New Roman" pitchFamily="18" charset="0"/>
            </a:endParaRPr>
          </a:p>
        </p:txBody>
      </p:sp>
      <p:sp>
        <p:nvSpPr>
          <p:cNvPr id="40" name="TextBox 39"/>
          <p:cNvSpPr txBox="1"/>
          <p:nvPr/>
        </p:nvSpPr>
        <p:spPr>
          <a:xfrm>
            <a:off x="323528" y="3285478"/>
            <a:ext cx="1368152" cy="707886"/>
          </a:xfrm>
          <a:prstGeom prst="rect">
            <a:avLst/>
          </a:prstGeom>
          <a:noFill/>
          <a:ln>
            <a:noFill/>
          </a:ln>
        </p:spPr>
        <p:txBody>
          <a:bodyPr wrap="square" rtlCol="0">
            <a:spAutoFit/>
          </a:bodyPr>
          <a:lstStyle/>
          <a:p>
            <a:r>
              <a:rPr lang="en-US" altLang="zh-CN" sz="2000" b="1" dirty="0">
                <a:latin typeface="Times New Roman" pitchFamily="18" charset="0"/>
                <a:cs typeface="Times New Roman" pitchFamily="18" charset="0"/>
              </a:rPr>
              <a:t>.type : </a:t>
            </a:r>
            <a:r>
              <a:rPr lang="en-US" altLang="zh-CN" sz="2000" b="1" dirty="0" err="1">
                <a:latin typeface="Times New Roman" pitchFamily="18" charset="0"/>
                <a:cs typeface="Times New Roman" pitchFamily="18" charset="0"/>
              </a:rPr>
              <a:t>int</a:t>
            </a:r>
            <a:r>
              <a:rPr lang="en-US" altLang="zh-CN" sz="2000" b="1" dirty="0">
                <a:latin typeface="Times New Roman" pitchFamily="18" charset="0"/>
                <a:cs typeface="Times New Roman" pitchFamily="18" charset="0"/>
              </a:rPr>
              <a:t>  </a:t>
            </a:r>
          </a:p>
          <a:p>
            <a:r>
              <a:rPr lang="en-US" altLang="zh-CN" sz="2000" b="1" dirty="0">
                <a:latin typeface="Times New Roman" pitchFamily="18" charset="0"/>
                <a:cs typeface="Times New Roman" pitchFamily="18" charset="0"/>
              </a:rPr>
              <a:t>.width: 4 </a:t>
            </a:r>
            <a:endParaRPr lang="zh-CN" altLang="en-US" sz="2000" b="1" dirty="0">
              <a:latin typeface="Times New Roman" pitchFamily="18" charset="0"/>
              <a:cs typeface="Times New Roman" pitchFamily="18" charset="0"/>
            </a:endParaRPr>
          </a:p>
        </p:txBody>
      </p:sp>
      <p:sp>
        <p:nvSpPr>
          <p:cNvPr id="41" name="下箭头 40"/>
          <p:cNvSpPr/>
          <p:nvPr/>
        </p:nvSpPr>
        <p:spPr bwMode="auto">
          <a:xfrm>
            <a:off x="1979712" y="1669364"/>
            <a:ext cx="144016" cy="216024"/>
          </a:xfrm>
          <a:prstGeom prst="downArrow">
            <a:avLst/>
          </a:prstGeom>
          <a:solidFill>
            <a:srgbClr val="FF000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p:txBody>
      </p:sp>
      <p:sp>
        <p:nvSpPr>
          <p:cNvPr id="42" name="TextBox 41"/>
          <p:cNvSpPr txBox="1"/>
          <p:nvPr/>
        </p:nvSpPr>
        <p:spPr>
          <a:xfrm>
            <a:off x="3851920" y="2518946"/>
            <a:ext cx="2160240"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a:t>
            </a:r>
            <a:r>
              <a:rPr lang="en-US" altLang="zh-CN" sz="1600" b="1" dirty="0" err="1">
                <a:solidFill>
                  <a:srgbClr val="FF0000"/>
                </a:solidFill>
                <a:latin typeface="Times New Roman" pitchFamily="18" charset="0"/>
                <a:cs typeface="Times New Roman" pitchFamily="18" charset="0"/>
              </a:rPr>
              <a:t>offSet</a:t>
            </a:r>
            <a:r>
              <a:rPr lang="en-US" altLang="zh-CN" sz="1600" b="1" dirty="0">
                <a:solidFill>
                  <a:srgbClr val="FF0000"/>
                </a:solidFill>
                <a:latin typeface="Times New Roman" pitchFamily="18" charset="0"/>
                <a:cs typeface="Times New Roman" pitchFamily="18" charset="0"/>
              </a:rPr>
              <a:t>: A</a:t>
            </a:r>
          </a:p>
          <a:p>
            <a:r>
              <a:rPr lang="en-US" altLang="zh-CN" sz="1600" b="1" dirty="0">
                <a:solidFill>
                  <a:srgbClr val="FF0000"/>
                </a:solidFill>
                <a:latin typeface="Times New Roman" pitchFamily="18" charset="0"/>
                <a:cs typeface="Times New Roman" pitchFamily="18" charset="0"/>
              </a:rPr>
              <a:t>.type:  </a:t>
            </a:r>
            <a:r>
              <a:rPr lang="en-US" altLang="zh-CN" sz="1600" b="1" dirty="0" err="1">
                <a:solidFill>
                  <a:srgbClr val="FF0000"/>
                </a:solidFill>
                <a:latin typeface="Times New Roman" pitchFamily="18" charset="0"/>
                <a:cs typeface="Times New Roman" pitchFamily="18" charset="0"/>
              </a:rPr>
              <a:t>int</a:t>
            </a:r>
            <a:r>
              <a:rPr lang="en-US" altLang="zh-CN" sz="1600" b="1" dirty="0">
                <a:solidFill>
                  <a:srgbClr val="FF0000"/>
                </a:solidFill>
                <a:latin typeface="Times New Roman" pitchFamily="18" charset="0"/>
                <a:cs typeface="Times New Roman" pitchFamily="18" charset="0"/>
              </a:rPr>
              <a:t>  .width: 4 </a:t>
            </a:r>
            <a:endParaRPr lang="zh-CN" altLang="en-US" sz="1600" b="1" dirty="0">
              <a:solidFill>
                <a:srgbClr val="FF0000"/>
              </a:solidFill>
              <a:latin typeface="Times New Roman" pitchFamily="18" charset="0"/>
              <a:cs typeface="Times New Roman" pitchFamily="18" charset="0"/>
            </a:endParaRPr>
          </a:p>
        </p:txBody>
      </p:sp>
      <p:sp>
        <p:nvSpPr>
          <p:cNvPr id="43" name="TextBox 42"/>
          <p:cNvSpPr txBox="1"/>
          <p:nvPr/>
        </p:nvSpPr>
        <p:spPr>
          <a:xfrm>
            <a:off x="3203848" y="3172821"/>
            <a:ext cx="1944216"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a:t>
            </a:r>
            <a:r>
              <a:rPr lang="en-US" altLang="zh-CN" sz="1600" b="1" dirty="0" err="1">
                <a:solidFill>
                  <a:srgbClr val="FF0000"/>
                </a:solidFill>
                <a:latin typeface="Times New Roman" pitchFamily="18" charset="0"/>
                <a:cs typeface="Times New Roman" pitchFamily="18" charset="0"/>
              </a:rPr>
              <a:t>offSet</a:t>
            </a:r>
            <a:r>
              <a:rPr lang="en-US" altLang="zh-CN" sz="1600" b="1" dirty="0">
                <a:solidFill>
                  <a:srgbClr val="FF0000"/>
                </a:solidFill>
                <a:latin typeface="Times New Roman" pitchFamily="18" charset="0"/>
                <a:cs typeface="Times New Roman" pitchFamily="18" charset="0"/>
              </a:rPr>
              <a:t>: A</a:t>
            </a:r>
          </a:p>
          <a:p>
            <a:r>
              <a:rPr lang="en-US" altLang="zh-CN" sz="1600" b="1" dirty="0">
                <a:solidFill>
                  <a:srgbClr val="FF0000"/>
                </a:solidFill>
                <a:latin typeface="Times New Roman" pitchFamily="18" charset="0"/>
                <a:cs typeface="Times New Roman" pitchFamily="18" charset="0"/>
              </a:rPr>
              <a:t>.type:  </a:t>
            </a:r>
            <a:r>
              <a:rPr lang="en-US" altLang="zh-CN" sz="1600" b="1" dirty="0" err="1">
                <a:solidFill>
                  <a:srgbClr val="FF0000"/>
                </a:solidFill>
                <a:latin typeface="Times New Roman" pitchFamily="18" charset="0"/>
                <a:cs typeface="Times New Roman" pitchFamily="18" charset="0"/>
              </a:rPr>
              <a:t>int</a:t>
            </a:r>
            <a:r>
              <a:rPr lang="en-US" altLang="zh-CN" sz="1600" b="1" dirty="0">
                <a:solidFill>
                  <a:srgbClr val="FF0000"/>
                </a:solidFill>
                <a:latin typeface="Times New Roman" pitchFamily="18" charset="0"/>
                <a:cs typeface="Times New Roman" pitchFamily="18" charset="0"/>
              </a:rPr>
              <a:t>  .width: 4 </a:t>
            </a:r>
            <a:endParaRPr lang="zh-CN" altLang="en-US" sz="1600" b="1" dirty="0">
              <a:solidFill>
                <a:srgbClr val="FF0000"/>
              </a:solidFill>
              <a:latin typeface="Times New Roman" pitchFamily="18" charset="0"/>
              <a:cs typeface="Times New Roman" pitchFamily="18" charset="0"/>
            </a:endParaRPr>
          </a:p>
        </p:txBody>
      </p:sp>
      <p:sp>
        <p:nvSpPr>
          <p:cNvPr id="44" name="TextBox 43"/>
          <p:cNvSpPr txBox="1"/>
          <p:nvPr/>
        </p:nvSpPr>
        <p:spPr>
          <a:xfrm>
            <a:off x="-36512" y="4045628"/>
            <a:ext cx="1872208" cy="646331"/>
          </a:xfrm>
          <a:prstGeom prst="rect">
            <a:avLst/>
          </a:prstGeom>
          <a:noFill/>
          <a:ln>
            <a:noFill/>
          </a:ln>
        </p:spPr>
        <p:txBody>
          <a:bodyPr wrap="square" rtlCol="0">
            <a:spAutoFit/>
          </a:bodyPr>
          <a:lstStyle/>
          <a:p>
            <a:r>
              <a:rPr lang="zh-CN" altLang="en-US" sz="1800" b="1" dirty="0">
                <a:latin typeface="Times New Roman" pitchFamily="18" charset="0"/>
                <a:cs typeface="Times New Roman" pitchFamily="18" charset="0"/>
              </a:rPr>
              <a:t>记录数组名</a:t>
            </a:r>
            <a:r>
              <a:rPr lang="en-US" altLang="zh-CN" sz="1800" b="1" dirty="0">
                <a:latin typeface="Times New Roman" pitchFamily="18" charset="0"/>
                <a:cs typeface="Times New Roman" pitchFamily="18" charset="0"/>
              </a:rPr>
              <a:t>a</a:t>
            </a:r>
            <a:r>
              <a:rPr lang="zh-CN" altLang="en-US" sz="1800" b="1" dirty="0">
                <a:latin typeface="Times New Roman" pitchFamily="18" charset="0"/>
                <a:cs typeface="Times New Roman" pitchFamily="18" charset="0"/>
              </a:rPr>
              <a:t>，第</a:t>
            </a:r>
            <a:r>
              <a:rPr lang="en-US" altLang="zh-CN" sz="1800" b="1" dirty="0">
                <a:latin typeface="Times New Roman" pitchFamily="18" charset="0"/>
                <a:cs typeface="Times New Roman" pitchFamily="18" charset="0"/>
              </a:rPr>
              <a:t>1</a:t>
            </a:r>
            <a:r>
              <a:rPr lang="zh-CN" altLang="en-US" sz="1800" b="1" dirty="0">
                <a:latin typeface="Times New Roman" pitchFamily="18" charset="0"/>
                <a:cs typeface="Times New Roman" pitchFamily="18" charset="0"/>
              </a:rPr>
              <a:t>维大小为</a:t>
            </a:r>
            <a:r>
              <a:rPr lang="en-US" altLang="zh-CN" sz="1800" b="1" dirty="0">
                <a:latin typeface="Times New Roman" pitchFamily="18" charset="0"/>
                <a:cs typeface="Times New Roman" pitchFamily="18" charset="0"/>
              </a:rPr>
              <a:t>10 </a:t>
            </a:r>
            <a:endParaRPr lang="zh-CN" altLang="en-US" sz="1800" b="1" dirty="0">
              <a:latin typeface="Times New Roman" pitchFamily="18" charset="0"/>
              <a:cs typeface="Times New Roman" pitchFamily="18" charset="0"/>
            </a:endParaRPr>
          </a:p>
        </p:txBody>
      </p:sp>
      <p:sp>
        <p:nvSpPr>
          <p:cNvPr id="45" name="TextBox 44"/>
          <p:cNvSpPr txBox="1"/>
          <p:nvPr/>
        </p:nvSpPr>
        <p:spPr>
          <a:xfrm>
            <a:off x="3203848" y="3698362"/>
            <a:ext cx="1872208" cy="923330"/>
          </a:xfrm>
          <a:prstGeom prst="rect">
            <a:avLst/>
          </a:prstGeom>
          <a:noFill/>
          <a:ln>
            <a:noFill/>
          </a:ln>
        </p:spPr>
        <p:txBody>
          <a:bodyPr wrap="square" rtlCol="0">
            <a:spAutoFit/>
          </a:bodyPr>
          <a:lstStyle/>
          <a:p>
            <a:r>
              <a:rPr lang="zh-CN" altLang="en-US" sz="1800" b="1" dirty="0">
                <a:latin typeface="Times New Roman" pitchFamily="18" charset="0"/>
                <a:cs typeface="Times New Roman" pitchFamily="18" charset="0"/>
              </a:rPr>
              <a:t>记录数组名</a:t>
            </a:r>
            <a:r>
              <a:rPr lang="en-US" altLang="zh-CN" sz="1800" b="1" dirty="0">
                <a:latin typeface="Times New Roman" pitchFamily="18" charset="0"/>
                <a:cs typeface="Times New Roman" pitchFamily="18" charset="0"/>
              </a:rPr>
              <a:t>a</a:t>
            </a:r>
            <a:r>
              <a:rPr lang="zh-CN" altLang="en-US" sz="1800" b="1" dirty="0">
                <a:latin typeface="Times New Roman" pitchFamily="18" charset="0"/>
                <a:cs typeface="Times New Roman" pitchFamily="18" charset="0"/>
              </a:rPr>
              <a:t>，第</a:t>
            </a:r>
            <a:r>
              <a:rPr lang="en-US" altLang="zh-CN" sz="1800" b="1" dirty="0">
                <a:latin typeface="Times New Roman" pitchFamily="18" charset="0"/>
                <a:cs typeface="Times New Roman" pitchFamily="18" charset="0"/>
              </a:rPr>
              <a:t>1</a:t>
            </a:r>
            <a:r>
              <a:rPr lang="zh-CN" altLang="en-US" sz="1800" b="1" dirty="0">
                <a:latin typeface="Times New Roman" pitchFamily="18" charset="0"/>
                <a:cs typeface="Times New Roman" pitchFamily="18" charset="0"/>
              </a:rPr>
              <a:t>维大小为</a:t>
            </a:r>
            <a:r>
              <a:rPr lang="en-US" altLang="zh-CN" sz="1800" b="1" dirty="0">
                <a:latin typeface="Times New Roman" pitchFamily="18" charset="0"/>
                <a:cs typeface="Times New Roman" pitchFamily="18" charset="0"/>
              </a:rPr>
              <a:t>10</a:t>
            </a:r>
          </a:p>
          <a:p>
            <a:r>
              <a:rPr lang="zh-CN" altLang="en-US" sz="1800" b="1" dirty="0">
                <a:latin typeface="Times New Roman" pitchFamily="18" charset="0"/>
                <a:cs typeface="Times New Roman" pitchFamily="18" charset="0"/>
              </a:rPr>
              <a:t>第</a:t>
            </a:r>
            <a:r>
              <a:rPr lang="en-US" altLang="zh-CN" sz="1800" b="1" dirty="0">
                <a:latin typeface="Times New Roman" pitchFamily="18" charset="0"/>
                <a:cs typeface="Times New Roman" pitchFamily="18" charset="0"/>
              </a:rPr>
              <a:t>2</a:t>
            </a:r>
            <a:r>
              <a:rPr lang="zh-CN" altLang="en-US" sz="1800" b="1" dirty="0">
                <a:latin typeface="Times New Roman" pitchFamily="18" charset="0"/>
                <a:cs typeface="Times New Roman" pitchFamily="18" charset="0"/>
              </a:rPr>
              <a:t>维大小为</a:t>
            </a:r>
            <a:r>
              <a:rPr lang="en-US" altLang="zh-CN" sz="1800" b="1" dirty="0">
                <a:latin typeface="Times New Roman" pitchFamily="18" charset="0"/>
                <a:cs typeface="Times New Roman" pitchFamily="18" charset="0"/>
              </a:rPr>
              <a:t>20 </a:t>
            </a:r>
            <a:endParaRPr lang="zh-CN" altLang="en-US" sz="1800" b="1" dirty="0">
              <a:latin typeface="Times New Roman" pitchFamily="18" charset="0"/>
              <a:cs typeface="Times New Roman" pitchFamily="18" charset="0"/>
            </a:endParaRPr>
          </a:p>
        </p:txBody>
      </p:sp>
      <p:graphicFrame>
        <p:nvGraphicFramePr>
          <p:cNvPr id="46" name="表格 45"/>
          <p:cNvGraphicFramePr>
            <a:graphicFrameLocks noGrp="1"/>
          </p:cNvGraphicFramePr>
          <p:nvPr/>
        </p:nvGraphicFramePr>
        <p:xfrm>
          <a:off x="6793432" y="2475736"/>
          <a:ext cx="2171056" cy="2374580"/>
        </p:xfrm>
        <a:graphic>
          <a:graphicData uri="http://schemas.openxmlformats.org/drawingml/2006/table">
            <a:tbl>
              <a:tblPr firstRow="1" bandRow="1">
                <a:tableStyleId>{5C22544A-7EE6-4342-B048-85BDC9FD1C3A}</a:tableStyleId>
              </a:tblPr>
              <a:tblGrid>
                <a:gridCol w="891622">
                  <a:extLst>
                    <a:ext uri="{9D8B030D-6E8A-4147-A177-3AD203B41FA5}">
                      <a16:colId xmlns:a16="http://schemas.microsoft.com/office/drawing/2014/main" val="20000"/>
                    </a:ext>
                  </a:extLst>
                </a:gridCol>
                <a:gridCol w="639717">
                  <a:extLst>
                    <a:ext uri="{9D8B030D-6E8A-4147-A177-3AD203B41FA5}">
                      <a16:colId xmlns:a16="http://schemas.microsoft.com/office/drawing/2014/main" val="20001"/>
                    </a:ext>
                  </a:extLst>
                </a:gridCol>
                <a:gridCol w="639717">
                  <a:extLst>
                    <a:ext uri="{9D8B030D-6E8A-4147-A177-3AD203B41FA5}">
                      <a16:colId xmlns:a16="http://schemas.microsoft.com/office/drawing/2014/main" val="20002"/>
                    </a:ext>
                  </a:extLst>
                </a:gridCol>
              </a:tblGrid>
              <a:tr h="635075">
                <a:tc>
                  <a:txBody>
                    <a:bodyPr/>
                    <a:lstStyle/>
                    <a:p>
                      <a:pPr algn="ctr"/>
                      <a:r>
                        <a:rPr lang="zh-CN" altLang="en-US" b="1" dirty="0">
                          <a:solidFill>
                            <a:schemeClr val="tx1"/>
                          </a:solidFill>
                        </a:rPr>
                        <a:t>维数</a:t>
                      </a:r>
                      <a:endParaRPr lang="en-US" altLang="zh-CN" b="1" dirty="0">
                        <a:solidFill>
                          <a:schemeClr val="tx1"/>
                        </a:solidFill>
                      </a:endParaRPr>
                    </a:p>
                    <a:p>
                      <a:pPr algn="ctr"/>
                      <a:r>
                        <a:rPr lang="en-US" altLang="zh-CN" b="1" dirty="0">
                          <a:solidFill>
                            <a:schemeClr val="tx1"/>
                          </a:solidFill>
                        </a:rPr>
                        <a:t>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b="1" dirty="0">
                          <a:solidFill>
                            <a:schemeClr val="tx1"/>
                          </a:solidFill>
                        </a:rPr>
                        <a:t>元素类型</a:t>
                      </a:r>
                      <a:endParaRPr lang="en-US" altLang="zh-CN" b="1" dirty="0">
                        <a:solidFill>
                          <a:schemeClr val="tx1"/>
                        </a:solidFill>
                      </a:endParaRPr>
                    </a:p>
                    <a:p>
                      <a:pPr algn="ctr"/>
                      <a:r>
                        <a:rPr lang="en-US" altLang="zh-CN" b="1" dirty="0" err="1">
                          <a:solidFill>
                            <a:schemeClr val="tx1"/>
                          </a:solidFill>
                        </a:rPr>
                        <a:t>int</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0000"/>
                  </a:ext>
                </a:extLst>
              </a:tr>
              <a:tr h="6012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chemeClr val="tx1"/>
                          </a:solidFill>
                        </a:rPr>
                        <a:t>首地址</a:t>
                      </a:r>
                      <a:endParaRPr lang="en-US" altLang="zh-CN" b="1" dirty="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rPr>
                        <a:t>A</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r>
                        <a:rPr lang="zh-CN" altLang="en-US" b="1" dirty="0"/>
                        <a:t>不变部分</a:t>
                      </a:r>
                      <a:endParaRPr lang="en-US" altLang="zh-CN" b="1" dirty="0"/>
                    </a:p>
                    <a:p>
                      <a:pPr algn="ctr"/>
                      <a:r>
                        <a:rPr lang="en-US" altLang="zh-CN" b="1" dirty="0"/>
                        <a:t>C</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0001"/>
                  </a:ext>
                </a:extLst>
              </a:tr>
              <a:tr h="362900">
                <a:tc>
                  <a:txBody>
                    <a:bodyPr/>
                    <a:lstStyle/>
                    <a:p>
                      <a:pPr algn="ctr"/>
                      <a:r>
                        <a:rPr lang="en-US" altLang="zh-CN" b="1" dirty="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2900">
                <a:tc>
                  <a:txBody>
                    <a:bodyPr/>
                    <a:lstStyle/>
                    <a:p>
                      <a:pPr algn="ctr"/>
                      <a:r>
                        <a:rPr lang="en-US" altLang="zh-CN" b="1" dirty="0"/>
                        <a:t>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2900">
                <a:tc>
                  <a:txBody>
                    <a:bodyPr/>
                    <a:lstStyle/>
                    <a:p>
                      <a:pPr algn="ctr"/>
                      <a:r>
                        <a:rPr lang="zh-CN" altLang="en-US" sz="1600" b="1" dirty="0"/>
                        <a:t>下界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sz="1600" b="1" dirty="0"/>
                        <a:t>上界，界差</a:t>
                      </a:r>
                      <a:endParaRPr lang="en-US" altLang="zh-CN"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0004"/>
                  </a:ext>
                </a:extLst>
              </a:tr>
            </a:tbl>
          </a:graphicData>
        </a:graphic>
      </p:graphicFrame>
      <p:cxnSp>
        <p:nvCxnSpPr>
          <p:cNvPr id="47" name="直接箭头连接符 46"/>
          <p:cNvCxnSpPr/>
          <p:nvPr/>
        </p:nvCxnSpPr>
        <p:spPr bwMode="auto">
          <a:xfrm flipH="1">
            <a:off x="7812360" y="1340768"/>
            <a:ext cx="792088" cy="1152128"/>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p:cNvSpPr txBox="1"/>
          <p:nvPr/>
        </p:nvSpPr>
        <p:spPr>
          <a:xfrm>
            <a:off x="4572000" y="3181532"/>
            <a:ext cx="2088232" cy="646331"/>
          </a:xfrm>
          <a:prstGeom prst="rect">
            <a:avLst/>
          </a:prstGeom>
          <a:noFill/>
          <a:ln>
            <a:noFill/>
          </a:ln>
        </p:spPr>
        <p:txBody>
          <a:bodyPr wrap="square" rtlCol="0">
            <a:spAutoFit/>
          </a:bodyPr>
          <a:lstStyle/>
          <a:p>
            <a:pPr algn="ctr"/>
            <a:r>
              <a:rPr lang="zh-CN" altLang="en-US" sz="1800" b="1" dirty="0">
                <a:latin typeface="Times New Roman" pitchFamily="18" charset="0"/>
                <a:cs typeface="Times New Roman" pitchFamily="18" charset="0"/>
              </a:rPr>
              <a:t>后续变量的</a:t>
            </a:r>
            <a:r>
              <a:rPr lang="en-US" altLang="zh-CN" sz="1800" b="1" dirty="0">
                <a:latin typeface="Times New Roman" pitchFamily="18" charset="0"/>
                <a:cs typeface="Times New Roman" pitchFamily="18" charset="0"/>
              </a:rPr>
              <a:t>.</a:t>
            </a:r>
            <a:r>
              <a:rPr lang="en-US" altLang="zh-CN" sz="1800" b="1" dirty="0" err="1">
                <a:latin typeface="Times New Roman" pitchFamily="18" charset="0"/>
                <a:cs typeface="Times New Roman" pitchFamily="18" charset="0"/>
              </a:rPr>
              <a:t>offSet</a:t>
            </a:r>
            <a:r>
              <a:rPr lang="en-US" altLang="zh-CN" sz="1800" b="1" dirty="0">
                <a:latin typeface="Times New Roman" pitchFamily="18" charset="0"/>
                <a:cs typeface="Times New Roman" pitchFamily="18" charset="0"/>
              </a:rPr>
              <a:t>: A+10</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20</a:t>
            </a: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4</a:t>
            </a:r>
            <a:endParaRPr lang="zh-CN" altLang="en-US" sz="1800" b="1" dirty="0">
              <a:latin typeface="Times New Roman" pitchFamily="18" charset="0"/>
              <a:cs typeface="Times New Roman" pitchFamily="18" charset="0"/>
            </a:endParaRPr>
          </a:p>
        </p:txBody>
      </p:sp>
      <p:sp>
        <p:nvSpPr>
          <p:cNvPr id="49"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29</a:t>
            </a:fld>
            <a:endParaRPr lang="en-US" altLang="zh-CN" sz="1800" dirty="0">
              <a:latin typeface="宋体" pitchFamily="2" charset="-122"/>
              <a:ea typeface="宋体" pitchFamily="2" charset="-122"/>
            </a:endParaRPr>
          </a:p>
        </p:txBody>
      </p:sp>
      <p:sp>
        <p:nvSpPr>
          <p:cNvPr id="19" name="TextBox 18"/>
          <p:cNvSpPr txBox="1"/>
          <p:nvPr/>
        </p:nvSpPr>
        <p:spPr>
          <a:xfrm>
            <a:off x="4267200" y="5410200"/>
            <a:ext cx="4277816" cy="1015663"/>
          </a:xfrm>
          <a:prstGeom prst="rect">
            <a:avLst/>
          </a:prstGeom>
          <a:noFill/>
        </p:spPr>
        <p:txBody>
          <a:bodyPr wrap="square" rtlCol="0">
            <a:spAutoFit/>
          </a:bodyPr>
          <a:lstStyle/>
          <a:p>
            <a:pPr algn="l"/>
            <a:r>
              <a:rPr lang="zh-CN" altLang="en-US" sz="2000" b="1" dirty="0"/>
              <a:t>数组定义规则：</a:t>
            </a:r>
            <a:endParaRPr lang="en-US" altLang="zh-CN" sz="2000" b="1" dirty="0"/>
          </a:p>
          <a:p>
            <a:pPr algn="l"/>
            <a:r>
              <a:rPr lang="en-US" altLang="zh-CN" sz="2000" b="1" dirty="0"/>
              <a:t>Dec </a:t>
            </a:r>
            <a:r>
              <a:rPr lang="en-US" altLang="zh-CN" sz="2000" b="1" dirty="0">
                <a:sym typeface="Wingdings" pitchFamily="2" charset="2"/>
              </a:rPr>
              <a:t></a:t>
            </a:r>
            <a:r>
              <a:rPr lang="en-US" altLang="zh-CN" sz="2000" b="1" dirty="0" err="1">
                <a:sym typeface="Wingdings" pitchFamily="2" charset="2"/>
              </a:rPr>
              <a:t>VarDec</a:t>
            </a:r>
            <a:endParaRPr lang="en-US" altLang="zh-CN" sz="2000" b="1" dirty="0"/>
          </a:p>
          <a:p>
            <a:pPr algn="l"/>
            <a:r>
              <a:rPr lang="en-US" altLang="zh-CN" sz="2000" b="1" dirty="0" err="1"/>
              <a:t>VarDec</a:t>
            </a:r>
            <a:r>
              <a:rPr lang="en-US" altLang="zh-CN" sz="2000" b="1" dirty="0">
                <a:sym typeface="Wingdings" pitchFamily="2" charset="2"/>
              </a:rPr>
              <a:t> ID | </a:t>
            </a:r>
            <a:r>
              <a:rPr lang="en-US" altLang="zh-CN" sz="2000" b="1" dirty="0" err="1"/>
              <a:t>VarDec</a:t>
            </a:r>
            <a:r>
              <a:rPr lang="en-US" altLang="zh-CN" sz="2000" b="1" dirty="0"/>
              <a:t> LP INT RP</a:t>
            </a:r>
            <a:endParaRPr lang="zh-CN" altLang="en-US" sz="2000" b="1" dirty="0"/>
          </a:p>
        </p:txBody>
      </p:sp>
      <p:sp>
        <p:nvSpPr>
          <p:cNvPr id="20" name="矩形 19"/>
          <p:cNvSpPr/>
          <p:nvPr/>
        </p:nvSpPr>
        <p:spPr bwMode="auto">
          <a:xfrm>
            <a:off x="304800" y="5470902"/>
            <a:ext cx="914400" cy="304800"/>
          </a:xfrm>
          <a:prstGeom prst="rect">
            <a:avLst/>
          </a:prstGeom>
          <a:solidFill>
            <a:schemeClr val="bg1">
              <a:alpha val="96001"/>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微软雅黑" pitchFamily="34" charset="-122"/>
            </a:endParaRPr>
          </a:p>
        </p:txBody>
      </p:sp>
      <p:sp>
        <p:nvSpPr>
          <p:cNvPr id="21" name="矩形 20"/>
          <p:cNvSpPr/>
          <p:nvPr/>
        </p:nvSpPr>
        <p:spPr bwMode="auto">
          <a:xfrm>
            <a:off x="304800" y="5486400"/>
            <a:ext cx="914400" cy="304800"/>
          </a:xfrm>
          <a:prstGeom prst="rect">
            <a:avLst/>
          </a:prstGeom>
          <a:solidFill>
            <a:schemeClr val="bg1">
              <a:alpha val="96001"/>
            </a:schemeClr>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chemeClr val="tx1"/>
                </a:solidFill>
                <a:effectLst/>
                <a:latin typeface="Arial" charset="0"/>
                <a:ea typeface="微软雅黑" pitchFamily="34" charset="-122"/>
              </a:rPr>
              <a:t>VarDec</a:t>
            </a:r>
            <a:endParaRPr kumimoji="0" lang="zh-CN" altLang="en-US" sz="1800" b="1" i="0" u="none" strike="noStrike" cap="none" normalizeH="0" baseline="0" dirty="0">
              <a:ln>
                <a:noFill/>
              </a:ln>
              <a:solidFill>
                <a:schemeClr val="tx1"/>
              </a:solidFill>
              <a:effectLst/>
              <a:latin typeface="Arial" charset="0"/>
              <a:ea typeface="微软雅黑" pitchFamily="34" charset="-122"/>
            </a:endParaRPr>
          </a:p>
        </p:txBody>
      </p:sp>
      <p:sp>
        <p:nvSpPr>
          <p:cNvPr id="22" name="TextBox 21"/>
          <p:cNvSpPr txBox="1"/>
          <p:nvPr/>
        </p:nvSpPr>
        <p:spPr>
          <a:xfrm>
            <a:off x="121404" y="6172200"/>
            <a:ext cx="1295400" cy="381000"/>
          </a:xfrm>
          <a:prstGeom prst="rect">
            <a:avLst/>
          </a:prstGeom>
          <a:noFill/>
          <a:ln>
            <a:solidFill>
              <a:schemeClr val="tx1"/>
            </a:solidFill>
          </a:ln>
        </p:spPr>
        <p:txBody>
          <a:bodyPr wrap="square" rtlCol="0">
            <a:spAutoFit/>
          </a:bodyPr>
          <a:lstStyle/>
          <a:p>
            <a:r>
              <a:rPr lang="en-US" altLang="zh-CN" b="1" dirty="0"/>
              <a:t>ID(a)</a:t>
            </a:r>
            <a:endParaRPr lang="zh-CN" altLang="en-US" b="1" dirty="0"/>
          </a:p>
        </p:txBody>
      </p:sp>
      <p:cxnSp>
        <p:nvCxnSpPr>
          <p:cNvPr id="24" name="直接连接符 23"/>
          <p:cNvCxnSpPr>
            <a:stCxn id="21" idx="2"/>
            <a:endCxn id="22" idx="0"/>
          </p:cNvCxnSpPr>
          <p:nvPr/>
        </p:nvCxnSpPr>
        <p:spPr bwMode="auto">
          <a:xfrm>
            <a:off x="762000" y="5791200"/>
            <a:ext cx="7104" cy="381000"/>
          </a:xfrm>
          <a:prstGeom prst="line">
            <a:avLst/>
          </a:pr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ox(in)">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0.00782 0.00509 L -0.12587 0.09954 " pathEditMode="relative" rAng="0" ptsTypes="AA">
                                      <p:cBhvr>
                                        <p:cTn id="11" dur="2000" fill="hold"/>
                                        <p:tgtEl>
                                          <p:spTgt spid="41"/>
                                        </p:tgtEl>
                                        <p:attrNameLst>
                                          <p:attrName>ppt_x</p:attrName>
                                          <p:attrName>ppt_y</p:attrName>
                                        </p:attrNameLst>
                                      </p:cBhvr>
                                      <p:rCtr x="-59" y="47"/>
                                    </p:animMotion>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ox(in)">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0.11962 0.09318 L -0.00938 0.00925 " pathEditMode="relative" rAng="0" ptsTypes="AA">
                                      <p:cBhvr>
                                        <p:cTn id="20" dur="2000" fill="hold"/>
                                        <p:tgtEl>
                                          <p:spTgt spid="41"/>
                                        </p:tgtEl>
                                        <p:attrNameLst>
                                          <p:attrName>ppt_x</p:attrName>
                                          <p:attrName>ppt_y</p:attrName>
                                        </p:attrNameLst>
                                      </p:cBhvr>
                                      <p:rCtr x="55" y="-42"/>
                                    </p:animMotion>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ox(in)">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grpId="2" nodeType="clickEffect">
                                  <p:stCondLst>
                                    <p:cond delay="0"/>
                                  </p:stCondLst>
                                  <p:childTnLst>
                                    <p:animMotion origin="layout" path="M 0 0 L 0.12604 0.10497 " pathEditMode="relative" ptsTypes="AA">
                                      <p:cBhvr>
                                        <p:cTn id="29" dur="2000" fill="hold"/>
                                        <p:tgtEl>
                                          <p:spTgt spid="41"/>
                                        </p:tgtEl>
                                        <p:attrNameLst>
                                          <p:attrName>ppt_x</p:attrName>
                                          <p:attrName>ppt_y</p:attrName>
                                        </p:attrNameLst>
                                      </p:cBhvr>
                                    </p:animMotion>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ox(in)">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3" nodeType="clickEffect">
                                  <p:stCondLst>
                                    <p:cond delay="0"/>
                                  </p:stCondLst>
                                  <p:childTnLst>
                                    <p:animMotion origin="layout" path="M 0.12604 0.10509 L 0.01579 0.19421 " pathEditMode="relative" rAng="0" ptsTypes="AA">
                                      <p:cBhvr>
                                        <p:cTn id="38" dur="2000" fill="hold"/>
                                        <p:tgtEl>
                                          <p:spTgt spid="41"/>
                                        </p:tgtEl>
                                        <p:attrNameLst>
                                          <p:attrName>ppt_x</p:attrName>
                                          <p:attrName>ppt_y</p:attrName>
                                        </p:attrNameLst>
                                      </p:cBhvr>
                                      <p:rCtr x="-55" y="44"/>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4" nodeType="clickEffect">
                                  <p:stCondLst>
                                    <p:cond delay="0"/>
                                  </p:stCondLst>
                                  <p:childTnLst>
                                    <p:animMotion origin="layout" path="M 0.01423 0.19213 L 0.01423 0.29699 " pathEditMode="relative" rAng="0" ptsTypes="AA">
                                      <p:cBhvr>
                                        <p:cTn id="42" dur="2000" fill="hold"/>
                                        <p:tgtEl>
                                          <p:spTgt spid="41"/>
                                        </p:tgtEl>
                                        <p:attrNameLst>
                                          <p:attrName>ppt_x</p:attrName>
                                          <p:attrName>ppt_y</p:attrName>
                                        </p:attrNameLst>
                                      </p:cBhvr>
                                      <p:rCtr x="0" y="52"/>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5" nodeType="clickEffect">
                                  <p:stCondLst>
                                    <p:cond delay="0"/>
                                  </p:stCondLst>
                                  <p:childTnLst>
                                    <p:animMotion origin="layout" path="M 0.01284 0.29329 L -0.05799 0.39838 " pathEditMode="relative" rAng="0" ptsTypes="AA">
                                      <p:cBhvr>
                                        <p:cTn id="46" dur="2000" fill="hold"/>
                                        <p:tgtEl>
                                          <p:spTgt spid="41"/>
                                        </p:tgtEl>
                                        <p:attrNameLst>
                                          <p:attrName>ppt_x</p:attrName>
                                          <p:attrName>ppt_y</p:attrName>
                                        </p:attrNameLst>
                                      </p:cBhvr>
                                      <p:rCtr x="-35" y="53"/>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6" nodeType="clickEffect">
                                  <p:stCondLst>
                                    <p:cond delay="0"/>
                                  </p:stCondLst>
                                  <p:childTnLst>
                                    <p:animMotion origin="layout" path="M -0.05296 0.39375 C -0.05296 0.39421 -0.05417 0.41482 -0.05608 0.41667 C -0.06407 0.42431 -0.08976 0.42616 -0.09514 0.42709 C -0.104 0.43496 -0.11459 0.43611 -0.12483 0.43959 C -0.13039 0.44144 -0.13108 0.44491 -0.13577 0.44792 C -0.14028 0.45093 -0.14532 0.45324 -0.14983 0.45625 C -0.15539 0.45996 -0.15973 0.46736 -0.16389 0.47292 C -0.16875 0.4794 -0.17535 0.48241 -0.18108 0.4875 C -0.18403 0.49931 -0.18039 0.49005 -0.19202 0.49792 C -0.20209 0.50463 -0.21216 0.51644 -0.21997 0.52709 C -0.22362 0.54097 -0.2283 0.5588 -0.21702 0.56875 C -0.21546 0.575 -0.21389 0.58125 -0.21233 0.5875 C -0.21181 0.58959 -0.21233 0.59306 -0.21077 0.59375 C -0.204 0.59676 -0.19723 0.59908 -0.19046 0.60209 C -0.18733 0.60347 -0.18108 0.60625 -0.18108 0.60648 C -0.16858 0.60556 -0.14549 0.60926 -0.13264 0.59792 C -0.03264 0.60741 -0.13091 0.6044 0.10954 0.60209 C 0.11701 0.6007 0.12777 0.60093 0.13454 0.59584 C 0.14201 0.59028 0.14652 0.5831 0.15329 0.57709 C 0.15902 0.56551 0.16232 0.55324 0.15173 0.54375 C 0.15017 0.53287 0.14809 0.52315 0.14548 0.5125 C 0.14496 0.51042 0.14531 0.50741 0.14392 0.50625 C 0.13923 0.50209 0.1342 0.5007 0.12986 0.49584 C 0.125 0.49051 0.12066 0.48449 0.11579 0.47917 C 0.10312 0.46505 0.12222 0.48889 0.10173 0.47084 C 0.09861 0.46806 0.09548 0.46528 0.09236 0.4625 C 0.09079 0.46111 0.08767 0.45834 0.08767 0.45857 C 0.08559 0.45417 0.08507 0.44699 0.08142 0.44584 C 0.07187 0.44259 0.06302 0.44097 0.05329 0.43959 C 0.05017 0.43681 0.046 0.43542 0.04392 0.43125 C 0.04288 0.42917 0.04236 0.42639 0.04079 0.425 C 0.02413 0.41111 -0.01059 0.41134 -0.02639 0.41042 C -0.0382 0.40509 -0.02414 0.41296 -0.03421 0.40209 C -0.03542 0.4007 -0.0375 0.40093 -0.03889 0.4 C -0.03959 0.39954 -0.03993 0.39861 -0.04046 0.39792 " pathEditMode="relative" rAng="0" ptsTypes="ffffffffffffffffffffffffffffffffffA">
                                      <p:cBhvr>
                                        <p:cTn id="50" dur="2000" fill="hold"/>
                                        <p:tgtEl>
                                          <p:spTgt spid="41"/>
                                        </p:tgtEl>
                                        <p:attrNameLst>
                                          <p:attrName>ppt_x</p:attrName>
                                          <p:attrName>ppt_y</p:attrName>
                                        </p:attrNameLst>
                                      </p:cBhvr>
                                      <p:rCtr x="20" y="108"/>
                                    </p:animMotion>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ox(in)">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7" nodeType="clickEffect">
                                  <p:stCondLst>
                                    <p:cond delay="0"/>
                                  </p:stCondLst>
                                  <p:childTnLst>
                                    <p:animMotion origin="layout" path="M -0.03924 0.39283 C -0.03872 0.39074 -0.03907 0.38796 -0.03768 0.38658 C -0.03455 0.38357 -0.02448 0.38148 -0.02049 0.38033 C -0.01511 0.36945 -0.01025 0.36991 -0.00174 0.36574 C 0.00538 0.36227 0.01145 0.35648 0.01857 0.35324 C 0.02638 0.34283 0.03628 0.33496 0.0467 0.33033 C 0.05503 0.33102 0.06354 0.32986 0.0717 0.33241 C 0.07326 0.33287 0.07291 0.33658 0.07326 0.33866 C 0.07395 0.34491 0.07326 0.35139 0.07482 0.35741 C 0.07656 0.36412 0.0809 0.36945 0.08263 0.37616 C 0.08159 0.39213 0.08055 0.4081 0.07951 0.42408 C 0.07899 0.43125 0.07638 0.43796 0.07482 0.44491 C 0.07395 0.44908 0.0717 0.45741 0.0717 0.45764 C 0.07447 0.47199 0.08316 0.47894 0.09357 0.48241 C 0.0967 0.50278 0.10746 0.50834 0.1217 0.51158 C 0.14253 0.51088 0.16336 0.51088 0.1842 0.50949 C 0.19322 0.50903 0.20312 0.50162 0.21232 0.49908 C 0.221 0.49144 0.21284 0.49722 0.22638 0.49283 C 0.23541 0.48982 0.2427 0.48334 0.25138 0.48033 C 0.25451 0.47755 0.25763 0.47477 0.26076 0.47199 C 0.26232 0.4706 0.26545 0.46783 0.26545 0.46806 C 0.27291 0.45278 0.2743 0.39676 0.25607 0.38866 C 0.246 0.36852 0.2625 0.39838 0.24513 0.38033 C 0.23819 0.37315 0.23524 0.35671 0.22795 0.34908 C 0.22395 0.34491 0.21684 0.34584 0.21232 0.34283 C 0.20052 0.33496 0.1875 0.32755 0.17482 0.32199 C 0.16684 0.31852 0.15798 0.31736 0.14982 0.31366 C 0.13923 0.29954 0.14461 0.30301 0.13576 0.29908 C 0.12326 0.29977 0.11076 0.3 0.09826 0.30116 C 0.09201 0.30162 0.08906 0.30556 0.0842 0.29908 " pathEditMode="relative" rAng="0" ptsTypes="fffffffffffffffffffffffffffffA">
                                      <p:cBhvr>
                                        <p:cTn id="59" dur="2000" fill="hold"/>
                                        <p:tgtEl>
                                          <p:spTgt spid="41"/>
                                        </p:tgtEl>
                                        <p:attrNameLst>
                                          <p:attrName>ppt_x</p:attrName>
                                          <p:attrName>ppt_y</p:attrName>
                                        </p:attrNameLst>
                                      </p:cBhvr>
                                      <p:rCtr x="157" y="13"/>
                                    </p:animMotion>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box(in)">
                                      <p:cBhvr>
                                        <p:cTn id="64" dur="5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8" nodeType="clickEffect">
                                  <p:stCondLst>
                                    <p:cond delay="0"/>
                                  </p:stCondLst>
                                  <p:childTnLst>
                                    <p:animMotion origin="layout" path="M 0.08663 0.29908 L 0.08663 0.19421 " pathEditMode="relative" rAng="0" ptsTypes="AA">
                                      <p:cBhvr>
                                        <p:cTn id="68" dur="2000" fill="hold"/>
                                        <p:tgtEl>
                                          <p:spTgt spid="41"/>
                                        </p:tgtEl>
                                        <p:attrNameLst>
                                          <p:attrName>ppt_x</p:attrName>
                                          <p:attrName>ppt_y</p:attrName>
                                        </p:attrNameLst>
                                      </p:cBhvr>
                                      <p:rCtr x="0" y="-53"/>
                                    </p:animMotion>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additive="base">
                                        <p:cTn id="73" dur="500" fill="hold"/>
                                        <p:tgtEl>
                                          <p:spTgt spid="34"/>
                                        </p:tgtEl>
                                        <p:attrNameLst>
                                          <p:attrName>ppt_x</p:attrName>
                                        </p:attrNameLst>
                                      </p:cBhvr>
                                      <p:tavLst>
                                        <p:tav tm="0">
                                          <p:val>
                                            <p:strVal val="#ppt_x"/>
                                          </p:val>
                                        </p:tav>
                                        <p:tav tm="100000">
                                          <p:val>
                                            <p:strVal val="#ppt_x"/>
                                          </p:val>
                                        </p:tav>
                                      </p:tavLst>
                                    </p:anim>
                                    <p:anim calcmode="lin" valueType="num">
                                      <p:cBhvr additive="base">
                                        <p:cTn id="74" dur="500" fill="hold"/>
                                        <p:tgtEl>
                                          <p:spTgt spid="34"/>
                                        </p:tgtEl>
                                        <p:attrNameLst>
                                          <p:attrName>ppt_y</p:attrName>
                                        </p:attrNameLst>
                                      </p:cBhvr>
                                      <p:tavLst>
                                        <p:tav tm="0">
                                          <p:val>
                                            <p:strVal val="1+#ppt_h/2"/>
                                          </p:val>
                                        </p:tav>
                                        <p:tav tm="100000">
                                          <p:val>
                                            <p:strVal val="#ppt_y"/>
                                          </p:val>
                                        </p:tav>
                                      </p:tavLst>
                                    </p:anim>
                                  </p:childTnLst>
                                </p:cTn>
                              </p:par>
                            </p:childTnLst>
                          </p:cTn>
                        </p:par>
                        <p:par>
                          <p:cTn id="75" fill="hold">
                            <p:stCondLst>
                              <p:cond delay="500"/>
                            </p:stCondLst>
                            <p:childTnLst>
                              <p:par>
                                <p:cTn id="76" presetID="4" presetClass="entr" presetSubtype="16" fill="hold" nodeType="after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box(in)">
                                      <p:cBhvr>
                                        <p:cTn id="78" dur="500"/>
                                        <p:tgtEl>
                                          <p:spTgt spid="47"/>
                                        </p:tgtEl>
                                      </p:cBhvr>
                                    </p:animEffect>
                                  </p:childTnLst>
                                </p:cTn>
                              </p:par>
                              <p:par>
                                <p:cTn id="79" presetID="4" presetClass="entr" presetSubtype="16"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box(in)">
                                      <p:cBhvr>
                                        <p:cTn id="81" dur="500"/>
                                        <p:tgtEl>
                                          <p:spTgt spid="46"/>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9" nodeType="clickEffect">
                                  <p:stCondLst>
                                    <p:cond delay="0"/>
                                  </p:stCondLst>
                                  <p:childTnLst>
                                    <p:animMotion origin="layout" path="M 0.08663 0.19421 L 0.14965 0.11019 " pathEditMode="relative" rAng="0" ptsTypes="AA">
                                      <p:cBhvr>
                                        <p:cTn id="85" dur="2000" fill="hold"/>
                                        <p:tgtEl>
                                          <p:spTgt spid="41"/>
                                        </p:tgtEl>
                                        <p:attrNameLst>
                                          <p:attrName>ppt_x</p:attrName>
                                          <p:attrName>ppt_y</p:attrName>
                                        </p:attrNameLst>
                                      </p:cBhvr>
                                      <p:rCtr x="31" y="-42"/>
                                    </p:animMotion>
                                  </p:childTnLst>
                                </p:cTn>
                              </p:par>
                            </p:childTnLst>
                          </p:cTn>
                        </p:par>
                      </p:childTnLst>
                    </p:cTn>
                  </p:par>
                  <p:par>
                    <p:cTn id="86" fill="hold">
                      <p:stCondLst>
                        <p:cond delay="indefinite"/>
                      </p:stCondLst>
                      <p:childTnLst>
                        <p:par>
                          <p:cTn id="87" fill="hold">
                            <p:stCondLst>
                              <p:cond delay="0"/>
                            </p:stCondLst>
                            <p:childTnLst>
                              <p:par>
                                <p:cTn id="88" presetID="4" presetClass="exit" presetSubtype="16" fill="hold" grpId="1" nodeType="clickEffect">
                                  <p:stCondLst>
                                    <p:cond delay="0"/>
                                  </p:stCondLst>
                                  <p:childTnLst>
                                    <p:animEffect transition="out" filter="box(i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par>
                                <p:cTn id="91" presetID="4" presetClass="exit" presetSubtype="16" fill="hold" grpId="1" nodeType="withEffect">
                                  <p:stCondLst>
                                    <p:cond delay="0"/>
                                  </p:stCondLst>
                                  <p:childTnLst>
                                    <p:animEffect transition="out" filter="box(in)">
                                      <p:cBhvr>
                                        <p:cTn id="92" dur="500"/>
                                        <p:tgtEl>
                                          <p:spTgt spid="42"/>
                                        </p:tgtEl>
                                      </p:cBhvr>
                                    </p:animEffect>
                                    <p:set>
                                      <p:cBhvr>
                                        <p:cTn id="93" dur="1" fill="hold">
                                          <p:stCondLst>
                                            <p:cond delay="499"/>
                                          </p:stCondLst>
                                        </p:cTn>
                                        <p:tgtEl>
                                          <p:spTgt spid="42"/>
                                        </p:tgtEl>
                                        <p:attrNameLst>
                                          <p:attrName>style.visibility</p:attrName>
                                        </p:attrNameLst>
                                      </p:cBhvr>
                                      <p:to>
                                        <p:strVal val="hidden"/>
                                      </p:to>
                                    </p:set>
                                  </p:childTnLst>
                                </p:cTn>
                              </p:par>
                            </p:childTnLst>
                          </p:cTn>
                        </p:par>
                        <p:par>
                          <p:cTn id="94" fill="hold">
                            <p:stCondLst>
                              <p:cond delay="500"/>
                            </p:stCondLst>
                            <p:childTnLst>
                              <p:par>
                                <p:cTn id="95" presetID="4" presetClass="entr" presetSubtype="16" fill="hold" grpId="0" nodeType="after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box(in)">
                                      <p:cBhvr>
                                        <p:cTn id="9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animBg="1"/>
      <p:bldP spid="41" grpId="1" animBg="1"/>
      <p:bldP spid="41" grpId="2" animBg="1"/>
      <p:bldP spid="41" grpId="3" animBg="1"/>
      <p:bldP spid="41" grpId="4" animBg="1"/>
      <p:bldP spid="41" grpId="5" animBg="1"/>
      <p:bldP spid="41" grpId="6" animBg="1"/>
      <p:bldP spid="41" grpId="7" animBg="1"/>
      <p:bldP spid="41" grpId="8" animBg="1"/>
      <p:bldP spid="41" grpId="9" animBg="1"/>
      <p:bldP spid="42" grpId="0"/>
      <p:bldP spid="42" grpId="1"/>
      <p:bldP spid="43" grpId="0"/>
      <p:bldP spid="43" grpId="1"/>
      <p:bldP spid="44" grpId="0"/>
      <p:bldP spid="45"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a:t>
            </a:fld>
            <a:endParaRPr lang="en-US" altLang="zh-CN" dirty="0">
              <a:latin typeface="宋体" pitchFamily="2" charset="-122"/>
              <a:ea typeface="宋体" pitchFamily="2" charset="-122"/>
            </a:endParaRPr>
          </a:p>
        </p:txBody>
      </p:sp>
      <p:sp>
        <p:nvSpPr>
          <p:cNvPr id="6" name="Rectangle 2"/>
          <p:cNvSpPr>
            <a:spLocks noGrp="1" noChangeArrowheads="1"/>
          </p:cNvSpPr>
          <p:nvPr>
            <p:ph type="title"/>
          </p:nvPr>
        </p:nvSpPr>
        <p:spPr>
          <a:xfrm>
            <a:off x="457200" y="396875"/>
            <a:ext cx="6562725" cy="782638"/>
          </a:xfrm>
        </p:spPr>
        <p:txBody>
          <a:bodyPr/>
          <a:lstStyle/>
          <a:p>
            <a:r>
              <a:rPr lang="zh-CN" altLang="en-US" sz="2800" dirty="0">
                <a:latin typeface="微软雅黑" pitchFamily="34" charset="-122"/>
                <a:ea typeface="微软雅黑" pitchFamily="34" charset="-122"/>
              </a:rPr>
              <a:t>课程设置目的和要求</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实验要求</a:t>
            </a:r>
          </a:p>
        </p:txBody>
      </p:sp>
      <p:sp>
        <p:nvSpPr>
          <p:cNvPr id="7" name="Rectangle 3"/>
          <p:cNvSpPr txBox="1">
            <a:spLocks noChangeArrowheads="1"/>
          </p:cNvSpPr>
          <p:nvPr/>
        </p:nvSpPr>
        <p:spPr>
          <a:xfrm>
            <a:off x="457200" y="1066800"/>
            <a:ext cx="8229600" cy="4840288"/>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cs typeface="+mn-cs"/>
              </a:rPr>
              <a:t>实验形式</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分析、设计、编写、调试、测试程序</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系统验收</a:t>
            </a:r>
            <a:endPar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撰写实验报告</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cs typeface="+mn-cs"/>
              </a:rPr>
              <a:t>实验内容</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词法语法分析器的设计与实现        </a:t>
            </a:r>
            <a:r>
              <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rPr>
              <a:t>8</a:t>
            </a: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学时</a:t>
            </a:r>
          </a:p>
          <a:p>
            <a:pPr marL="742950" lvl="1" indent="-285750" algn="l" eaLnBrk="1" hangingPunct="1">
              <a:spcBef>
                <a:spcPct val="20000"/>
              </a:spcBef>
              <a:buFontTx/>
              <a:buChar cha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符号表</a:t>
            </a:r>
            <a:r>
              <a:rPr lang="zh-CN" altLang="en-US" sz="2400" kern="0" dirty="0">
                <a:latin typeface="Times New Roman" pitchFamily="18" charset="0"/>
                <a:ea typeface="+mn-ea"/>
              </a:rPr>
              <a:t>设计与语义分析                    </a:t>
            </a:r>
            <a:r>
              <a:rPr lang="en-US" altLang="zh-CN" sz="2400" kern="0" dirty="0">
                <a:latin typeface="Times New Roman" pitchFamily="18" charset="0"/>
                <a:ea typeface="+mn-ea"/>
              </a:rPr>
              <a:t>8</a:t>
            </a:r>
            <a:r>
              <a:rPr lang="zh-CN" altLang="en-US" sz="2400" kern="0" dirty="0">
                <a:latin typeface="Times New Roman" pitchFamily="18" charset="0"/>
                <a:ea typeface="+mn-ea"/>
              </a:rPr>
              <a:t>学时</a:t>
            </a:r>
          </a:p>
          <a:p>
            <a:pPr marL="742950" lvl="1" indent="-285750" algn="l" eaLnBrk="1" hangingPunct="1">
              <a:spcBef>
                <a:spcPct val="20000"/>
              </a:spcBef>
              <a:buFontTx/>
              <a:buChar char="–"/>
            </a:pPr>
            <a:r>
              <a:rPr lang="zh-CN" altLang="en-US" sz="2400" kern="0" dirty="0">
                <a:latin typeface="Times New Roman" pitchFamily="18" charset="0"/>
                <a:ea typeface="+mn-ea"/>
              </a:rPr>
              <a:t>中间代码生成与优化                        </a:t>
            </a:r>
            <a:r>
              <a:rPr lang="en-US" altLang="zh-CN" sz="2400" kern="0" dirty="0">
                <a:latin typeface="Times New Roman" pitchFamily="18" charset="0"/>
                <a:ea typeface="+mn-ea"/>
              </a:rPr>
              <a:t>8</a:t>
            </a:r>
            <a:r>
              <a:rPr lang="zh-CN" altLang="en-US" sz="2400" kern="0" dirty="0">
                <a:latin typeface="Times New Roman" pitchFamily="18" charset="0"/>
                <a:ea typeface="+mn-ea"/>
              </a:rPr>
              <a:t>学时</a:t>
            </a:r>
            <a:endParaRPr lang="en-US" altLang="zh-CN" sz="2400" kern="0" dirty="0">
              <a:latin typeface="Times New Roman" pitchFamily="18" charset="0"/>
              <a:ea typeface="+mn-ea"/>
            </a:endParaRPr>
          </a:p>
          <a:p>
            <a:pPr marL="742950" lvl="1" indent="-285750" algn="l" eaLnBrk="1" hangingPunct="1">
              <a:spcBef>
                <a:spcPct val="20000"/>
              </a:spcBef>
              <a:buFontTx/>
              <a:buChar char="–"/>
            </a:pPr>
            <a:r>
              <a:rPr lang="zh-CN" altLang="en-US" sz="2400" kern="0" dirty="0">
                <a:latin typeface="Times New Roman" pitchFamily="18" charset="0"/>
                <a:ea typeface="+mn-ea"/>
              </a:rPr>
              <a:t>目标代码生成                                    </a:t>
            </a:r>
            <a:r>
              <a:rPr lang="en-US" altLang="zh-CN" sz="2400" kern="0" dirty="0">
                <a:latin typeface="Times New Roman" pitchFamily="18" charset="0"/>
                <a:ea typeface="+mn-ea"/>
              </a:rPr>
              <a:t>8</a:t>
            </a:r>
            <a:r>
              <a:rPr lang="zh-CN" altLang="en-US" sz="2400" kern="0" dirty="0">
                <a:latin typeface="Times New Roman" pitchFamily="18" charset="0"/>
                <a:ea typeface="+mn-ea"/>
              </a:rPr>
              <a:t>学时</a:t>
            </a:r>
            <a:endParaRPr lang="en-US" altLang="zh-CN" sz="2400" kern="0" dirty="0">
              <a:latin typeface="Times New Roman" pitchFamily="18" charset="0"/>
              <a:ea typeface="+mn-ea"/>
            </a:endParaRPr>
          </a:p>
          <a:p>
            <a:pPr marR="0" lvl="1" algn="l" defTabSz="914400" rtl="0" eaLnBrk="1" fontAlgn="base" latinLnBrk="0" hangingPunct="1">
              <a:lnSpc>
                <a:spcPct val="100000"/>
              </a:lnSpc>
              <a:spcBef>
                <a:spcPct val="20000"/>
              </a:spcBef>
              <a:spcAft>
                <a:spcPct val="0"/>
              </a:spcAft>
              <a:buClrTx/>
              <a:buSzTx/>
              <a:tabLst/>
              <a:defRPr/>
            </a:pPr>
            <a:r>
              <a:rPr lang="zh-CN" altLang="en-US" sz="2400" kern="0" dirty="0">
                <a:latin typeface="Times New Roman" pitchFamily="18" charset="0"/>
                <a:ea typeface="+mn-ea"/>
              </a:rPr>
              <a:t>    （建议在自己的</a:t>
            </a:r>
            <a:r>
              <a:rPr lang="en-US" altLang="zh-CN" sz="2400" kern="0" dirty="0">
                <a:latin typeface="Times New Roman" pitchFamily="18" charset="0"/>
                <a:ea typeface="+mn-ea"/>
              </a:rPr>
              <a:t>CPU</a:t>
            </a:r>
            <a:r>
              <a:rPr lang="zh-CN" altLang="en-US" sz="2400" kern="0" dirty="0">
                <a:latin typeface="Times New Roman" pitchFamily="18" charset="0"/>
                <a:ea typeface="+mn-ea"/>
              </a:rPr>
              <a:t>上执行）               </a:t>
            </a:r>
            <a:endPar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endParaRPr>
          </a:p>
        </p:txBody>
      </p:sp>
    </p:spTree>
    <p:extLst>
      <p:ext uri="{BB962C8B-B14F-4D97-AF65-F5344CB8AC3E}">
        <p14:creationId xmlns:p14="http://schemas.microsoft.com/office/powerpoint/2010/main" val="694515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30</a:t>
            </a:fld>
            <a:endParaRPr lang="en-US" altLang="zh-CN" dirty="0">
              <a:latin typeface="宋体" pitchFamily="2" charset="-122"/>
              <a:ea typeface="宋体" pitchFamily="2" charset="-122"/>
            </a:endParaRPr>
          </a:p>
        </p:txBody>
      </p:sp>
      <p:sp>
        <p:nvSpPr>
          <p:cNvPr id="8" name="Rectangle 2"/>
          <p:cNvSpPr txBox="1">
            <a:spLocks noChangeArrowheads="1"/>
          </p:cNvSpPr>
          <p:nvPr/>
        </p:nvSpPr>
        <p:spPr bwMode="auto">
          <a:xfrm>
            <a:off x="457200" y="145257"/>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b="1" kern="0" dirty="0">
                <a:latin typeface="+mn-ea"/>
                <a:ea typeface="+mn-ea"/>
              </a:rPr>
              <a:t>实验二的检查验收</a:t>
            </a:r>
          </a:p>
        </p:txBody>
      </p:sp>
      <p:sp>
        <p:nvSpPr>
          <p:cNvPr id="10" name="Rectangle 2"/>
          <p:cNvSpPr>
            <a:spLocks noGrp="1" noChangeArrowheads="1"/>
          </p:cNvSpPr>
          <p:nvPr>
            <p:ph idx="1"/>
          </p:nvPr>
        </p:nvSpPr>
        <p:spPr>
          <a:xfrm>
            <a:off x="-152400" y="1203326"/>
            <a:ext cx="8763000" cy="4435474"/>
          </a:xfrm>
        </p:spPr>
        <p:txBody>
          <a:bodyPr/>
          <a:lstStyle/>
          <a:p>
            <a:pPr lvl="1"/>
            <a:r>
              <a:rPr lang="zh-CN" altLang="en-US" sz="2400" dirty="0">
                <a:latin typeface="+mn-ea"/>
              </a:rPr>
              <a:t> 自行准备好若干个测试用例，测试用例中包含的语义错误类别可以参考实验指导教程和实验指导教程中参考教材</a:t>
            </a:r>
            <a:r>
              <a:rPr lang="en-US" altLang="zh-CN" sz="2400" dirty="0">
                <a:latin typeface="+mn-ea"/>
              </a:rPr>
              <a:t>[2]</a:t>
            </a:r>
            <a:r>
              <a:rPr lang="zh-CN" altLang="en-US" sz="2400" dirty="0">
                <a:latin typeface="+mn-ea"/>
              </a:rPr>
              <a:t>。</a:t>
            </a:r>
            <a:endParaRPr lang="en-US" altLang="zh-CN" sz="2400" dirty="0">
              <a:latin typeface="+mn-ea"/>
            </a:endParaRPr>
          </a:p>
          <a:p>
            <a:pPr lvl="1"/>
            <a:r>
              <a:rPr lang="zh-CN" altLang="en-US" sz="2400" dirty="0">
                <a:latin typeface="+mn-ea"/>
              </a:rPr>
              <a:t> 回答老师的提问。可根据老师的要求，在程序的合适位置加上符号表的显示。</a:t>
            </a:r>
            <a:endParaRPr lang="en-US" altLang="zh-CN" sz="2400" dirty="0">
              <a:latin typeface="+mn-ea"/>
            </a:endParaRPr>
          </a:p>
          <a:p>
            <a:pPr lvl="1"/>
            <a:r>
              <a:rPr lang="en-US" altLang="zh-CN" sz="2400" dirty="0">
                <a:latin typeface="+mn-ea"/>
              </a:rPr>
              <a:t> </a:t>
            </a:r>
            <a:r>
              <a:rPr lang="zh-CN" altLang="en-US" sz="2400" dirty="0">
                <a:latin typeface="+mn-ea"/>
              </a:rPr>
              <a:t>评分依据</a:t>
            </a:r>
            <a:r>
              <a:rPr lang="zh-CN" altLang="en-US" sz="2400" dirty="0">
                <a:latin typeface="+mn-ea"/>
                <a:sym typeface="Wingdings" pitchFamily="2" charset="2"/>
              </a:rPr>
              <a:t>： （</a:t>
            </a:r>
            <a:r>
              <a:rPr lang="en-US" altLang="zh-CN" sz="2400" dirty="0">
                <a:latin typeface="+mn-ea"/>
                <a:sym typeface="Wingdings" pitchFamily="2" charset="2"/>
              </a:rPr>
              <a:t>1) </a:t>
            </a:r>
            <a:r>
              <a:rPr lang="zh-CN" altLang="en-US" sz="2400" dirty="0">
                <a:latin typeface="+mn-ea"/>
                <a:sym typeface="Wingdings" pitchFamily="2" charset="2"/>
              </a:rPr>
              <a:t>完成的时间；（</a:t>
            </a:r>
            <a:r>
              <a:rPr lang="en-US" altLang="zh-CN" sz="2400" dirty="0">
                <a:latin typeface="+mn-ea"/>
                <a:sym typeface="Wingdings" pitchFamily="2" charset="2"/>
              </a:rPr>
              <a:t>2</a:t>
            </a:r>
            <a:r>
              <a:rPr lang="zh-CN" altLang="en-US" sz="2400" dirty="0">
                <a:latin typeface="+mn-ea"/>
                <a:sym typeface="Wingdings" pitchFamily="2" charset="2"/>
              </a:rPr>
              <a:t>）完成的质量（主要看能检查出多少静态语义错误）。</a:t>
            </a:r>
            <a:endParaRPr lang="en-US" altLang="zh-CN" sz="2400" dirty="0">
              <a:latin typeface="+mn-ea"/>
            </a:endParaRPr>
          </a:p>
        </p:txBody>
      </p:sp>
    </p:spTree>
    <p:extLst>
      <p:ext uri="{BB962C8B-B14F-4D97-AF65-F5344CB8AC3E}">
        <p14:creationId xmlns:p14="http://schemas.microsoft.com/office/powerpoint/2010/main" val="694515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31</a:t>
            </a:fld>
            <a:endParaRPr lang="en-US" altLang="zh-CN" dirty="0">
              <a:latin typeface="宋体" pitchFamily="2" charset="-122"/>
              <a:ea typeface="宋体" pitchFamily="2" charset="-122"/>
            </a:endParaRPr>
          </a:p>
        </p:txBody>
      </p:sp>
      <p:sp>
        <p:nvSpPr>
          <p:cNvPr id="7" name="Rectangle 2"/>
          <p:cNvSpPr>
            <a:spLocks noGrp="1" noChangeArrowheads="1"/>
          </p:cNvSpPr>
          <p:nvPr>
            <p:ph idx="1"/>
          </p:nvPr>
        </p:nvSpPr>
        <p:spPr>
          <a:xfrm>
            <a:off x="-228600" y="1279526"/>
            <a:ext cx="8763000" cy="3673474"/>
          </a:xfrm>
        </p:spPr>
        <p:txBody>
          <a:bodyPr/>
          <a:lstStyle/>
          <a:p>
            <a:pPr lvl="1">
              <a:buNone/>
            </a:pPr>
            <a:r>
              <a:rPr lang="zh-CN" altLang="en-US" sz="2400" dirty="0">
                <a:latin typeface="+mn-ea"/>
              </a:rPr>
              <a:t>      当无静态语义错误时，生成中间代码。</a:t>
            </a:r>
            <a:endParaRPr lang="en-US" altLang="zh-CN" sz="2400" dirty="0">
              <a:latin typeface="+mn-ea"/>
            </a:endParaRPr>
          </a:p>
          <a:p>
            <a:pPr lvl="1">
              <a:buNone/>
            </a:pPr>
            <a:r>
              <a:rPr lang="en-US" altLang="zh-CN" sz="2400" dirty="0">
                <a:latin typeface="+mn-ea"/>
              </a:rPr>
              <a:t>		   </a:t>
            </a:r>
            <a:r>
              <a:rPr lang="zh-CN" altLang="en-US" sz="2400" dirty="0">
                <a:latin typeface="+mn-ea"/>
              </a:rPr>
              <a:t>结合符号表，对抽象语法树进行先根遍历，在遍历过程中，需要完成继承属性和综合属性的计算，同时生成四元组式的中间代码（每一个四元组式内部实际上是一个结构型的数据，这样在实验四中就能方便地完成目标代码的生成）。</a:t>
            </a:r>
            <a:endParaRPr lang="en-US" altLang="zh-CN" sz="2400" dirty="0">
              <a:latin typeface="+mn-ea"/>
            </a:endParaRPr>
          </a:p>
        </p:txBody>
      </p:sp>
      <p:sp>
        <p:nvSpPr>
          <p:cNvPr id="8" name="Rectangle 2"/>
          <p:cNvSpPr txBox="1">
            <a:spLocks noChangeArrowheads="1"/>
          </p:cNvSpPr>
          <p:nvPr/>
        </p:nvSpPr>
        <p:spPr bwMode="auto">
          <a:xfrm>
            <a:off x="457200" y="145257"/>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b="1" kern="0" dirty="0">
                <a:latin typeface="+mn-ea"/>
                <a:ea typeface="+mn-ea"/>
              </a:rPr>
              <a:t>实验三 中间代码生成</a:t>
            </a:r>
          </a:p>
        </p:txBody>
      </p:sp>
    </p:spTree>
    <p:extLst>
      <p:ext uri="{BB962C8B-B14F-4D97-AF65-F5344CB8AC3E}">
        <p14:creationId xmlns:p14="http://schemas.microsoft.com/office/powerpoint/2010/main" val="694515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3"/>
          <p:cNvSpPr txBox="1">
            <a:spLocks noChangeArrowheads="1"/>
          </p:cNvSpPr>
          <p:nvPr/>
        </p:nvSpPr>
        <p:spPr bwMode="auto">
          <a:xfrm>
            <a:off x="332184" y="1078161"/>
            <a:ext cx="7696200" cy="369332"/>
          </a:xfrm>
          <a:prstGeom prst="rect">
            <a:avLst/>
          </a:prstGeom>
          <a:noFill/>
          <a:ln w="9525">
            <a:noFill/>
            <a:miter lim="800000"/>
            <a:headEnd/>
            <a:tailEnd/>
          </a:ln>
        </p:spPr>
        <p:txBody>
          <a:bodyPr>
            <a:spAutoFit/>
          </a:bodyPr>
          <a:lstStyle/>
          <a:p>
            <a:pPr>
              <a:spcBef>
                <a:spcPct val="50000"/>
              </a:spcBef>
            </a:pPr>
            <a:endParaRPr lang="zh-CN" altLang="zh-CN" b="1">
              <a:latin typeface="+mn-ea"/>
              <a:ea typeface="+mn-ea"/>
              <a:cs typeface="Times New Roman" pitchFamily="18" charset="0"/>
            </a:endParaRPr>
          </a:p>
        </p:txBody>
      </p:sp>
      <p:sp>
        <p:nvSpPr>
          <p:cNvPr id="21" name="TextBox 20"/>
          <p:cNvSpPr txBox="1"/>
          <p:nvPr/>
        </p:nvSpPr>
        <p:spPr>
          <a:xfrm>
            <a:off x="2625824" y="1330896"/>
            <a:ext cx="2448272" cy="369332"/>
          </a:xfrm>
          <a:prstGeom prst="rect">
            <a:avLst/>
          </a:prstGeom>
          <a:noFill/>
          <a:ln>
            <a:solidFill>
              <a:schemeClr val="tx1"/>
            </a:solidFill>
          </a:ln>
        </p:spPr>
        <p:txBody>
          <a:bodyPr wrap="square" rtlCol="0">
            <a:spAutoFit/>
          </a:bodyPr>
          <a:lstStyle/>
          <a:p>
            <a:r>
              <a:rPr lang="en-US" altLang="zh-CN" b="1" dirty="0" err="1">
                <a:latin typeface="+mn-ea"/>
                <a:ea typeface="+mn-ea"/>
                <a:cs typeface="Times New Roman" pitchFamily="18" charset="0"/>
              </a:rPr>
              <a:t>Extdef</a:t>
            </a:r>
            <a:r>
              <a:rPr lang="zh-CN" altLang="en-US" b="1" dirty="0">
                <a:latin typeface="+mn-ea"/>
                <a:ea typeface="+mn-ea"/>
                <a:cs typeface="Times New Roman" pitchFamily="18" charset="0"/>
              </a:rPr>
              <a:t>（</a:t>
            </a:r>
            <a:r>
              <a:rPr lang="en-US" altLang="zh-CN" b="1" dirty="0" err="1">
                <a:latin typeface="+mn-ea"/>
                <a:ea typeface="+mn-ea"/>
                <a:cs typeface="Times New Roman" pitchFamily="18" charset="0"/>
              </a:rPr>
              <a:t>func</a:t>
            </a:r>
            <a:r>
              <a:rPr lang="zh-CN" altLang="en-US" b="1" dirty="0">
                <a:latin typeface="+mn-ea"/>
                <a:ea typeface="+mn-ea"/>
                <a:cs typeface="Times New Roman" pitchFamily="18" charset="0"/>
              </a:rPr>
              <a:t>）</a:t>
            </a:r>
          </a:p>
        </p:txBody>
      </p:sp>
      <p:sp>
        <p:nvSpPr>
          <p:cNvPr id="22" name="TextBox 21"/>
          <p:cNvSpPr txBox="1"/>
          <p:nvPr/>
        </p:nvSpPr>
        <p:spPr>
          <a:xfrm>
            <a:off x="0" y="2555032"/>
            <a:ext cx="2697832" cy="369332"/>
          </a:xfrm>
          <a:prstGeom prst="rect">
            <a:avLst/>
          </a:prstGeom>
          <a:noFill/>
          <a:ln>
            <a:solidFill>
              <a:srgbClr val="FFFF00"/>
            </a:solidFill>
          </a:ln>
        </p:spPr>
        <p:txBody>
          <a:bodyPr wrap="square" rtlCol="0">
            <a:spAutoFit/>
          </a:bodyPr>
          <a:lstStyle/>
          <a:p>
            <a:r>
              <a:rPr lang="en-US" altLang="zh-CN" b="1" dirty="0" err="1">
                <a:latin typeface="+mn-ea"/>
                <a:ea typeface="+mn-ea"/>
                <a:cs typeface="Times New Roman" pitchFamily="18" charset="0"/>
              </a:rPr>
              <a:t>Specifier</a:t>
            </a:r>
            <a:r>
              <a:rPr lang="zh-CN" altLang="en-US" b="1" dirty="0">
                <a:latin typeface="+mn-ea"/>
                <a:ea typeface="+mn-ea"/>
                <a:cs typeface="Times New Roman" pitchFamily="18" charset="0"/>
              </a:rPr>
              <a:t>（</a:t>
            </a:r>
            <a:r>
              <a:rPr lang="en-US" altLang="zh-CN" b="1" dirty="0">
                <a:latin typeface="+mn-ea"/>
                <a:ea typeface="+mn-ea"/>
                <a:cs typeface="Times New Roman" pitchFamily="18" charset="0"/>
              </a:rPr>
              <a:t>TYPE</a:t>
            </a:r>
            <a:r>
              <a:rPr lang="zh-CN" altLang="en-US" b="1" dirty="0">
                <a:latin typeface="+mn-ea"/>
                <a:ea typeface="+mn-ea"/>
                <a:cs typeface="Times New Roman" pitchFamily="18" charset="0"/>
              </a:rPr>
              <a:t>）</a:t>
            </a:r>
          </a:p>
        </p:txBody>
      </p:sp>
      <p:cxnSp>
        <p:nvCxnSpPr>
          <p:cNvPr id="23" name="直接箭头连接符 22"/>
          <p:cNvCxnSpPr>
            <a:endCxn id="22" idx="0"/>
          </p:cNvCxnSpPr>
          <p:nvPr/>
        </p:nvCxnSpPr>
        <p:spPr bwMode="auto">
          <a:xfrm flipH="1">
            <a:off x="1348916" y="1792561"/>
            <a:ext cx="1780964" cy="76247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4" name="TextBox 23"/>
          <p:cNvSpPr txBox="1"/>
          <p:nvPr/>
        </p:nvSpPr>
        <p:spPr>
          <a:xfrm>
            <a:off x="3129880" y="2555032"/>
            <a:ext cx="1872208" cy="369332"/>
          </a:xfrm>
          <a:prstGeom prst="rect">
            <a:avLst/>
          </a:prstGeom>
          <a:noFill/>
          <a:ln>
            <a:solidFill>
              <a:schemeClr val="tx1"/>
            </a:solidFill>
          </a:ln>
        </p:spPr>
        <p:txBody>
          <a:bodyPr wrap="square" rtlCol="0">
            <a:spAutoFit/>
          </a:bodyPr>
          <a:lstStyle/>
          <a:p>
            <a:r>
              <a:rPr lang="en-US" altLang="zh-CN" b="1" dirty="0" err="1">
                <a:latin typeface="+mn-ea"/>
                <a:ea typeface="+mn-ea"/>
                <a:cs typeface="Times New Roman" pitchFamily="18" charset="0"/>
              </a:rPr>
              <a:t>funcDec</a:t>
            </a:r>
            <a:endParaRPr lang="zh-CN" altLang="en-US" b="1" dirty="0">
              <a:latin typeface="+mn-ea"/>
              <a:ea typeface="+mn-ea"/>
              <a:cs typeface="Times New Roman" pitchFamily="18" charset="0"/>
            </a:endParaRPr>
          </a:p>
        </p:txBody>
      </p:sp>
      <p:cxnSp>
        <p:nvCxnSpPr>
          <p:cNvPr id="25" name="直接箭头连接符 24"/>
          <p:cNvCxnSpPr>
            <a:stCxn id="21" idx="2"/>
            <a:endCxn id="24" idx="0"/>
          </p:cNvCxnSpPr>
          <p:nvPr/>
        </p:nvCxnSpPr>
        <p:spPr bwMode="auto">
          <a:xfrm>
            <a:off x="3849960" y="1700228"/>
            <a:ext cx="216024" cy="85480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6" name="TextBox 25"/>
          <p:cNvSpPr txBox="1"/>
          <p:nvPr/>
        </p:nvSpPr>
        <p:spPr>
          <a:xfrm>
            <a:off x="5650160" y="2555032"/>
            <a:ext cx="2162200" cy="369332"/>
          </a:xfrm>
          <a:prstGeom prst="rect">
            <a:avLst/>
          </a:prstGeom>
          <a:noFill/>
          <a:ln>
            <a:solidFill>
              <a:schemeClr val="tx1"/>
            </a:solidFill>
          </a:ln>
        </p:spPr>
        <p:txBody>
          <a:bodyPr wrap="square" rtlCol="0">
            <a:spAutoFit/>
          </a:bodyPr>
          <a:lstStyle/>
          <a:p>
            <a:r>
              <a:rPr lang="en-US" altLang="zh-CN" b="1" err="1">
                <a:latin typeface="+mn-ea"/>
                <a:ea typeface="+mn-ea"/>
                <a:cs typeface="Times New Roman" pitchFamily="18" charset="0"/>
              </a:rPr>
              <a:t>CompSt</a:t>
            </a:r>
            <a:r>
              <a:rPr lang="zh-CN" altLang="en-US" b="1" dirty="0">
                <a:latin typeface="+mn-ea"/>
                <a:ea typeface="+mn-ea"/>
                <a:cs typeface="Times New Roman" pitchFamily="18" charset="0"/>
              </a:rPr>
              <a:t>（</a:t>
            </a:r>
            <a:r>
              <a:rPr lang="en-US" altLang="zh-CN" b="1" dirty="0">
                <a:latin typeface="+mn-ea"/>
                <a:ea typeface="+mn-ea"/>
                <a:cs typeface="Times New Roman" pitchFamily="18" charset="0"/>
              </a:rPr>
              <a:t>S</a:t>
            </a:r>
            <a:r>
              <a:rPr lang="zh-CN" altLang="en-US" b="1" dirty="0">
                <a:latin typeface="+mn-ea"/>
                <a:ea typeface="+mn-ea"/>
                <a:cs typeface="Times New Roman" pitchFamily="18" charset="0"/>
              </a:rPr>
              <a:t>）</a:t>
            </a:r>
          </a:p>
        </p:txBody>
      </p:sp>
      <p:cxnSp>
        <p:nvCxnSpPr>
          <p:cNvPr id="27" name="直接箭头连接符 26"/>
          <p:cNvCxnSpPr/>
          <p:nvPr/>
        </p:nvCxnSpPr>
        <p:spPr bwMode="auto">
          <a:xfrm>
            <a:off x="4426024" y="1792561"/>
            <a:ext cx="2305236" cy="76247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直接箭头连接符 29"/>
          <p:cNvCxnSpPr/>
          <p:nvPr/>
        </p:nvCxnSpPr>
        <p:spPr bwMode="auto">
          <a:xfrm flipH="1">
            <a:off x="2085764" y="3016697"/>
            <a:ext cx="1425860" cy="76247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1" name="直接箭头连接符 30"/>
          <p:cNvCxnSpPr/>
          <p:nvPr/>
        </p:nvCxnSpPr>
        <p:spPr bwMode="auto">
          <a:xfrm flipH="1">
            <a:off x="3489920" y="3016697"/>
            <a:ext cx="504056" cy="76247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2" name="TextBox 31"/>
          <p:cNvSpPr txBox="1"/>
          <p:nvPr/>
        </p:nvSpPr>
        <p:spPr>
          <a:xfrm>
            <a:off x="3851920" y="4409817"/>
            <a:ext cx="4680520" cy="1631216"/>
          </a:xfrm>
          <a:prstGeom prst="rect">
            <a:avLst/>
          </a:prstGeom>
          <a:noFill/>
          <a:ln>
            <a:solidFill>
              <a:schemeClr val="tx1"/>
            </a:solidFill>
          </a:ln>
        </p:spPr>
        <p:txBody>
          <a:bodyPr wrap="square" rtlCol="0">
            <a:spAutoFit/>
          </a:bodyPr>
          <a:lstStyle/>
          <a:p>
            <a:r>
              <a:rPr lang="zh-CN" altLang="en-US" sz="2000" b="1" dirty="0">
                <a:latin typeface="+mn-ea"/>
                <a:ea typeface="+mn-ea"/>
              </a:rPr>
              <a:t>该结点访问结束时</a:t>
            </a:r>
            <a:endParaRPr lang="en-US" altLang="zh-CN" sz="2000" b="1" dirty="0">
              <a:latin typeface="+mn-ea"/>
              <a:ea typeface="+mn-ea"/>
            </a:endParaRPr>
          </a:p>
          <a:p>
            <a:r>
              <a:rPr lang="en-US" altLang="zh-CN" sz="2000" b="1" dirty="0" err="1">
                <a:latin typeface="+mn-ea"/>
                <a:ea typeface="+mn-ea"/>
              </a:rPr>
              <a:t>Func.code</a:t>
            </a:r>
            <a:r>
              <a:rPr lang="en-US" altLang="zh-CN" sz="2000" b="1" dirty="0">
                <a:latin typeface="+mn-ea"/>
                <a:ea typeface="+mn-ea"/>
              </a:rPr>
              <a:t>=</a:t>
            </a:r>
            <a:r>
              <a:rPr lang="en-US" altLang="zh-CN" sz="2000" b="1" dirty="0" err="1">
                <a:latin typeface="+mn-ea"/>
                <a:ea typeface="+mn-ea"/>
              </a:rPr>
              <a:t>S.code</a:t>
            </a:r>
            <a:r>
              <a:rPr lang="en-US" altLang="zh-CN" sz="2000" b="1" dirty="0">
                <a:latin typeface="+mn-ea"/>
                <a:ea typeface="+mn-ea"/>
              </a:rPr>
              <a:t>||gen(</a:t>
            </a:r>
            <a:r>
              <a:rPr lang="en-US" altLang="zh-CN" sz="2000" b="1" dirty="0" err="1">
                <a:latin typeface="+mn-ea"/>
                <a:ea typeface="+mn-ea"/>
              </a:rPr>
              <a:t>S.next</a:t>
            </a:r>
            <a:r>
              <a:rPr lang="en-US" altLang="zh-CN" sz="2000" b="1" dirty="0">
                <a:latin typeface="+mn-ea"/>
                <a:ea typeface="+mn-ea"/>
              </a:rPr>
              <a:t>’:’)</a:t>
            </a:r>
          </a:p>
          <a:p>
            <a:r>
              <a:rPr lang="zh-CN" altLang="en-US" sz="2000" b="1" dirty="0">
                <a:latin typeface="+mn-ea"/>
                <a:ea typeface="+mn-ea"/>
              </a:rPr>
              <a:t>填写函数入口（也可以在前面的符号表处理时，用标号的形式给出函数入口），函数局部变量等需要的空间大小</a:t>
            </a:r>
          </a:p>
        </p:txBody>
      </p:sp>
      <p:sp>
        <p:nvSpPr>
          <p:cNvPr id="33" name="TextBox 32"/>
          <p:cNvSpPr txBox="1"/>
          <p:nvPr/>
        </p:nvSpPr>
        <p:spPr>
          <a:xfrm>
            <a:off x="323528" y="404664"/>
            <a:ext cx="8280920" cy="523220"/>
          </a:xfrm>
          <a:prstGeom prst="rect">
            <a:avLst/>
          </a:prstGeom>
          <a:noFill/>
        </p:spPr>
        <p:txBody>
          <a:bodyPr wrap="square" rtlCol="0">
            <a:spAutoFit/>
          </a:bodyPr>
          <a:lstStyle/>
          <a:p>
            <a:r>
              <a:rPr lang="en-US" altLang="zh-CN" sz="2800" b="1" dirty="0">
                <a:latin typeface="+mn-ea"/>
                <a:ea typeface="+mn-ea"/>
              </a:rPr>
              <a:t>2. </a:t>
            </a:r>
            <a:r>
              <a:rPr lang="zh-CN" altLang="en-US" sz="2800" b="1" dirty="0">
                <a:latin typeface="+mn-ea"/>
                <a:ea typeface="+mn-ea"/>
              </a:rPr>
              <a:t>中间代码</a:t>
            </a:r>
            <a:r>
              <a:rPr lang="en-US" altLang="zh-CN" sz="2800" b="1" dirty="0">
                <a:latin typeface="+mn-ea"/>
                <a:ea typeface="+mn-ea"/>
              </a:rPr>
              <a:t>(</a:t>
            </a:r>
            <a:r>
              <a:rPr lang="zh-CN" altLang="en-US" sz="2800" b="1" dirty="0">
                <a:latin typeface="+mn-ea"/>
                <a:ea typeface="+mn-ea"/>
              </a:rPr>
              <a:t>参照</a:t>
            </a:r>
            <a:r>
              <a:rPr lang="en-US" altLang="zh-CN" sz="2800" b="1" dirty="0">
                <a:latin typeface="+mn-ea"/>
                <a:ea typeface="+mn-ea"/>
              </a:rPr>
              <a:t>P216</a:t>
            </a:r>
            <a:r>
              <a:rPr lang="zh-CN" altLang="en-US" sz="2800" b="1" dirty="0">
                <a:latin typeface="+mn-ea"/>
                <a:ea typeface="+mn-ea"/>
              </a:rPr>
              <a:t>翻译模式理解属性计算次序</a:t>
            </a:r>
            <a:r>
              <a:rPr lang="en-US" altLang="zh-CN" sz="2800" b="1" dirty="0">
                <a:latin typeface="+mn-ea"/>
                <a:ea typeface="+mn-ea"/>
              </a:rPr>
              <a:t>)</a:t>
            </a:r>
            <a:endParaRPr lang="zh-CN" altLang="en-US" sz="2800" b="1" dirty="0">
              <a:latin typeface="+mn-ea"/>
              <a:ea typeface="+mn-ea"/>
            </a:endParaRPr>
          </a:p>
        </p:txBody>
      </p:sp>
      <p:sp>
        <p:nvSpPr>
          <p:cNvPr id="49" name="TextBox 48"/>
          <p:cNvSpPr txBox="1"/>
          <p:nvPr/>
        </p:nvSpPr>
        <p:spPr>
          <a:xfrm>
            <a:off x="5292080" y="1330896"/>
            <a:ext cx="4392488" cy="646331"/>
          </a:xfrm>
          <a:prstGeom prst="rect">
            <a:avLst/>
          </a:prstGeom>
          <a:noFill/>
          <a:ln>
            <a:noFill/>
          </a:ln>
        </p:spPr>
        <p:txBody>
          <a:bodyPr wrap="square" rtlCol="0">
            <a:spAutoFit/>
          </a:bodyPr>
          <a:lstStyle/>
          <a:p>
            <a:r>
              <a:rPr lang="zh-CN" altLang="en-US" b="1" dirty="0">
                <a:latin typeface="+mn-ea"/>
                <a:ea typeface="+mn-ea"/>
                <a:cs typeface="Times New Roman" pitchFamily="18" charset="0"/>
              </a:rPr>
              <a:t>生成标号：</a:t>
            </a:r>
            <a:r>
              <a:rPr lang="en-US" altLang="zh-CN" b="1" dirty="0" err="1">
                <a:latin typeface="+mn-ea"/>
                <a:ea typeface="+mn-ea"/>
                <a:cs typeface="Times New Roman" pitchFamily="18" charset="0"/>
              </a:rPr>
              <a:t>S.next</a:t>
            </a:r>
            <a:endParaRPr lang="en-US" altLang="zh-CN" b="1" dirty="0">
              <a:latin typeface="+mn-ea"/>
              <a:ea typeface="+mn-ea"/>
              <a:cs typeface="Times New Roman" pitchFamily="18" charset="0"/>
            </a:endParaRPr>
          </a:p>
          <a:p>
            <a:r>
              <a:rPr lang="zh-CN" altLang="en-US" b="1" dirty="0">
                <a:latin typeface="+mn-ea"/>
                <a:ea typeface="+mn-ea"/>
                <a:cs typeface="Times New Roman" pitchFamily="18" charset="0"/>
              </a:rPr>
              <a:t>（表示函数体的尾部位置）</a:t>
            </a:r>
          </a:p>
        </p:txBody>
      </p:sp>
      <p:sp>
        <p:nvSpPr>
          <p:cNvPr id="50" name="TextBox 49"/>
          <p:cNvSpPr txBox="1"/>
          <p:nvPr/>
        </p:nvSpPr>
        <p:spPr>
          <a:xfrm>
            <a:off x="5796136" y="3160713"/>
            <a:ext cx="1296144" cy="369332"/>
          </a:xfrm>
          <a:prstGeom prst="rect">
            <a:avLst/>
          </a:prstGeom>
          <a:noFill/>
          <a:ln>
            <a:noFill/>
          </a:ln>
        </p:spPr>
        <p:txBody>
          <a:bodyPr wrap="square" rtlCol="0">
            <a:spAutoFit/>
          </a:bodyPr>
          <a:lstStyle/>
          <a:p>
            <a:r>
              <a:rPr lang="en-US" altLang="zh-CN" b="1" dirty="0" err="1">
                <a:latin typeface="+mn-ea"/>
                <a:ea typeface="+mn-ea"/>
                <a:cs typeface="Times New Roman" pitchFamily="18" charset="0"/>
              </a:rPr>
              <a:t>S.next</a:t>
            </a:r>
            <a:endParaRPr lang="zh-CN" altLang="en-US" b="1" dirty="0">
              <a:latin typeface="+mn-ea"/>
              <a:ea typeface="+mn-ea"/>
              <a:cs typeface="Times New Roman" pitchFamily="18" charset="0"/>
            </a:endParaRPr>
          </a:p>
        </p:txBody>
      </p:sp>
      <p:sp>
        <p:nvSpPr>
          <p:cNvPr id="51" name="TextBox 50"/>
          <p:cNvSpPr txBox="1"/>
          <p:nvPr/>
        </p:nvSpPr>
        <p:spPr>
          <a:xfrm>
            <a:off x="611560" y="1114872"/>
            <a:ext cx="3024336" cy="369332"/>
          </a:xfrm>
          <a:prstGeom prst="rect">
            <a:avLst/>
          </a:prstGeom>
          <a:noFill/>
        </p:spPr>
        <p:txBody>
          <a:bodyPr wrap="square" rtlCol="0">
            <a:spAutoFit/>
          </a:bodyPr>
          <a:lstStyle/>
          <a:p>
            <a:r>
              <a:rPr lang="zh-CN" altLang="en-US" b="1" dirty="0">
                <a:latin typeface="+mn-ea"/>
                <a:ea typeface="+mn-ea"/>
              </a:rPr>
              <a:t>（</a:t>
            </a:r>
            <a:r>
              <a:rPr lang="en-US" altLang="zh-CN" b="1" dirty="0">
                <a:latin typeface="+mn-ea"/>
                <a:ea typeface="+mn-ea"/>
              </a:rPr>
              <a:t>1</a:t>
            </a:r>
            <a:r>
              <a:rPr lang="zh-CN" altLang="en-US" b="1" dirty="0">
                <a:latin typeface="+mn-ea"/>
                <a:ea typeface="+mn-ea"/>
              </a:rPr>
              <a:t>）</a:t>
            </a:r>
            <a:r>
              <a:rPr lang="zh-CN" altLang="en-US" b="1" dirty="0">
                <a:latin typeface="+mn-ea"/>
                <a:ea typeface="+mn-ea"/>
                <a:cs typeface="Times New Roman" pitchFamily="18" charset="0"/>
              </a:rPr>
              <a:t>函数</a:t>
            </a:r>
          </a:p>
        </p:txBody>
      </p:sp>
      <p:sp>
        <p:nvSpPr>
          <p:cNvPr id="52" name="下箭头 51"/>
          <p:cNvSpPr/>
          <p:nvPr/>
        </p:nvSpPr>
        <p:spPr bwMode="auto">
          <a:xfrm>
            <a:off x="3707904" y="980728"/>
            <a:ext cx="144016" cy="216024"/>
          </a:xfrm>
          <a:prstGeom prst="downArrow">
            <a:avLst/>
          </a:prstGeom>
          <a:solidFill>
            <a:srgbClr val="FF000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rgbClr val="FF0000"/>
              </a:solidFill>
              <a:effectLst/>
              <a:latin typeface="+mn-ea"/>
              <a:ea typeface="+mn-ea"/>
            </a:endParaRPr>
          </a:p>
        </p:txBody>
      </p:sp>
      <p:sp>
        <p:nvSpPr>
          <p:cNvPr id="53" name="TextBox 52"/>
          <p:cNvSpPr txBox="1"/>
          <p:nvPr/>
        </p:nvSpPr>
        <p:spPr>
          <a:xfrm>
            <a:off x="107504" y="3102059"/>
            <a:ext cx="2520280" cy="369332"/>
          </a:xfrm>
          <a:prstGeom prst="rect">
            <a:avLst/>
          </a:prstGeom>
          <a:noFill/>
          <a:ln>
            <a:noFill/>
          </a:ln>
        </p:spPr>
        <p:txBody>
          <a:bodyPr wrap="square" rtlCol="0">
            <a:spAutoFit/>
          </a:bodyPr>
          <a:lstStyle/>
          <a:p>
            <a:r>
              <a:rPr lang="zh-CN" altLang="en-US" b="1" dirty="0">
                <a:latin typeface="+mn-ea"/>
                <a:ea typeface="+mn-ea"/>
                <a:cs typeface="Times New Roman" pitchFamily="18" charset="0"/>
              </a:rPr>
              <a:t>确定返回值类型</a:t>
            </a:r>
          </a:p>
        </p:txBody>
      </p:sp>
      <p:sp>
        <p:nvSpPr>
          <p:cNvPr id="54" name="TextBox 53"/>
          <p:cNvSpPr txBox="1"/>
          <p:nvPr/>
        </p:nvSpPr>
        <p:spPr>
          <a:xfrm>
            <a:off x="3203848" y="3140969"/>
            <a:ext cx="1728192" cy="369332"/>
          </a:xfrm>
          <a:prstGeom prst="rect">
            <a:avLst/>
          </a:prstGeom>
          <a:noFill/>
          <a:ln>
            <a:noFill/>
          </a:ln>
        </p:spPr>
        <p:txBody>
          <a:bodyPr wrap="square" rtlCol="0">
            <a:spAutoFit/>
          </a:bodyPr>
          <a:lstStyle/>
          <a:p>
            <a:r>
              <a:rPr lang="zh-CN" altLang="en-US" b="1" dirty="0">
                <a:latin typeface="+mn-ea"/>
                <a:ea typeface="+mn-ea"/>
                <a:cs typeface="Times New Roman" pitchFamily="18" charset="0"/>
              </a:rPr>
              <a:t>完成符号表</a:t>
            </a:r>
          </a:p>
        </p:txBody>
      </p:sp>
      <p:sp>
        <p:nvSpPr>
          <p:cNvPr id="55"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mn-ea"/>
              </a:rPr>
              <a:pPr/>
              <a:t>32</a:t>
            </a:fld>
            <a:endParaRPr lang="en-US" altLang="zh-CN" sz="18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4444E-6 -0.00532 L -0.2599 0.18359 " pathEditMode="relative" rAng="0" ptsTypes="AA">
                                      <p:cBhvr>
                                        <p:cTn id="6" dur="2000" fill="hold"/>
                                        <p:tgtEl>
                                          <p:spTgt spid="52"/>
                                        </p:tgtEl>
                                        <p:attrNameLst>
                                          <p:attrName>ppt_x</p:attrName>
                                          <p:attrName>ppt_y</p:attrName>
                                        </p:attrNameLst>
                                      </p:cBhvr>
                                      <p:rCtr x="-13000" y="9400"/>
                                    </p:animMotion>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ox(in)">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0.2599 0.18359 L 1.94444E-6 -0.00532 " pathEditMode="relative" rAng="0" ptsTypes="AA">
                                      <p:cBhvr>
                                        <p:cTn id="15" dur="2000" fill="hold"/>
                                        <p:tgtEl>
                                          <p:spTgt spid="52"/>
                                        </p:tgtEl>
                                        <p:attrNameLst>
                                          <p:attrName>ppt_x</p:attrName>
                                          <p:attrName>ppt_y</p:attrName>
                                        </p:attrNameLst>
                                      </p:cBhvr>
                                      <p:rCtr x="13000" y="-9500"/>
                                    </p:animMotion>
                                  </p:childTnLst>
                                </p:cTn>
                              </p:par>
                            </p:childTnLst>
                          </p:cTn>
                        </p:par>
                        <p:par>
                          <p:cTn id="16" fill="hold">
                            <p:stCondLst>
                              <p:cond delay="2000"/>
                            </p:stCondLst>
                            <p:childTnLst>
                              <p:par>
                                <p:cTn id="17" presetID="0" presetClass="path" presetSubtype="0" accel="50000" decel="50000" fill="hold" grpId="2" nodeType="afterEffect">
                                  <p:stCondLst>
                                    <p:cond delay="0"/>
                                  </p:stCondLst>
                                  <p:childTnLst>
                                    <p:animMotion origin="layout" path="M 0 0 L 0.04722 0.17827 " pathEditMode="relative" ptsTypes="AA">
                                      <p:cBhvr>
                                        <p:cTn id="18" dur="2000" fill="hold"/>
                                        <p:tgtEl>
                                          <p:spTgt spid="52"/>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box(in)">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3" nodeType="clickEffect">
                                  <p:stCondLst>
                                    <p:cond delay="0"/>
                                  </p:stCondLst>
                                  <p:childTnLst>
                                    <p:animMotion origin="layout" path="M 0.04722 0.17827 C 0.04305 0.17873 0.03854 0.1785 0.03454 0.18012 C 0.02534 0.18428 0.00191 0.21457 -0.00521 0.22358 C -0.00712 0.2259 -0.00782 0.22936 -0.0099 0.23144 C -0.02518 0.24717 -0.04011 0.25711 -0.05747 0.26913 C -0.06059 0.27121 -0.06424 0.27214 -0.06702 0.27491 C -0.10452 0.31121 -0.07292 0.28694 -0.0941 0.30243 C -0.09827 0.31052 -0.10243 0.31838 -0.10678 0.32624 C -0.10868 0.32971 -0.11112 0.33248 -0.11303 0.33595 C -0.12344 0.35468 -0.13108 0.37387 -0.14966 0.3815 C -0.1599 0.39422 -0.16355 0.41156 -0.16702 0.42867 C -0.1665 0.4326 -0.16684 0.43699 -0.16546 0.44069 C -0.1632 0.44647 -0.1441 0.44971 -0.14011 0.45064 C -0.13056 0.44994 -0.12101 0.44971 -0.11146 0.44855 C -0.10521 0.44763 -0.09653 0.44301 -0.0908 0.44069 C -0.07362 0.43376 -0.0573 0.42405 -0.04011 0.41688 C -0.03473 0.41757 -0.02934 0.41711 -0.02414 0.41873 C -0.01493 0.42173 -0.00955 0.43514 -0.00035 0.43861 C 0.00572 0.44092 0.01857 0.44254 0.01857 0.44277 C 0.07812 0.43977 0.04461 0.44948 0.06788 0.43468 C 0.07343 0.43121 0.07934 0.42751 0.08524 0.42474 C 0.08836 0.42335 0.09479 0.42104 0.09479 0.42127 C 0.10503 0.41225 0.11927 0.40763 0.13142 0.40509 C 0.13871 0.40347 0.15364 0.40116 0.15364 0.40139 C 0.16388 0.39676 0.15902 0.38243 0.15833 0.37156 C 0.15746 0.35977 0.16076 0.34566 0.1552 0.33595 C 0.14947 0.32601 0.13819 0.31884 0.13298 0.30798 C 0.12899 0.30035 0.12291 0.29364 0.12031 0.28485 C 0.11753 0.27514 0.11527 0.26775 0.10746 0.26474 C 0.10642 0.26289 0.10572 0.26081 0.10434 0.25919 C 0.10295 0.25734 0.10086 0.25711 0.09965 0.25526 C 0.09635 0.24994 0.09774 0.24092 0.09479 0.23538 C 0.09079 0.22775 0.08472 0.2215 0.08055 0.21387 C 0.07899 0.20786 0.07916 0.20139 0.07743 0.19584 C 0.07604 0.19144 0.07222 0.19168 0.06944 0.19006 C 0.06475 0.18705 0.06111 0.18196 0.05677 0.17827 C 0.05434 0.16902 0.05625 0.15931 0.05034 0.1526 C 0.04479 0.13202 0.05052 0.15468 0.04722 0.10335 C 0.0467 0.09549 0.0434 0.0874 0.04253 0.07954 C 0.0401 0.05688 0.03611 0.03306 0.03611 0.01064 " pathEditMode="relative" rAng="0" ptsTypes="fffffffffffffffffffffffffffffffffffffffA">
                                      <p:cBhvr>
                                        <p:cTn id="27" dur="2000" fill="hold"/>
                                        <p:tgtEl>
                                          <p:spTgt spid="52"/>
                                        </p:tgtEl>
                                        <p:attrNameLst>
                                          <p:attrName>ppt_x</p:attrName>
                                          <p:attrName>ppt_y</p:attrName>
                                        </p:attrNameLst>
                                      </p:cBhvr>
                                      <p:rCtr x="-4900" y="5200"/>
                                    </p:animMotion>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ox(in)">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ox(in)">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4" nodeType="clickEffect">
                                  <p:stCondLst>
                                    <p:cond delay="0"/>
                                  </p:stCondLst>
                                  <p:childTnLst>
                                    <p:animMotion origin="layout" path="M 0 0 L 0.30712 0.16786 " pathEditMode="relative" ptsTypes="AA">
                                      <p:cBhvr>
                                        <p:cTn id="41" dur="2000" fill="hold"/>
                                        <p:tgtEl>
                                          <p:spTgt spid="52"/>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5" nodeType="clickEffect">
                                  <p:stCondLst>
                                    <p:cond delay="0"/>
                                  </p:stCondLst>
                                  <p:childTnLst>
                                    <p:animMotion origin="layout" path="M 0.31059 0.16671 C 0.30903 0.1674 0.30677 0.16694 0.30573 0.16856 C 0.29982 0.17966 0.30364 0.1889 0.29305 0.19838 C 0.28732 0.2222 0.2901 0.23422 0.27396 0.24925 C 0.27187 0.25341 0.26805 0.25688 0.26771 0.26197 C 0.26597 0.28763 0.26944 0.27838 0.26285 0.29133 C 0.25521 0.32208 0.25642 0.28648 0.25972 0.357 C 0.26041 0.37341 0.25868 0.36902 0.26614 0.37549 C 0.26666 0.37804 0.26649 0.38035 0.26771 0.38197 C 0.26892 0.38359 0.27101 0.38312 0.27239 0.38451 C 0.27535 0.38752 0.27726 0.39237 0.28038 0.39492 C 0.30278 0.41434 0.32951 0.41734 0.35503 0.42474 C 0.3743 0.4222 0.39288 0.41757 0.41215 0.41411 C 0.41962 0.40763 0.42517 0.40625 0.43437 0.40301 C 0.43646 0.40278 0.43854 0.40208 0.44062 0.40139 C 0.44392 0.39977 0.45017 0.39723 0.45017 0.39746 C 0.45069 0.39492 0.45069 0.3926 0.45173 0.39075 C 0.45295 0.38844 0.45555 0.38844 0.4566 0.38659 C 0.46319 0.37226 0.45642 0.37203 0.46614 0.36324 C 0.47326 0.3489 0.46649 0.32925 0.48038 0.32324 C 0.48194 0.32185 0.48489 0.32139 0.48507 0.31885 C 0.48819 0.27468 0.48125 0.28625 0.47726 0.25734 C 0.47552 0.24509 0.47708 0.23723 0.46927 0.22937 C 0.46476 0.21156 0.47118 0.23422 0.46441 0.21966 C 0.46059 0.2111 0.46371 0.20879 0.45503 0.20486 C 0.44861 0.19607 0.44253 0.18544 0.4375 0.17503 C 0.43698 0.17318 0.4375 0.16994 0.43594 0.16856 C 0.42934 0.1637 0.41076 0.16139 0.40416 0.16047 C 0.39601 0.15677 0.39114 0.15237 0.38351 0.14752 C 0.37864 0.14104 0.37482 0.14012 0.36927 0.13503 C 0.36666 0.13573 0.36371 0.13526 0.36128 0.13711 C 0.35833 0.13942 0.3566 0.14983 0.3533 0.15399 C 0.35226 0.15376 0.3368 0.15237 0.33281 0.14983 C 0.32656 0.14567 0.32587 0.13896 0.31684 0.13503 C 0.30868 0.12786 0.30156 0.1281 0.29149 0.12625 C 0.28281 0.12278 0.27673 0.11422 0.26771 0.11168 C 0.26146 0.11006 0.24861 0.10752 0.24861 0.10775 C 0.24201 0.10451 0.24236 0.09989 0.2375 0.09665 C 0.22899 0.0911 0.21979 0.08994 0.21059 0.08856 C 0.20104 0.08416 0.19514 0.07885 0.18663 0.07168 C 0.18281 0.06844 0.17969 0.06151 0.17552 0.05896 C 0.17205 0.05665 0.16805 0.05642 0.16441 0.0548 C 0.16094 0.04994 0.15642 0.04694 0.1533 0.04208 C 0.1493 0.03561 0.15156 0.03492 0.14548 0.03145 C 0.13055 0.02266 0.11545 0.01896 0.09948 0.01665 C 0.09097 0.01526 0.08264 0.01041 0.07396 0.01041 " pathEditMode="relative" rAng="0" ptsTypes="fffffffffffffffffffffffffffffffffffffffffffffA">
                                      <p:cBhvr>
                                        <p:cTn id="45" dur="2000" fill="hold"/>
                                        <p:tgtEl>
                                          <p:spTgt spid="52"/>
                                        </p:tgtEl>
                                        <p:attrNameLst>
                                          <p:attrName>ppt_x</p:attrName>
                                          <p:attrName>ppt_y</p:attrName>
                                        </p:attrNameLst>
                                      </p:cBhvr>
                                      <p:rCtr x="-3000" y="5100"/>
                                    </p:animMotion>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box(in)">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p:bldP spid="50" grpId="0"/>
      <p:bldP spid="52" grpId="0" animBg="1"/>
      <p:bldP spid="52" grpId="1" animBg="1"/>
      <p:bldP spid="52" grpId="2" animBg="1"/>
      <p:bldP spid="52" grpId="3" animBg="1"/>
      <p:bldP spid="52" grpId="4" animBg="1"/>
      <p:bldP spid="52" grpId="5" animBg="1"/>
      <p:bldP spid="53" grpId="0"/>
      <p:bldP spid="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50368" y="1261209"/>
            <a:ext cx="1789584" cy="369332"/>
          </a:xfrm>
          <a:prstGeom prst="rect">
            <a:avLst/>
          </a:prstGeom>
          <a:noFill/>
          <a:ln>
            <a:solidFill>
              <a:schemeClr val="tx1"/>
            </a:solidFill>
          </a:ln>
        </p:spPr>
        <p:txBody>
          <a:bodyPr wrap="square" rtlCol="0">
            <a:spAutoFit/>
          </a:bodyPr>
          <a:lstStyle/>
          <a:p>
            <a:r>
              <a:rPr lang="en-US" altLang="zh-CN" b="1" dirty="0" err="1">
                <a:latin typeface="宋体" pitchFamily="2" charset="-122"/>
                <a:ea typeface="宋体" pitchFamily="2" charset="-122"/>
                <a:cs typeface="Times New Roman" pitchFamily="18" charset="0"/>
              </a:rPr>
              <a:t>StmtList</a:t>
            </a:r>
            <a:r>
              <a:rPr lang="en-US" altLang="zh-CN" b="1" dirty="0">
                <a:latin typeface="宋体" pitchFamily="2" charset="-122"/>
                <a:ea typeface="宋体" pitchFamily="2" charset="-122"/>
                <a:cs typeface="Times New Roman" pitchFamily="18" charset="0"/>
              </a:rPr>
              <a:t>(S)</a:t>
            </a:r>
            <a:endParaRPr lang="zh-CN" altLang="en-US" b="1" dirty="0">
              <a:latin typeface="宋体" pitchFamily="2" charset="-122"/>
              <a:ea typeface="宋体" pitchFamily="2" charset="-122"/>
              <a:cs typeface="Times New Roman" pitchFamily="18" charset="0"/>
            </a:endParaRPr>
          </a:p>
        </p:txBody>
      </p:sp>
      <p:sp>
        <p:nvSpPr>
          <p:cNvPr id="4" name="TextBox 3"/>
          <p:cNvSpPr txBox="1"/>
          <p:nvPr/>
        </p:nvSpPr>
        <p:spPr>
          <a:xfrm>
            <a:off x="4344888" y="2485345"/>
            <a:ext cx="1739280" cy="369332"/>
          </a:xfrm>
          <a:prstGeom prst="rect">
            <a:avLst/>
          </a:prstGeom>
          <a:noFill/>
          <a:ln>
            <a:solidFill>
              <a:schemeClr val="tx1"/>
            </a:solidFill>
          </a:ln>
        </p:spPr>
        <p:txBody>
          <a:bodyPr wrap="square" rtlCol="0">
            <a:spAutoFit/>
          </a:bodyPr>
          <a:lstStyle/>
          <a:p>
            <a:r>
              <a:rPr lang="en-US" altLang="zh-CN" b="1" dirty="0" err="1">
                <a:latin typeface="宋体" pitchFamily="2" charset="-122"/>
                <a:ea typeface="宋体" pitchFamily="2" charset="-122"/>
                <a:cs typeface="Times New Roman" pitchFamily="18" charset="0"/>
              </a:rPr>
              <a:t>StmtList</a:t>
            </a:r>
            <a:r>
              <a:rPr lang="en-US" altLang="zh-CN" b="1" dirty="0">
                <a:latin typeface="宋体" pitchFamily="2" charset="-122"/>
                <a:ea typeface="宋体" pitchFamily="2" charset="-122"/>
                <a:cs typeface="Times New Roman" pitchFamily="18" charset="0"/>
              </a:rPr>
              <a:t>(S</a:t>
            </a:r>
            <a:r>
              <a:rPr lang="en-US" altLang="zh-CN" b="1" baseline="-25000" dirty="0">
                <a:latin typeface="宋体" pitchFamily="2" charset="-122"/>
                <a:ea typeface="宋体" pitchFamily="2" charset="-122"/>
                <a:cs typeface="Times New Roman" pitchFamily="18" charset="0"/>
              </a:rPr>
              <a:t>2</a:t>
            </a:r>
            <a:r>
              <a:rPr lang="en-US" altLang="zh-CN" b="1" dirty="0">
                <a:latin typeface="宋体" pitchFamily="2" charset="-122"/>
                <a:ea typeface="宋体" pitchFamily="2" charset="-122"/>
                <a:cs typeface="Times New Roman" pitchFamily="18" charset="0"/>
              </a:rPr>
              <a:t>)</a:t>
            </a:r>
            <a:endParaRPr lang="zh-CN" altLang="en-US" b="1" dirty="0">
              <a:latin typeface="宋体" pitchFamily="2" charset="-122"/>
              <a:ea typeface="宋体" pitchFamily="2" charset="-122"/>
              <a:cs typeface="Times New Roman" pitchFamily="18" charset="0"/>
            </a:endParaRPr>
          </a:p>
        </p:txBody>
      </p:sp>
      <p:cxnSp>
        <p:nvCxnSpPr>
          <p:cNvPr id="5" name="直接箭头连接符 4"/>
          <p:cNvCxnSpPr>
            <a:stCxn id="3" idx="2"/>
            <a:endCxn id="4" idx="0"/>
          </p:cNvCxnSpPr>
          <p:nvPr/>
        </p:nvCxnSpPr>
        <p:spPr bwMode="auto">
          <a:xfrm>
            <a:off x="3245160" y="1630541"/>
            <a:ext cx="1969368" cy="85480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6" name="TextBox 5"/>
          <p:cNvSpPr txBox="1"/>
          <p:nvPr/>
        </p:nvSpPr>
        <p:spPr>
          <a:xfrm>
            <a:off x="2051720" y="2485345"/>
            <a:ext cx="1440160" cy="369332"/>
          </a:xfrm>
          <a:prstGeom prst="rect">
            <a:avLst/>
          </a:prstGeom>
          <a:noFill/>
          <a:ln>
            <a:solidFill>
              <a:schemeClr val="tx1"/>
            </a:solidFill>
          </a:ln>
        </p:spPr>
        <p:txBody>
          <a:bodyPr wrap="square" rtlCol="0">
            <a:spAutoFit/>
          </a:bodyPr>
          <a:lstStyle/>
          <a:p>
            <a:r>
              <a:rPr lang="en-US" altLang="zh-CN" b="1" dirty="0">
                <a:latin typeface="宋体" pitchFamily="2" charset="-122"/>
                <a:ea typeface="宋体" pitchFamily="2" charset="-122"/>
                <a:cs typeface="Times New Roman" pitchFamily="18" charset="0"/>
              </a:rPr>
              <a:t>Stmt(S</a:t>
            </a:r>
            <a:r>
              <a:rPr lang="en-US" altLang="zh-CN" b="1" baseline="-25000" dirty="0">
                <a:latin typeface="宋体" pitchFamily="2" charset="-122"/>
                <a:ea typeface="宋体" pitchFamily="2" charset="-122"/>
                <a:cs typeface="Times New Roman" pitchFamily="18" charset="0"/>
              </a:rPr>
              <a:t>1</a:t>
            </a:r>
            <a:r>
              <a:rPr lang="en-US" altLang="zh-CN" b="1" dirty="0">
                <a:latin typeface="宋体" pitchFamily="2" charset="-122"/>
                <a:ea typeface="宋体" pitchFamily="2" charset="-122"/>
                <a:cs typeface="Times New Roman" pitchFamily="18" charset="0"/>
              </a:rPr>
              <a:t>)</a:t>
            </a:r>
            <a:endParaRPr lang="zh-CN" altLang="en-US" b="1" dirty="0">
              <a:latin typeface="宋体" pitchFamily="2" charset="-122"/>
              <a:ea typeface="宋体" pitchFamily="2" charset="-122"/>
              <a:cs typeface="Times New Roman" pitchFamily="18" charset="0"/>
            </a:endParaRPr>
          </a:p>
        </p:txBody>
      </p:sp>
      <p:cxnSp>
        <p:nvCxnSpPr>
          <p:cNvPr id="7" name="直接箭头连接符 6"/>
          <p:cNvCxnSpPr>
            <a:endCxn id="6" idx="0"/>
          </p:cNvCxnSpPr>
          <p:nvPr/>
        </p:nvCxnSpPr>
        <p:spPr bwMode="auto">
          <a:xfrm flipH="1">
            <a:off x="2771800" y="1722874"/>
            <a:ext cx="432048" cy="76247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8" name="TextBox 7"/>
          <p:cNvSpPr txBox="1"/>
          <p:nvPr/>
        </p:nvSpPr>
        <p:spPr>
          <a:xfrm>
            <a:off x="467544" y="541129"/>
            <a:ext cx="3888432" cy="369332"/>
          </a:xfrm>
          <a:prstGeom prst="rect">
            <a:avLst/>
          </a:prstGeom>
          <a:noFill/>
        </p:spPr>
        <p:txBody>
          <a:bodyPr wrap="square" rtlCol="0">
            <a:spAutoFit/>
          </a:bodyPr>
          <a:lstStyle/>
          <a:p>
            <a:pPr algn="l"/>
            <a:r>
              <a:rPr lang="zh-CN" altLang="en-US" b="1" dirty="0">
                <a:latin typeface="宋体" pitchFamily="2" charset="-122"/>
                <a:ea typeface="宋体" pitchFamily="2" charset="-122"/>
              </a:rPr>
              <a:t>（</a:t>
            </a:r>
            <a:r>
              <a:rPr lang="en-US" altLang="zh-CN" b="1" dirty="0">
                <a:latin typeface="宋体" pitchFamily="2" charset="-122"/>
                <a:ea typeface="宋体" pitchFamily="2" charset="-122"/>
              </a:rPr>
              <a:t>2</a:t>
            </a:r>
            <a:r>
              <a:rPr lang="zh-CN" altLang="en-US" b="1" dirty="0">
                <a:latin typeface="宋体" pitchFamily="2" charset="-122"/>
                <a:ea typeface="宋体" pitchFamily="2" charset="-122"/>
              </a:rPr>
              <a:t>）</a:t>
            </a:r>
            <a:r>
              <a:rPr lang="en-US" altLang="zh-CN" b="1" dirty="0">
                <a:latin typeface="宋体" pitchFamily="2" charset="-122"/>
                <a:ea typeface="宋体" pitchFamily="2" charset="-122"/>
              </a:rPr>
              <a:t> </a:t>
            </a:r>
            <a:r>
              <a:rPr lang="zh-CN" altLang="en-US" b="1" dirty="0">
                <a:latin typeface="宋体" pitchFamily="2" charset="-122"/>
                <a:ea typeface="宋体" pitchFamily="2" charset="-122"/>
              </a:rPr>
              <a:t>语句序列的翻译</a:t>
            </a:r>
          </a:p>
        </p:txBody>
      </p:sp>
      <p:sp>
        <p:nvSpPr>
          <p:cNvPr id="9" name="TextBox 8"/>
          <p:cNvSpPr txBox="1"/>
          <p:nvPr/>
        </p:nvSpPr>
        <p:spPr>
          <a:xfrm>
            <a:off x="4355976" y="1045185"/>
            <a:ext cx="4392488" cy="369332"/>
          </a:xfrm>
          <a:prstGeom prst="rect">
            <a:avLst/>
          </a:prstGeom>
          <a:noFill/>
          <a:ln>
            <a:noFill/>
          </a:ln>
        </p:spPr>
        <p:txBody>
          <a:bodyPr wrap="square" rtlCol="0">
            <a:spAutoFit/>
          </a:bodyPr>
          <a:lstStyle/>
          <a:p>
            <a:r>
              <a:rPr lang="en-US" altLang="zh-CN" b="1" dirty="0" err="1">
                <a:latin typeface="宋体" pitchFamily="2" charset="-122"/>
                <a:ea typeface="宋体" pitchFamily="2" charset="-122"/>
              </a:rPr>
              <a:t>S.next</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该结点语句后的标号</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10" name="TextBox 9"/>
          <p:cNvSpPr txBox="1"/>
          <p:nvPr/>
        </p:nvSpPr>
        <p:spPr>
          <a:xfrm>
            <a:off x="4355976" y="1447616"/>
            <a:ext cx="4392488" cy="646331"/>
          </a:xfrm>
          <a:prstGeom prst="rect">
            <a:avLst/>
          </a:prstGeom>
          <a:noFill/>
          <a:ln>
            <a:noFill/>
          </a:ln>
        </p:spPr>
        <p:txBody>
          <a:bodyPr wrap="square" rtlCol="0">
            <a:spAutoFit/>
          </a:bodyPr>
          <a:lstStyle/>
          <a:p>
            <a:r>
              <a:rPr lang="zh-CN" altLang="en-US" b="1" dirty="0">
                <a:latin typeface="宋体" pitchFamily="2" charset="-122"/>
                <a:ea typeface="宋体" pitchFamily="2" charset="-122"/>
                <a:cs typeface="Times New Roman" pitchFamily="18" charset="0"/>
              </a:rPr>
              <a:t>生成标号赋值给</a:t>
            </a:r>
            <a:r>
              <a:rPr lang="en-US" altLang="zh-CN" b="1" dirty="0">
                <a:latin typeface="宋体" pitchFamily="2" charset="-122"/>
                <a:ea typeface="宋体" pitchFamily="2" charset="-122"/>
                <a:cs typeface="Times New Roman" pitchFamily="18" charset="0"/>
              </a:rPr>
              <a:t>S</a:t>
            </a:r>
            <a:r>
              <a:rPr lang="en-US" altLang="zh-CN" b="1" baseline="-25000" dirty="0">
                <a:latin typeface="宋体" pitchFamily="2" charset="-122"/>
                <a:ea typeface="宋体" pitchFamily="2" charset="-122"/>
                <a:cs typeface="Times New Roman" pitchFamily="18" charset="0"/>
              </a:rPr>
              <a:t>1</a:t>
            </a:r>
            <a:r>
              <a:rPr lang="en-US" altLang="zh-CN" b="1" dirty="0">
                <a:latin typeface="宋体" pitchFamily="2" charset="-122"/>
                <a:ea typeface="宋体" pitchFamily="2" charset="-122"/>
                <a:cs typeface="Times New Roman" pitchFamily="18" charset="0"/>
              </a:rPr>
              <a:t>.next</a:t>
            </a:r>
            <a:r>
              <a:rPr lang="zh-CN" altLang="en-US" b="1" dirty="0">
                <a:latin typeface="宋体" pitchFamily="2" charset="-122"/>
                <a:ea typeface="宋体" pitchFamily="2" charset="-122"/>
                <a:cs typeface="Times New Roman" pitchFamily="18" charset="0"/>
              </a:rPr>
              <a:t>（用以表示</a:t>
            </a:r>
            <a:r>
              <a:rPr lang="en-US" altLang="zh-CN" b="1" dirty="0">
                <a:latin typeface="宋体" pitchFamily="2" charset="-122"/>
                <a:ea typeface="宋体" pitchFamily="2" charset="-122"/>
                <a:cs typeface="Times New Roman" pitchFamily="18" charset="0"/>
              </a:rPr>
              <a:t>S</a:t>
            </a:r>
            <a:r>
              <a:rPr lang="en-US" altLang="zh-CN" b="1" baseline="-25000" dirty="0">
                <a:latin typeface="宋体" pitchFamily="2" charset="-122"/>
                <a:ea typeface="宋体" pitchFamily="2" charset="-122"/>
                <a:cs typeface="Times New Roman" pitchFamily="18" charset="0"/>
              </a:rPr>
              <a:t>1</a:t>
            </a:r>
            <a:r>
              <a:rPr lang="zh-CN" altLang="en-US" b="1" dirty="0">
                <a:latin typeface="宋体" pitchFamily="2" charset="-122"/>
                <a:ea typeface="宋体" pitchFamily="2" charset="-122"/>
                <a:cs typeface="Times New Roman" pitchFamily="18" charset="0"/>
              </a:rPr>
              <a:t>的语句结束的位置）</a:t>
            </a:r>
          </a:p>
        </p:txBody>
      </p:sp>
      <p:sp>
        <p:nvSpPr>
          <p:cNvPr id="11" name="TextBox 10"/>
          <p:cNvSpPr txBox="1"/>
          <p:nvPr/>
        </p:nvSpPr>
        <p:spPr>
          <a:xfrm>
            <a:off x="2051720" y="3031792"/>
            <a:ext cx="1368152" cy="369332"/>
          </a:xfrm>
          <a:prstGeom prst="rect">
            <a:avLst/>
          </a:prstGeom>
          <a:noFill/>
          <a:ln>
            <a:noFill/>
          </a:ln>
        </p:spPr>
        <p:txBody>
          <a:bodyPr wrap="square" rtlCol="0">
            <a:spAutoFit/>
          </a:bodyPr>
          <a:lstStyle/>
          <a:p>
            <a:r>
              <a:rPr lang="en-US" altLang="zh-CN" b="1" dirty="0">
                <a:latin typeface="宋体" pitchFamily="2" charset="-122"/>
                <a:ea typeface="宋体" pitchFamily="2" charset="-122"/>
                <a:cs typeface="Times New Roman" pitchFamily="18" charset="0"/>
              </a:rPr>
              <a:t>S</a:t>
            </a:r>
            <a:r>
              <a:rPr lang="en-US" altLang="zh-CN" b="1" baseline="-25000" dirty="0">
                <a:latin typeface="宋体" pitchFamily="2" charset="-122"/>
                <a:ea typeface="宋体" pitchFamily="2" charset="-122"/>
                <a:cs typeface="Times New Roman" pitchFamily="18" charset="0"/>
              </a:rPr>
              <a:t>1</a:t>
            </a:r>
            <a:r>
              <a:rPr lang="en-US" altLang="zh-CN" b="1" dirty="0">
                <a:latin typeface="宋体" pitchFamily="2" charset="-122"/>
                <a:ea typeface="宋体" pitchFamily="2" charset="-122"/>
                <a:cs typeface="Times New Roman" pitchFamily="18" charset="0"/>
              </a:rPr>
              <a:t>.next</a:t>
            </a:r>
            <a:endParaRPr lang="zh-CN" altLang="en-US" b="1" dirty="0">
              <a:latin typeface="宋体" pitchFamily="2" charset="-122"/>
              <a:ea typeface="宋体" pitchFamily="2" charset="-122"/>
              <a:cs typeface="Times New Roman" pitchFamily="18" charset="0"/>
            </a:endParaRPr>
          </a:p>
        </p:txBody>
      </p:sp>
      <p:sp>
        <p:nvSpPr>
          <p:cNvPr id="12" name="TextBox 11"/>
          <p:cNvSpPr txBox="1"/>
          <p:nvPr/>
        </p:nvSpPr>
        <p:spPr>
          <a:xfrm>
            <a:off x="4355976" y="3031792"/>
            <a:ext cx="2304256" cy="369332"/>
          </a:xfrm>
          <a:prstGeom prst="rect">
            <a:avLst/>
          </a:prstGeom>
          <a:noFill/>
          <a:ln>
            <a:noFill/>
          </a:ln>
        </p:spPr>
        <p:txBody>
          <a:bodyPr wrap="square" rtlCol="0">
            <a:spAutoFit/>
          </a:bodyPr>
          <a:lstStyle/>
          <a:p>
            <a:r>
              <a:rPr lang="en-US" altLang="zh-CN" b="1" dirty="0">
                <a:latin typeface="宋体" pitchFamily="2" charset="-122"/>
                <a:ea typeface="宋体" pitchFamily="2" charset="-122"/>
                <a:cs typeface="Times New Roman" pitchFamily="18" charset="0"/>
              </a:rPr>
              <a:t>S</a:t>
            </a:r>
            <a:r>
              <a:rPr lang="en-US" altLang="zh-CN" b="1" baseline="-25000" dirty="0">
                <a:latin typeface="宋体" pitchFamily="2" charset="-122"/>
                <a:ea typeface="宋体" pitchFamily="2" charset="-122"/>
                <a:cs typeface="Times New Roman" pitchFamily="18" charset="0"/>
              </a:rPr>
              <a:t>2</a:t>
            </a:r>
            <a:r>
              <a:rPr lang="en-US" altLang="zh-CN" b="1" dirty="0">
                <a:latin typeface="宋体" pitchFamily="2" charset="-122"/>
                <a:ea typeface="宋体" pitchFamily="2" charset="-122"/>
                <a:cs typeface="Times New Roman" pitchFamily="18" charset="0"/>
              </a:rPr>
              <a:t>.next:=</a:t>
            </a:r>
            <a:r>
              <a:rPr lang="en-US" altLang="zh-CN" b="1" dirty="0" err="1">
                <a:latin typeface="宋体" pitchFamily="2" charset="-122"/>
                <a:ea typeface="宋体" pitchFamily="2" charset="-122"/>
                <a:cs typeface="Times New Roman" pitchFamily="18" charset="0"/>
              </a:rPr>
              <a:t>S.next</a:t>
            </a:r>
            <a:endParaRPr lang="zh-CN" altLang="en-US" b="1" dirty="0">
              <a:latin typeface="宋体" pitchFamily="2" charset="-122"/>
              <a:ea typeface="宋体" pitchFamily="2" charset="-122"/>
              <a:cs typeface="Times New Roman" pitchFamily="18" charset="0"/>
            </a:endParaRPr>
          </a:p>
        </p:txBody>
      </p:sp>
      <p:sp>
        <p:nvSpPr>
          <p:cNvPr id="13" name="TextBox 12"/>
          <p:cNvSpPr txBox="1"/>
          <p:nvPr/>
        </p:nvSpPr>
        <p:spPr>
          <a:xfrm>
            <a:off x="1115616" y="3925505"/>
            <a:ext cx="7344816" cy="1015663"/>
          </a:xfrm>
          <a:prstGeom prst="rect">
            <a:avLst/>
          </a:prstGeom>
          <a:noFill/>
          <a:ln>
            <a:solidFill>
              <a:schemeClr val="tx1"/>
            </a:solidFill>
          </a:ln>
        </p:spPr>
        <p:txBody>
          <a:bodyPr wrap="square" rtlCol="0">
            <a:spAutoFit/>
          </a:bodyPr>
          <a:lstStyle/>
          <a:p>
            <a:r>
              <a:rPr lang="zh-CN" altLang="en-US" sz="2000" b="1" dirty="0">
                <a:latin typeface="宋体" pitchFamily="2" charset="-122"/>
                <a:ea typeface="宋体" pitchFamily="2" charset="-122"/>
              </a:rPr>
              <a:t>当各子树遍历完成后：</a:t>
            </a:r>
            <a:endParaRPr lang="en-US" altLang="zh-CN" sz="2000" b="1" dirty="0">
              <a:latin typeface="宋体" pitchFamily="2" charset="-122"/>
              <a:ea typeface="宋体" pitchFamily="2" charset="-122"/>
            </a:endParaRPr>
          </a:p>
          <a:p>
            <a:endParaRPr lang="en-US" altLang="zh-CN" sz="2000" b="1" dirty="0">
              <a:latin typeface="宋体" pitchFamily="2" charset="-122"/>
              <a:ea typeface="宋体" pitchFamily="2" charset="-122"/>
            </a:endParaRPr>
          </a:p>
          <a:p>
            <a:r>
              <a:rPr lang="en-US" altLang="zh-CN" sz="2000" b="1" dirty="0" err="1">
                <a:latin typeface="宋体" pitchFamily="2" charset="-122"/>
                <a:ea typeface="宋体" pitchFamily="2" charset="-122"/>
              </a:rPr>
              <a:t>S.code</a:t>
            </a:r>
            <a:r>
              <a:rPr lang="en-US" altLang="zh-CN" sz="2000" b="1" dirty="0">
                <a:latin typeface="宋体" pitchFamily="2" charset="-122"/>
                <a:ea typeface="宋体" pitchFamily="2" charset="-122"/>
              </a:rPr>
              <a:t>= S1.code ||gen(S1.next  ’:’) ||  S2.code</a:t>
            </a:r>
            <a:endParaRPr lang="zh-CN" altLang="en-US" sz="2000" b="1" dirty="0">
              <a:latin typeface="宋体" pitchFamily="2" charset="-122"/>
              <a:ea typeface="宋体" pitchFamily="2" charset="-122"/>
            </a:endParaRPr>
          </a:p>
        </p:txBody>
      </p:sp>
      <p:sp>
        <p:nvSpPr>
          <p:cNvPr id="14" name="下箭头 13"/>
          <p:cNvSpPr/>
          <p:nvPr/>
        </p:nvSpPr>
        <p:spPr bwMode="auto">
          <a:xfrm>
            <a:off x="3131840" y="980728"/>
            <a:ext cx="144016" cy="216024"/>
          </a:xfrm>
          <a:prstGeom prst="downArrow">
            <a:avLst/>
          </a:prstGeom>
          <a:solidFill>
            <a:srgbClr val="FF000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rgbClr val="FF0000"/>
              </a:solidFill>
              <a:effectLst/>
              <a:latin typeface="宋体" pitchFamily="2" charset="-122"/>
              <a:ea typeface="宋体" pitchFamily="2" charset="-122"/>
            </a:endParaRPr>
          </a:p>
        </p:txBody>
      </p:sp>
      <p:sp>
        <p:nvSpPr>
          <p:cNvPr id="15" name="TextBox 14"/>
          <p:cNvSpPr txBox="1"/>
          <p:nvPr/>
        </p:nvSpPr>
        <p:spPr>
          <a:xfrm>
            <a:off x="467544" y="2492896"/>
            <a:ext cx="1224136" cy="646331"/>
          </a:xfrm>
          <a:prstGeom prst="rect">
            <a:avLst/>
          </a:prstGeom>
          <a:noFill/>
          <a:ln>
            <a:noFill/>
          </a:ln>
        </p:spPr>
        <p:txBody>
          <a:bodyPr wrap="square" rtlCol="0">
            <a:spAutoFit/>
          </a:bodyPr>
          <a:lstStyle/>
          <a:p>
            <a:r>
              <a:rPr lang="zh-CN" altLang="en-US" sz="1800" b="1" dirty="0">
                <a:latin typeface="宋体" pitchFamily="2" charset="-122"/>
                <a:ea typeface="宋体" pitchFamily="2" charset="-122"/>
                <a:cs typeface="Times New Roman" pitchFamily="18" charset="0"/>
              </a:rPr>
              <a:t>开始生成</a:t>
            </a:r>
            <a:r>
              <a:rPr lang="en-US" altLang="zh-CN" sz="1800" b="1" dirty="0">
                <a:latin typeface="宋体" pitchFamily="2" charset="-122"/>
                <a:ea typeface="宋体" pitchFamily="2" charset="-122"/>
                <a:cs typeface="Times New Roman" pitchFamily="18" charset="0"/>
              </a:rPr>
              <a:t>S1</a:t>
            </a:r>
            <a:r>
              <a:rPr lang="zh-CN" altLang="en-US" sz="1800" b="1" dirty="0">
                <a:latin typeface="宋体" pitchFamily="2" charset="-122"/>
                <a:ea typeface="宋体" pitchFamily="2" charset="-122"/>
                <a:cs typeface="Times New Roman" pitchFamily="18" charset="0"/>
              </a:rPr>
              <a:t>的代码</a:t>
            </a:r>
          </a:p>
        </p:txBody>
      </p:sp>
      <p:sp>
        <p:nvSpPr>
          <p:cNvPr id="16" name="TextBox 15"/>
          <p:cNvSpPr txBox="1"/>
          <p:nvPr/>
        </p:nvSpPr>
        <p:spPr>
          <a:xfrm>
            <a:off x="6516216" y="2420888"/>
            <a:ext cx="1224136" cy="646331"/>
          </a:xfrm>
          <a:prstGeom prst="rect">
            <a:avLst/>
          </a:prstGeom>
          <a:noFill/>
          <a:ln>
            <a:noFill/>
          </a:ln>
        </p:spPr>
        <p:txBody>
          <a:bodyPr wrap="square" rtlCol="0">
            <a:spAutoFit/>
          </a:bodyPr>
          <a:lstStyle/>
          <a:p>
            <a:r>
              <a:rPr lang="zh-CN" altLang="en-US" sz="1800" b="1" dirty="0">
                <a:latin typeface="宋体" pitchFamily="2" charset="-122"/>
                <a:ea typeface="宋体" pitchFamily="2" charset="-122"/>
                <a:cs typeface="Times New Roman" pitchFamily="18" charset="0"/>
              </a:rPr>
              <a:t>开始生成</a:t>
            </a:r>
            <a:r>
              <a:rPr lang="en-US" altLang="zh-CN" sz="1800" b="1" dirty="0">
                <a:latin typeface="宋体" pitchFamily="2" charset="-122"/>
                <a:ea typeface="宋体" pitchFamily="2" charset="-122"/>
                <a:cs typeface="Times New Roman" pitchFamily="18" charset="0"/>
              </a:rPr>
              <a:t>S2</a:t>
            </a:r>
            <a:r>
              <a:rPr lang="zh-CN" altLang="en-US" sz="1800" b="1" dirty="0">
                <a:latin typeface="宋体" pitchFamily="2" charset="-122"/>
                <a:ea typeface="宋体" pitchFamily="2" charset="-122"/>
                <a:cs typeface="Times New Roman" pitchFamily="18" charset="0"/>
              </a:rPr>
              <a:t>的代码</a:t>
            </a:r>
          </a:p>
        </p:txBody>
      </p:sp>
      <p:sp>
        <p:nvSpPr>
          <p:cNvPr id="17"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33</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0 0 L -0.07101 0.16763 " pathEditMode="relative" ptsTypes="AA">
                                      <p:cBhvr>
                                        <p:cTn id="21" dur="2000" fill="hold"/>
                                        <p:tgtEl>
                                          <p:spTgt spid="14"/>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2" nodeType="clickEffect">
                                  <p:stCondLst>
                                    <p:cond delay="0"/>
                                  </p:stCondLst>
                                  <p:childTnLst>
                                    <p:animMotion origin="layout" path="M -0.06893 0.16578 C -0.07101 0.16648 -0.07344 0.16648 -0.07535 0.16786 C -0.07674 0.16856 -0.07709 0.17133 -0.07847 0.17226 C -0.0842 0.17619 -0.09028 0.17596 -0.09601 0.18058 C -0.1099 0.19145 -0.10035 0.18705 -0.11025 0.19122 C -0.1158 0.19815 -0.11979 0.20694 -0.12292 0.21665 C -0.12431 0.22058 -0.125 0.22497 -0.12604 0.22914 C -0.12657 0.23122 -0.12761 0.23561 -0.12761 0.23584 C -0.12709 0.24625 -0.12726 0.25688 -0.12604 0.26729 C -0.1257 0.26983 -0.12379 0.27122 -0.12292 0.27353 C -0.12222 0.27561 -0.12222 0.27815 -0.12136 0.28 C -0.11754 0.28763 -0.11094 0.29041 -0.10538 0.2948 C -0.08507 0.31075 -0.10261 0.29688 -0.09271 0.30752 C -0.08733 0.3133 -0.08038 0.31561 -0.07379 0.31792 C -0.06945 0.31931 -0.06094 0.32231 -0.06094 0.32255 C -0.00226 0.31954 -0.03299 0.32416 -0.00382 0.31168 C 0.00729 0.30174 0.01632 0.29619 0.02951 0.29272 C 0.04028 0.28301 0.0375 0.2844 0.04531 0.27353 C 0.05208 0.24671 0.04722 0.21757 0.04062 0.19122 C 0.03628 0.15075 0.04218 0.19792 0.03576 0.16578 C 0.03437 0.15885 0.03368 0.15168 0.03264 0.14474 C 0.03229 0.1422 0.03038 0.14058 0.02951 0.13827 C 0.02691 0.1311 0.02656 0.12416 0.02309 0.11723 C 0.02205 0.10567 0.02153 0.08301 0.0151 0.07492 C 0.01354 0.06151 0.01215 0.04786 0.01041 0.03468 C 0.00903 0.02405 0.00399 0.00971 0.00399 -0.00115 " pathEditMode="relative" rAng="0" ptsTypes="fffffffffffffffffffffffffA">
                                      <p:cBhvr>
                                        <p:cTn id="30" dur="3000" fill="hold"/>
                                        <p:tgtEl>
                                          <p:spTgt spid="14"/>
                                        </p:tgtEl>
                                        <p:attrNameLst>
                                          <p:attrName>ppt_x</p:attrName>
                                          <p:attrName>ppt_y</p:attrName>
                                        </p:attrNameLst>
                                      </p:cBhvr>
                                      <p:rCtr x="3100" y="-400"/>
                                    </p:animMotion>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ox(in)">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3" nodeType="clickEffect">
                                  <p:stCondLst>
                                    <p:cond delay="0"/>
                                  </p:stCondLst>
                                  <p:childTnLst>
                                    <p:animMotion origin="layout" path="M 0 0 L 0.20486 0.17827 " pathEditMode="relative" ptsTypes="AA">
                                      <p:cBhvr>
                                        <p:cTn id="39" dur="2000" fill="hold"/>
                                        <p:tgtEl>
                                          <p:spTgt spid="14"/>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ox(in)">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4" nodeType="clickEffect">
                                  <p:stCondLst>
                                    <p:cond delay="0"/>
                                  </p:stCondLst>
                                  <p:childTnLst>
                                    <p:animMotion origin="layout" path="M 0.20156 0.17873 C 0.19201 0.17942 0.18246 0.17966 0.17291 0.18081 C 0.16788 0.18151 0.16493 0.18705 0.16024 0.18914 C 0.15347 0.19862 0.16128 0.18914 0.15225 0.19561 C 0.14878 0.19815 0.14184 0.20463 0.13802 0.20833 C 0.13524 0.21087 0.13159 0.2111 0.12847 0.21249 C 0.12691 0.21295 0.12378 0.21434 0.12378 0.2148 C 0.12048 0.22798 0.11996 0.23746 0.11892 0.25272 C 0.11979 0.26729 0.11753 0.28717 0.13003 0.29272 C 0.13837 0.30382 0.14514 0.31862 0.15225 0.33087 C 0.15642 0.33781 0.16128 0.34012 0.16666 0.34567 C 0.16996 0.3489 0.17239 0.35376 0.17604 0.3563 C 0.17812 0.35792 0.19757 0.3637 0.2 0.36463 C 0.20416 0.36601 0.21267 0.36879 0.21267 0.36902 C 0.2243 0.3681 0.23611 0.36948 0.24757 0.36671 C 0.25538 0.36486 0.25573 0.35908 0.26024 0.35399 C 0.26666 0.34682 0.27239 0.33896 0.27934 0.33295 C 0.28038 0.33087 0.28125 0.32856 0.28246 0.32671 C 0.28489 0.32301 0.29045 0.31607 0.29045 0.3163 C 0.29097 0.3133 0.29045 0.3096 0.29201 0.30752 C 0.3026 0.29318 0.29496 0.3207 0.30156 0.29711 C 0.30295 0.29226 0.30312 0.28694 0.30468 0.28231 C 0.30521 0.28047 0.30694 0.27954 0.30781 0.27792 C 0.3118 0.27006 0.31302 0.26266 0.31736 0.2548 C 0.31649 0.22682 0.32083 0.20278 0.30312 0.18705 C 0.29583 0.17226 0.28055 0.17018 0.26823 0.16601 C 0.23958 0.14012 0.21545 0.13318 0.1809 0.12994 C 0.1743 0.12856 0.16788 0.12786 0.1618 0.1237 C 0.146 0.11307 0.1658 0.11977 0.14757 0.11515 C 0.1434 0.11168 0.13923 0.10775 0.13489 0.10451 C 0.13281 0.10336 0.13055 0.10197 0.12847 0.10035 C 0.12691 0.09919 0.12534 0.09781 0.12378 0.09619 C 0.12257 0.09503 0.12187 0.09295 0.12048 0.09203 C 0.11007 0.08393 0.09531 0.08301 0.08403 0.07931 C 0.07621 0.07237 0.06909 0.07052 0.06024 0.06867 C 0.0493 0.06382 0.04201 0.04856 0.03489 0.037 C 0.03298 0.03399 0.03125 0.03029 0.02847 0.02844 C 0.02552 0.02636 0.01892 0.02428 0.01892 0.02451 C 0.0125 0.0185 0.00555 0.01272 2.77778E-6 0.00532 " pathEditMode="relative" rAng="0" ptsTypes="ffffffffffffffffffffffffffffffffffffffA">
                                      <p:cBhvr>
                                        <p:cTn id="48" dur="3000" fill="hold"/>
                                        <p:tgtEl>
                                          <p:spTgt spid="14"/>
                                        </p:tgtEl>
                                        <p:attrNameLst>
                                          <p:attrName>ppt_x</p:attrName>
                                          <p:attrName>ppt_y</p:attrName>
                                        </p:attrNameLst>
                                      </p:cBhvr>
                                      <p:rCtr x="-4100" y="900"/>
                                    </p:animMotion>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ox(in)">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4" grpId="1" animBg="1"/>
      <p:bldP spid="14" grpId="2" animBg="1"/>
      <p:bldP spid="14" grpId="3" animBg="1"/>
      <p:bldP spid="14" grpId="4" animBg="1"/>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下箭头 27"/>
          <p:cNvSpPr/>
          <p:nvPr/>
        </p:nvSpPr>
        <p:spPr bwMode="auto">
          <a:xfrm>
            <a:off x="3064024" y="764704"/>
            <a:ext cx="144016" cy="216024"/>
          </a:xfrm>
          <a:prstGeom prst="downArrow">
            <a:avLst/>
          </a:prstGeom>
          <a:solidFill>
            <a:srgbClr val="FF000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p:txBody>
      </p:sp>
      <p:sp>
        <p:nvSpPr>
          <p:cNvPr id="29" name="TextBox 28"/>
          <p:cNvSpPr txBox="1"/>
          <p:nvPr/>
        </p:nvSpPr>
        <p:spPr>
          <a:xfrm>
            <a:off x="2971800" y="476672"/>
            <a:ext cx="4392488" cy="369332"/>
          </a:xfrm>
          <a:prstGeom prst="rect">
            <a:avLst/>
          </a:prstGeom>
          <a:noFill/>
          <a:ln>
            <a:noFill/>
          </a:ln>
        </p:spPr>
        <p:txBody>
          <a:bodyPr wrap="square" rtlCol="0">
            <a:spAutoFit/>
          </a:bodyPr>
          <a:lstStyle/>
          <a:p>
            <a:r>
              <a:rPr lang="en-US" altLang="zh-CN" b="1" dirty="0" err="1">
                <a:latin typeface="+mn-ea"/>
                <a:ea typeface="+mn-ea"/>
                <a:cs typeface="Times New Roman" pitchFamily="18" charset="0"/>
              </a:rPr>
              <a:t>S.next</a:t>
            </a:r>
            <a:r>
              <a:rPr lang="zh-CN" altLang="en-US" b="1" dirty="0">
                <a:latin typeface="+mn-ea"/>
                <a:ea typeface="+mn-ea"/>
                <a:cs typeface="Times New Roman" pitchFamily="18" charset="0"/>
              </a:rPr>
              <a:t>： </a:t>
            </a:r>
            <a:r>
              <a:rPr lang="en-US" altLang="zh-CN" b="1" dirty="0">
                <a:latin typeface="+mn-ea"/>
                <a:ea typeface="+mn-ea"/>
                <a:cs typeface="Times New Roman" pitchFamily="18" charset="0"/>
              </a:rPr>
              <a:t>label0</a:t>
            </a:r>
            <a:endParaRPr lang="zh-CN" altLang="en-US" b="1" dirty="0">
              <a:latin typeface="+mn-ea"/>
              <a:ea typeface="+mn-ea"/>
              <a:cs typeface="Times New Roman" pitchFamily="18" charset="0"/>
            </a:endParaRPr>
          </a:p>
        </p:txBody>
      </p:sp>
      <p:sp>
        <p:nvSpPr>
          <p:cNvPr id="34" name="TextBox 33"/>
          <p:cNvSpPr txBox="1"/>
          <p:nvPr/>
        </p:nvSpPr>
        <p:spPr>
          <a:xfrm>
            <a:off x="4180656" y="879103"/>
            <a:ext cx="5039544" cy="646331"/>
          </a:xfrm>
          <a:prstGeom prst="rect">
            <a:avLst/>
          </a:prstGeom>
          <a:noFill/>
          <a:ln>
            <a:noFill/>
          </a:ln>
        </p:spPr>
        <p:txBody>
          <a:bodyPr wrap="square" rtlCol="0">
            <a:spAutoFit/>
          </a:bodyPr>
          <a:lstStyle/>
          <a:p>
            <a:r>
              <a:rPr lang="zh-CN" altLang="en-US" b="1" dirty="0">
                <a:latin typeface="+mn-ea"/>
                <a:ea typeface="+mn-ea"/>
                <a:cs typeface="Times New Roman" pitchFamily="18" charset="0"/>
              </a:rPr>
              <a:t>生成： </a:t>
            </a:r>
            <a:r>
              <a:rPr lang="en-US" altLang="zh-CN" b="1" dirty="0" err="1">
                <a:latin typeface="+mn-ea"/>
                <a:ea typeface="+mn-ea"/>
                <a:cs typeface="Times New Roman" pitchFamily="18" charset="0"/>
              </a:rPr>
              <a:t>newLabel</a:t>
            </a:r>
            <a:r>
              <a:rPr lang="en-US" altLang="zh-CN" b="1" dirty="0">
                <a:latin typeface="+mn-ea"/>
                <a:ea typeface="+mn-ea"/>
                <a:cs typeface="Times New Roman" pitchFamily="18" charset="0"/>
              </a:rPr>
              <a:t>(label1)</a:t>
            </a:r>
            <a:r>
              <a:rPr lang="zh-CN" altLang="en-US" b="1" dirty="0">
                <a:latin typeface="+mn-ea"/>
                <a:ea typeface="+mn-ea"/>
                <a:cs typeface="Times New Roman" pitchFamily="18" charset="0"/>
              </a:rPr>
              <a:t>赋值给</a:t>
            </a:r>
            <a:r>
              <a:rPr lang="en-US" altLang="zh-CN" b="1" dirty="0" err="1">
                <a:latin typeface="+mn-ea"/>
                <a:ea typeface="+mn-ea"/>
                <a:cs typeface="Times New Roman" pitchFamily="18" charset="0"/>
              </a:rPr>
              <a:t>E.true</a:t>
            </a:r>
            <a:endParaRPr lang="en-US" altLang="zh-CN" b="1" dirty="0">
              <a:latin typeface="+mn-ea"/>
              <a:ea typeface="+mn-ea"/>
              <a:cs typeface="Times New Roman" pitchFamily="18" charset="0"/>
            </a:endParaRPr>
          </a:p>
          <a:p>
            <a:r>
              <a:rPr lang="en-US" altLang="zh-CN" b="1" dirty="0">
                <a:latin typeface="+mn-ea"/>
                <a:ea typeface="+mn-ea"/>
                <a:cs typeface="Times New Roman" pitchFamily="18" charset="0"/>
              </a:rPr>
              <a:t>(</a:t>
            </a:r>
            <a:r>
              <a:rPr lang="zh-CN" altLang="en-US" b="1" dirty="0">
                <a:latin typeface="+mn-ea"/>
                <a:ea typeface="+mn-ea"/>
                <a:cs typeface="Times New Roman" pitchFamily="18" charset="0"/>
              </a:rPr>
              <a:t>继承属性</a:t>
            </a:r>
            <a:r>
              <a:rPr lang="en-US" altLang="zh-CN" b="1" dirty="0">
                <a:latin typeface="+mn-ea"/>
                <a:ea typeface="+mn-ea"/>
                <a:cs typeface="Times New Roman" pitchFamily="18" charset="0"/>
              </a:rPr>
              <a:t>)  </a:t>
            </a:r>
            <a:r>
              <a:rPr lang="en-US" altLang="zh-CN" b="1" dirty="0" err="1">
                <a:latin typeface="+mn-ea"/>
                <a:ea typeface="+mn-ea"/>
                <a:cs typeface="Times New Roman" pitchFamily="18" charset="0"/>
              </a:rPr>
              <a:t>newLabel</a:t>
            </a:r>
            <a:r>
              <a:rPr lang="en-US" altLang="zh-CN" b="1" dirty="0">
                <a:latin typeface="+mn-ea"/>
                <a:ea typeface="+mn-ea"/>
                <a:cs typeface="Times New Roman" pitchFamily="18" charset="0"/>
              </a:rPr>
              <a:t>(label2)</a:t>
            </a:r>
            <a:r>
              <a:rPr lang="zh-CN" altLang="en-US" b="1" dirty="0">
                <a:latin typeface="+mn-ea"/>
                <a:ea typeface="+mn-ea"/>
                <a:cs typeface="Times New Roman" pitchFamily="18" charset="0"/>
              </a:rPr>
              <a:t>赋值给</a:t>
            </a:r>
            <a:r>
              <a:rPr lang="en-US" altLang="zh-CN" b="1" dirty="0" err="1">
                <a:latin typeface="+mn-ea"/>
                <a:ea typeface="+mn-ea"/>
                <a:cs typeface="Times New Roman" pitchFamily="18" charset="0"/>
              </a:rPr>
              <a:t>E.false</a:t>
            </a:r>
            <a:endParaRPr lang="zh-CN" altLang="en-US" b="1" dirty="0">
              <a:latin typeface="+mn-ea"/>
              <a:ea typeface="+mn-ea"/>
              <a:cs typeface="Times New Roman" pitchFamily="18" charset="0"/>
            </a:endParaRPr>
          </a:p>
        </p:txBody>
      </p:sp>
      <p:sp>
        <p:nvSpPr>
          <p:cNvPr id="35" name="TextBox 34"/>
          <p:cNvSpPr txBox="1"/>
          <p:nvPr/>
        </p:nvSpPr>
        <p:spPr>
          <a:xfrm>
            <a:off x="1191816" y="2348880"/>
            <a:ext cx="1584176"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E.true:Label1</a:t>
            </a:r>
          </a:p>
          <a:p>
            <a:r>
              <a:rPr lang="en-US" altLang="zh-CN" sz="1600" b="1" dirty="0">
                <a:solidFill>
                  <a:srgbClr val="FF0000"/>
                </a:solidFill>
                <a:latin typeface="Times New Roman" pitchFamily="18" charset="0"/>
                <a:cs typeface="Times New Roman" pitchFamily="18" charset="0"/>
              </a:rPr>
              <a:t>E.false:label2</a:t>
            </a:r>
            <a:endParaRPr lang="zh-CN" altLang="en-US" sz="1600" b="1" dirty="0">
              <a:solidFill>
                <a:srgbClr val="FF0000"/>
              </a:solidFill>
              <a:latin typeface="Times New Roman" pitchFamily="18" charset="0"/>
              <a:cs typeface="Times New Roman" pitchFamily="18" charset="0"/>
            </a:endParaRPr>
          </a:p>
        </p:txBody>
      </p:sp>
      <p:sp>
        <p:nvSpPr>
          <p:cNvPr id="36" name="TextBox 35"/>
          <p:cNvSpPr txBox="1"/>
          <p:nvPr/>
        </p:nvSpPr>
        <p:spPr>
          <a:xfrm>
            <a:off x="-76200" y="1371600"/>
            <a:ext cx="2271936" cy="584775"/>
          </a:xfrm>
          <a:prstGeom prst="rect">
            <a:avLst/>
          </a:prstGeom>
          <a:noFill/>
          <a:ln>
            <a:noFill/>
          </a:ln>
        </p:spPr>
        <p:txBody>
          <a:bodyPr wrap="square" rtlCol="0">
            <a:spAutoFit/>
          </a:bodyPr>
          <a:lstStyle/>
          <a:p>
            <a:r>
              <a:rPr lang="zh-CN" altLang="en-US" sz="1600" b="1" dirty="0">
                <a:latin typeface="+mn-ea"/>
                <a:ea typeface="+mn-ea"/>
                <a:cs typeface="Times New Roman" pitchFamily="18" charset="0"/>
              </a:rPr>
              <a:t>生成</a:t>
            </a:r>
            <a:r>
              <a:rPr lang="en-US" altLang="zh-CN" sz="1600" b="1" dirty="0">
                <a:latin typeface="+mn-ea"/>
                <a:ea typeface="+mn-ea"/>
                <a:cs typeface="Times New Roman" pitchFamily="18" charset="0"/>
              </a:rPr>
              <a:t>Label3=&gt;E</a:t>
            </a:r>
            <a:r>
              <a:rPr lang="en-US" altLang="zh-CN" sz="1600" b="1" baseline="-25000" dirty="0">
                <a:latin typeface="+mn-ea"/>
                <a:ea typeface="+mn-ea"/>
                <a:cs typeface="Times New Roman" pitchFamily="18" charset="0"/>
              </a:rPr>
              <a:t>1</a:t>
            </a:r>
            <a:r>
              <a:rPr lang="en-US" altLang="zh-CN" sz="1600" b="1" dirty="0">
                <a:latin typeface="+mn-ea"/>
                <a:ea typeface="+mn-ea"/>
                <a:cs typeface="Times New Roman" pitchFamily="18" charset="0"/>
              </a:rPr>
              <a:t>.false</a:t>
            </a:r>
          </a:p>
          <a:p>
            <a:pPr algn="l"/>
            <a:r>
              <a:rPr lang="zh-CN" altLang="en-US" sz="1600" b="1" dirty="0">
                <a:latin typeface="+mn-ea"/>
                <a:ea typeface="+mn-ea"/>
                <a:cs typeface="Times New Roman" pitchFamily="18" charset="0"/>
              </a:rPr>
              <a:t>标识</a:t>
            </a:r>
            <a:r>
              <a:rPr lang="en-US" altLang="zh-CN" sz="1600" b="1" dirty="0">
                <a:latin typeface="+mn-ea"/>
                <a:ea typeface="+mn-ea"/>
                <a:cs typeface="Times New Roman" pitchFamily="18" charset="0"/>
              </a:rPr>
              <a:t>E</a:t>
            </a:r>
            <a:r>
              <a:rPr lang="en-US" altLang="zh-CN" sz="1600" b="1" baseline="-25000" dirty="0">
                <a:latin typeface="+mn-ea"/>
                <a:ea typeface="+mn-ea"/>
                <a:cs typeface="Times New Roman" pitchFamily="18" charset="0"/>
              </a:rPr>
              <a:t>2</a:t>
            </a:r>
            <a:r>
              <a:rPr lang="zh-CN" altLang="en-US" sz="1600" b="1" dirty="0">
                <a:latin typeface="+mn-ea"/>
                <a:ea typeface="+mn-ea"/>
                <a:cs typeface="Times New Roman" pitchFamily="18" charset="0"/>
              </a:rPr>
              <a:t>的起点位置</a:t>
            </a:r>
          </a:p>
        </p:txBody>
      </p:sp>
      <p:sp>
        <p:nvSpPr>
          <p:cNvPr id="37" name="TextBox 36"/>
          <p:cNvSpPr txBox="1"/>
          <p:nvPr/>
        </p:nvSpPr>
        <p:spPr>
          <a:xfrm>
            <a:off x="327720" y="3356992"/>
            <a:ext cx="1584176"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1</a:t>
            </a:r>
            <a:r>
              <a:rPr lang="en-US" altLang="zh-CN" sz="1600" b="1" dirty="0">
                <a:solidFill>
                  <a:srgbClr val="FF0000"/>
                </a:solidFill>
                <a:latin typeface="Times New Roman" pitchFamily="18" charset="0"/>
                <a:cs typeface="Times New Roman" pitchFamily="18" charset="0"/>
              </a:rPr>
              <a:t>.true:Label1</a:t>
            </a:r>
          </a:p>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1</a:t>
            </a:r>
            <a:r>
              <a:rPr lang="en-US" altLang="zh-CN" sz="1600" b="1" dirty="0">
                <a:solidFill>
                  <a:srgbClr val="FF0000"/>
                </a:solidFill>
                <a:latin typeface="Times New Roman" pitchFamily="18" charset="0"/>
                <a:cs typeface="Times New Roman" pitchFamily="18" charset="0"/>
              </a:rPr>
              <a:t>.false:label3</a:t>
            </a:r>
            <a:endParaRPr lang="zh-CN" altLang="en-US" sz="1600" b="1" dirty="0">
              <a:solidFill>
                <a:srgbClr val="FF0000"/>
              </a:solidFill>
              <a:latin typeface="Times New Roman" pitchFamily="18" charset="0"/>
              <a:cs typeface="Times New Roman" pitchFamily="18" charset="0"/>
            </a:endParaRPr>
          </a:p>
        </p:txBody>
      </p:sp>
      <p:sp>
        <p:nvSpPr>
          <p:cNvPr id="38" name="TextBox 37"/>
          <p:cNvSpPr txBox="1"/>
          <p:nvPr/>
        </p:nvSpPr>
        <p:spPr>
          <a:xfrm>
            <a:off x="0" y="4437112"/>
            <a:ext cx="975792" cy="1815882"/>
          </a:xfrm>
          <a:prstGeom prst="rect">
            <a:avLst/>
          </a:prstGeom>
          <a:noFill/>
          <a:ln>
            <a:noFill/>
          </a:ln>
        </p:spPr>
        <p:txBody>
          <a:bodyPr wrap="square" rtlCol="0">
            <a:spAutoFit/>
          </a:bodyPr>
          <a:lstStyle/>
          <a:p>
            <a:r>
              <a:rPr lang="zh-CN" altLang="en-US" sz="1600" b="1" dirty="0">
                <a:latin typeface="+mn-ea"/>
                <a:ea typeface="+mn-ea"/>
                <a:cs typeface="Times New Roman" pitchFamily="18" charset="0"/>
              </a:rPr>
              <a:t>查符号表等，得到表达式值的位置，此处为</a:t>
            </a:r>
            <a:r>
              <a:rPr lang="en-US" altLang="zh-CN" sz="1600" b="1" dirty="0">
                <a:latin typeface="+mn-ea"/>
                <a:ea typeface="+mn-ea"/>
                <a:cs typeface="Times New Roman" pitchFamily="18" charset="0"/>
              </a:rPr>
              <a:t>a</a:t>
            </a:r>
          </a:p>
        </p:txBody>
      </p:sp>
      <p:sp>
        <p:nvSpPr>
          <p:cNvPr id="39" name="TextBox 38"/>
          <p:cNvSpPr txBox="1"/>
          <p:nvPr/>
        </p:nvSpPr>
        <p:spPr>
          <a:xfrm>
            <a:off x="762000" y="4437112"/>
            <a:ext cx="1296144" cy="584775"/>
          </a:xfrm>
          <a:prstGeom prst="rect">
            <a:avLst/>
          </a:prstGeom>
          <a:noFill/>
          <a:ln>
            <a:noFill/>
          </a:ln>
        </p:spPr>
        <p:txBody>
          <a:bodyPr wrap="square" rtlCol="0">
            <a:spAutoFit/>
          </a:bodyPr>
          <a:lstStyle/>
          <a:p>
            <a:r>
              <a:rPr lang="zh-CN" altLang="en-US" sz="1600" b="1" dirty="0">
                <a:latin typeface="+mn-ea"/>
                <a:ea typeface="+mn-ea"/>
                <a:cs typeface="Times New Roman" pitchFamily="18" charset="0"/>
              </a:rPr>
              <a:t>得到表达式值的位置</a:t>
            </a:r>
            <a:r>
              <a:rPr lang="en-US" altLang="zh-CN" sz="1600" b="1" dirty="0">
                <a:latin typeface="+mn-ea"/>
                <a:ea typeface="+mn-ea"/>
                <a:cs typeface="Times New Roman" pitchFamily="18" charset="0"/>
              </a:rPr>
              <a:t>b</a:t>
            </a:r>
          </a:p>
        </p:txBody>
      </p:sp>
      <p:sp>
        <p:nvSpPr>
          <p:cNvPr id="40" name="TextBox 39"/>
          <p:cNvSpPr txBox="1"/>
          <p:nvPr/>
        </p:nvSpPr>
        <p:spPr>
          <a:xfrm>
            <a:off x="4720208" y="3525416"/>
            <a:ext cx="2088232" cy="830997"/>
          </a:xfrm>
          <a:prstGeom prst="rect">
            <a:avLst/>
          </a:prstGeom>
          <a:noFill/>
          <a:ln>
            <a:noFill/>
          </a:ln>
        </p:spPr>
        <p:txBody>
          <a:bodyPr wrap="square" rtlCol="0">
            <a:spAutoFit/>
          </a:bodyPr>
          <a:lstStyle/>
          <a:p>
            <a:pPr algn="l"/>
            <a:r>
              <a:rPr lang="zh-CN" altLang="en-US" sz="1600" b="1" dirty="0">
                <a:latin typeface="+mn-ea"/>
                <a:ea typeface="+mn-ea"/>
                <a:cs typeface="Times New Roman" pitchFamily="18" charset="0"/>
              </a:rPr>
              <a:t>生成</a:t>
            </a:r>
            <a:r>
              <a:rPr lang="en-US" altLang="zh-CN" sz="1600" b="1" dirty="0">
                <a:latin typeface="+mn-ea"/>
                <a:ea typeface="+mn-ea"/>
                <a:cs typeface="Times New Roman" pitchFamily="18" charset="0"/>
              </a:rPr>
              <a:t>E</a:t>
            </a:r>
            <a:r>
              <a:rPr lang="en-US" altLang="zh-CN" sz="1600" b="1" baseline="-25000" dirty="0">
                <a:latin typeface="+mn-ea"/>
                <a:ea typeface="+mn-ea"/>
                <a:cs typeface="Times New Roman" pitchFamily="18" charset="0"/>
              </a:rPr>
              <a:t>1</a:t>
            </a:r>
            <a:r>
              <a:rPr lang="en-US" altLang="zh-CN" sz="1600" b="1" dirty="0">
                <a:latin typeface="+mn-ea"/>
                <a:ea typeface="+mn-ea"/>
                <a:cs typeface="Times New Roman" pitchFamily="18" charset="0"/>
              </a:rPr>
              <a:t>.code</a:t>
            </a:r>
            <a:r>
              <a:rPr lang="zh-CN" altLang="en-US" sz="1600" b="1" dirty="0">
                <a:latin typeface="+mn-ea"/>
                <a:ea typeface="+mn-ea"/>
                <a:cs typeface="Times New Roman" pitchFamily="18" charset="0"/>
              </a:rPr>
              <a:t>：</a:t>
            </a:r>
            <a:endParaRPr lang="en-US" altLang="zh-CN" sz="1600" b="1" dirty="0">
              <a:latin typeface="+mn-ea"/>
              <a:ea typeface="+mn-ea"/>
              <a:cs typeface="Times New Roman" pitchFamily="18" charset="0"/>
            </a:endParaRPr>
          </a:p>
          <a:p>
            <a:pPr algn="l"/>
            <a:r>
              <a:rPr lang="en-US" altLang="zh-CN" sz="1600" b="1" dirty="0">
                <a:latin typeface="+mn-ea"/>
                <a:ea typeface="+mn-ea"/>
                <a:cs typeface="Times New Roman" pitchFamily="18" charset="0"/>
              </a:rPr>
              <a:t>if a&gt;b </a:t>
            </a:r>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label1</a:t>
            </a:r>
          </a:p>
          <a:p>
            <a:pPr algn="l"/>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label3</a:t>
            </a:r>
            <a:endParaRPr lang="zh-CN" altLang="en-US" sz="1600" b="1" dirty="0">
              <a:latin typeface="+mn-ea"/>
              <a:ea typeface="+mn-ea"/>
              <a:cs typeface="Times New Roman" pitchFamily="18" charset="0"/>
            </a:endParaRPr>
          </a:p>
        </p:txBody>
      </p:sp>
      <p:sp>
        <p:nvSpPr>
          <p:cNvPr id="41" name="TextBox 40"/>
          <p:cNvSpPr txBox="1"/>
          <p:nvPr/>
        </p:nvSpPr>
        <p:spPr>
          <a:xfrm>
            <a:off x="2199928" y="3420289"/>
            <a:ext cx="1584176"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2</a:t>
            </a:r>
            <a:r>
              <a:rPr lang="en-US" altLang="zh-CN" sz="1600" b="1" dirty="0">
                <a:solidFill>
                  <a:srgbClr val="FF0000"/>
                </a:solidFill>
                <a:latin typeface="Times New Roman" pitchFamily="18" charset="0"/>
                <a:cs typeface="Times New Roman" pitchFamily="18" charset="0"/>
              </a:rPr>
              <a:t>.true:Label1</a:t>
            </a:r>
          </a:p>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2</a:t>
            </a:r>
            <a:r>
              <a:rPr lang="en-US" altLang="zh-CN" sz="1600" b="1" dirty="0">
                <a:solidFill>
                  <a:srgbClr val="FF0000"/>
                </a:solidFill>
                <a:latin typeface="Times New Roman" pitchFamily="18" charset="0"/>
                <a:cs typeface="Times New Roman" pitchFamily="18" charset="0"/>
              </a:rPr>
              <a:t>.false:label2</a:t>
            </a:r>
            <a:endParaRPr lang="zh-CN" altLang="en-US" sz="1600" b="1" dirty="0">
              <a:solidFill>
                <a:srgbClr val="FF0000"/>
              </a:solidFill>
              <a:latin typeface="Times New Roman" pitchFamily="18" charset="0"/>
              <a:cs typeface="Times New Roman" pitchFamily="18" charset="0"/>
            </a:endParaRPr>
          </a:p>
        </p:txBody>
      </p:sp>
      <p:sp>
        <p:nvSpPr>
          <p:cNvPr id="42" name="TextBox 41"/>
          <p:cNvSpPr txBox="1"/>
          <p:nvPr/>
        </p:nvSpPr>
        <p:spPr>
          <a:xfrm>
            <a:off x="-304800" y="1929825"/>
            <a:ext cx="2088232" cy="584775"/>
          </a:xfrm>
          <a:prstGeom prst="rect">
            <a:avLst/>
          </a:prstGeom>
          <a:noFill/>
          <a:ln>
            <a:noFill/>
          </a:ln>
        </p:spPr>
        <p:txBody>
          <a:bodyPr wrap="square" rtlCol="0">
            <a:spAutoFit/>
          </a:bodyPr>
          <a:lstStyle/>
          <a:p>
            <a:r>
              <a:rPr lang="zh-CN" altLang="en-US" sz="1600" b="1" dirty="0">
                <a:latin typeface="+mn-ea"/>
                <a:ea typeface="+mn-ea"/>
                <a:cs typeface="Times New Roman" pitchFamily="18" charset="0"/>
              </a:rPr>
              <a:t>真假出口</a:t>
            </a:r>
            <a:endParaRPr lang="en-US" altLang="zh-CN" sz="1600" b="1" dirty="0">
              <a:latin typeface="+mn-ea"/>
              <a:ea typeface="+mn-ea"/>
              <a:cs typeface="Times New Roman" pitchFamily="18" charset="0"/>
            </a:endParaRPr>
          </a:p>
          <a:p>
            <a:r>
              <a:rPr lang="zh-CN" altLang="en-US" sz="1600" b="1" dirty="0">
                <a:latin typeface="+mn-ea"/>
                <a:ea typeface="+mn-ea"/>
                <a:cs typeface="Times New Roman" pitchFamily="18" charset="0"/>
              </a:rPr>
              <a:t>向下传递</a:t>
            </a:r>
          </a:p>
        </p:txBody>
      </p:sp>
      <p:sp>
        <p:nvSpPr>
          <p:cNvPr id="43" name="TextBox 42"/>
          <p:cNvSpPr txBox="1"/>
          <p:nvPr/>
        </p:nvSpPr>
        <p:spPr>
          <a:xfrm>
            <a:off x="1752600" y="2785646"/>
            <a:ext cx="2146176" cy="338554"/>
          </a:xfrm>
          <a:prstGeom prst="rect">
            <a:avLst/>
          </a:prstGeom>
          <a:noFill/>
          <a:ln>
            <a:noFill/>
          </a:ln>
        </p:spPr>
        <p:txBody>
          <a:bodyPr wrap="square" rtlCol="0">
            <a:spAutoFit/>
          </a:bodyPr>
          <a:lstStyle/>
          <a:p>
            <a:r>
              <a:rPr lang="zh-CN" altLang="en-US" sz="1600" b="1" dirty="0">
                <a:latin typeface="+mn-ea"/>
                <a:ea typeface="+mn-ea"/>
                <a:cs typeface="Times New Roman" pitchFamily="18" charset="0"/>
              </a:rPr>
              <a:t>生成</a:t>
            </a:r>
            <a:r>
              <a:rPr lang="en-US" altLang="zh-CN" sz="1600" b="1" dirty="0">
                <a:latin typeface="+mn-ea"/>
                <a:ea typeface="+mn-ea"/>
                <a:cs typeface="Times New Roman" pitchFamily="18" charset="0"/>
              </a:rPr>
              <a:t>Label4=&gt;E</a:t>
            </a:r>
            <a:r>
              <a:rPr lang="en-US" altLang="zh-CN" sz="1600" b="1" baseline="-25000" dirty="0">
                <a:latin typeface="+mn-ea"/>
                <a:ea typeface="+mn-ea"/>
                <a:cs typeface="Times New Roman" pitchFamily="18" charset="0"/>
              </a:rPr>
              <a:t>3</a:t>
            </a:r>
            <a:r>
              <a:rPr lang="en-US" altLang="zh-CN" sz="1600" b="1" dirty="0">
                <a:latin typeface="+mn-ea"/>
                <a:ea typeface="+mn-ea"/>
                <a:cs typeface="Times New Roman" pitchFamily="18" charset="0"/>
              </a:rPr>
              <a:t>.true</a:t>
            </a:r>
            <a:endParaRPr lang="zh-CN" altLang="en-US" sz="1600" b="1" dirty="0">
              <a:latin typeface="+mn-ea"/>
              <a:ea typeface="+mn-ea"/>
              <a:cs typeface="Times New Roman" pitchFamily="18" charset="0"/>
            </a:endParaRPr>
          </a:p>
        </p:txBody>
      </p:sp>
      <p:sp>
        <p:nvSpPr>
          <p:cNvPr id="44" name="TextBox 43"/>
          <p:cNvSpPr txBox="1"/>
          <p:nvPr/>
        </p:nvSpPr>
        <p:spPr>
          <a:xfrm>
            <a:off x="1657008" y="4428401"/>
            <a:ext cx="1584176"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3</a:t>
            </a:r>
            <a:r>
              <a:rPr lang="en-US" altLang="zh-CN" sz="1600" b="1" dirty="0">
                <a:solidFill>
                  <a:srgbClr val="FF0000"/>
                </a:solidFill>
                <a:latin typeface="Times New Roman" pitchFamily="18" charset="0"/>
                <a:cs typeface="Times New Roman" pitchFamily="18" charset="0"/>
              </a:rPr>
              <a:t>.true:Label4</a:t>
            </a:r>
          </a:p>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3</a:t>
            </a:r>
            <a:r>
              <a:rPr lang="en-US" altLang="zh-CN" sz="1600" b="1" dirty="0">
                <a:solidFill>
                  <a:srgbClr val="FF0000"/>
                </a:solidFill>
                <a:latin typeface="Times New Roman" pitchFamily="18" charset="0"/>
                <a:cs typeface="Times New Roman" pitchFamily="18" charset="0"/>
              </a:rPr>
              <a:t>.false:label2</a:t>
            </a:r>
            <a:endParaRPr lang="zh-CN" altLang="en-US" sz="1600" b="1" dirty="0">
              <a:solidFill>
                <a:srgbClr val="FF0000"/>
              </a:solidFill>
              <a:latin typeface="Times New Roman" pitchFamily="18" charset="0"/>
              <a:cs typeface="Times New Roman" pitchFamily="18" charset="0"/>
            </a:endParaRPr>
          </a:p>
        </p:txBody>
      </p:sp>
      <p:sp>
        <p:nvSpPr>
          <p:cNvPr id="45" name="TextBox 44"/>
          <p:cNvSpPr txBox="1"/>
          <p:nvPr/>
        </p:nvSpPr>
        <p:spPr>
          <a:xfrm>
            <a:off x="4720208" y="4343400"/>
            <a:ext cx="2088232" cy="830997"/>
          </a:xfrm>
          <a:prstGeom prst="rect">
            <a:avLst/>
          </a:prstGeom>
          <a:noFill/>
          <a:ln>
            <a:noFill/>
          </a:ln>
        </p:spPr>
        <p:txBody>
          <a:bodyPr wrap="square" rtlCol="0">
            <a:spAutoFit/>
          </a:bodyPr>
          <a:lstStyle/>
          <a:p>
            <a:pPr algn="l"/>
            <a:r>
              <a:rPr lang="zh-CN" altLang="en-US" sz="1600" b="1" dirty="0">
                <a:latin typeface="+mn-ea"/>
                <a:ea typeface="+mn-ea"/>
                <a:cs typeface="Times New Roman" pitchFamily="18" charset="0"/>
              </a:rPr>
              <a:t>生成</a:t>
            </a:r>
            <a:r>
              <a:rPr lang="en-US" altLang="zh-CN" sz="1600" b="1" dirty="0">
                <a:latin typeface="+mn-ea"/>
                <a:ea typeface="+mn-ea"/>
                <a:cs typeface="Times New Roman" pitchFamily="18" charset="0"/>
              </a:rPr>
              <a:t>E</a:t>
            </a:r>
            <a:r>
              <a:rPr lang="en-US" altLang="zh-CN" sz="1600" b="1" baseline="-25000" dirty="0">
                <a:latin typeface="+mn-ea"/>
                <a:ea typeface="+mn-ea"/>
                <a:cs typeface="Times New Roman" pitchFamily="18" charset="0"/>
              </a:rPr>
              <a:t>3</a:t>
            </a:r>
            <a:r>
              <a:rPr lang="en-US" altLang="zh-CN" sz="1600" b="1" dirty="0">
                <a:latin typeface="+mn-ea"/>
                <a:ea typeface="+mn-ea"/>
                <a:cs typeface="Times New Roman" pitchFamily="18" charset="0"/>
              </a:rPr>
              <a:t>.code</a:t>
            </a:r>
            <a:r>
              <a:rPr lang="zh-CN" altLang="en-US" sz="1600" b="1" dirty="0">
                <a:latin typeface="+mn-ea"/>
                <a:ea typeface="+mn-ea"/>
                <a:cs typeface="Times New Roman" pitchFamily="18" charset="0"/>
              </a:rPr>
              <a:t>：</a:t>
            </a:r>
            <a:endParaRPr lang="en-US" altLang="zh-CN" sz="1600" b="1" dirty="0">
              <a:latin typeface="+mn-ea"/>
              <a:ea typeface="+mn-ea"/>
              <a:cs typeface="Times New Roman" pitchFamily="18" charset="0"/>
            </a:endParaRPr>
          </a:p>
          <a:p>
            <a:pPr algn="l"/>
            <a:r>
              <a:rPr lang="en-US" altLang="zh-CN" sz="1600" b="1" dirty="0">
                <a:latin typeface="+mn-ea"/>
                <a:ea typeface="+mn-ea"/>
                <a:cs typeface="Times New Roman" pitchFamily="18" charset="0"/>
              </a:rPr>
              <a:t>if c&lt;d </a:t>
            </a:r>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label4</a:t>
            </a:r>
          </a:p>
          <a:p>
            <a:pPr algn="l"/>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label2</a:t>
            </a:r>
            <a:endParaRPr lang="zh-CN" altLang="en-US" sz="1600" b="1" dirty="0">
              <a:latin typeface="+mn-ea"/>
              <a:ea typeface="+mn-ea"/>
              <a:cs typeface="Times New Roman" pitchFamily="18" charset="0"/>
            </a:endParaRPr>
          </a:p>
        </p:txBody>
      </p:sp>
      <p:sp>
        <p:nvSpPr>
          <p:cNvPr id="46" name="TextBox 45"/>
          <p:cNvSpPr txBox="1"/>
          <p:nvPr/>
        </p:nvSpPr>
        <p:spPr>
          <a:xfrm>
            <a:off x="3208040" y="4428401"/>
            <a:ext cx="1584176"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4</a:t>
            </a:r>
            <a:r>
              <a:rPr lang="en-US" altLang="zh-CN" sz="1600" b="1" dirty="0">
                <a:solidFill>
                  <a:srgbClr val="FF0000"/>
                </a:solidFill>
                <a:latin typeface="Times New Roman" pitchFamily="18" charset="0"/>
                <a:cs typeface="Times New Roman" pitchFamily="18" charset="0"/>
              </a:rPr>
              <a:t>.true:Label1</a:t>
            </a:r>
          </a:p>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4</a:t>
            </a:r>
            <a:r>
              <a:rPr lang="en-US" altLang="zh-CN" sz="1600" b="1" dirty="0">
                <a:solidFill>
                  <a:srgbClr val="FF0000"/>
                </a:solidFill>
                <a:latin typeface="Times New Roman" pitchFamily="18" charset="0"/>
                <a:cs typeface="Times New Roman" pitchFamily="18" charset="0"/>
              </a:rPr>
              <a:t>.false:label2</a:t>
            </a:r>
            <a:endParaRPr lang="zh-CN" altLang="en-US" sz="1600" b="1" dirty="0">
              <a:solidFill>
                <a:srgbClr val="FF0000"/>
              </a:solidFill>
              <a:latin typeface="Times New Roman" pitchFamily="18" charset="0"/>
              <a:cs typeface="Times New Roman" pitchFamily="18" charset="0"/>
            </a:endParaRPr>
          </a:p>
        </p:txBody>
      </p:sp>
      <p:sp>
        <p:nvSpPr>
          <p:cNvPr id="47" name="TextBox 46"/>
          <p:cNvSpPr txBox="1"/>
          <p:nvPr/>
        </p:nvSpPr>
        <p:spPr>
          <a:xfrm>
            <a:off x="4724400" y="5186437"/>
            <a:ext cx="2345320" cy="830997"/>
          </a:xfrm>
          <a:prstGeom prst="rect">
            <a:avLst/>
          </a:prstGeom>
          <a:noFill/>
          <a:ln>
            <a:noFill/>
          </a:ln>
        </p:spPr>
        <p:txBody>
          <a:bodyPr wrap="square" rtlCol="0">
            <a:spAutoFit/>
          </a:bodyPr>
          <a:lstStyle/>
          <a:p>
            <a:pPr algn="l"/>
            <a:r>
              <a:rPr lang="zh-CN" altLang="en-US" sz="1600" b="1" dirty="0">
                <a:latin typeface="+mn-ea"/>
                <a:ea typeface="+mn-ea"/>
                <a:cs typeface="Times New Roman" pitchFamily="18" charset="0"/>
              </a:rPr>
              <a:t>生成</a:t>
            </a:r>
            <a:r>
              <a:rPr lang="en-US" altLang="zh-CN" sz="1600" b="1" dirty="0">
                <a:latin typeface="+mn-ea"/>
                <a:ea typeface="+mn-ea"/>
                <a:cs typeface="Times New Roman" pitchFamily="18" charset="0"/>
              </a:rPr>
              <a:t>E</a:t>
            </a:r>
            <a:r>
              <a:rPr lang="en-US" altLang="zh-CN" sz="1600" b="1" baseline="-25000" dirty="0">
                <a:latin typeface="+mn-ea"/>
                <a:ea typeface="+mn-ea"/>
                <a:cs typeface="Times New Roman" pitchFamily="18" charset="0"/>
              </a:rPr>
              <a:t>4</a:t>
            </a:r>
            <a:r>
              <a:rPr lang="en-US" altLang="zh-CN" sz="1600" b="1" dirty="0">
                <a:latin typeface="+mn-ea"/>
                <a:ea typeface="+mn-ea"/>
                <a:cs typeface="Times New Roman" pitchFamily="18" charset="0"/>
              </a:rPr>
              <a:t>.code</a:t>
            </a:r>
            <a:r>
              <a:rPr lang="zh-CN" altLang="en-US" sz="1600" b="1" dirty="0">
                <a:latin typeface="+mn-ea"/>
                <a:ea typeface="+mn-ea"/>
                <a:cs typeface="Times New Roman" pitchFamily="18" charset="0"/>
              </a:rPr>
              <a:t>：</a:t>
            </a:r>
            <a:endParaRPr lang="en-US" altLang="zh-CN" sz="1600" b="1" dirty="0">
              <a:latin typeface="+mn-ea"/>
              <a:ea typeface="+mn-ea"/>
              <a:cs typeface="Times New Roman" pitchFamily="18" charset="0"/>
            </a:endParaRPr>
          </a:p>
          <a:p>
            <a:pPr algn="l"/>
            <a:r>
              <a:rPr lang="en-US" altLang="zh-CN" sz="1600" b="1" dirty="0">
                <a:latin typeface="+mn-ea"/>
                <a:ea typeface="+mn-ea"/>
                <a:cs typeface="Times New Roman" pitchFamily="18" charset="0"/>
              </a:rPr>
              <a:t>if e==f </a:t>
            </a:r>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label1</a:t>
            </a:r>
          </a:p>
          <a:p>
            <a:pPr algn="l"/>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label2</a:t>
            </a:r>
            <a:endParaRPr lang="zh-CN" altLang="en-US" sz="1600" b="1" dirty="0">
              <a:latin typeface="+mn-ea"/>
              <a:ea typeface="+mn-ea"/>
              <a:cs typeface="Times New Roman" pitchFamily="18" charset="0"/>
            </a:endParaRPr>
          </a:p>
        </p:txBody>
      </p:sp>
      <p:sp>
        <p:nvSpPr>
          <p:cNvPr id="48" name="TextBox 47"/>
          <p:cNvSpPr txBox="1"/>
          <p:nvPr/>
        </p:nvSpPr>
        <p:spPr>
          <a:xfrm>
            <a:off x="-152400" y="2779987"/>
            <a:ext cx="4608512" cy="409650"/>
          </a:xfrm>
          <a:prstGeom prst="rect">
            <a:avLst/>
          </a:prstGeom>
          <a:noFill/>
          <a:ln>
            <a:noFill/>
          </a:ln>
        </p:spPr>
        <p:txBody>
          <a:bodyPr wrap="square" rtlCol="0">
            <a:noAutofit/>
          </a:bodyPr>
          <a:lstStyle/>
          <a:p>
            <a:r>
              <a:rPr lang="en-US" altLang="zh-CN" sz="1600" b="1" dirty="0">
                <a:latin typeface="Times New Roman" pitchFamily="18" charset="0"/>
                <a:cs typeface="Times New Roman" pitchFamily="18" charset="0"/>
              </a:rPr>
              <a:t>E</a:t>
            </a:r>
            <a:r>
              <a:rPr lang="en-US" altLang="zh-CN" sz="1600" b="1" baseline="-25000" dirty="0">
                <a:latin typeface="Times New Roman" pitchFamily="18" charset="0"/>
                <a:cs typeface="Times New Roman" pitchFamily="18" charset="0"/>
              </a:rPr>
              <a:t>2</a:t>
            </a:r>
            <a:r>
              <a:rPr lang="en-US" altLang="zh-CN" sz="1600" b="1" dirty="0">
                <a:latin typeface="Times New Roman" pitchFamily="18" charset="0"/>
                <a:cs typeface="Times New Roman" pitchFamily="18" charset="0"/>
              </a:rPr>
              <a:t>.code=E</a:t>
            </a:r>
            <a:r>
              <a:rPr lang="en-US" altLang="zh-CN" sz="1600" b="1" baseline="-25000" dirty="0">
                <a:latin typeface="Times New Roman" pitchFamily="18" charset="0"/>
                <a:cs typeface="Times New Roman" pitchFamily="18" charset="0"/>
              </a:rPr>
              <a:t>3</a:t>
            </a:r>
            <a:r>
              <a:rPr lang="en-US" altLang="zh-CN" sz="1600" b="1" dirty="0">
                <a:latin typeface="Times New Roman" pitchFamily="18" charset="0"/>
                <a:cs typeface="Times New Roman" pitchFamily="18" charset="0"/>
              </a:rPr>
              <a:t>.code</a:t>
            </a:r>
            <a:r>
              <a:rPr lang="zh-CN" altLang="en-US" sz="1600" b="1" dirty="0">
                <a:latin typeface="Times New Roman" pitchFamily="18" charset="0"/>
                <a:cs typeface="Times New Roman" pitchFamily="18" charset="0"/>
              </a:rPr>
              <a:t> </a:t>
            </a:r>
            <a:r>
              <a:rPr lang="en-US" altLang="zh-CN" sz="1600" b="1" dirty="0">
                <a:latin typeface="Times New Roman" pitchFamily="18" charset="0"/>
                <a:cs typeface="Times New Roman" pitchFamily="18" charset="0"/>
              </a:rPr>
              <a:t>||gen(label4’:’)|| E</a:t>
            </a:r>
            <a:r>
              <a:rPr lang="en-US" altLang="zh-CN" sz="1600" b="1" baseline="-25000" dirty="0">
                <a:latin typeface="Times New Roman" pitchFamily="18" charset="0"/>
                <a:cs typeface="Times New Roman" pitchFamily="18" charset="0"/>
              </a:rPr>
              <a:t>4</a:t>
            </a:r>
            <a:r>
              <a:rPr lang="en-US" altLang="zh-CN" sz="1600" b="1" dirty="0">
                <a:latin typeface="Times New Roman" pitchFamily="18" charset="0"/>
                <a:cs typeface="Times New Roman" pitchFamily="18" charset="0"/>
              </a:rPr>
              <a:t>.code</a:t>
            </a:r>
            <a:r>
              <a:rPr lang="zh-CN" altLang="en-US" sz="1600" b="1" dirty="0">
                <a:latin typeface="Times New Roman" pitchFamily="18" charset="0"/>
                <a:cs typeface="Times New Roman" pitchFamily="18" charset="0"/>
              </a:rPr>
              <a:t> </a:t>
            </a:r>
            <a:endParaRPr lang="en-US" altLang="zh-CN" sz="1600" b="1" dirty="0">
              <a:latin typeface="Times New Roman" pitchFamily="18" charset="0"/>
              <a:cs typeface="Times New Roman" pitchFamily="18" charset="0"/>
            </a:endParaRPr>
          </a:p>
        </p:txBody>
      </p:sp>
      <p:sp>
        <p:nvSpPr>
          <p:cNvPr id="55" name="TextBox 54"/>
          <p:cNvSpPr txBox="1"/>
          <p:nvPr/>
        </p:nvSpPr>
        <p:spPr>
          <a:xfrm>
            <a:off x="4724400" y="4358640"/>
            <a:ext cx="2438400" cy="1815882"/>
          </a:xfrm>
          <a:prstGeom prst="rect">
            <a:avLst/>
          </a:prstGeom>
          <a:noFill/>
          <a:ln>
            <a:noFill/>
          </a:ln>
        </p:spPr>
        <p:txBody>
          <a:bodyPr wrap="square" rtlCol="0">
            <a:spAutoFit/>
          </a:bodyPr>
          <a:lstStyle/>
          <a:p>
            <a:pPr algn="l"/>
            <a:r>
              <a:rPr lang="zh-CN" altLang="en-US" sz="1600" b="1" dirty="0">
                <a:latin typeface="+mn-ea"/>
                <a:ea typeface="+mn-ea"/>
                <a:cs typeface="Times New Roman" pitchFamily="18" charset="0"/>
              </a:rPr>
              <a:t>生成</a:t>
            </a:r>
            <a:r>
              <a:rPr lang="en-US" altLang="zh-CN" sz="1600" b="1" dirty="0">
                <a:latin typeface="+mn-ea"/>
                <a:ea typeface="+mn-ea"/>
                <a:cs typeface="Times New Roman" pitchFamily="18" charset="0"/>
              </a:rPr>
              <a:t>E</a:t>
            </a:r>
            <a:r>
              <a:rPr lang="en-US" altLang="zh-CN" sz="1600" b="1" baseline="-25000" dirty="0">
                <a:latin typeface="+mn-ea"/>
                <a:ea typeface="+mn-ea"/>
                <a:cs typeface="Times New Roman" pitchFamily="18" charset="0"/>
              </a:rPr>
              <a:t>2</a:t>
            </a:r>
            <a:r>
              <a:rPr lang="en-US" altLang="zh-CN" sz="1600" b="1" dirty="0">
                <a:latin typeface="+mn-ea"/>
                <a:ea typeface="+mn-ea"/>
                <a:cs typeface="Times New Roman" pitchFamily="18" charset="0"/>
              </a:rPr>
              <a:t>.code</a:t>
            </a:r>
            <a:r>
              <a:rPr lang="zh-CN" altLang="en-US" sz="1600" b="1" dirty="0">
                <a:latin typeface="+mn-ea"/>
                <a:ea typeface="+mn-ea"/>
                <a:cs typeface="Times New Roman" pitchFamily="18" charset="0"/>
              </a:rPr>
              <a:t>：</a:t>
            </a:r>
            <a:endParaRPr lang="en-US" altLang="zh-CN" sz="1600" b="1" dirty="0">
              <a:latin typeface="+mn-ea"/>
              <a:ea typeface="+mn-ea"/>
              <a:cs typeface="Times New Roman" pitchFamily="18" charset="0"/>
            </a:endParaRPr>
          </a:p>
          <a:p>
            <a:pPr algn="l"/>
            <a:r>
              <a:rPr lang="en-US" altLang="zh-CN" sz="1600" b="1" dirty="0">
                <a:latin typeface="+mn-ea"/>
                <a:ea typeface="+mn-ea"/>
                <a:cs typeface="Times New Roman" pitchFamily="18" charset="0"/>
              </a:rPr>
              <a:t>if c&lt;d </a:t>
            </a:r>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label4</a:t>
            </a:r>
          </a:p>
          <a:p>
            <a:pPr algn="l"/>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label2</a:t>
            </a:r>
          </a:p>
          <a:p>
            <a:pPr algn="l"/>
            <a:r>
              <a:rPr lang="en-US" altLang="zh-CN" sz="1600" b="1" dirty="0">
                <a:latin typeface="+mn-ea"/>
                <a:ea typeface="+mn-ea"/>
                <a:cs typeface="Times New Roman" pitchFamily="18" charset="0"/>
              </a:rPr>
              <a:t>label4:</a:t>
            </a:r>
          </a:p>
          <a:p>
            <a:pPr algn="l"/>
            <a:r>
              <a:rPr lang="en-US" altLang="zh-CN" sz="1600" b="1" dirty="0">
                <a:latin typeface="+mn-ea"/>
                <a:ea typeface="+mn-ea"/>
                <a:cs typeface="Times New Roman" pitchFamily="18" charset="0"/>
              </a:rPr>
              <a:t>if e==f </a:t>
            </a:r>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label1</a:t>
            </a:r>
          </a:p>
          <a:p>
            <a:pPr algn="l"/>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label2</a:t>
            </a:r>
            <a:endParaRPr lang="zh-CN" altLang="en-US" sz="1600" b="1" dirty="0">
              <a:latin typeface="+mn-ea"/>
              <a:ea typeface="+mn-ea"/>
              <a:cs typeface="Times New Roman" pitchFamily="18" charset="0"/>
            </a:endParaRPr>
          </a:p>
          <a:p>
            <a:pPr algn="l"/>
            <a:endParaRPr lang="zh-CN" altLang="en-US" sz="1600" b="1" dirty="0">
              <a:latin typeface="+mn-ea"/>
              <a:ea typeface="+mn-ea"/>
              <a:cs typeface="Times New Roman" pitchFamily="18" charset="0"/>
            </a:endParaRPr>
          </a:p>
        </p:txBody>
      </p:sp>
      <p:sp>
        <p:nvSpPr>
          <p:cNvPr id="56" name="TextBox 55"/>
          <p:cNvSpPr txBox="1"/>
          <p:nvPr/>
        </p:nvSpPr>
        <p:spPr>
          <a:xfrm>
            <a:off x="-76200" y="1628800"/>
            <a:ext cx="4608512" cy="338554"/>
          </a:xfrm>
          <a:prstGeom prst="rect">
            <a:avLst/>
          </a:prstGeom>
          <a:noFill/>
          <a:ln>
            <a:noFill/>
          </a:ln>
        </p:spPr>
        <p:txBody>
          <a:bodyPr wrap="square" rtlCol="0">
            <a:spAutoFit/>
          </a:bodyPr>
          <a:lstStyle/>
          <a:p>
            <a:r>
              <a:rPr lang="en-US" altLang="zh-CN" sz="1600" b="1" dirty="0" err="1">
                <a:latin typeface="Times New Roman" pitchFamily="18" charset="0"/>
                <a:cs typeface="Times New Roman" pitchFamily="18" charset="0"/>
              </a:rPr>
              <a:t>E.code</a:t>
            </a:r>
            <a:r>
              <a:rPr lang="en-US" altLang="zh-CN" sz="1600" b="1" dirty="0">
                <a:latin typeface="Times New Roman" pitchFamily="18" charset="0"/>
                <a:cs typeface="Times New Roman" pitchFamily="18" charset="0"/>
              </a:rPr>
              <a:t>=E</a:t>
            </a:r>
            <a:r>
              <a:rPr lang="en-US" altLang="zh-CN" sz="1600" b="1" baseline="-25000" dirty="0">
                <a:latin typeface="Times New Roman" pitchFamily="18" charset="0"/>
                <a:cs typeface="Times New Roman" pitchFamily="18" charset="0"/>
              </a:rPr>
              <a:t>1</a:t>
            </a:r>
            <a:r>
              <a:rPr lang="en-US" altLang="zh-CN" sz="1600" b="1" dirty="0">
                <a:latin typeface="Times New Roman" pitchFamily="18" charset="0"/>
                <a:cs typeface="Times New Roman" pitchFamily="18" charset="0"/>
              </a:rPr>
              <a:t>.code</a:t>
            </a:r>
            <a:r>
              <a:rPr lang="zh-CN" altLang="en-US" sz="1600" b="1" dirty="0">
                <a:latin typeface="Times New Roman" pitchFamily="18" charset="0"/>
                <a:cs typeface="Times New Roman" pitchFamily="18" charset="0"/>
              </a:rPr>
              <a:t> </a:t>
            </a:r>
            <a:r>
              <a:rPr lang="en-US" altLang="zh-CN" sz="1600" b="1" dirty="0">
                <a:latin typeface="Times New Roman" pitchFamily="18" charset="0"/>
                <a:cs typeface="Times New Roman" pitchFamily="18" charset="0"/>
              </a:rPr>
              <a:t>||gen(label3’:’)|| E</a:t>
            </a:r>
            <a:r>
              <a:rPr lang="en-US" altLang="zh-CN" sz="1600" b="1" baseline="-25000" dirty="0">
                <a:latin typeface="Times New Roman" pitchFamily="18" charset="0"/>
                <a:cs typeface="Times New Roman" pitchFamily="18" charset="0"/>
              </a:rPr>
              <a:t>2</a:t>
            </a:r>
            <a:r>
              <a:rPr lang="en-US" altLang="zh-CN" sz="1600" b="1" dirty="0">
                <a:latin typeface="Times New Roman" pitchFamily="18" charset="0"/>
                <a:cs typeface="Times New Roman" pitchFamily="18" charset="0"/>
              </a:rPr>
              <a:t>.code</a:t>
            </a:r>
            <a:r>
              <a:rPr lang="zh-CN" altLang="en-US" sz="1600" b="1" dirty="0">
                <a:latin typeface="Times New Roman" pitchFamily="18" charset="0"/>
                <a:cs typeface="Times New Roman" pitchFamily="18" charset="0"/>
              </a:rPr>
              <a:t> </a:t>
            </a:r>
            <a:endParaRPr lang="en-US" altLang="zh-CN" sz="1600" b="1" dirty="0">
              <a:latin typeface="Times New Roman" pitchFamily="18" charset="0"/>
              <a:cs typeface="Times New Roman" pitchFamily="18" charset="0"/>
            </a:endParaRPr>
          </a:p>
        </p:txBody>
      </p:sp>
      <p:sp>
        <p:nvSpPr>
          <p:cNvPr id="57" name="TextBox 56"/>
          <p:cNvSpPr txBox="1"/>
          <p:nvPr/>
        </p:nvSpPr>
        <p:spPr>
          <a:xfrm>
            <a:off x="7162800" y="1522527"/>
            <a:ext cx="2088232" cy="2800767"/>
          </a:xfrm>
          <a:prstGeom prst="rect">
            <a:avLst/>
          </a:prstGeom>
          <a:noFill/>
          <a:ln>
            <a:noFill/>
          </a:ln>
        </p:spPr>
        <p:txBody>
          <a:bodyPr wrap="square" rtlCol="0">
            <a:spAutoFit/>
          </a:bodyPr>
          <a:lstStyle/>
          <a:p>
            <a:pPr algn="l"/>
            <a:r>
              <a:rPr lang="zh-CN" altLang="en-US" sz="1600" b="1" dirty="0">
                <a:latin typeface="+mn-ea"/>
                <a:ea typeface="+mn-ea"/>
                <a:cs typeface="Times New Roman" pitchFamily="18" charset="0"/>
              </a:rPr>
              <a:t>生成 </a:t>
            </a:r>
            <a:r>
              <a:rPr lang="en-US" altLang="zh-CN" sz="1600" b="1" dirty="0" err="1">
                <a:latin typeface="+mn-ea"/>
                <a:ea typeface="+mn-ea"/>
                <a:cs typeface="Times New Roman" pitchFamily="18" charset="0"/>
              </a:rPr>
              <a:t>E.code</a:t>
            </a:r>
            <a:r>
              <a:rPr lang="zh-CN" altLang="en-US" sz="1600" b="1" dirty="0">
                <a:latin typeface="+mn-ea"/>
                <a:ea typeface="+mn-ea"/>
                <a:cs typeface="Times New Roman" pitchFamily="18" charset="0"/>
              </a:rPr>
              <a:t>：</a:t>
            </a:r>
            <a:endParaRPr lang="en-US" altLang="zh-CN" sz="1600" b="1" dirty="0">
              <a:latin typeface="+mn-ea"/>
              <a:ea typeface="+mn-ea"/>
              <a:cs typeface="Times New Roman" pitchFamily="18" charset="0"/>
            </a:endParaRPr>
          </a:p>
          <a:p>
            <a:pPr algn="l"/>
            <a:r>
              <a:rPr lang="en-US" altLang="zh-CN" sz="1600" b="1" dirty="0">
                <a:latin typeface="+mn-ea"/>
                <a:ea typeface="+mn-ea"/>
                <a:cs typeface="Times New Roman" pitchFamily="18" charset="0"/>
              </a:rPr>
              <a:t>if a&gt;b </a:t>
            </a:r>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label1</a:t>
            </a:r>
          </a:p>
          <a:p>
            <a:pPr algn="l"/>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label3</a:t>
            </a:r>
            <a:endParaRPr lang="zh-CN" altLang="en-US" sz="1600" b="1" dirty="0">
              <a:latin typeface="+mn-ea"/>
              <a:ea typeface="+mn-ea"/>
              <a:cs typeface="Times New Roman" pitchFamily="18" charset="0"/>
            </a:endParaRPr>
          </a:p>
          <a:p>
            <a:pPr algn="l"/>
            <a:r>
              <a:rPr lang="en-US" altLang="zh-CN" sz="1600" b="1" dirty="0">
                <a:latin typeface="+mn-ea"/>
                <a:ea typeface="+mn-ea"/>
                <a:cs typeface="Times New Roman" pitchFamily="18" charset="0"/>
              </a:rPr>
              <a:t>Label3:</a:t>
            </a:r>
          </a:p>
          <a:p>
            <a:pPr algn="l"/>
            <a:r>
              <a:rPr lang="en-US" altLang="zh-CN" sz="1600" b="1" dirty="0">
                <a:latin typeface="+mn-ea"/>
                <a:ea typeface="+mn-ea"/>
                <a:cs typeface="Times New Roman" pitchFamily="18" charset="0"/>
              </a:rPr>
              <a:t>if c&lt;d </a:t>
            </a:r>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label4</a:t>
            </a:r>
          </a:p>
          <a:p>
            <a:pPr algn="l"/>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label2</a:t>
            </a:r>
          </a:p>
          <a:p>
            <a:pPr algn="l"/>
            <a:r>
              <a:rPr lang="en-US" altLang="zh-CN" sz="1600" b="1" dirty="0">
                <a:latin typeface="+mn-ea"/>
                <a:ea typeface="+mn-ea"/>
                <a:cs typeface="Times New Roman" pitchFamily="18" charset="0"/>
              </a:rPr>
              <a:t>label4:</a:t>
            </a:r>
          </a:p>
          <a:p>
            <a:pPr algn="l"/>
            <a:r>
              <a:rPr lang="en-US" altLang="zh-CN" sz="1600" b="1" dirty="0">
                <a:latin typeface="+mn-ea"/>
                <a:ea typeface="+mn-ea"/>
                <a:cs typeface="Times New Roman" pitchFamily="18" charset="0"/>
              </a:rPr>
              <a:t>if e==f </a:t>
            </a:r>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label1</a:t>
            </a:r>
          </a:p>
          <a:p>
            <a:pPr algn="l"/>
            <a:r>
              <a:rPr lang="en-US" altLang="zh-CN" sz="1600" b="1" dirty="0" err="1">
                <a:latin typeface="+mn-ea"/>
                <a:ea typeface="+mn-ea"/>
                <a:cs typeface="Times New Roman" pitchFamily="18" charset="0"/>
              </a:rPr>
              <a:t>goto</a:t>
            </a:r>
            <a:r>
              <a:rPr lang="en-US" altLang="zh-CN" sz="1600" b="1" dirty="0">
                <a:latin typeface="+mn-ea"/>
                <a:ea typeface="+mn-ea"/>
                <a:cs typeface="Times New Roman" pitchFamily="18" charset="0"/>
              </a:rPr>
              <a:t> label2</a:t>
            </a:r>
            <a:endParaRPr lang="zh-CN" altLang="en-US" sz="1600" b="1" dirty="0">
              <a:latin typeface="+mn-ea"/>
              <a:ea typeface="+mn-ea"/>
              <a:cs typeface="Times New Roman" pitchFamily="18" charset="0"/>
            </a:endParaRPr>
          </a:p>
          <a:p>
            <a:pPr algn="l"/>
            <a:endParaRPr lang="zh-CN" altLang="en-US" sz="1600" b="1" dirty="0">
              <a:latin typeface="+mn-ea"/>
              <a:ea typeface="+mn-ea"/>
              <a:cs typeface="Times New Roman" pitchFamily="18" charset="0"/>
            </a:endParaRPr>
          </a:p>
        </p:txBody>
      </p:sp>
      <p:sp>
        <p:nvSpPr>
          <p:cNvPr id="58" name="TextBox 57"/>
          <p:cNvSpPr txBox="1"/>
          <p:nvPr/>
        </p:nvSpPr>
        <p:spPr>
          <a:xfrm>
            <a:off x="3810000" y="2286000"/>
            <a:ext cx="1584176" cy="409650"/>
          </a:xfrm>
          <a:prstGeom prst="rect">
            <a:avLst/>
          </a:prstGeom>
          <a:noFill/>
          <a:ln>
            <a:noFill/>
          </a:ln>
        </p:spPr>
        <p:txBody>
          <a:bodyPr wrap="square" rtlCol="0">
            <a:noAutofit/>
          </a:bodyPr>
          <a:lstStyle/>
          <a:p>
            <a:r>
              <a:rPr lang="en-US" altLang="zh-CN" sz="1600" b="1" dirty="0">
                <a:solidFill>
                  <a:srgbClr val="FF0000"/>
                </a:solidFill>
                <a:latin typeface="Times New Roman" pitchFamily="18" charset="0"/>
                <a:cs typeface="Times New Roman" pitchFamily="18" charset="0"/>
              </a:rPr>
              <a:t>S</a:t>
            </a:r>
            <a:r>
              <a:rPr lang="en-US" altLang="zh-CN" sz="1600" b="1" baseline="-25000" dirty="0">
                <a:solidFill>
                  <a:srgbClr val="FF0000"/>
                </a:solidFill>
                <a:latin typeface="Times New Roman" pitchFamily="18" charset="0"/>
                <a:cs typeface="Times New Roman" pitchFamily="18" charset="0"/>
              </a:rPr>
              <a:t>1</a:t>
            </a:r>
            <a:r>
              <a:rPr lang="en-US" altLang="zh-CN" sz="1600" b="1" dirty="0">
                <a:solidFill>
                  <a:srgbClr val="FF0000"/>
                </a:solidFill>
                <a:latin typeface="Times New Roman" pitchFamily="18" charset="0"/>
                <a:cs typeface="Times New Roman" pitchFamily="18" charset="0"/>
              </a:rPr>
              <a:t>.next:Label0</a:t>
            </a:r>
          </a:p>
        </p:txBody>
      </p:sp>
      <p:sp>
        <p:nvSpPr>
          <p:cNvPr id="59" name="TextBox 58"/>
          <p:cNvSpPr txBox="1"/>
          <p:nvPr/>
        </p:nvSpPr>
        <p:spPr>
          <a:xfrm>
            <a:off x="7118016" y="4191000"/>
            <a:ext cx="1008112" cy="830997"/>
          </a:xfrm>
          <a:prstGeom prst="rect">
            <a:avLst/>
          </a:prstGeom>
          <a:noFill/>
          <a:ln>
            <a:noFill/>
          </a:ln>
        </p:spPr>
        <p:txBody>
          <a:bodyPr wrap="square" rtlCol="0">
            <a:spAutoFit/>
          </a:bodyPr>
          <a:lstStyle/>
          <a:p>
            <a:pPr algn="l"/>
            <a:r>
              <a:rPr lang="en-US" altLang="zh-CN" sz="1600" b="1" dirty="0">
                <a:latin typeface="+mn-ea"/>
                <a:ea typeface="+mn-ea"/>
                <a:cs typeface="Times New Roman" pitchFamily="18" charset="0"/>
              </a:rPr>
              <a:t>S</a:t>
            </a:r>
            <a:r>
              <a:rPr lang="en-US" altLang="zh-CN" sz="1600" b="1" baseline="-25000" dirty="0">
                <a:latin typeface="+mn-ea"/>
                <a:ea typeface="+mn-ea"/>
                <a:cs typeface="Times New Roman" pitchFamily="18" charset="0"/>
              </a:rPr>
              <a:t>1</a:t>
            </a:r>
            <a:r>
              <a:rPr lang="en-US" altLang="zh-CN" sz="1600" b="1" dirty="0">
                <a:latin typeface="+mn-ea"/>
                <a:ea typeface="+mn-ea"/>
                <a:cs typeface="Times New Roman" pitchFamily="18" charset="0"/>
              </a:rPr>
              <a:t>.code:</a:t>
            </a:r>
          </a:p>
          <a:p>
            <a:pPr algn="l"/>
            <a:r>
              <a:rPr lang="en-US" altLang="zh-CN" sz="1600" b="1" dirty="0">
                <a:latin typeface="+mn-ea"/>
                <a:ea typeface="+mn-ea"/>
                <a:cs typeface="Times New Roman" pitchFamily="18" charset="0"/>
              </a:rPr>
              <a:t>t1=1</a:t>
            </a:r>
          </a:p>
          <a:p>
            <a:pPr algn="l"/>
            <a:r>
              <a:rPr lang="en-US" altLang="zh-CN" sz="1600" b="1" dirty="0">
                <a:latin typeface="+mn-ea"/>
                <a:ea typeface="+mn-ea"/>
                <a:cs typeface="Times New Roman" pitchFamily="18" charset="0"/>
              </a:rPr>
              <a:t>x=t1</a:t>
            </a:r>
          </a:p>
        </p:txBody>
      </p:sp>
      <p:sp>
        <p:nvSpPr>
          <p:cNvPr id="60" name="TextBox 59"/>
          <p:cNvSpPr txBox="1"/>
          <p:nvPr/>
        </p:nvSpPr>
        <p:spPr>
          <a:xfrm>
            <a:off x="5322168" y="2294711"/>
            <a:ext cx="1584176" cy="409650"/>
          </a:xfrm>
          <a:prstGeom prst="rect">
            <a:avLst/>
          </a:prstGeom>
          <a:noFill/>
          <a:ln>
            <a:noFill/>
          </a:ln>
        </p:spPr>
        <p:txBody>
          <a:bodyPr wrap="square" rtlCol="0">
            <a:noAutofit/>
          </a:bodyPr>
          <a:lstStyle/>
          <a:p>
            <a:r>
              <a:rPr lang="en-US" altLang="zh-CN" sz="1600" b="1" dirty="0">
                <a:solidFill>
                  <a:srgbClr val="FF0000"/>
                </a:solidFill>
                <a:latin typeface="Times New Roman" pitchFamily="18" charset="0"/>
                <a:cs typeface="Times New Roman" pitchFamily="18" charset="0"/>
              </a:rPr>
              <a:t>S</a:t>
            </a:r>
            <a:r>
              <a:rPr lang="en-US" altLang="zh-CN" sz="1600" b="1" baseline="-25000" dirty="0">
                <a:solidFill>
                  <a:srgbClr val="FF0000"/>
                </a:solidFill>
                <a:latin typeface="Times New Roman" pitchFamily="18" charset="0"/>
                <a:cs typeface="Times New Roman" pitchFamily="18" charset="0"/>
              </a:rPr>
              <a:t>2</a:t>
            </a:r>
            <a:r>
              <a:rPr lang="en-US" altLang="zh-CN" sz="1600" b="1" dirty="0">
                <a:solidFill>
                  <a:srgbClr val="FF0000"/>
                </a:solidFill>
                <a:latin typeface="Times New Roman" pitchFamily="18" charset="0"/>
                <a:cs typeface="Times New Roman" pitchFamily="18" charset="0"/>
              </a:rPr>
              <a:t>.next:Label0</a:t>
            </a:r>
          </a:p>
        </p:txBody>
      </p:sp>
      <p:sp>
        <p:nvSpPr>
          <p:cNvPr id="61" name="TextBox 60"/>
          <p:cNvSpPr txBox="1"/>
          <p:nvPr/>
        </p:nvSpPr>
        <p:spPr>
          <a:xfrm>
            <a:off x="7118016" y="5127104"/>
            <a:ext cx="1008112" cy="830997"/>
          </a:xfrm>
          <a:prstGeom prst="rect">
            <a:avLst/>
          </a:prstGeom>
          <a:noFill/>
          <a:ln>
            <a:noFill/>
          </a:ln>
        </p:spPr>
        <p:txBody>
          <a:bodyPr wrap="square" rtlCol="0">
            <a:spAutoFit/>
          </a:bodyPr>
          <a:lstStyle/>
          <a:p>
            <a:pPr algn="l"/>
            <a:r>
              <a:rPr lang="en-US" altLang="zh-CN" sz="1600" b="1" dirty="0">
                <a:latin typeface="+mn-ea"/>
                <a:ea typeface="+mn-ea"/>
                <a:cs typeface="Times New Roman" pitchFamily="18" charset="0"/>
              </a:rPr>
              <a:t>S</a:t>
            </a:r>
            <a:r>
              <a:rPr lang="en-US" altLang="zh-CN" sz="1600" b="1" baseline="-25000" dirty="0">
                <a:latin typeface="+mn-ea"/>
                <a:ea typeface="+mn-ea"/>
                <a:cs typeface="Times New Roman" pitchFamily="18" charset="0"/>
              </a:rPr>
              <a:t>2</a:t>
            </a:r>
            <a:r>
              <a:rPr lang="en-US" altLang="zh-CN" sz="1600" b="1" dirty="0">
                <a:latin typeface="+mn-ea"/>
                <a:ea typeface="+mn-ea"/>
                <a:cs typeface="Times New Roman" pitchFamily="18" charset="0"/>
              </a:rPr>
              <a:t>.code:</a:t>
            </a:r>
          </a:p>
          <a:p>
            <a:pPr algn="l"/>
            <a:r>
              <a:rPr lang="en-US" altLang="zh-CN" sz="1600" b="1" dirty="0">
                <a:latin typeface="+mn-ea"/>
                <a:ea typeface="+mn-ea"/>
                <a:cs typeface="Times New Roman" pitchFamily="18" charset="0"/>
              </a:rPr>
              <a:t>t2=0</a:t>
            </a:r>
          </a:p>
          <a:p>
            <a:pPr algn="l"/>
            <a:r>
              <a:rPr lang="en-US" altLang="zh-CN" sz="1600" b="1" dirty="0">
                <a:latin typeface="+mn-ea"/>
                <a:ea typeface="+mn-ea"/>
                <a:cs typeface="Times New Roman" pitchFamily="18" charset="0"/>
              </a:rPr>
              <a:t>x=t2</a:t>
            </a:r>
          </a:p>
        </p:txBody>
      </p:sp>
      <p:sp>
        <p:nvSpPr>
          <p:cNvPr id="62" name="TextBox 61"/>
          <p:cNvSpPr txBox="1"/>
          <p:nvPr/>
        </p:nvSpPr>
        <p:spPr>
          <a:xfrm>
            <a:off x="0" y="327243"/>
            <a:ext cx="3096344" cy="830997"/>
          </a:xfrm>
          <a:prstGeom prst="rect">
            <a:avLst/>
          </a:prstGeom>
          <a:noFill/>
          <a:ln>
            <a:noFill/>
          </a:ln>
        </p:spPr>
        <p:txBody>
          <a:bodyPr wrap="square" rtlCol="0">
            <a:spAutoFit/>
          </a:bodyPr>
          <a:lstStyle/>
          <a:p>
            <a:r>
              <a:rPr lang="en-US" altLang="zh-CN" sz="1600" b="1" dirty="0" err="1">
                <a:latin typeface="Times New Roman" pitchFamily="18" charset="0"/>
                <a:cs typeface="Times New Roman" pitchFamily="18" charset="0"/>
              </a:rPr>
              <a:t>S.code</a:t>
            </a:r>
            <a:r>
              <a:rPr lang="en-US" altLang="zh-CN" sz="1600" b="1" dirty="0">
                <a:latin typeface="Times New Roman" pitchFamily="18" charset="0"/>
                <a:cs typeface="Times New Roman" pitchFamily="18" charset="0"/>
              </a:rPr>
              <a:t>=</a:t>
            </a:r>
            <a:r>
              <a:rPr lang="en-US" altLang="zh-CN" sz="1600" b="1" dirty="0" err="1">
                <a:latin typeface="Times New Roman" pitchFamily="18" charset="0"/>
                <a:cs typeface="Times New Roman" pitchFamily="18" charset="0"/>
              </a:rPr>
              <a:t>E.code</a:t>
            </a:r>
            <a:r>
              <a:rPr lang="en-US" altLang="zh-CN" sz="1600" b="1" dirty="0">
                <a:latin typeface="Times New Roman" pitchFamily="18" charset="0"/>
                <a:cs typeface="Times New Roman" pitchFamily="18" charset="0"/>
              </a:rPr>
              <a:t>  || gen(label1’:’)</a:t>
            </a:r>
          </a:p>
          <a:p>
            <a:r>
              <a:rPr lang="en-US" altLang="zh-CN" sz="1600" b="1" dirty="0">
                <a:latin typeface="Times New Roman" pitchFamily="18" charset="0"/>
                <a:cs typeface="Times New Roman" pitchFamily="18" charset="0"/>
              </a:rPr>
              <a:t>   ||S</a:t>
            </a:r>
            <a:r>
              <a:rPr lang="en-US" altLang="zh-CN" sz="1600" b="1" baseline="-25000" dirty="0">
                <a:latin typeface="Times New Roman" pitchFamily="18" charset="0"/>
                <a:cs typeface="Times New Roman" pitchFamily="18" charset="0"/>
              </a:rPr>
              <a:t>1</a:t>
            </a:r>
            <a:r>
              <a:rPr lang="en-US" altLang="zh-CN" sz="1600" b="1" dirty="0">
                <a:latin typeface="Times New Roman" pitchFamily="18" charset="0"/>
                <a:cs typeface="Times New Roman" pitchFamily="18" charset="0"/>
              </a:rPr>
              <a:t>.code||gen(</a:t>
            </a:r>
            <a:r>
              <a:rPr lang="en-US" altLang="zh-CN" sz="1600" b="1" dirty="0" err="1">
                <a:latin typeface="Times New Roman" pitchFamily="18" charset="0"/>
                <a:cs typeface="Times New Roman" pitchFamily="18" charset="0"/>
              </a:rPr>
              <a:t>goto</a:t>
            </a:r>
            <a:r>
              <a:rPr lang="en-US" altLang="zh-CN" sz="1600" b="1" dirty="0">
                <a:latin typeface="Times New Roman" pitchFamily="18" charset="0"/>
                <a:cs typeface="Times New Roman" pitchFamily="18" charset="0"/>
              </a:rPr>
              <a:t> label0)</a:t>
            </a:r>
          </a:p>
          <a:p>
            <a:pPr algn="l"/>
            <a:r>
              <a:rPr lang="en-US" altLang="zh-CN" sz="1600" b="1" dirty="0">
                <a:latin typeface="Times New Roman" pitchFamily="18" charset="0"/>
                <a:cs typeface="Times New Roman" pitchFamily="18" charset="0"/>
              </a:rPr>
              <a:t>         || gen(label2’:’)||S</a:t>
            </a:r>
            <a:r>
              <a:rPr lang="en-US" altLang="zh-CN" sz="1600" b="1" baseline="-25000" dirty="0">
                <a:latin typeface="Times New Roman" pitchFamily="18" charset="0"/>
                <a:cs typeface="Times New Roman" pitchFamily="18" charset="0"/>
              </a:rPr>
              <a:t>2</a:t>
            </a:r>
            <a:r>
              <a:rPr lang="en-US" altLang="zh-CN" sz="1600" b="1" dirty="0">
                <a:latin typeface="Times New Roman" pitchFamily="18" charset="0"/>
                <a:cs typeface="Times New Roman" pitchFamily="18" charset="0"/>
              </a:rPr>
              <a:t>.code</a:t>
            </a:r>
          </a:p>
        </p:txBody>
      </p:sp>
      <p:sp>
        <p:nvSpPr>
          <p:cNvPr id="63" name="TextBox 62"/>
          <p:cNvSpPr txBox="1"/>
          <p:nvPr/>
        </p:nvSpPr>
        <p:spPr>
          <a:xfrm>
            <a:off x="7131968" y="1528326"/>
            <a:ext cx="2088232" cy="5016758"/>
          </a:xfrm>
          <a:prstGeom prst="rect">
            <a:avLst/>
          </a:prstGeom>
          <a:noFill/>
          <a:ln>
            <a:noFill/>
          </a:ln>
        </p:spPr>
        <p:txBody>
          <a:bodyPr wrap="square" rtlCol="0">
            <a:spAutoFit/>
          </a:bodyPr>
          <a:lstStyle/>
          <a:p>
            <a:pPr algn="l"/>
            <a:r>
              <a:rPr lang="en-US" altLang="zh-CN" sz="1600" b="1" dirty="0" err="1">
                <a:latin typeface="Times New Roman" pitchFamily="18" charset="0"/>
                <a:cs typeface="Times New Roman" pitchFamily="18" charset="0"/>
              </a:rPr>
              <a:t>S.code</a:t>
            </a:r>
            <a:r>
              <a:rPr lang="zh-CN" altLang="en-US" sz="1600" b="1" dirty="0">
                <a:latin typeface="Times New Roman" pitchFamily="18" charset="0"/>
                <a:cs typeface="Times New Roman" pitchFamily="18" charset="0"/>
              </a:rPr>
              <a:t>：</a:t>
            </a:r>
            <a:endParaRPr lang="en-US" altLang="zh-CN" sz="1600" b="1" dirty="0">
              <a:latin typeface="Times New Roman" pitchFamily="18" charset="0"/>
              <a:cs typeface="Times New Roman" pitchFamily="18" charset="0"/>
            </a:endParaRPr>
          </a:p>
          <a:p>
            <a:pPr algn="l"/>
            <a:r>
              <a:rPr lang="en-US" altLang="zh-CN" sz="1600" b="1" dirty="0">
                <a:latin typeface="Times New Roman" pitchFamily="18" charset="0"/>
                <a:cs typeface="Times New Roman" pitchFamily="18" charset="0"/>
              </a:rPr>
              <a:t>if a&gt;b </a:t>
            </a:r>
            <a:r>
              <a:rPr lang="en-US" altLang="zh-CN" sz="1600" b="1" dirty="0" err="1">
                <a:latin typeface="Times New Roman" pitchFamily="18" charset="0"/>
                <a:cs typeface="Times New Roman" pitchFamily="18" charset="0"/>
              </a:rPr>
              <a:t>goto</a:t>
            </a:r>
            <a:r>
              <a:rPr lang="en-US" altLang="zh-CN" sz="1600" b="1" dirty="0">
                <a:latin typeface="Times New Roman" pitchFamily="18" charset="0"/>
                <a:cs typeface="Times New Roman" pitchFamily="18" charset="0"/>
              </a:rPr>
              <a:t> label1</a:t>
            </a:r>
          </a:p>
          <a:p>
            <a:pPr algn="l"/>
            <a:r>
              <a:rPr lang="en-US" altLang="zh-CN" sz="1600" b="1" dirty="0" err="1">
                <a:latin typeface="Times New Roman" pitchFamily="18" charset="0"/>
                <a:cs typeface="Times New Roman" pitchFamily="18" charset="0"/>
              </a:rPr>
              <a:t>goto</a:t>
            </a:r>
            <a:r>
              <a:rPr lang="en-US" altLang="zh-CN" sz="1600" b="1" dirty="0">
                <a:latin typeface="Times New Roman" pitchFamily="18" charset="0"/>
                <a:cs typeface="Times New Roman" pitchFamily="18" charset="0"/>
              </a:rPr>
              <a:t> label3</a:t>
            </a:r>
            <a:endParaRPr lang="zh-CN" altLang="en-US" sz="1600" b="1" dirty="0">
              <a:latin typeface="Times New Roman" pitchFamily="18" charset="0"/>
              <a:cs typeface="Times New Roman" pitchFamily="18" charset="0"/>
            </a:endParaRPr>
          </a:p>
          <a:p>
            <a:pPr algn="l"/>
            <a:r>
              <a:rPr lang="en-US" altLang="zh-CN" sz="1600" b="1" dirty="0">
                <a:latin typeface="Times New Roman" pitchFamily="18" charset="0"/>
                <a:cs typeface="Times New Roman" pitchFamily="18" charset="0"/>
              </a:rPr>
              <a:t>Label3:</a:t>
            </a:r>
          </a:p>
          <a:p>
            <a:pPr algn="l"/>
            <a:r>
              <a:rPr lang="en-US" altLang="zh-CN" sz="1600" b="1" dirty="0">
                <a:latin typeface="Times New Roman" pitchFamily="18" charset="0"/>
                <a:cs typeface="Times New Roman" pitchFamily="18" charset="0"/>
              </a:rPr>
              <a:t>if c&gt;d </a:t>
            </a:r>
            <a:r>
              <a:rPr lang="en-US" altLang="zh-CN" sz="1600" b="1" dirty="0" err="1">
                <a:latin typeface="Times New Roman" pitchFamily="18" charset="0"/>
                <a:cs typeface="Times New Roman" pitchFamily="18" charset="0"/>
              </a:rPr>
              <a:t>goto</a:t>
            </a:r>
            <a:r>
              <a:rPr lang="en-US" altLang="zh-CN" sz="1600" b="1" dirty="0">
                <a:latin typeface="Times New Roman" pitchFamily="18" charset="0"/>
                <a:cs typeface="Times New Roman" pitchFamily="18" charset="0"/>
              </a:rPr>
              <a:t> label4</a:t>
            </a:r>
          </a:p>
          <a:p>
            <a:pPr algn="l"/>
            <a:r>
              <a:rPr lang="en-US" altLang="zh-CN" sz="1600" b="1" dirty="0" err="1">
                <a:latin typeface="Times New Roman" pitchFamily="18" charset="0"/>
                <a:cs typeface="Times New Roman" pitchFamily="18" charset="0"/>
              </a:rPr>
              <a:t>goto</a:t>
            </a:r>
            <a:r>
              <a:rPr lang="en-US" altLang="zh-CN" sz="1600" b="1" dirty="0">
                <a:latin typeface="Times New Roman" pitchFamily="18" charset="0"/>
                <a:cs typeface="Times New Roman" pitchFamily="18" charset="0"/>
              </a:rPr>
              <a:t> label2</a:t>
            </a:r>
          </a:p>
          <a:p>
            <a:pPr algn="l"/>
            <a:r>
              <a:rPr lang="en-US" altLang="zh-CN" sz="1600" b="1" dirty="0">
                <a:latin typeface="Times New Roman" pitchFamily="18" charset="0"/>
                <a:cs typeface="Times New Roman" pitchFamily="18" charset="0"/>
              </a:rPr>
              <a:t>label4:</a:t>
            </a:r>
          </a:p>
          <a:p>
            <a:pPr algn="l"/>
            <a:r>
              <a:rPr lang="en-US" altLang="zh-CN" sz="1600" b="1" dirty="0">
                <a:latin typeface="Times New Roman" pitchFamily="18" charset="0"/>
                <a:cs typeface="Times New Roman" pitchFamily="18" charset="0"/>
              </a:rPr>
              <a:t>if e==f </a:t>
            </a:r>
            <a:r>
              <a:rPr lang="en-US" altLang="zh-CN" sz="1600" b="1" dirty="0" err="1">
                <a:latin typeface="Times New Roman" pitchFamily="18" charset="0"/>
                <a:cs typeface="Times New Roman" pitchFamily="18" charset="0"/>
              </a:rPr>
              <a:t>goto</a:t>
            </a:r>
            <a:r>
              <a:rPr lang="en-US" altLang="zh-CN" sz="1600" b="1" dirty="0">
                <a:latin typeface="Times New Roman" pitchFamily="18" charset="0"/>
                <a:cs typeface="Times New Roman" pitchFamily="18" charset="0"/>
              </a:rPr>
              <a:t> label1</a:t>
            </a:r>
          </a:p>
          <a:p>
            <a:pPr algn="l"/>
            <a:r>
              <a:rPr lang="en-US" altLang="zh-CN" sz="1600" b="1" dirty="0" err="1">
                <a:latin typeface="Times New Roman" pitchFamily="18" charset="0"/>
                <a:cs typeface="Times New Roman" pitchFamily="18" charset="0"/>
              </a:rPr>
              <a:t>goto</a:t>
            </a:r>
            <a:r>
              <a:rPr lang="en-US" altLang="zh-CN" sz="1600" b="1" dirty="0">
                <a:latin typeface="Times New Roman" pitchFamily="18" charset="0"/>
                <a:cs typeface="Times New Roman" pitchFamily="18" charset="0"/>
              </a:rPr>
              <a:t> label2</a:t>
            </a:r>
          </a:p>
          <a:p>
            <a:pPr algn="l"/>
            <a:endParaRPr lang="zh-CN" altLang="en-US" sz="1600" b="1" dirty="0">
              <a:latin typeface="Times New Roman" pitchFamily="18" charset="0"/>
              <a:cs typeface="Times New Roman" pitchFamily="18" charset="0"/>
            </a:endParaRPr>
          </a:p>
          <a:p>
            <a:pPr algn="l"/>
            <a:r>
              <a:rPr lang="en-US" altLang="zh-CN" sz="1600" b="1" dirty="0">
                <a:latin typeface="Times New Roman" pitchFamily="18" charset="0"/>
                <a:cs typeface="Times New Roman" pitchFamily="18" charset="0"/>
              </a:rPr>
              <a:t>label1:</a:t>
            </a:r>
          </a:p>
          <a:p>
            <a:pPr algn="l"/>
            <a:r>
              <a:rPr lang="en-US" altLang="zh-CN" sz="1600" b="1" dirty="0">
                <a:latin typeface="Times New Roman" pitchFamily="18" charset="0"/>
                <a:cs typeface="Times New Roman" pitchFamily="18" charset="0"/>
              </a:rPr>
              <a:t>t1=1</a:t>
            </a:r>
          </a:p>
          <a:p>
            <a:pPr algn="l"/>
            <a:r>
              <a:rPr lang="en-US" altLang="zh-CN" sz="1600" b="1" dirty="0">
                <a:latin typeface="Times New Roman" pitchFamily="18" charset="0"/>
                <a:cs typeface="Times New Roman" pitchFamily="18" charset="0"/>
              </a:rPr>
              <a:t>x=t1</a:t>
            </a:r>
          </a:p>
          <a:p>
            <a:pPr algn="l"/>
            <a:r>
              <a:rPr lang="en-US" altLang="zh-CN" sz="1600" b="1" dirty="0" err="1">
                <a:latin typeface="Times New Roman" pitchFamily="18" charset="0"/>
                <a:cs typeface="Times New Roman" pitchFamily="18" charset="0"/>
              </a:rPr>
              <a:t>goto</a:t>
            </a:r>
            <a:r>
              <a:rPr lang="en-US" altLang="zh-CN" sz="1600" b="1" dirty="0">
                <a:latin typeface="Times New Roman" pitchFamily="18" charset="0"/>
                <a:cs typeface="Times New Roman" pitchFamily="18" charset="0"/>
              </a:rPr>
              <a:t>  label0</a:t>
            </a:r>
          </a:p>
          <a:p>
            <a:pPr algn="l"/>
            <a:endParaRPr lang="en-US" altLang="zh-CN" sz="1600" b="1" dirty="0">
              <a:latin typeface="Times New Roman" pitchFamily="18" charset="0"/>
              <a:cs typeface="Times New Roman" pitchFamily="18" charset="0"/>
            </a:endParaRPr>
          </a:p>
          <a:p>
            <a:pPr algn="l"/>
            <a:r>
              <a:rPr lang="en-US" altLang="zh-CN" sz="1600" b="1" dirty="0">
                <a:latin typeface="Times New Roman" pitchFamily="18" charset="0"/>
                <a:cs typeface="Times New Roman" pitchFamily="18" charset="0"/>
              </a:rPr>
              <a:t>label2:</a:t>
            </a:r>
          </a:p>
          <a:p>
            <a:pPr algn="l"/>
            <a:r>
              <a:rPr lang="en-US" altLang="zh-CN" sz="1600" b="1" dirty="0">
                <a:latin typeface="Times New Roman" pitchFamily="18" charset="0"/>
                <a:cs typeface="Times New Roman" pitchFamily="18" charset="0"/>
              </a:rPr>
              <a:t>t2=0</a:t>
            </a:r>
          </a:p>
          <a:p>
            <a:pPr algn="l"/>
            <a:r>
              <a:rPr lang="en-US" altLang="zh-CN" sz="1600" b="1" dirty="0">
                <a:latin typeface="Times New Roman" pitchFamily="18" charset="0"/>
                <a:cs typeface="Times New Roman" pitchFamily="18" charset="0"/>
              </a:rPr>
              <a:t>x=t2</a:t>
            </a:r>
          </a:p>
          <a:p>
            <a:pPr algn="l"/>
            <a:endParaRPr lang="en-US" altLang="zh-CN" sz="800" b="1" dirty="0">
              <a:latin typeface="Times New Roman" pitchFamily="18" charset="0"/>
              <a:cs typeface="Times New Roman" pitchFamily="18" charset="0"/>
            </a:endParaRPr>
          </a:p>
          <a:p>
            <a:pPr algn="l"/>
            <a:r>
              <a:rPr lang="en-US" altLang="zh-CN" sz="1600" b="1" dirty="0">
                <a:latin typeface="Times New Roman" pitchFamily="18" charset="0"/>
                <a:cs typeface="Times New Roman" pitchFamily="18" charset="0"/>
              </a:rPr>
              <a:t>label0:</a:t>
            </a:r>
          </a:p>
        </p:txBody>
      </p:sp>
      <p:sp>
        <p:nvSpPr>
          <p:cNvPr id="64" name="灯片编号占位符 1"/>
          <p:cNvSpPr>
            <a:spLocks noGrp="1"/>
          </p:cNvSpPr>
          <p:nvPr>
            <p:ph type="sldNum" sz="quarter" idx="10"/>
          </p:nvPr>
        </p:nvSpPr>
        <p:spPr>
          <a:xfrm>
            <a:off x="7924800" y="6477000"/>
            <a:ext cx="2133600" cy="244475"/>
          </a:xfrm>
          <a:noFill/>
        </p:spPr>
        <p:txBody>
          <a:bodyPr/>
          <a:lstStyle/>
          <a:p>
            <a:fld id="{2820BC35-C20A-453A-AE9C-4159F0304E86}" type="slidenum">
              <a:rPr lang="en-US" altLang="zh-CN" sz="1800" smtClean="0">
                <a:ea typeface="宋体" charset="-122"/>
              </a:rPr>
              <a:pPr/>
              <a:t>34</a:t>
            </a:fld>
            <a:endParaRPr lang="en-US" altLang="zh-CN" sz="1800" dirty="0">
              <a:ea typeface="宋体" charset="-122"/>
            </a:endParaRPr>
          </a:p>
        </p:txBody>
      </p:sp>
      <p:sp>
        <p:nvSpPr>
          <p:cNvPr id="65" name="TextBox 64"/>
          <p:cNvSpPr txBox="1"/>
          <p:nvPr/>
        </p:nvSpPr>
        <p:spPr>
          <a:xfrm>
            <a:off x="2514599" y="1139726"/>
            <a:ext cx="1503411"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S(</a:t>
            </a:r>
            <a:r>
              <a:rPr lang="en-US" altLang="zh-CN" sz="1600" b="1" dirty="0" err="1">
                <a:latin typeface="Times New Roman" pitchFamily="18" charset="0"/>
                <a:ea typeface="宋体" pitchFamily="2" charset="-122"/>
                <a:cs typeface="Times New Roman" pitchFamily="18" charset="0"/>
              </a:rPr>
              <a:t>if_then_else</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66" name="TextBox 65"/>
          <p:cNvSpPr txBox="1"/>
          <p:nvPr/>
        </p:nvSpPr>
        <p:spPr>
          <a:xfrm>
            <a:off x="1447800" y="2057400"/>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E(</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67" name="TextBox 66"/>
          <p:cNvSpPr txBox="1"/>
          <p:nvPr/>
        </p:nvSpPr>
        <p:spPr>
          <a:xfrm>
            <a:off x="2514600" y="3078480"/>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E</a:t>
            </a:r>
            <a:r>
              <a:rPr lang="en-US" altLang="zh-CN" sz="1600" b="1" baseline="-25000" dirty="0">
                <a:latin typeface="Times New Roman" pitchFamily="18" charset="0"/>
                <a:ea typeface="宋体" pitchFamily="2" charset="-122"/>
                <a:cs typeface="Times New Roman" pitchFamily="18" charset="0"/>
              </a:rPr>
              <a:t>2</a:t>
            </a: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68" name="TextBox 67"/>
          <p:cNvSpPr txBox="1"/>
          <p:nvPr/>
        </p:nvSpPr>
        <p:spPr>
          <a:xfrm>
            <a:off x="579120" y="3048000"/>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E</a:t>
            </a:r>
            <a:r>
              <a:rPr lang="en-US" altLang="zh-CN" sz="1600" b="1" baseline="-25000" dirty="0">
                <a:latin typeface="Times New Roman" pitchFamily="18" charset="0"/>
                <a:ea typeface="宋体" pitchFamily="2" charset="-122"/>
                <a:cs typeface="Times New Roman" pitchFamily="18" charset="0"/>
              </a:rPr>
              <a:t>1</a:t>
            </a: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69" name="TextBox 68"/>
          <p:cNvSpPr txBox="1"/>
          <p:nvPr/>
        </p:nvSpPr>
        <p:spPr>
          <a:xfrm>
            <a:off x="91440" y="4081046"/>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ID(a)</a:t>
            </a:r>
            <a:endParaRPr lang="zh-CN" altLang="en-US" sz="1600" b="1" dirty="0">
              <a:latin typeface="Times New Roman" pitchFamily="18" charset="0"/>
              <a:ea typeface="宋体" pitchFamily="2" charset="-122"/>
              <a:cs typeface="Times New Roman" pitchFamily="18" charset="0"/>
            </a:endParaRPr>
          </a:p>
        </p:txBody>
      </p:sp>
      <p:sp>
        <p:nvSpPr>
          <p:cNvPr id="70" name="TextBox 69"/>
          <p:cNvSpPr txBox="1"/>
          <p:nvPr/>
        </p:nvSpPr>
        <p:spPr>
          <a:xfrm>
            <a:off x="1051560" y="4081046"/>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ID(b)</a:t>
            </a:r>
            <a:endParaRPr lang="zh-CN" altLang="en-US" sz="1600" b="1" dirty="0">
              <a:latin typeface="Times New Roman" pitchFamily="18" charset="0"/>
              <a:ea typeface="宋体" pitchFamily="2" charset="-122"/>
              <a:cs typeface="Times New Roman" pitchFamily="18" charset="0"/>
            </a:endParaRPr>
          </a:p>
        </p:txBody>
      </p:sp>
      <p:sp>
        <p:nvSpPr>
          <p:cNvPr id="71" name="TextBox 70"/>
          <p:cNvSpPr txBox="1"/>
          <p:nvPr/>
        </p:nvSpPr>
        <p:spPr>
          <a:xfrm>
            <a:off x="1554480" y="5147846"/>
            <a:ext cx="64008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ID(c)</a:t>
            </a:r>
            <a:endParaRPr lang="zh-CN" altLang="en-US" sz="1600" b="1" dirty="0">
              <a:latin typeface="Times New Roman" pitchFamily="18" charset="0"/>
              <a:ea typeface="宋体" pitchFamily="2" charset="-122"/>
              <a:cs typeface="Times New Roman" pitchFamily="18" charset="0"/>
            </a:endParaRPr>
          </a:p>
        </p:txBody>
      </p:sp>
      <p:sp>
        <p:nvSpPr>
          <p:cNvPr id="72" name="TextBox 71"/>
          <p:cNvSpPr txBox="1"/>
          <p:nvPr/>
        </p:nvSpPr>
        <p:spPr>
          <a:xfrm>
            <a:off x="2255520" y="5147846"/>
            <a:ext cx="6858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ID(d)</a:t>
            </a:r>
            <a:endParaRPr lang="zh-CN" altLang="en-US" sz="1600" b="1" dirty="0">
              <a:latin typeface="Times New Roman" pitchFamily="18" charset="0"/>
              <a:ea typeface="宋体" pitchFamily="2" charset="-122"/>
              <a:cs typeface="Times New Roman" pitchFamily="18" charset="0"/>
            </a:endParaRPr>
          </a:p>
        </p:txBody>
      </p:sp>
      <p:sp>
        <p:nvSpPr>
          <p:cNvPr id="73" name="TextBox 72"/>
          <p:cNvSpPr txBox="1"/>
          <p:nvPr/>
        </p:nvSpPr>
        <p:spPr>
          <a:xfrm>
            <a:off x="3840480" y="5147846"/>
            <a:ext cx="6858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ID(f)</a:t>
            </a:r>
            <a:endParaRPr lang="zh-CN" altLang="en-US" sz="1600" b="1" dirty="0">
              <a:latin typeface="Times New Roman" pitchFamily="18" charset="0"/>
              <a:ea typeface="宋体" pitchFamily="2" charset="-122"/>
              <a:cs typeface="Times New Roman" pitchFamily="18" charset="0"/>
            </a:endParaRPr>
          </a:p>
        </p:txBody>
      </p:sp>
      <p:sp>
        <p:nvSpPr>
          <p:cNvPr id="74" name="TextBox 73"/>
          <p:cNvSpPr txBox="1"/>
          <p:nvPr/>
        </p:nvSpPr>
        <p:spPr>
          <a:xfrm>
            <a:off x="3032760" y="5147846"/>
            <a:ext cx="6858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ID(e)</a:t>
            </a:r>
            <a:endParaRPr lang="zh-CN" altLang="en-US" sz="1600" b="1" dirty="0">
              <a:latin typeface="Times New Roman" pitchFamily="18" charset="0"/>
              <a:ea typeface="宋体" pitchFamily="2" charset="-122"/>
              <a:cs typeface="Times New Roman" pitchFamily="18" charset="0"/>
            </a:endParaRPr>
          </a:p>
        </p:txBody>
      </p:sp>
      <p:sp>
        <p:nvSpPr>
          <p:cNvPr id="75" name="TextBox 74"/>
          <p:cNvSpPr txBox="1"/>
          <p:nvPr/>
        </p:nvSpPr>
        <p:spPr>
          <a:xfrm>
            <a:off x="1905000" y="4081046"/>
            <a:ext cx="8382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E</a:t>
            </a:r>
            <a:r>
              <a:rPr lang="en-US" altLang="zh-CN" sz="1600" b="1" baseline="-25000" dirty="0">
                <a:latin typeface="Times New Roman" pitchFamily="18" charset="0"/>
                <a:ea typeface="宋体" pitchFamily="2" charset="-122"/>
                <a:cs typeface="Times New Roman" pitchFamily="18" charset="0"/>
              </a:rPr>
              <a:t>3</a:t>
            </a: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76" name="TextBox 75"/>
          <p:cNvSpPr txBox="1"/>
          <p:nvPr/>
        </p:nvSpPr>
        <p:spPr>
          <a:xfrm>
            <a:off x="3276600" y="4081046"/>
            <a:ext cx="9906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E</a:t>
            </a:r>
            <a:r>
              <a:rPr lang="en-US" altLang="zh-CN" sz="1600" b="1" baseline="-25000" dirty="0">
                <a:latin typeface="Times New Roman" pitchFamily="18" charset="0"/>
                <a:ea typeface="宋体" pitchFamily="2" charset="-122"/>
                <a:cs typeface="Times New Roman" pitchFamily="18" charset="0"/>
              </a:rPr>
              <a:t>4</a:t>
            </a: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77" name="TextBox 76"/>
          <p:cNvSpPr txBox="1"/>
          <p:nvPr/>
        </p:nvSpPr>
        <p:spPr>
          <a:xfrm>
            <a:off x="3886200" y="2069366"/>
            <a:ext cx="1143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S</a:t>
            </a:r>
            <a:r>
              <a:rPr lang="en-US" altLang="zh-CN" sz="1600" b="1" baseline="-25000" dirty="0">
                <a:latin typeface="Times New Roman" pitchFamily="18" charset="0"/>
                <a:ea typeface="宋体" pitchFamily="2" charset="-122"/>
                <a:cs typeface="Times New Roman" pitchFamily="18" charset="0"/>
              </a:rPr>
              <a:t>1</a:t>
            </a:r>
            <a:r>
              <a:rPr lang="en-US" altLang="zh-CN" sz="1600" b="1" dirty="0">
                <a:latin typeface="Times New Roman" pitchFamily="18" charset="0"/>
                <a:ea typeface="宋体" pitchFamily="2" charset="-122"/>
                <a:cs typeface="Times New Roman" pitchFamily="18" charset="0"/>
              </a:rPr>
              <a:t>(Exp)</a:t>
            </a:r>
            <a:endParaRPr lang="zh-CN" altLang="en-US" sz="1600" b="1" dirty="0">
              <a:latin typeface="Times New Roman" pitchFamily="18" charset="0"/>
              <a:ea typeface="宋体" pitchFamily="2" charset="-122"/>
              <a:cs typeface="Times New Roman" pitchFamily="18" charset="0"/>
            </a:endParaRPr>
          </a:p>
        </p:txBody>
      </p:sp>
      <p:sp>
        <p:nvSpPr>
          <p:cNvPr id="78" name="TextBox 77"/>
          <p:cNvSpPr txBox="1"/>
          <p:nvPr/>
        </p:nvSpPr>
        <p:spPr>
          <a:xfrm>
            <a:off x="5638800" y="2084606"/>
            <a:ext cx="1143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S</a:t>
            </a:r>
            <a:r>
              <a:rPr lang="en-US" altLang="zh-CN" sz="1600" b="1" baseline="-25000" dirty="0">
                <a:latin typeface="Times New Roman" pitchFamily="18" charset="0"/>
                <a:ea typeface="宋体" pitchFamily="2" charset="-122"/>
                <a:cs typeface="Times New Roman" pitchFamily="18" charset="0"/>
              </a:rPr>
              <a:t>2</a:t>
            </a:r>
            <a:r>
              <a:rPr lang="en-US" altLang="zh-CN" sz="1600" b="1" dirty="0">
                <a:latin typeface="Times New Roman" pitchFamily="18" charset="0"/>
                <a:ea typeface="宋体" pitchFamily="2" charset="-122"/>
                <a:cs typeface="Times New Roman" pitchFamily="18" charset="0"/>
              </a:rPr>
              <a:t>(Exp)</a:t>
            </a:r>
            <a:endParaRPr lang="zh-CN" altLang="en-US" sz="1600" b="1" dirty="0">
              <a:latin typeface="Times New Roman" pitchFamily="18" charset="0"/>
              <a:ea typeface="宋体" pitchFamily="2" charset="-122"/>
              <a:cs typeface="Times New Roman" pitchFamily="18" charset="0"/>
            </a:endParaRPr>
          </a:p>
        </p:txBody>
      </p:sp>
      <p:sp>
        <p:nvSpPr>
          <p:cNvPr id="79" name="TextBox 78"/>
          <p:cNvSpPr txBox="1"/>
          <p:nvPr/>
        </p:nvSpPr>
        <p:spPr>
          <a:xfrm>
            <a:off x="3657600" y="3319046"/>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ID(x)</a:t>
            </a:r>
            <a:endParaRPr lang="zh-CN" altLang="en-US" sz="1600" b="1" dirty="0">
              <a:latin typeface="Times New Roman" pitchFamily="18" charset="0"/>
              <a:ea typeface="宋体" pitchFamily="2" charset="-122"/>
              <a:cs typeface="Times New Roman" pitchFamily="18" charset="0"/>
            </a:endParaRPr>
          </a:p>
        </p:txBody>
      </p:sp>
      <p:sp>
        <p:nvSpPr>
          <p:cNvPr id="80" name="TextBox 79"/>
          <p:cNvSpPr txBox="1"/>
          <p:nvPr/>
        </p:nvSpPr>
        <p:spPr>
          <a:xfrm>
            <a:off x="4800600" y="3319046"/>
            <a:ext cx="4572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1</a:t>
            </a:r>
            <a:endParaRPr lang="zh-CN" altLang="en-US" sz="1600" b="1" dirty="0">
              <a:latin typeface="Times New Roman" pitchFamily="18" charset="0"/>
              <a:ea typeface="宋体" pitchFamily="2" charset="-122"/>
              <a:cs typeface="Times New Roman" pitchFamily="18" charset="0"/>
            </a:endParaRPr>
          </a:p>
        </p:txBody>
      </p:sp>
      <p:sp>
        <p:nvSpPr>
          <p:cNvPr id="81" name="TextBox 80"/>
          <p:cNvSpPr txBox="1"/>
          <p:nvPr/>
        </p:nvSpPr>
        <p:spPr>
          <a:xfrm>
            <a:off x="5486400" y="3307080"/>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ID(x)</a:t>
            </a:r>
            <a:endParaRPr lang="zh-CN" altLang="en-US" sz="1600" b="1" dirty="0">
              <a:latin typeface="Times New Roman" pitchFamily="18" charset="0"/>
              <a:ea typeface="宋体" pitchFamily="2" charset="-122"/>
              <a:cs typeface="Times New Roman" pitchFamily="18" charset="0"/>
            </a:endParaRPr>
          </a:p>
        </p:txBody>
      </p:sp>
      <p:sp>
        <p:nvSpPr>
          <p:cNvPr id="82" name="TextBox 81"/>
          <p:cNvSpPr txBox="1"/>
          <p:nvPr/>
        </p:nvSpPr>
        <p:spPr>
          <a:xfrm>
            <a:off x="6477000" y="3307080"/>
            <a:ext cx="457200" cy="338554"/>
          </a:xfrm>
          <a:prstGeom prst="rect">
            <a:avLst/>
          </a:prstGeom>
          <a:noFill/>
          <a:ln>
            <a:solidFill>
              <a:schemeClr val="tx1"/>
            </a:solidFill>
          </a:ln>
        </p:spPr>
        <p:txBody>
          <a:bodyPr wrap="square" rtlCol="0">
            <a:spAutoFit/>
          </a:bodyPr>
          <a:lstStyle/>
          <a:p>
            <a:pPr algn="l"/>
            <a:r>
              <a:rPr lang="en-US" altLang="zh-CN" sz="1600" b="1" dirty="0">
                <a:latin typeface="+mn-ea"/>
                <a:ea typeface="+mn-ea"/>
                <a:cs typeface="Times New Roman" pitchFamily="18" charset="0"/>
              </a:rPr>
              <a:t>0</a:t>
            </a:r>
            <a:endParaRPr lang="zh-CN" altLang="en-US" sz="1600" b="1" dirty="0">
              <a:latin typeface="+mn-ea"/>
              <a:ea typeface="+mn-ea"/>
              <a:cs typeface="Times New Roman" pitchFamily="18" charset="0"/>
            </a:endParaRPr>
          </a:p>
        </p:txBody>
      </p:sp>
      <p:cxnSp>
        <p:nvCxnSpPr>
          <p:cNvPr id="83" name="直接箭头连接符 82"/>
          <p:cNvCxnSpPr>
            <a:cxnSpLocks/>
            <a:stCxn id="65" idx="2"/>
            <a:endCxn id="66" idx="0"/>
          </p:cNvCxnSpPr>
          <p:nvPr/>
        </p:nvCxnSpPr>
        <p:spPr bwMode="auto">
          <a:xfrm flipH="1">
            <a:off x="1828800" y="1478280"/>
            <a:ext cx="1437505" cy="57912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83"/>
          <p:cNvCxnSpPr>
            <a:cxnSpLocks/>
            <a:stCxn id="65" idx="2"/>
            <a:endCxn id="77" idx="0"/>
          </p:cNvCxnSpPr>
          <p:nvPr/>
        </p:nvCxnSpPr>
        <p:spPr bwMode="auto">
          <a:xfrm>
            <a:off x="3266305" y="1478280"/>
            <a:ext cx="1191395" cy="59108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箭头连接符 84"/>
          <p:cNvCxnSpPr>
            <a:cxnSpLocks/>
            <a:stCxn id="65" idx="2"/>
            <a:endCxn id="78" idx="0"/>
          </p:cNvCxnSpPr>
          <p:nvPr/>
        </p:nvCxnSpPr>
        <p:spPr bwMode="auto">
          <a:xfrm>
            <a:off x="3266305" y="1478280"/>
            <a:ext cx="2943995" cy="60632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箭头连接符 85"/>
          <p:cNvCxnSpPr>
            <a:stCxn id="66" idx="2"/>
            <a:endCxn id="68" idx="0"/>
          </p:cNvCxnSpPr>
          <p:nvPr/>
        </p:nvCxnSpPr>
        <p:spPr bwMode="auto">
          <a:xfrm flipH="1">
            <a:off x="960120" y="2395954"/>
            <a:ext cx="868680" cy="6520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箭头连接符 86"/>
          <p:cNvCxnSpPr>
            <a:stCxn id="66" idx="2"/>
            <a:endCxn id="67" idx="0"/>
          </p:cNvCxnSpPr>
          <p:nvPr/>
        </p:nvCxnSpPr>
        <p:spPr bwMode="auto">
          <a:xfrm>
            <a:off x="1828800" y="2395954"/>
            <a:ext cx="1066800" cy="68252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箭头连接符 87"/>
          <p:cNvCxnSpPr>
            <a:stCxn id="68" idx="2"/>
            <a:endCxn id="69" idx="0"/>
          </p:cNvCxnSpPr>
          <p:nvPr/>
        </p:nvCxnSpPr>
        <p:spPr bwMode="auto">
          <a:xfrm flipH="1">
            <a:off x="472440" y="3386554"/>
            <a:ext cx="487680" cy="694492"/>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接箭头连接符 88"/>
          <p:cNvCxnSpPr>
            <a:stCxn id="68" idx="2"/>
            <a:endCxn id="70" idx="0"/>
          </p:cNvCxnSpPr>
          <p:nvPr/>
        </p:nvCxnSpPr>
        <p:spPr bwMode="auto">
          <a:xfrm>
            <a:off x="960120" y="3386554"/>
            <a:ext cx="472440" cy="694492"/>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箭头连接符 89"/>
          <p:cNvCxnSpPr>
            <a:stCxn id="67" idx="2"/>
            <a:endCxn id="75" idx="0"/>
          </p:cNvCxnSpPr>
          <p:nvPr/>
        </p:nvCxnSpPr>
        <p:spPr bwMode="auto">
          <a:xfrm flipH="1">
            <a:off x="2324100" y="3417034"/>
            <a:ext cx="571500" cy="664012"/>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箭头连接符 90"/>
          <p:cNvCxnSpPr>
            <a:stCxn id="67" idx="2"/>
            <a:endCxn id="76" idx="0"/>
          </p:cNvCxnSpPr>
          <p:nvPr/>
        </p:nvCxnSpPr>
        <p:spPr bwMode="auto">
          <a:xfrm>
            <a:off x="2895600" y="3417034"/>
            <a:ext cx="876300" cy="664012"/>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箭头连接符 91"/>
          <p:cNvCxnSpPr>
            <a:stCxn id="75" idx="2"/>
            <a:endCxn id="71" idx="0"/>
          </p:cNvCxnSpPr>
          <p:nvPr/>
        </p:nvCxnSpPr>
        <p:spPr bwMode="auto">
          <a:xfrm flipH="1">
            <a:off x="1874520" y="4419600"/>
            <a:ext cx="449580" cy="7282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箭头连接符 92"/>
          <p:cNvCxnSpPr>
            <a:stCxn id="75" idx="2"/>
            <a:endCxn id="72" idx="0"/>
          </p:cNvCxnSpPr>
          <p:nvPr/>
        </p:nvCxnSpPr>
        <p:spPr bwMode="auto">
          <a:xfrm>
            <a:off x="2324100" y="4419600"/>
            <a:ext cx="274320" cy="7282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箭头连接符 93"/>
          <p:cNvCxnSpPr>
            <a:stCxn id="76" idx="2"/>
            <a:endCxn id="74" idx="0"/>
          </p:cNvCxnSpPr>
          <p:nvPr/>
        </p:nvCxnSpPr>
        <p:spPr bwMode="auto">
          <a:xfrm flipH="1">
            <a:off x="3375660" y="4419600"/>
            <a:ext cx="396240" cy="7282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接箭头连接符 94"/>
          <p:cNvCxnSpPr>
            <a:stCxn id="76" idx="2"/>
            <a:endCxn id="73" idx="0"/>
          </p:cNvCxnSpPr>
          <p:nvPr/>
        </p:nvCxnSpPr>
        <p:spPr bwMode="auto">
          <a:xfrm>
            <a:off x="3771900" y="4419600"/>
            <a:ext cx="411480" cy="7282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接箭头连接符 95"/>
          <p:cNvCxnSpPr>
            <a:stCxn id="102" idx="2"/>
            <a:endCxn id="79" idx="0"/>
          </p:cNvCxnSpPr>
          <p:nvPr/>
        </p:nvCxnSpPr>
        <p:spPr bwMode="auto">
          <a:xfrm flipH="1">
            <a:off x="4038600" y="3048000"/>
            <a:ext cx="419100" cy="2710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接箭头连接符 96"/>
          <p:cNvCxnSpPr>
            <a:stCxn id="102" idx="2"/>
            <a:endCxn id="80" idx="0"/>
          </p:cNvCxnSpPr>
          <p:nvPr/>
        </p:nvCxnSpPr>
        <p:spPr bwMode="auto">
          <a:xfrm>
            <a:off x="4457700" y="3048000"/>
            <a:ext cx="571500" cy="2710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直接箭头连接符 97"/>
          <p:cNvCxnSpPr>
            <a:stCxn id="103" idx="2"/>
            <a:endCxn id="81" idx="0"/>
          </p:cNvCxnSpPr>
          <p:nvPr/>
        </p:nvCxnSpPr>
        <p:spPr bwMode="auto">
          <a:xfrm flipH="1">
            <a:off x="5867400" y="3048000"/>
            <a:ext cx="342900" cy="25908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接箭头连接符 98"/>
          <p:cNvCxnSpPr>
            <a:stCxn id="103" idx="2"/>
            <a:endCxn id="82" idx="0"/>
          </p:cNvCxnSpPr>
          <p:nvPr/>
        </p:nvCxnSpPr>
        <p:spPr bwMode="auto">
          <a:xfrm>
            <a:off x="6210300" y="3048000"/>
            <a:ext cx="495300" cy="25908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TextBox 99"/>
          <p:cNvSpPr txBox="1"/>
          <p:nvPr/>
        </p:nvSpPr>
        <p:spPr>
          <a:xfrm>
            <a:off x="1676400" y="3063240"/>
            <a:ext cx="941784" cy="338554"/>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Label3:</a:t>
            </a:r>
          </a:p>
        </p:txBody>
      </p:sp>
      <p:sp>
        <p:nvSpPr>
          <p:cNvPr id="101" name="TextBox 100"/>
          <p:cNvSpPr txBox="1"/>
          <p:nvPr/>
        </p:nvSpPr>
        <p:spPr>
          <a:xfrm>
            <a:off x="2545080" y="4069080"/>
            <a:ext cx="941784" cy="338554"/>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Label4:</a:t>
            </a:r>
          </a:p>
        </p:txBody>
      </p:sp>
      <p:sp>
        <p:nvSpPr>
          <p:cNvPr id="102" name="TextBox 76">
            <a:extLst>
              <a:ext uri="{FF2B5EF4-FFF2-40B4-BE49-F238E27FC236}">
                <a16:creationId xmlns:a16="http://schemas.microsoft.com/office/drawing/2014/main" id="{894E656F-24BA-4453-B666-F45F57FD6624}"/>
              </a:ext>
            </a:extLst>
          </p:cNvPr>
          <p:cNvSpPr txBox="1"/>
          <p:nvPr/>
        </p:nvSpPr>
        <p:spPr>
          <a:xfrm>
            <a:off x="3886200" y="2709446"/>
            <a:ext cx="1143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Assign</a:t>
            </a:r>
            <a:endParaRPr lang="zh-CN" altLang="en-US" sz="1600" b="1" dirty="0">
              <a:latin typeface="Times New Roman" pitchFamily="18" charset="0"/>
              <a:ea typeface="宋体" pitchFamily="2" charset="-122"/>
              <a:cs typeface="Times New Roman" pitchFamily="18" charset="0"/>
            </a:endParaRPr>
          </a:p>
        </p:txBody>
      </p:sp>
      <p:sp>
        <p:nvSpPr>
          <p:cNvPr id="103" name="TextBox 77">
            <a:extLst>
              <a:ext uri="{FF2B5EF4-FFF2-40B4-BE49-F238E27FC236}">
                <a16:creationId xmlns:a16="http://schemas.microsoft.com/office/drawing/2014/main" id="{1FF7E2B4-34D3-40D4-8F9C-B1C807BCDC5C}"/>
              </a:ext>
            </a:extLst>
          </p:cNvPr>
          <p:cNvSpPr txBox="1"/>
          <p:nvPr/>
        </p:nvSpPr>
        <p:spPr>
          <a:xfrm>
            <a:off x="5638800" y="2709446"/>
            <a:ext cx="1143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Assign</a:t>
            </a:r>
            <a:endParaRPr lang="zh-CN" altLang="en-US" sz="1600" b="1" dirty="0">
              <a:latin typeface="Times New Roman" pitchFamily="18" charset="0"/>
              <a:ea typeface="宋体" pitchFamily="2" charset="-122"/>
              <a:cs typeface="Times New Roman" pitchFamily="18" charset="0"/>
            </a:endParaRPr>
          </a:p>
        </p:txBody>
      </p:sp>
      <p:cxnSp>
        <p:nvCxnSpPr>
          <p:cNvPr id="104" name="直接箭头连接符 103">
            <a:extLst>
              <a:ext uri="{FF2B5EF4-FFF2-40B4-BE49-F238E27FC236}">
                <a16:creationId xmlns:a16="http://schemas.microsoft.com/office/drawing/2014/main" id="{247070E2-6F98-47F1-98F3-DA1D6F2C0F86}"/>
              </a:ext>
            </a:extLst>
          </p:cNvPr>
          <p:cNvCxnSpPr>
            <a:stCxn id="78" idx="2"/>
            <a:endCxn id="103" idx="0"/>
          </p:cNvCxnSpPr>
          <p:nvPr/>
        </p:nvCxnSpPr>
        <p:spPr bwMode="auto">
          <a:xfrm>
            <a:off x="6210300" y="2423160"/>
            <a:ext cx="0" cy="28628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箭头连接符 104">
            <a:extLst>
              <a:ext uri="{FF2B5EF4-FFF2-40B4-BE49-F238E27FC236}">
                <a16:creationId xmlns:a16="http://schemas.microsoft.com/office/drawing/2014/main" id="{0D37E0F5-1269-4C38-8E9E-6E43956DE68F}"/>
              </a:ext>
            </a:extLst>
          </p:cNvPr>
          <p:cNvCxnSpPr>
            <a:stCxn id="77" idx="2"/>
            <a:endCxn id="102" idx="0"/>
          </p:cNvCxnSpPr>
          <p:nvPr/>
        </p:nvCxnSpPr>
        <p:spPr bwMode="auto">
          <a:xfrm>
            <a:off x="4457700" y="2407920"/>
            <a:ext cx="0" cy="30152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ox(i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ox(in)">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1.38889E-6 -2.08092E-6 L -0.14948 0.13642 " pathEditMode="relative" ptsTypes="AA">
                                      <p:cBhvr>
                                        <p:cTn id="16" dur="2000" fill="hold"/>
                                        <p:tgtEl>
                                          <p:spTgt spid="28"/>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ox(in)">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box(in)">
                                      <p:cBhvr>
                                        <p:cTn id="26" dur="500"/>
                                        <p:tgtEl>
                                          <p:spTgt spid="10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box(in)">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grpId="1" nodeType="clickEffect">
                                  <p:stCondLst>
                                    <p:cond delay="0"/>
                                  </p:stCondLst>
                                  <p:childTnLst>
                                    <p:animMotion origin="layout" path="M -0.15104 0.1311 L -0.24566 0.28832 " pathEditMode="relative" rAng="0" ptsTypes="AA">
                                      <p:cBhvr>
                                        <p:cTn id="35" dur="2000" fill="hold"/>
                                        <p:tgtEl>
                                          <p:spTgt spid="28"/>
                                        </p:tgtEl>
                                        <p:attrNameLst>
                                          <p:attrName>ppt_x</p:attrName>
                                          <p:attrName>ppt_y</p:attrName>
                                        </p:attrNameLst>
                                      </p:cBhvr>
                                      <p:rCtr x="-4700" y="7900"/>
                                    </p:animMotion>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2" nodeType="clickEffect">
                                  <p:stCondLst>
                                    <p:cond delay="0"/>
                                  </p:stCondLst>
                                  <p:childTnLst>
                                    <p:animMotion origin="layout" path="M -0.24236 0.28624 L -0.30538 0.44347 " pathEditMode="relative" rAng="0" ptsTypes="AA">
                                      <p:cBhvr>
                                        <p:cTn id="39" dur="2000" fill="hold"/>
                                        <p:tgtEl>
                                          <p:spTgt spid="28"/>
                                        </p:tgtEl>
                                        <p:attrNameLst>
                                          <p:attrName>ppt_x</p:attrName>
                                          <p:attrName>ppt_y</p:attrName>
                                        </p:attrNameLst>
                                      </p:cBhvr>
                                      <p:rCtr x="-3200" y="7900"/>
                                    </p:animMotion>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box(in)">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xit" presetSubtype="16" fill="hold" grpId="0" nodeType="clickEffect">
                                  <p:stCondLst>
                                    <p:cond delay="0"/>
                                  </p:stCondLst>
                                  <p:childTnLst>
                                    <p:animEffect transition="out" filter="box(in)">
                                      <p:cBhvr>
                                        <p:cTn id="48" dur="500"/>
                                        <p:tgtEl>
                                          <p:spTgt spid="38"/>
                                        </p:tgtEl>
                                      </p:cBhvr>
                                    </p:animEffect>
                                    <p:set>
                                      <p:cBhvr>
                                        <p:cTn id="49" dur="1" fill="hold">
                                          <p:stCondLst>
                                            <p:cond delay="499"/>
                                          </p:stCondLst>
                                        </p:cTn>
                                        <p:tgtEl>
                                          <p:spTgt spid="38"/>
                                        </p:tgtEl>
                                        <p:attrNameLst>
                                          <p:attrName>style.visibility</p:attrName>
                                        </p:attrNameLst>
                                      </p:cBhvr>
                                      <p:to>
                                        <p:strVal val="hidden"/>
                                      </p:to>
                                    </p:set>
                                  </p:childTnLst>
                                </p:cTn>
                              </p:par>
                            </p:childTnLst>
                          </p:cTn>
                        </p:par>
                        <p:par>
                          <p:cTn id="50" fill="hold">
                            <p:stCondLst>
                              <p:cond delay="500"/>
                            </p:stCondLst>
                            <p:childTnLst>
                              <p:par>
                                <p:cTn id="51" presetID="0" presetClass="path" presetSubtype="0" accel="50000" decel="50000" fill="hold" nodeType="afterEffect">
                                  <p:stCondLst>
                                    <p:cond delay="0"/>
                                  </p:stCondLst>
                                  <p:childTnLst>
                                    <p:animMotion origin="layout" path="M -0.30313 0.43722 C -0.29063 0.42058 -0.30573 0.43861 -0.29358 0.4289 C -0.29063 0.42659 -0.2842 0.41202 -0.2842 0.41179 C -0.28212 0.40763 -0.27604 0.40647 -0.27309 0.40555 C -0.27153 0.40416 -0.26945 0.40347 -0.26823 0.40138 C -0.26719 0.39954 -0.26806 0.3963 -0.26667 0.39491 C -0.26389 0.39237 -0.26024 0.39214 -0.25712 0.39075 C -0.25556 0.39006 -0.25243 0.38867 -0.25243 0.3889 C -0.24844 0.38358 -0.2467 0.37688 -0.24132 0.37387 C -0.2382 0.37202 -0.23177 0.36971 -0.23177 0.36994 C -0.22969 0.3711 -0.22674 0.37133 -0.22535 0.37387 C -0.21997 0.38404 -0.22778 0.39352 -0.2158 0.3993 C -0.21181 0.40508 -0.21059 0.4104 -0.20642 0.41618 C -0.20208 0.43167 -0.20833 0.41202 -0.2 0.4289 C -0.19913 0.43075 -0.19948 0.43352 -0.19844 0.43514 C -0.19722 0.43722 -0.19531 0.43815 -0.19358 0.4393 C -0.19202 0.44023 -0.18889 0.44138 -0.18889 0.44162 " pathEditMode="relative" rAng="0" ptsTypes="ffffffffffffffffA">
                                      <p:cBhvr>
                                        <p:cTn id="52" dur="2000" fill="hold"/>
                                        <p:tgtEl>
                                          <p:spTgt spid="28"/>
                                        </p:tgtEl>
                                        <p:attrNameLst>
                                          <p:attrName>ppt_x</p:attrName>
                                          <p:attrName>ppt_y</p:attrName>
                                        </p:attrNameLst>
                                      </p:cBhvr>
                                      <p:rCtr x="5600" y="-3200"/>
                                    </p:animMotion>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ox(in)">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0" nodeType="clickEffect">
                                  <p:stCondLst>
                                    <p:cond delay="0"/>
                                  </p:stCondLst>
                                  <p:childTnLst>
                                    <p:animEffect transition="out" filter="box(in)">
                                      <p:cBhvr>
                                        <p:cTn id="61" dur="500"/>
                                        <p:tgtEl>
                                          <p:spTgt spid="39"/>
                                        </p:tgtEl>
                                      </p:cBhvr>
                                    </p:animEffect>
                                    <p:set>
                                      <p:cBhvr>
                                        <p:cTn id="62" dur="1" fill="hold">
                                          <p:stCondLst>
                                            <p:cond delay="499"/>
                                          </p:stCondLst>
                                        </p:cTn>
                                        <p:tgtEl>
                                          <p:spTgt spid="39"/>
                                        </p:tgtEl>
                                        <p:attrNameLst>
                                          <p:attrName>style.visibility</p:attrName>
                                        </p:attrNameLst>
                                      </p:cBhvr>
                                      <p:to>
                                        <p:strVal val="hidden"/>
                                      </p:to>
                                    </p:set>
                                  </p:childTnLst>
                                </p:cTn>
                              </p:par>
                            </p:childTnLst>
                          </p:cTn>
                        </p:par>
                        <p:par>
                          <p:cTn id="63" fill="hold">
                            <p:stCondLst>
                              <p:cond delay="500"/>
                            </p:stCondLst>
                            <p:childTnLst>
                              <p:par>
                                <p:cTn id="64" presetID="0" presetClass="path" presetSubtype="0" accel="50000" decel="50000" fill="hold" grpId="3" nodeType="afterEffect">
                                  <p:stCondLst>
                                    <p:cond delay="0"/>
                                  </p:stCondLst>
                                  <p:childTnLst>
                                    <p:animMotion origin="layout" path="M -0.19045 0.4393 L -0.24566 0.29248 " pathEditMode="relative" rAng="0" ptsTypes="AA">
                                      <p:cBhvr>
                                        <p:cTn id="65" dur="2000" fill="hold"/>
                                        <p:tgtEl>
                                          <p:spTgt spid="28"/>
                                        </p:tgtEl>
                                        <p:attrNameLst>
                                          <p:attrName>ppt_x</p:attrName>
                                          <p:attrName>ppt_y</p:attrName>
                                        </p:attrNameLst>
                                      </p:cBhvr>
                                      <p:rCtr x="-2800" y="-7400"/>
                                    </p:animMotion>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box(in)">
                                      <p:cBhvr>
                                        <p:cTn id="70" dur="500"/>
                                        <p:tgtEl>
                                          <p:spTgt spid="40"/>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4" nodeType="clickEffect">
                                  <p:stCondLst>
                                    <p:cond delay="0"/>
                                  </p:stCondLst>
                                  <p:childTnLst>
                                    <p:animMotion origin="layout" path="M -0.2441 0.2904 L -0.14948 0.12254 " pathEditMode="relative" rAng="0" ptsTypes="AA">
                                      <p:cBhvr>
                                        <p:cTn id="74" dur="2000" fill="hold"/>
                                        <p:tgtEl>
                                          <p:spTgt spid="28"/>
                                        </p:tgtEl>
                                        <p:attrNameLst>
                                          <p:attrName>ppt_x</p:attrName>
                                          <p:attrName>ppt_y</p:attrName>
                                        </p:attrNameLst>
                                      </p:cBhvr>
                                      <p:rCtr x="4700" y="-8400"/>
                                    </p:animMotion>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box(in)">
                                      <p:cBhvr>
                                        <p:cTn id="79" dur="500"/>
                                        <p:tgtEl>
                                          <p:spTgt spid="42"/>
                                        </p:tgtEl>
                                      </p:cBhvr>
                                    </p:animEffect>
                                  </p:childTnLst>
                                </p:cTn>
                              </p:par>
                            </p:childTnLst>
                          </p:cTn>
                        </p:par>
                        <p:par>
                          <p:cTn id="80" fill="hold">
                            <p:stCondLst>
                              <p:cond delay="500"/>
                            </p:stCondLst>
                            <p:childTnLst>
                              <p:par>
                                <p:cTn id="81" presetID="4" presetClass="entr" presetSubtype="16" fill="hold"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box(in)">
                                      <p:cBhvr>
                                        <p:cTn id="83" dur="2000"/>
                                        <p:tgtEl>
                                          <p:spTgt spid="41"/>
                                        </p:tgtEl>
                                      </p:cBhvr>
                                    </p:animEffect>
                                  </p:childTnLst>
                                </p:cTn>
                              </p:par>
                            </p:childTnLst>
                          </p:cTn>
                        </p:par>
                      </p:childTnLst>
                    </p:cTn>
                  </p:par>
                  <p:par>
                    <p:cTn id="84" fill="hold">
                      <p:stCondLst>
                        <p:cond delay="indefinite"/>
                      </p:stCondLst>
                      <p:childTnLst>
                        <p:par>
                          <p:cTn id="85" fill="hold">
                            <p:stCondLst>
                              <p:cond delay="0"/>
                            </p:stCondLst>
                            <p:childTnLst>
                              <p:par>
                                <p:cTn id="86" presetID="0" presetClass="path" presetSubtype="0" accel="50000" decel="50000" fill="hold" grpId="5" nodeType="clickEffect">
                                  <p:stCondLst>
                                    <p:cond delay="0"/>
                                  </p:stCondLst>
                                  <p:childTnLst>
                                    <p:animMotion origin="layout" path="M -0.14948 0.1311 L -0.03924 0.29873 " pathEditMode="relative" rAng="0" ptsTypes="AA">
                                      <p:cBhvr>
                                        <p:cTn id="87" dur="2000" fill="hold"/>
                                        <p:tgtEl>
                                          <p:spTgt spid="28"/>
                                        </p:tgtEl>
                                        <p:attrNameLst>
                                          <p:attrName>ppt_x</p:attrName>
                                          <p:attrName>ppt_y</p:attrName>
                                        </p:attrNameLst>
                                      </p:cBhvr>
                                      <p:rCtr x="5500" y="8400"/>
                                    </p:animMotion>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box(in)">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101"/>
                                        </p:tgtEl>
                                        <p:attrNameLst>
                                          <p:attrName>style.visibility</p:attrName>
                                        </p:attrNameLst>
                                      </p:cBhvr>
                                      <p:to>
                                        <p:strVal val="visible"/>
                                      </p:to>
                                    </p:set>
                                    <p:animEffect transition="in" filter="box(in)">
                                      <p:cBhvr>
                                        <p:cTn id="97" dur="500"/>
                                        <p:tgtEl>
                                          <p:spTgt spid="101"/>
                                        </p:tgtEl>
                                      </p:cBhvr>
                                    </p:animEffect>
                                  </p:childTnLst>
                                </p:cTn>
                              </p:par>
                            </p:childTnLst>
                          </p:cTn>
                        </p:par>
                        <p:par>
                          <p:cTn id="98" fill="hold">
                            <p:stCondLst>
                              <p:cond delay="500"/>
                            </p:stCondLst>
                            <p:childTnLst>
                              <p:par>
                                <p:cTn id="99" presetID="4" presetClass="entr" presetSubtype="16" fill="hold" nodeType="after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box(in)">
                                      <p:cBhvr>
                                        <p:cTn id="101" dur="2000"/>
                                        <p:tgtEl>
                                          <p:spTgt spid="44"/>
                                        </p:tgtEl>
                                      </p:cBhvr>
                                    </p:animEffect>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grpId="6" nodeType="clickEffect">
                                  <p:stCondLst>
                                    <p:cond delay="0"/>
                                  </p:stCondLst>
                                  <p:childTnLst>
                                    <p:animMotion origin="layout" path="M -0.0434 0.29873 C -0.04497 0.30728 -0.04722 0.31214 -0.04983 0.32 C -0.05243 0.32786 -0.05399 0.33688 -0.05608 0.3452 C -0.05712 0.34959 -0.06094 0.35167 -0.0625 0.35584 C -0.06389 0.35977 -0.06476 0.36693 -0.06563 0.37063 C -0.06667 0.37503 -0.06892 0.38335 -0.06892 0.38358 C -0.07118 0.40231 -0.0757 0.41688 -0.08785 0.42774 C -0.09149 0.44763 -0.09636 0.44092 -0.11493 0.44254 C -0.1191 0.45086 -0.12118 0.44878 -0.12604 0.45526 C -0.12743 0.46474 -0.1283 0.47052 -0.13229 0.47838 C -0.13906 0.50636 -0.12934 0.53826 -0.14184 0.563 C -0.14323 0.57665 -0.14254 0.58589 -0.15295 0.59052 C -0.15452 0.5926 -0.1566 0.59422 -0.15781 0.59676 C -0.15868 0.59861 -0.15816 0.60162 -0.15938 0.60323 C -0.16059 0.60485 -0.17153 0.61063 -0.17361 0.61156 C -0.1809 0.61826 -0.18021 0.62543 -0.1816 0.63699 C -0.18004 0.68347 -0.18889 0.69133 -0.15938 0.69618 C -0.15295 0.7126 -0.13906 0.7156 -0.12604 0.71954 C -0.11493 0.73341 -0.09306 0.72439 -0.0816 0.7237 C -0.06702 0.71722 -0.07535 0.72 -0.05608 0.71722 C -0.05452 0.71653 -0.05226 0.71699 -0.05139 0.71514 C -0.04844 0.70959 -0.05035 0.70081 -0.0467 0.69618 C -0.03715 0.68393 -0.03629 0.67006 -0.03229 0.65387 C -0.03281 0.64115 -0.03299 0.62867 -0.03386 0.61595 C -0.0342 0.61156 -0.03524 0.60763 -0.03559 0.60323 C -0.03715 0.58011 -0.03611 0.55399 -0.04184 0.53133 C -0.04236 0.52555 -0.04288 0.50797 -0.0467 0.50173 C -0.04879 0.49826 -0.05226 0.49641 -0.05452 0.49318 C -0.05695 0.48046 -0.05538 0.48763 -0.05938 0.47214 C -0.06042 0.46797 -0.06892 0.46797 -0.06892 0.46821 C -0.06997 0.46659 -0.07083 0.46474 -0.07205 0.46358 C -0.07344 0.46243 -0.07552 0.46289 -0.07674 0.4615 C -0.07934 0.45873 -0.08073 0.4541 -0.08316 0.45086 C -0.0842 0.4467 -0.08507 0.44138 -0.08785 0.43838 C -0.08924 0.43699 -0.09115 0.43722 -0.09271 0.43607 C -0.0934 0.4356 -0.09375 0.43468 -0.09427 0.43399 " pathEditMode="relative" rAng="0" ptsTypes="fffffffffffffffffffffffffffffffffffA">
                                      <p:cBhvr>
                                        <p:cTn id="105" dur="2000" fill="hold"/>
                                        <p:tgtEl>
                                          <p:spTgt spid="28"/>
                                        </p:tgtEl>
                                        <p:attrNameLst>
                                          <p:attrName>ppt_x</p:attrName>
                                          <p:attrName>ppt_y</p:attrName>
                                        </p:attrNameLst>
                                      </p:cBhvr>
                                      <p:rCtr x="-6700" y="21700"/>
                                    </p:animMotion>
                                  </p:childTnLst>
                                </p:cTn>
                              </p:par>
                            </p:childTnLst>
                          </p:cTn>
                        </p:par>
                      </p:childTnLst>
                    </p:cTn>
                  </p:par>
                  <p:par>
                    <p:cTn id="106" fill="hold">
                      <p:stCondLst>
                        <p:cond delay="indefinite"/>
                      </p:stCondLst>
                      <p:childTnLst>
                        <p:par>
                          <p:cTn id="107" fill="hold">
                            <p:stCondLst>
                              <p:cond delay="0"/>
                            </p:stCondLst>
                            <p:childTnLst>
                              <p:par>
                                <p:cTn id="108" presetID="4" presetClass="entr" presetSubtype="16" fill="hold" nodeType="click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box(in)">
                                      <p:cBhvr>
                                        <p:cTn id="110" dur="500"/>
                                        <p:tgtEl>
                                          <p:spTgt spid="45"/>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7" nodeType="clickEffect">
                                  <p:stCondLst>
                                    <p:cond delay="0"/>
                                  </p:stCondLst>
                                  <p:childTnLst>
                                    <p:animMotion origin="layout" path="M -0.09445 0.44578 L -0.03924 0.28832 " pathEditMode="relative" rAng="0" ptsTypes="AA">
                                      <p:cBhvr>
                                        <p:cTn id="114" dur="2000" fill="hold"/>
                                        <p:tgtEl>
                                          <p:spTgt spid="28"/>
                                        </p:tgtEl>
                                        <p:attrNameLst>
                                          <p:attrName>ppt_x</p:attrName>
                                          <p:attrName>ppt_y</p:attrName>
                                        </p:attrNameLst>
                                      </p:cBhvr>
                                      <p:rCtr x="2800" y="-7900"/>
                                    </p:animMotion>
                                  </p:childTnLst>
                                </p:cTn>
                              </p:par>
                            </p:childTnLst>
                          </p:cTn>
                        </p:par>
                        <p:par>
                          <p:cTn id="115" fill="hold">
                            <p:stCondLst>
                              <p:cond delay="2000"/>
                            </p:stCondLst>
                            <p:childTnLst>
                              <p:par>
                                <p:cTn id="116" presetID="4" presetClass="entr" presetSubtype="16" fill="hold" nodeType="afterEffect">
                                  <p:stCondLst>
                                    <p:cond delay="0"/>
                                  </p:stCondLst>
                                  <p:childTnLst>
                                    <p:set>
                                      <p:cBhvr>
                                        <p:cTn id="117" dur="1" fill="hold">
                                          <p:stCondLst>
                                            <p:cond delay="0"/>
                                          </p:stCondLst>
                                        </p:cTn>
                                        <p:tgtEl>
                                          <p:spTgt spid="46"/>
                                        </p:tgtEl>
                                        <p:attrNameLst>
                                          <p:attrName>style.visibility</p:attrName>
                                        </p:attrNameLst>
                                      </p:cBhvr>
                                      <p:to>
                                        <p:strVal val="visible"/>
                                      </p:to>
                                    </p:set>
                                    <p:animEffect transition="in" filter="box(in)">
                                      <p:cBhvr>
                                        <p:cTn id="118" dur="2000"/>
                                        <p:tgtEl>
                                          <p:spTgt spid="46"/>
                                        </p:tgtEl>
                                      </p:cBhvr>
                                    </p:animEffect>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grpId="8" nodeType="clickEffect">
                                  <p:stCondLst>
                                    <p:cond delay="0"/>
                                  </p:stCondLst>
                                  <p:childTnLst>
                                    <p:animMotion origin="layout" path="M -0.03577 0.29665 C -0.02778 0.30011 -0.03056 0.3052 -0.02465 0.31144 C -0.01458 0.32231 -0.0066 0.33711 0.00069 0.35144 C 0.00312 0.36138 0.00851 0.36601 0.0118 0.3748 C 0.01528 0.38381 0.01423 0.39283 0.01979 0.40023 C 0.02344 0.41503 0.01823 0.39722 0.02604 0.41295 C 0.02691 0.4148 0.02673 0.41734 0.0276 0.41919 C 0.03021 0.42497 0.03802 0.43468 0.04201 0.43815 C 0.04531 0.45202 0.04114 0.46428 0.03403 0.47422 C 0.03351 0.47907 0.03368 0.48439 0.03246 0.48901 C 0.03194 0.49086 0.03003 0.49156 0.02917 0.49318 C 0.0283 0.49503 0.02847 0.49757 0.0276 0.49942 C 0.02309 0.51029 0.02118 0.51052 0.01805 0.52046 C 0.01319 0.53665 0.0184 0.5304 0.01024 0.53757 C 0.00972 0.53942 0.00937 0.54196 0.00868 0.54381 C 0.00781 0.54612 0.00625 0.54797 0.00538 0.55029 C 0.00173 0.56115 0.00243 0.56485 -0.00417 0.57341 C -0.0099 0.58913 -0.01285 0.60555 -0.01684 0.62219 C -0.01632 0.64323 -0.01667 0.66451 -0.01528 0.68555 C -0.01476 0.69248 -0.01042 0.69202 -0.00729 0.6941 C 0.00173 0.70011 0.00989 0.70127 0.01979 0.70451 C 0.06389 0.70335 0.08125 0.71052 0.11337 0.69618 C 0.11771 0.6874 0.11979 0.68901 0.12604 0.68347 C 0.12552 0.65803 0.12587 0.6326 0.12448 0.6074 C 0.12413 0.60162 0.11962 0.59792 0.11805 0.59214 C 0.11285 0.57341 0.1125 0.55329 0.10538 0.53549 C 0.10399 0.52578 0.10121 0.51745 0.09913 0.50797 C 0.09861 0.5052 0.09896 0.50173 0.09757 0.49942 C 0.09653 0.49757 0.09427 0.49803 0.09271 0.49734 C 0.08785 0.48763 0.08542 0.48 0.0816 0.46982 C 0.0809 0.46774 0.08125 0.4652 0.08003 0.46358 C 0.07882 0.46196 0.07691 0.46219 0.07535 0.4615 C 0.07309 0.45873 0.06962 0.45803 0.06736 0.45503 C 0.06614 0.45341 0.06736 0.44948 0.0658 0.44878 C 0.04601 0.4393 0.05278 0.45456 0.04826 0.44254 " pathEditMode="relative" rAng="0" ptsTypes="ffffffffffffffffffffffffffffffffffA">
                                      <p:cBhvr>
                                        <p:cTn id="122" dur="2000" fill="hold"/>
                                        <p:tgtEl>
                                          <p:spTgt spid="28"/>
                                        </p:tgtEl>
                                        <p:attrNameLst>
                                          <p:attrName>ppt_x</p:attrName>
                                          <p:attrName>ppt_y</p:attrName>
                                        </p:attrNameLst>
                                      </p:cBhvr>
                                      <p:rCtr x="8100" y="20700"/>
                                    </p:animMotion>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nodeType="click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box(in)">
                                      <p:cBhvr>
                                        <p:cTn id="127" dur="500"/>
                                        <p:tgtEl>
                                          <p:spTgt spid="47"/>
                                        </p:tgtEl>
                                      </p:cBhvr>
                                    </p:animEffect>
                                  </p:childTnLst>
                                </p:cTn>
                              </p:par>
                            </p:childTnLst>
                          </p:cTn>
                        </p:par>
                      </p:childTnLst>
                    </p:cTn>
                  </p:par>
                  <p:par>
                    <p:cTn id="128" fill="hold">
                      <p:stCondLst>
                        <p:cond delay="indefinite"/>
                      </p:stCondLst>
                      <p:childTnLst>
                        <p:par>
                          <p:cTn id="129" fill="hold">
                            <p:stCondLst>
                              <p:cond delay="0"/>
                            </p:stCondLst>
                            <p:childTnLst>
                              <p:par>
                                <p:cTn id="130" presetID="0" presetClass="path" presetSubtype="0" accel="50000" decel="50000" fill="hold" grpId="9" nodeType="clickEffect">
                                  <p:stCondLst>
                                    <p:cond delay="0"/>
                                  </p:stCondLst>
                                  <p:childTnLst>
                                    <p:animMotion origin="layout" path="M 0.04739 0.44786 L -0.03924 0.2904 " pathEditMode="relative" rAng="0" ptsTypes="AA">
                                      <p:cBhvr>
                                        <p:cTn id="131" dur="2000" fill="hold"/>
                                        <p:tgtEl>
                                          <p:spTgt spid="28"/>
                                        </p:tgtEl>
                                        <p:attrNameLst>
                                          <p:attrName>ppt_x</p:attrName>
                                          <p:attrName>ppt_y</p:attrName>
                                        </p:attrNameLst>
                                      </p:cBhvr>
                                      <p:rCtr x="-4300" y="-7900"/>
                                    </p:animMotion>
                                  </p:childTnLst>
                                </p:cTn>
                              </p:par>
                            </p:childTnLst>
                          </p:cTn>
                        </p:par>
                      </p:childTnLst>
                    </p:cTn>
                  </p:par>
                  <p:par>
                    <p:cTn id="132" fill="hold">
                      <p:stCondLst>
                        <p:cond delay="indefinite"/>
                      </p:stCondLst>
                      <p:childTnLst>
                        <p:par>
                          <p:cTn id="133" fill="hold">
                            <p:stCondLst>
                              <p:cond delay="0"/>
                            </p:stCondLst>
                            <p:childTnLst>
                              <p:par>
                                <p:cTn id="134" presetID="4" presetClass="exit" presetSubtype="16" fill="hold" grpId="0" nodeType="clickEffect">
                                  <p:stCondLst>
                                    <p:cond delay="0"/>
                                  </p:stCondLst>
                                  <p:childTnLst>
                                    <p:animEffect transition="out" filter="box(in)">
                                      <p:cBhvr>
                                        <p:cTn id="135" dur="500"/>
                                        <p:tgtEl>
                                          <p:spTgt spid="43"/>
                                        </p:tgtEl>
                                      </p:cBhvr>
                                    </p:animEffect>
                                    <p:set>
                                      <p:cBhvr>
                                        <p:cTn id="136" dur="1" fill="hold">
                                          <p:stCondLst>
                                            <p:cond delay="499"/>
                                          </p:stCondLst>
                                        </p:cTn>
                                        <p:tgtEl>
                                          <p:spTgt spid="43"/>
                                        </p:tgtEl>
                                        <p:attrNameLst>
                                          <p:attrName>style.visibility</p:attrName>
                                        </p:attrNameLst>
                                      </p:cBhvr>
                                      <p:to>
                                        <p:strVal val="hidden"/>
                                      </p:to>
                                    </p:set>
                                  </p:childTnLst>
                                </p:cTn>
                              </p:par>
                            </p:childTnLst>
                          </p:cTn>
                        </p:par>
                        <p:par>
                          <p:cTn id="137" fill="hold">
                            <p:stCondLst>
                              <p:cond delay="500"/>
                            </p:stCondLst>
                            <p:childTnLst>
                              <p:par>
                                <p:cTn id="138" presetID="4" presetClass="entr" presetSubtype="16" fill="hold" nodeType="after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box(in)">
                                      <p:cBhvr>
                                        <p:cTn id="140" dur="500"/>
                                        <p:tgtEl>
                                          <p:spTgt spid="48"/>
                                        </p:tgtEl>
                                      </p:cBhvr>
                                    </p:animEffect>
                                  </p:childTnLst>
                                </p:cTn>
                              </p:par>
                            </p:childTnLst>
                          </p:cTn>
                        </p:par>
                      </p:childTnLst>
                    </p:cTn>
                  </p:par>
                  <p:par>
                    <p:cTn id="141" fill="hold">
                      <p:stCondLst>
                        <p:cond delay="indefinite"/>
                      </p:stCondLst>
                      <p:childTnLst>
                        <p:par>
                          <p:cTn id="142" fill="hold">
                            <p:stCondLst>
                              <p:cond delay="0"/>
                            </p:stCondLst>
                            <p:childTnLst>
                              <p:par>
                                <p:cTn id="143" presetID="4" presetClass="exit" presetSubtype="16" fill="hold" grpId="0" nodeType="clickEffect">
                                  <p:stCondLst>
                                    <p:cond delay="0"/>
                                  </p:stCondLst>
                                  <p:childTnLst>
                                    <p:animEffect transition="out" filter="box(in)">
                                      <p:cBhvr>
                                        <p:cTn id="144" dur="500"/>
                                        <p:tgtEl>
                                          <p:spTgt spid="45"/>
                                        </p:tgtEl>
                                      </p:cBhvr>
                                    </p:animEffect>
                                    <p:set>
                                      <p:cBhvr>
                                        <p:cTn id="145" dur="1" fill="hold">
                                          <p:stCondLst>
                                            <p:cond delay="499"/>
                                          </p:stCondLst>
                                        </p:cTn>
                                        <p:tgtEl>
                                          <p:spTgt spid="45"/>
                                        </p:tgtEl>
                                        <p:attrNameLst>
                                          <p:attrName>style.visibility</p:attrName>
                                        </p:attrNameLst>
                                      </p:cBhvr>
                                      <p:to>
                                        <p:strVal val="hidden"/>
                                      </p:to>
                                    </p:set>
                                  </p:childTnLst>
                                </p:cTn>
                              </p:par>
                              <p:par>
                                <p:cTn id="146" presetID="4" presetClass="exit" presetSubtype="16" fill="hold" grpId="0" nodeType="withEffect">
                                  <p:stCondLst>
                                    <p:cond delay="0"/>
                                  </p:stCondLst>
                                  <p:childTnLst>
                                    <p:animEffect transition="out" filter="box(in)">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childTnLst>
                          </p:cTn>
                        </p:par>
                        <p:par>
                          <p:cTn id="149" fill="hold">
                            <p:stCondLst>
                              <p:cond delay="500"/>
                            </p:stCondLst>
                            <p:childTnLst>
                              <p:par>
                                <p:cTn id="150" presetID="4" presetClass="entr" presetSubtype="16" fill="hold" nodeType="afterEffect">
                                  <p:stCondLst>
                                    <p:cond delay="0"/>
                                  </p:stCondLst>
                                  <p:childTnLst>
                                    <p:set>
                                      <p:cBhvr>
                                        <p:cTn id="151" dur="1" fill="hold">
                                          <p:stCondLst>
                                            <p:cond delay="0"/>
                                          </p:stCondLst>
                                        </p:cTn>
                                        <p:tgtEl>
                                          <p:spTgt spid="55"/>
                                        </p:tgtEl>
                                        <p:attrNameLst>
                                          <p:attrName>style.visibility</p:attrName>
                                        </p:attrNameLst>
                                      </p:cBhvr>
                                      <p:to>
                                        <p:strVal val="visible"/>
                                      </p:to>
                                    </p:set>
                                    <p:animEffect transition="in" filter="box(in)">
                                      <p:cBhvr>
                                        <p:cTn id="152" dur="500"/>
                                        <p:tgtEl>
                                          <p:spTgt spid="55"/>
                                        </p:tgtEl>
                                      </p:cBhvr>
                                    </p:animEffect>
                                  </p:childTnLst>
                                </p:cTn>
                              </p:par>
                            </p:childTnLst>
                          </p:cTn>
                        </p:par>
                        <p:par>
                          <p:cTn id="153" fill="hold">
                            <p:stCondLst>
                              <p:cond delay="1000"/>
                            </p:stCondLst>
                            <p:childTnLst>
                              <p:par>
                                <p:cTn id="154" presetID="4" presetClass="exit" presetSubtype="16" fill="hold" grpId="0" nodeType="afterEffect">
                                  <p:stCondLst>
                                    <p:cond delay="0"/>
                                  </p:stCondLst>
                                  <p:childTnLst>
                                    <p:animEffect transition="out" filter="box(in)">
                                      <p:cBhvr>
                                        <p:cTn id="155" dur="500"/>
                                        <p:tgtEl>
                                          <p:spTgt spid="48"/>
                                        </p:tgtEl>
                                      </p:cBhvr>
                                    </p:animEffect>
                                    <p:set>
                                      <p:cBhvr>
                                        <p:cTn id="156" dur="1" fill="hold">
                                          <p:stCondLst>
                                            <p:cond delay="499"/>
                                          </p:stCondLst>
                                        </p:cTn>
                                        <p:tgtEl>
                                          <p:spTgt spid="48"/>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0" presetClass="path" presetSubtype="0" accel="50000" decel="50000" fill="hold" grpId="10" nodeType="clickEffect">
                                  <p:stCondLst>
                                    <p:cond delay="0"/>
                                  </p:stCondLst>
                                  <p:childTnLst>
                                    <p:animMotion origin="layout" path="M -0.03924 0.29873 L -0.14948 0.1311 " pathEditMode="relative" rAng="0" ptsTypes="AA">
                                      <p:cBhvr>
                                        <p:cTn id="160" dur="2000" fill="hold"/>
                                        <p:tgtEl>
                                          <p:spTgt spid="28"/>
                                        </p:tgtEl>
                                        <p:attrNameLst>
                                          <p:attrName>ppt_x</p:attrName>
                                          <p:attrName>ppt_y</p:attrName>
                                        </p:attrNameLst>
                                      </p:cBhvr>
                                      <p:rCtr x="-5500" y="-8400"/>
                                    </p:animMotion>
                                  </p:childTnLst>
                                </p:cTn>
                              </p:par>
                            </p:childTnLst>
                          </p:cTn>
                        </p:par>
                      </p:childTnLst>
                    </p:cTn>
                  </p:par>
                  <p:par>
                    <p:cTn id="161" fill="hold">
                      <p:stCondLst>
                        <p:cond delay="indefinite"/>
                      </p:stCondLst>
                      <p:childTnLst>
                        <p:par>
                          <p:cTn id="162" fill="hold">
                            <p:stCondLst>
                              <p:cond delay="0"/>
                            </p:stCondLst>
                            <p:childTnLst>
                              <p:par>
                                <p:cTn id="163" presetID="4" presetClass="exit" presetSubtype="16" fill="hold" grpId="0" nodeType="clickEffect">
                                  <p:stCondLst>
                                    <p:cond delay="0"/>
                                  </p:stCondLst>
                                  <p:childTnLst>
                                    <p:animEffect transition="out" filter="box(in)">
                                      <p:cBhvr>
                                        <p:cTn id="164" dur="500"/>
                                        <p:tgtEl>
                                          <p:spTgt spid="36"/>
                                        </p:tgtEl>
                                      </p:cBhvr>
                                    </p:animEffect>
                                    <p:set>
                                      <p:cBhvr>
                                        <p:cTn id="165" dur="1" fill="hold">
                                          <p:stCondLst>
                                            <p:cond delay="499"/>
                                          </p:stCondLst>
                                        </p:cTn>
                                        <p:tgtEl>
                                          <p:spTgt spid="36"/>
                                        </p:tgtEl>
                                        <p:attrNameLst>
                                          <p:attrName>style.visibility</p:attrName>
                                        </p:attrNameLst>
                                      </p:cBhvr>
                                      <p:to>
                                        <p:strVal val="hidden"/>
                                      </p:to>
                                    </p:set>
                                  </p:childTnLst>
                                </p:cTn>
                              </p:par>
                              <p:par>
                                <p:cTn id="166" presetID="4" presetClass="exit" presetSubtype="16" fill="hold" grpId="0" nodeType="withEffect">
                                  <p:stCondLst>
                                    <p:cond delay="0"/>
                                  </p:stCondLst>
                                  <p:childTnLst>
                                    <p:animEffect transition="out" filter="box(in)">
                                      <p:cBhvr>
                                        <p:cTn id="167" dur="500"/>
                                        <p:tgtEl>
                                          <p:spTgt spid="42"/>
                                        </p:tgtEl>
                                      </p:cBhvr>
                                    </p:animEffect>
                                    <p:set>
                                      <p:cBhvr>
                                        <p:cTn id="168" dur="1" fill="hold">
                                          <p:stCondLst>
                                            <p:cond delay="499"/>
                                          </p:stCondLst>
                                        </p:cTn>
                                        <p:tgtEl>
                                          <p:spTgt spid="42"/>
                                        </p:tgtEl>
                                        <p:attrNameLst>
                                          <p:attrName>style.visibility</p:attrName>
                                        </p:attrNameLst>
                                      </p:cBhvr>
                                      <p:to>
                                        <p:strVal val="hidden"/>
                                      </p:to>
                                    </p:set>
                                  </p:childTnLst>
                                </p:cTn>
                              </p:par>
                            </p:childTnLst>
                          </p:cTn>
                        </p:par>
                        <p:par>
                          <p:cTn id="169" fill="hold">
                            <p:stCondLst>
                              <p:cond delay="500"/>
                            </p:stCondLst>
                            <p:childTnLst>
                              <p:par>
                                <p:cTn id="170" presetID="4" presetClass="entr" presetSubtype="16" fill="hold" grpId="0" nodeType="afterEffect">
                                  <p:stCondLst>
                                    <p:cond delay="0"/>
                                  </p:stCondLst>
                                  <p:childTnLst>
                                    <p:set>
                                      <p:cBhvr>
                                        <p:cTn id="171" dur="1" fill="hold">
                                          <p:stCondLst>
                                            <p:cond delay="0"/>
                                          </p:stCondLst>
                                        </p:cTn>
                                        <p:tgtEl>
                                          <p:spTgt spid="56"/>
                                        </p:tgtEl>
                                        <p:attrNameLst>
                                          <p:attrName>style.visibility</p:attrName>
                                        </p:attrNameLst>
                                      </p:cBhvr>
                                      <p:to>
                                        <p:strVal val="visible"/>
                                      </p:to>
                                    </p:set>
                                    <p:animEffect transition="in" filter="box(in)">
                                      <p:cBhvr>
                                        <p:cTn id="172" dur="500"/>
                                        <p:tgtEl>
                                          <p:spTgt spid="56"/>
                                        </p:tgtEl>
                                      </p:cBhvr>
                                    </p:animEffect>
                                  </p:childTnLst>
                                </p:cTn>
                              </p:par>
                            </p:childTnLst>
                          </p:cTn>
                        </p:par>
                      </p:childTnLst>
                    </p:cTn>
                  </p:par>
                  <p:par>
                    <p:cTn id="173" fill="hold">
                      <p:stCondLst>
                        <p:cond delay="indefinite"/>
                      </p:stCondLst>
                      <p:childTnLst>
                        <p:par>
                          <p:cTn id="174" fill="hold">
                            <p:stCondLst>
                              <p:cond delay="0"/>
                            </p:stCondLst>
                            <p:childTnLst>
                              <p:par>
                                <p:cTn id="175" presetID="4" presetClass="entr" presetSubtype="16" fill="hold" nodeType="clickEffect">
                                  <p:stCondLst>
                                    <p:cond delay="0"/>
                                  </p:stCondLst>
                                  <p:childTnLst>
                                    <p:set>
                                      <p:cBhvr>
                                        <p:cTn id="176" dur="1" fill="hold">
                                          <p:stCondLst>
                                            <p:cond delay="0"/>
                                          </p:stCondLst>
                                        </p:cTn>
                                        <p:tgtEl>
                                          <p:spTgt spid="57"/>
                                        </p:tgtEl>
                                        <p:attrNameLst>
                                          <p:attrName>style.visibility</p:attrName>
                                        </p:attrNameLst>
                                      </p:cBhvr>
                                      <p:to>
                                        <p:strVal val="visible"/>
                                      </p:to>
                                    </p:set>
                                    <p:animEffect transition="in" filter="box(in)">
                                      <p:cBhvr>
                                        <p:cTn id="177" dur="500"/>
                                        <p:tgtEl>
                                          <p:spTgt spid="57"/>
                                        </p:tgtEl>
                                      </p:cBhvr>
                                    </p:animEffect>
                                  </p:childTnLst>
                                </p:cTn>
                              </p:par>
                            </p:childTnLst>
                          </p:cTn>
                        </p:par>
                        <p:par>
                          <p:cTn id="178" fill="hold">
                            <p:stCondLst>
                              <p:cond delay="500"/>
                            </p:stCondLst>
                            <p:childTnLst>
                              <p:par>
                                <p:cTn id="179" presetID="4" presetClass="exit" presetSubtype="16" fill="hold" grpId="0" nodeType="afterEffect">
                                  <p:stCondLst>
                                    <p:cond delay="0"/>
                                  </p:stCondLst>
                                  <p:childTnLst>
                                    <p:animEffect transition="out" filter="box(in)">
                                      <p:cBhvr>
                                        <p:cTn id="180" dur="500"/>
                                        <p:tgtEl>
                                          <p:spTgt spid="40"/>
                                        </p:tgtEl>
                                      </p:cBhvr>
                                    </p:animEffect>
                                    <p:set>
                                      <p:cBhvr>
                                        <p:cTn id="181" dur="1" fill="hold">
                                          <p:stCondLst>
                                            <p:cond delay="499"/>
                                          </p:stCondLst>
                                        </p:cTn>
                                        <p:tgtEl>
                                          <p:spTgt spid="40"/>
                                        </p:tgtEl>
                                        <p:attrNameLst>
                                          <p:attrName>style.visibility</p:attrName>
                                        </p:attrNameLst>
                                      </p:cBhvr>
                                      <p:to>
                                        <p:strVal val="hidden"/>
                                      </p:to>
                                    </p:set>
                                  </p:childTnLst>
                                </p:cTn>
                              </p:par>
                              <p:par>
                                <p:cTn id="182" presetID="4" presetClass="exit" presetSubtype="16" fill="hold" grpId="0" nodeType="withEffect">
                                  <p:stCondLst>
                                    <p:cond delay="0"/>
                                  </p:stCondLst>
                                  <p:childTnLst>
                                    <p:animEffect transition="out" filter="box(in)">
                                      <p:cBhvr>
                                        <p:cTn id="183" dur="500"/>
                                        <p:tgtEl>
                                          <p:spTgt spid="55"/>
                                        </p:tgtEl>
                                      </p:cBhvr>
                                    </p:animEffect>
                                    <p:set>
                                      <p:cBhvr>
                                        <p:cTn id="184" dur="1" fill="hold">
                                          <p:stCondLst>
                                            <p:cond delay="499"/>
                                          </p:stCondLst>
                                        </p:cTn>
                                        <p:tgtEl>
                                          <p:spTgt spid="55"/>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0" presetClass="path" presetSubtype="0" accel="50000" decel="50000" fill="hold" grpId="11" nodeType="clickEffect">
                                  <p:stCondLst>
                                    <p:cond delay="0"/>
                                  </p:stCondLst>
                                  <p:childTnLst>
                                    <p:animMotion origin="layout" path="M -0.14792 0.13942 L -0.00625 0.003 " pathEditMode="relative" rAng="0" ptsTypes="AA">
                                      <p:cBhvr>
                                        <p:cTn id="188" dur="2000" fill="hold"/>
                                        <p:tgtEl>
                                          <p:spTgt spid="28"/>
                                        </p:tgtEl>
                                        <p:attrNameLst>
                                          <p:attrName>ppt_x</p:attrName>
                                          <p:attrName>ppt_y</p:attrName>
                                        </p:attrNameLst>
                                      </p:cBhvr>
                                      <p:rCtr x="7100" y="-6800"/>
                                    </p:animMotion>
                                  </p:childTnLst>
                                </p:cTn>
                              </p:par>
                            </p:childTnLst>
                          </p:cTn>
                        </p:par>
                      </p:childTnLst>
                    </p:cTn>
                  </p:par>
                  <p:par>
                    <p:cTn id="189" fill="hold">
                      <p:stCondLst>
                        <p:cond delay="indefinite"/>
                      </p:stCondLst>
                      <p:childTnLst>
                        <p:par>
                          <p:cTn id="190" fill="hold">
                            <p:stCondLst>
                              <p:cond delay="0"/>
                            </p:stCondLst>
                            <p:childTnLst>
                              <p:par>
                                <p:cTn id="191" presetID="4" presetClass="entr" presetSubtype="16" fill="hold" nodeType="clickEffect">
                                  <p:stCondLst>
                                    <p:cond delay="0"/>
                                  </p:stCondLst>
                                  <p:childTnLst>
                                    <p:set>
                                      <p:cBhvr>
                                        <p:cTn id="192" dur="1" fill="hold">
                                          <p:stCondLst>
                                            <p:cond delay="0"/>
                                          </p:stCondLst>
                                        </p:cTn>
                                        <p:tgtEl>
                                          <p:spTgt spid="58"/>
                                        </p:tgtEl>
                                        <p:attrNameLst>
                                          <p:attrName>style.visibility</p:attrName>
                                        </p:attrNameLst>
                                      </p:cBhvr>
                                      <p:to>
                                        <p:strVal val="visible"/>
                                      </p:to>
                                    </p:set>
                                    <p:animEffect transition="in" filter="box(in)">
                                      <p:cBhvr>
                                        <p:cTn id="193" dur="500"/>
                                        <p:tgtEl>
                                          <p:spTgt spid="58"/>
                                        </p:tgtEl>
                                      </p:cBhvr>
                                    </p:animEffect>
                                  </p:childTnLst>
                                </p:cTn>
                              </p:par>
                            </p:childTnLst>
                          </p:cTn>
                        </p:par>
                      </p:childTnLst>
                    </p:cTn>
                  </p:par>
                  <p:par>
                    <p:cTn id="194" fill="hold">
                      <p:stCondLst>
                        <p:cond delay="indefinite"/>
                      </p:stCondLst>
                      <p:childTnLst>
                        <p:par>
                          <p:cTn id="195" fill="hold">
                            <p:stCondLst>
                              <p:cond delay="0"/>
                            </p:stCondLst>
                            <p:childTnLst>
                              <p:par>
                                <p:cTn id="196" presetID="0" presetClass="path" presetSubtype="0" accel="50000" decel="50000" fill="hold" grpId="12" nodeType="clickEffect">
                                  <p:stCondLst>
                                    <p:cond delay="0"/>
                                  </p:stCondLst>
                                  <p:childTnLst>
                                    <p:animMotion origin="layout" path="M 0 0 C 0.0059 0.00531 0.01232 0.00739 0.01892 0.01063 C 0.02135 0.01364 0.02448 0.01572 0.02691 0.01896 C 0.03403 0.02867 0.02552 0.02358 0.03489 0.02751 C 0.03993 0.03768 0.04323 0.05063 0.05226 0.05502 C 0.05833 0.06265 0.05434 0.05803 0.0651 0.06751 C 0.07326 0.07468 0.08038 0.08555 0.08889 0.09294 C 0.09583 0.10751 0.10555 0.11676 0.11423 0.12901 C 0.11667 0.13896 0.11996 0.13618 0.12378 0.14381 C 0.12726 0.15075 0.12864 0.15699 0.13333 0.16277 C 0.12847 0.16878 0.12882 0.17248 0.12222 0.17549 C 0.12135 0.18127 0.11944 0.18659 0.11892 0.19237 C 0.11528 0.22797 0.11996 0.20763 0.1158 0.22404 C 0.11458 0.24647 0.11146 0.26728 0.10955 0.28948 C 0.10816 0.30589 0.10885 0.3341 0.10156 0.34867 C 0.09739 0.3993 0.09792 0.39768 0.1 0.4756 C 0.10017 0.48138 0.10017 0.48716 0.10156 0.49248 C 0.10625 0.51052 0.1059 0.50034 0.11111 0.50936 C 0.11337 0.51352 0.11371 0.52046 0.11736 0.52208 C 0.12048 0.52346 0.12691 0.52624 0.12691 0.52624 C 0.13368 0.53225 0.13767 0.53294 0.14601 0.53479 C 0.18333 0.53387 0.22639 0.56023 0.24757 0.51792 C 0.24826 0.50173 0.25069 0.48555 0.25069 0.46936 C 0.25069 0.45803 0.25035 0.4467 0.24913 0.43537 C 0.24861 0.43098 0.24601 0.42265 0.24601 0.42265 C 0.24496 0.40855 0.24427 0.39445 0.24288 0.38057 C 0.24184 0.36971 0.23802 0.3593 0.23646 0.34867 C 0.23594 0.32393 0.23628 0.29919 0.23489 0.27468 C 0.23472 0.27213 0.23212 0.27098 0.23177 0.26844 C 0.22899 0.25109 0.2342 0.23861 0.22222 0.23028 C 0.21719 0.22081 0.21528 0.20948 0.21267 0.19861 C 0.21215 0.19653 0.20052 0.19052 0.19844 0.1882 C 0.19566 0.18497 0.19045 0.17757 0.19045 0.17757 C 0.18837 0.16924 0.18715 0.16763 0.1809 0.16485 C 0.17552 0.15422 0.17257 0.15468 0.1651 0.14797 C 0.16458 0.14589 0.16337 0.1415 0.16337 0.1415 " pathEditMode="relative" ptsTypes="fffffffffffffffffffffffffffffffffffA">
                                      <p:cBhvr>
                                        <p:cTn id="197" dur="2000" fill="hold"/>
                                        <p:tgtEl>
                                          <p:spTgt spid="28"/>
                                        </p:tgtEl>
                                        <p:attrNameLst>
                                          <p:attrName>ppt_x</p:attrName>
                                          <p:attrName>ppt_y</p:attrName>
                                        </p:attrNameLst>
                                      </p:cBhvr>
                                    </p:animMotion>
                                  </p:childTnLst>
                                </p:cTn>
                              </p:par>
                            </p:childTnLst>
                          </p:cTn>
                        </p:par>
                      </p:childTnLst>
                    </p:cTn>
                  </p:par>
                  <p:par>
                    <p:cTn id="198" fill="hold">
                      <p:stCondLst>
                        <p:cond delay="indefinite"/>
                      </p:stCondLst>
                      <p:childTnLst>
                        <p:par>
                          <p:cTn id="199" fill="hold">
                            <p:stCondLst>
                              <p:cond delay="0"/>
                            </p:stCondLst>
                            <p:childTnLst>
                              <p:par>
                                <p:cTn id="200" presetID="4" presetClass="entr" presetSubtype="16" fill="hold" nodeType="clickEffect">
                                  <p:stCondLst>
                                    <p:cond delay="0"/>
                                  </p:stCondLst>
                                  <p:childTnLst>
                                    <p:set>
                                      <p:cBhvr>
                                        <p:cTn id="201" dur="1" fill="hold">
                                          <p:stCondLst>
                                            <p:cond delay="0"/>
                                          </p:stCondLst>
                                        </p:cTn>
                                        <p:tgtEl>
                                          <p:spTgt spid="59"/>
                                        </p:tgtEl>
                                        <p:attrNameLst>
                                          <p:attrName>style.visibility</p:attrName>
                                        </p:attrNameLst>
                                      </p:cBhvr>
                                      <p:to>
                                        <p:strVal val="visible"/>
                                      </p:to>
                                    </p:set>
                                    <p:animEffect transition="in" filter="box(in)">
                                      <p:cBhvr>
                                        <p:cTn id="202" dur="500"/>
                                        <p:tgtEl>
                                          <p:spTgt spid="59"/>
                                        </p:tgtEl>
                                      </p:cBhvr>
                                    </p:animEffect>
                                  </p:childTnLst>
                                </p:cTn>
                              </p:par>
                            </p:childTnLst>
                          </p:cTn>
                        </p:par>
                      </p:childTnLst>
                    </p:cTn>
                  </p:par>
                  <p:par>
                    <p:cTn id="203" fill="hold">
                      <p:stCondLst>
                        <p:cond delay="indefinite"/>
                      </p:stCondLst>
                      <p:childTnLst>
                        <p:par>
                          <p:cTn id="204" fill="hold">
                            <p:stCondLst>
                              <p:cond delay="0"/>
                            </p:stCondLst>
                            <p:childTnLst>
                              <p:par>
                                <p:cTn id="205" presetID="0" presetClass="path" presetSubtype="0" accel="50000" decel="50000" fill="hold" grpId="13" nodeType="clickEffect">
                                  <p:stCondLst>
                                    <p:cond delay="0"/>
                                  </p:stCondLst>
                                  <p:childTnLst>
                                    <p:animMotion origin="layout" path="M 0.16076 0.13942 L 0.00312 0.003 " pathEditMode="relative" rAng="0" ptsTypes="AA">
                                      <p:cBhvr>
                                        <p:cTn id="206" dur="2000" fill="hold"/>
                                        <p:tgtEl>
                                          <p:spTgt spid="28"/>
                                        </p:tgtEl>
                                        <p:attrNameLst>
                                          <p:attrName>ppt_x</p:attrName>
                                          <p:attrName>ppt_y</p:attrName>
                                        </p:attrNameLst>
                                      </p:cBhvr>
                                      <p:rCtr x="-7900" y="-6800"/>
                                    </p:animMotion>
                                  </p:childTnLst>
                                </p:cTn>
                              </p:par>
                            </p:childTnLst>
                          </p:cTn>
                        </p:par>
                      </p:childTnLst>
                    </p:cTn>
                  </p:par>
                  <p:par>
                    <p:cTn id="207" fill="hold">
                      <p:stCondLst>
                        <p:cond delay="indefinite"/>
                      </p:stCondLst>
                      <p:childTnLst>
                        <p:par>
                          <p:cTn id="208" fill="hold">
                            <p:stCondLst>
                              <p:cond delay="0"/>
                            </p:stCondLst>
                            <p:childTnLst>
                              <p:par>
                                <p:cTn id="209" presetID="4" presetClass="entr" presetSubtype="16" fill="hold" nodeType="clickEffect">
                                  <p:stCondLst>
                                    <p:cond delay="0"/>
                                  </p:stCondLst>
                                  <p:childTnLst>
                                    <p:set>
                                      <p:cBhvr>
                                        <p:cTn id="210" dur="1" fill="hold">
                                          <p:stCondLst>
                                            <p:cond delay="0"/>
                                          </p:stCondLst>
                                        </p:cTn>
                                        <p:tgtEl>
                                          <p:spTgt spid="60"/>
                                        </p:tgtEl>
                                        <p:attrNameLst>
                                          <p:attrName>style.visibility</p:attrName>
                                        </p:attrNameLst>
                                      </p:cBhvr>
                                      <p:to>
                                        <p:strVal val="visible"/>
                                      </p:to>
                                    </p:set>
                                    <p:animEffect transition="in" filter="box(in)">
                                      <p:cBhvr>
                                        <p:cTn id="211" dur="500"/>
                                        <p:tgtEl>
                                          <p:spTgt spid="60"/>
                                        </p:tgtEl>
                                      </p:cBhvr>
                                    </p:animEffect>
                                  </p:childTnLst>
                                </p:cTn>
                              </p:par>
                            </p:childTnLst>
                          </p:cTn>
                        </p:par>
                      </p:childTnLst>
                    </p:cTn>
                  </p:par>
                  <p:par>
                    <p:cTn id="212" fill="hold">
                      <p:stCondLst>
                        <p:cond delay="indefinite"/>
                      </p:stCondLst>
                      <p:childTnLst>
                        <p:par>
                          <p:cTn id="213" fill="hold">
                            <p:stCondLst>
                              <p:cond delay="0"/>
                            </p:stCondLst>
                            <p:childTnLst>
                              <p:par>
                                <p:cTn id="214" presetID="0" presetClass="path" presetSubtype="0" accel="50000" decel="50000" fill="hold" grpId="14" nodeType="clickEffect">
                                  <p:stCondLst>
                                    <p:cond delay="0"/>
                                  </p:stCondLst>
                                  <p:childTnLst>
                                    <p:animMotion origin="layout" path="M 0 0 C 0.01007 0.00185 0.01597 0.00416 0.02534 0.00856 C 0.02847 0.00994 0.03489 0.01272 0.03489 0.01272 C 0.03993 0.01919 0.04513 0.02266 0.05086 0.02751 C 0.05538 0.03653 0.06076 0.04208 0.06666 0.04856 C 0.06788 0.04994 0.0684 0.05202 0.06979 0.05295 C 0.07326 0.05526 0.07743 0.0548 0.0809 0.05711 C 0.09461 0.06613 0.07604 0.05711 0.09201 0.06335 C 0.09895 0.06613 0.10573 0.0689 0.11267 0.07191 C 0.11423 0.0726 0.11753 0.07399 0.11753 0.07399 C 0.12343 0.07931 0.13073 0.07977 0.13645 0.08462 C 0.14739 0.09387 0.16215 0.09734 0.17465 0.1015 C 0.18854 0.11399 0.20746 0.11653 0.22378 0.11838 C 0.23055 0.12116 0.23368 0.12925 0.23975 0.13318 C 0.2493 0.13942 0.26128 0.14266 0.27152 0.1459 C 0.28958 0.15168 0.26163 0.14335 0.2809 0.15214 C 0.28402 0.15353 0.28732 0.15376 0.29045 0.15445 C 0.29513 0.17318 0.28854 0.19168 0.2842 0.20925 C 0.28368 0.2111 0.28159 0.22012 0.2809 0.22197 C 0.27899 0.22636 0.27465 0.23468 0.27465 0.23468 C 0.27274 0.26451 0.27257 0.26197 0.27152 0.29803 C 0.27048 0.33318 0.27413 0.3711 0.26198 0.4037 C 0.25538 0.43792 0.25243 0.47306 0.246 0.50728 C 0.24739 0.51884 0.24566 0.52486 0.25399 0.52856 C 0.26614 0.55283 0.32465 0.54312 0.32864 0.54335 C 0.34288 0.54798 0.33715 0.54566 0.346 0.5496 C 0.35763 0.5489 0.36927 0.54867 0.3809 0.54751 C 0.38368 0.54728 0.38628 0.54636 0.38888 0.54543 C 0.39218 0.54428 0.39843 0.54127 0.39843 0.54127 C 0.40607 0.53434 0.41319 0.52694 0.42066 0.52 C 0.41961 0.50451 0.41944 0.48879 0.41753 0.47353 C 0.41736 0.47145 0.41475 0.47121 0.41423 0.46936 C 0.41319 0.46613 0.41319 0.4622 0.41267 0.45873 C 0.41059 0.44162 0.40798 0.42197 0.4 0.40809 C 0.39948 0.40324 0.39948 0.39815 0.39843 0.39329 C 0.39635 0.38335 0.39513 0.38659 0.39201 0.3785 C 0.39045 0.37434 0.38854 0.36671 0.38732 0.36162 C 0.38576 0.34636 0.38454 0.32694 0.37934 0.3126 C 0.3776 0.30821 0.37517 0.30405 0.37309 0.30012 C 0.37135 0.29642 0.36979 0.2874 0.36979 0.2874 C 0.36823 0.27468 0.36475 0.26705 0.36041 0.25572 C 0.35816 0.24971 0.35711 0.24 0.35399 0.23468 C 0.35277 0.23283 0.35069 0.23214 0.3493 0.23052 C 0.34757 0.22867 0.34583 0.22636 0.34444 0.22405 C 0.34218 0.22012 0.33819 0.21133 0.33819 0.21133 C 0.33628 0.20185 0.33229 0.1926 0.32864 0.18405 C 0.32673 0.17965 0.32222 0.17133 0.32222 0.17133 C 0.31857 0.15653 0.32222 0.16 0.31423 0.15653 C 0.31163 0.15306 0.30798 0.14913 0.30798 0.14382 " pathEditMode="relative" ptsTypes="ffffffffffffffffffffffffffffffffffffffffffffffffA">
                                      <p:cBhvr>
                                        <p:cTn id="215" dur="2000" fill="hold"/>
                                        <p:tgtEl>
                                          <p:spTgt spid="28"/>
                                        </p:tgtEl>
                                        <p:attrNameLst>
                                          <p:attrName>ppt_x</p:attrName>
                                          <p:attrName>ppt_y</p:attrName>
                                        </p:attrNameLst>
                                      </p:cBhvr>
                                    </p:animMotion>
                                  </p:childTnLst>
                                </p:cTn>
                              </p:par>
                            </p:childTnLst>
                          </p:cTn>
                        </p:par>
                      </p:childTnLst>
                    </p:cTn>
                  </p:par>
                  <p:par>
                    <p:cTn id="216" fill="hold">
                      <p:stCondLst>
                        <p:cond delay="indefinite"/>
                      </p:stCondLst>
                      <p:childTnLst>
                        <p:par>
                          <p:cTn id="217" fill="hold">
                            <p:stCondLst>
                              <p:cond delay="0"/>
                            </p:stCondLst>
                            <p:childTnLst>
                              <p:par>
                                <p:cTn id="218" presetID="4" presetClass="entr" presetSubtype="16" fill="hold" nodeType="clickEffect">
                                  <p:stCondLst>
                                    <p:cond delay="0"/>
                                  </p:stCondLst>
                                  <p:childTnLst>
                                    <p:set>
                                      <p:cBhvr>
                                        <p:cTn id="219" dur="1" fill="hold">
                                          <p:stCondLst>
                                            <p:cond delay="0"/>
                                          </p:stCondLst>
                                        </p:cTn>
                                        <p:tgtEl>
                                          <p:spTgt spid="61"/>
                                        </p:tgtEl>
                                        <p:attrNameLst>
                                          <p:attrName>style.visibility</p:attrName>
                                        </p:attrNameLst>
                                      </p:cBhvr>
                                      <p:to>
                                        <p:strVal val="visible"/>
                                      </p:to>
                                    </p:set>
                                    <p:animEffect transition="in" filter="box(in)">
                                      <p:cBhvr>
                                        <p:cTn id="220" dur="500"/>
                                        <p:tgtEl>
                                          <p:spTgt spid="61"/>
                                        </p:tgtEl>
                                      </p:cBhvr>
                                    </p:animEffect>
                                  </p:childTnLst>
                                </p:cTn>
                              </p:par>
                            </p:childTnLst>
                          </p:cTn>
                        </p:par>
                      </p:childTnLst>
                    </p:cTn>
                  </p:par>
                  <p:par>
                    <p:cTn id="221" fill="hold">
                      <p:stCondLst>
                        <p:cond delay="indefinite"/>
                      </p:stCondLst>
                      <p:childTnLst>
                        <p:par>
                          <p:cTn id="222" fill="hold">
                            <p:stCondLst>
                              <p:cond delay="0"/>
                            </p:stCondLst>
                            <p:childTnLst>
                              <p:par>
                                <p:cTn id="223" presetID="0" presetClass="path" presetSubtype="0" accel="50000" decel="50000" fill="hold" grpId="15" nodeType="clickEffect">
                                  <p:stCondLst>
                                    <p:cond delay="0"/>
                                  </p:stCondLst>
                                  <p:childTnLst>
                                    <p:animMotion origin="layout" path="M 0.30712 0.14774 L 1.38889E-6 0.01133 " pathEditMode="relative" rAng="0" ptsTypes="AA">
                                      <p:cBhvr>
                                        <p:cTn id="224" dur="2000" fill="hold"/>
                                        <p:tgtEl>
                                          <p:spTgt spid="28"/>
                                        </p:tgtEl>
                                        <p:attrNameLst>
                                          <p:attrName>ppt_x</p:attrName>
                                          <p:attrName>ppt_y</p:attrName>
                                        </p:attrNameLst>
                                      </p:cBhvr>
                                      <p:rCtr x="-15400" y="-6800"/>
                                    </p:animMotion>
                                  </p:childTnLst>
                                </p:cTn>
                              </p:par>
                            </p:childTnLst>
                          </p:cTn>
                        </p:par>
                      </p:childTnLst>
                    </p:cTn>
                  </p:par>
                  <p:par>
                    <p:cTn id="225" fill="hold">
                      <p:stCondLst>
                        <p:cond delay="indefinite"/>
                      </p:stCondLst>
                      <p:childTnLst>
                        <p:par>
                          <p:cTn id="226" fill="hold">
                            <p:stCondLst>
                              <p:cond delay="0"/>
                            </p:stCondLst>
                            <p:childTnLst>
                              <p:par>
                                <p:cTn id="227" presetID="4" presetClass="entr" presetSubtype="16" fill="hold" nodeType="clickEffect">
                                  <p:stCondLst>
                                    <p:cond delay="0"/>
                                  </p:stCondLst>
                                  <p:childTnLst>
                                    <p:set>
                                      <p:cBhvr>
                                        <p:cTn id="228" dur="1" fill="hold">
                                          <p:stCondLst>
                                            <p:cond delay="0"/>
                                          </p:stCondLst>
                                        </p:cTn>
                                        <p:tgtEl>
                                          <p:spTgt spid="62"/>
                                        </p:tgtEl>
                                        <p:attrNameLst>
                                          <p:attrName>style.visibility</p:attrName>
                                        </p:attrNameLst>
                                      </p:cBhvr>
                                      <p:to>
                                        <p:strVal val="visible"/>
                                      </p:to>
                                    </p:set>
                                    <p:animEffect transition="in" filter="box(in)">
                                      <p:cBhvr>
                                        <p:cTn id="229" dur="500"/>
                                        <p:tgtEl>
                                          <p:spTgt spid="62"/>
                                        </p:tgtEl>
                                      </p:cBhvr>
                                    </p:animEffect>
                                  </p:childTnLst>
                                </p:cTn>
                              </p:par>
                            </p:childTnLst>
                          </p:cTn>
                        </p:par>
                      </p:childTnLst>
                    </p:cTn>
                  </p:par>
                  <p:par>
                    <p:cTn id="230" fill="hold">
                      <p:stCondLst>
                        <p:cond delay="indefinite"/>
                      </p:stCondLst>
                      <p:childTnLst>
                        <p:par>
                          <p:cTn id="231" fill="hold">
                            <p:stCondLst>
                              <p:cond delay="0"/>
                            </p:stCondLst>
                            <p:childTnLst>
                              <p:par>
                                <p:cTn id="232" presetID="4" presetClass="exit" presetSubtype="16" fill="hold" grpId="0" nodeType="clickEffect">
                                  <p:stCondLst>
                                    <p:cond delay="0"/>
                                  </p:stCondLst>
                                  <p:childTnLst>
                                    <p:animEffect transition="out" filter="box(in)">
                                      <p:cBhvr>
                                        <p:cTn id="233" dur="500"/>
                                        <p:tgtEl>
                                          <p:spTgt spid="57"/>
                                        </p:tgtEl>
                                      </p:cBhvr>
                                    </p:animEffect>
                                    <p:set>
                                      <p:cBhvr>
                                        <p:cTn id="234" dur="1" fill="hold">
                                          <p:stCondLst>
                                            <p:cond delay="499"/>
                                          </p:stCondLst>
                                        </p:cTn>
                                        <p:tgtEl>
                                          <p:spTgt spid="57"/>
                                        </p:tgtEl>
                                        <p:attrNameLst>
                                          <p:attrName>style.visibility</p:attrName>
                                        </p:attrNameLst>
                                      </p:cBhvr>
                                      <p:to>
                                        <p:strVal val="hidden"/>
                                      </p:to>
                                    </p:set>
                                  </p:childTnLst>
                                </p:cTn>
                              </p:par>
                              <p:par>
                                <p:cTn id="235" presetID="4" presetClass="exit" presetSubtype="16" fill="hold" grpId="0" nodeType="withEffect">
                                  <p:stCondLst>
                                    <p:cond delay="0"/>
                                  </p:stCondLst>
                                  <p:childTnLst>
                                    <p:animEffect transition="out" filter="box(in)">
                                      <p:cBhvr>
                                        <p:cTn id="236" dur="500"/>
                                        <p:tgtEl>
                                          <p:spTgt spid="59"/>
                                        </p:tgtEl>
                                      </p:cBhvr>
                                    </p:animEffect>
                                    <p:set>
                                      <p:cBhvr>
                                        <p:cTn id="237" dur="1" fill="hold">
                                          <p:stCondLst>
                                            <p:cond delay="499"/>
                                          </p:stCondLst>
                                        </p:cTn>
                                        <p:tgtEl>
                                          <p:spTgt spid="59"/>
                                        </p:tgtEl>
                                        <p:attrNameLst>
                                          <p:attrName>style.visibility</p:attrName>
                                        </p:attrNameLst>
                                      </p:cBhvr>
                                      <p:to>
                                        <p:strVal val="hidden"/>
                                      </p:to>
                                    </p:set>
                                  </p:childTnLst>
                                </p:cTn>
                              </p:par>
                              <p:par>
                                <p:cTn id="238" presetID="4" presetClass="exit" presetSubtype="16" fill="hold" grpId="0" nodeType="withEffect">
                                  <p:stCondLst>
                                    <p:cond delay="0"/>
                                  </p:stCondLst>
                                  <p:childTnLst>
                                    <p:animEffect transition="out" filter="box(in)">
                                      <p:cBhvr>
                                        <p:cTn id="239" dur="500"/>
                                        <p:tgtEl>
                                          <p:spTgt spid="61"/>
                                        </p:tgtEl>
                                      </p:cBhvr>
                                    </p:animEffect>
                                    <p:set>
                                      <p:cBhvr>
                                        <p:cTn id="240" dur="1" fill="hold">
                                          <p:stCondLst>
                                            <p:cond delay="499"/>
                                          </p:stCondLst>
                                        </p:cTn>
                                        <p:tgtEl>
                                          <p:spTgt spid="61"/>
                                        </p:tgtEl>
                                        <p:attrNameLst>
                                          <p:attrName>style.visibility</p:attrName>
                                        </p:attrNameLst>
                                      </p:cBhvr>
                                      <p:to>
                                        <p:strVal val="hidden"/>
                                      </p:to>
                                    </p:set>
                                  </p:childTnLst>
                                </p:cTn>
                              </p:par>
                            </p:childTnLst>
                          </p:cTn>
                        </p:par>
                        <p:par>
                          <p:cTn id="241" fill="hold">
                            <p:stCondLst>
                              <p:cond delay="500"/>
                            </p:stCondLst>
                            <p:childTnLst>
                              <p:par>
                                <p:cTn id="242" presetID="4" presetClass="entr" presetSubtype="16" fill="hold" nodeType="afterEffect">
                                  <p:stCondLst>
                                    <p:cond delay="0"/>
                                  </p:stCondLst>
                                  <p:childTnLst>
                                    <p:set>
                                      <p:cBhvr>
                                        <p:cTn id="243" dur="1" fill="hold">
                                          <p:stCondLst>
                                            <p:cond delay="0"/>
                                          </p:stCondLst>
                                        </p:cTn>
                                        <p:tgtEl>
                                          <p:spTgt spid="63"/>
                                        </p:tgtEl>
                                        <p:attrNameLst>
                                          <p:attrName>style.visibility</p:attrName>
                                        </p:attrNameLst>
                                      </p:cBhvr>
                                      <p:to>
                                        <p:strVal val="visible"/>
                                      </p:to>
                                    </p:set>
                                    <p:animEffect transition="in" filter="box(in)">
                                      <p:cBhvr>
                                        <p:cTn id="24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2" animBg="1"/>
      <p:bldP spid="28" grpId="3" animBg="1"/>
      <p:bldP spid="28" grpId="4" animBg="1"/>
      <p:bldP spid="28" grpId="5" animBg="1"/>
      <p:bldP spid="28" grpId="6" animBg="1"/>
      <p:bldP spid="28" grpId="7" animBg="1"/>
      <p:bldP spid="28" grpId="8" animBg="1"/>
      <p:bldP spid="28" grpId="9" animBg="1"/>
      <p:bldP spid="28" grpId="10" animBg="1"/>
      <p:bldP spid="28" grpId="11" animBg="1"/>
      <p:bldP spid="28" grpId="12" animBg="1"/>
      <p:bldP spid="28" grpId="13" animBg="1"/>
      <p:bldP spid="28" grpId="14" animBg="1"/>
      <p:bldP spid="28" grpId="15" animBg="1"/>
      <p:bldP spid="36" grpId="0"/>
      <p:bldP spid="38" grpId="0"/>
      <p:bldP spid="39" grpId="0"/>
      <p:bldP spid="40" grpId="0"/>
      <p:bldP spid="42" grpId="0"/>
      <p:bldP spid="43" grpId="0"/>
      <p:bldP spid="45" grpId="0"/>
      <p:bldP spid="47" grpId="0"/>
      <p:bldP spid="48" grpId="0"/>
      <p:bldP spid="55" grpId="0"/>
      <p:bldP spid="56" grpId="0"/>
      <p:bldP spid="57" grpId="0"/>
      <p:bldP spid="59" grpId="0"/>
      <p:bldP spid="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下箭头 27"/>
          <p:cNvSpPr/>
          <p:nvPr/>
        </p:nvSpPr>
        <p:spPr bwMode="auto">
          <a:xfrm>
            <a:off x="5045224" y="581824"/>
            <a:ext cx="144016" cy="216024"/>
          </a:xfrm>
          <a:prstGeom prst="downArrow">
            <a:avLst/>
          </a:prstGeom>
          <a:solidFill>
            <a:srgbClr val="FF0000"/>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p:txBody>
      </p:sp>
      <p:sp>
        <p:nvSpPr>
          <p:cNvPr id="64" name="灯片编号占位符 1"/>
          <p:cNvSpPr>
            <a:spLocks noGrp="1"/>
          </p:cNvSpPr>
          <p:nvPr>
            <p:ph type="sldNum" sz="quarter" idx="10"/>
          </p:nvPr>
        </p:nvSpPr>
        <p:spPr>
          <a:xfrm>
            <a:off x="7924800" y="6477000"/>
            <a:ext cx="2133600" cy="244475"/>
          </a:xfrm>
          <a:noFill/>
        </p:spPr>
        <p:txBody>
          <a:bodyPr/>
          <a:lstStyle/>
          <a:p>
            <a:fld id="{2820BC35-C20A-453A-AE9C-4159F0304E86}" type="slidenum">
              <a:rPr lang="en-US" altLang="zh-CN" sz="1800" smtClean="0">
                <a:ea typeface="宋体" charset="-122"/>
              </a:rPr>
              <a:pPr/>
              <a:t>35</a:t>
            </a:fld>
            <a:endParaRPr lang="en-US" altLang="zh-CN" sz="1800" dirty="0">
              <a:ea typeface="宋体" charset="-122"/>
            </a:endParaRPr>
          </a:p>
        </p:txBody>
      </p:sp>
      <p:sp>
        <p:nvSpPr>
          <p:cNvPr id="65" name="TextBox 64"/>
          <p:cNvSpPr txBox="1"/>
          <p:nvPr/>
        </p:nvSpPr>
        <p:spPr>
          <a:xfrm>
            <a:off x="4495800" y="956846"/>
            <a:ext cx="1524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S(</a:t>
            </a:r>
            <a:r>
              <a:rPr lang="en-US" altLang="zh-CN" sz="1600" b="1" dirty="0" err="1">
                <a:latin typeface="Times New Roman" pitchFamily="18" charset="0"/>
                <a:ea typeface="宋体" pitchFamily="2" charset="-122"/>
                <a:cs typeface="Times New Roman" pitchFamily="18" charset="0"/>
              </a:rPr>
              <a:t>if_then_else</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66" name="TextBox 65"/>
          <p:cNvSpPr txBox="1"/>
          <p:nvPr/>
        </p:nvSpPr>
        <p:spPr>
          <a:xfrm>
            <a:off x="1447800" y="2057400"/>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E(</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67" name="TextBox 66"/>
          <p:cNvSpPr txBox="1"/>
          <p:nvPr/>
        </p:nvSpPr>
        <p:spPr>
          <a:xfrm>
            <a:off x="2514600" y="3078480"/>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E</a:t>
            </a:r>
            <a:r>
              <a:rPr lang="en-US" altLang="zh-CN" sz="1600" b="1" baseline="-25000" dirty="0">
                <a:latin typeface="Times New Roman" pitchFamily="18" charset="0"/>
                <a:ea typeface="宋体" pitchFamily="2" charset="-122"/>
                <a:cs typeface="Times New Roman" pitchFamily="18" charset="0"/>
              </a:rPr>
              <a:t>2</a:t>
            </a: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68" name="TextBox 67"/>
          <p:cNvSpPr txBox="1"/>
          <p:nvPr/>
        </p:nvSpPr>
        <p:spPr>
          <a:xfrm>
            <a:off x="579120" y="3048000"/>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E</a:t>
            </a:r>
            <a:r>
              <a:rPr lang="en-US" altLang="zh-CN" sz="1600" b="1" baseline="-25000" dirty="0">
                <a:latin typeface="Times New Roman" pitchFamily="18" charset="0"/>
                <a:ea typeface="宋体" pitchFamily="2" charset="-122"/>
                <a:cs typeface="Times New Roman" pitchFamily="18" charset="0"/>
              </a:rPr>
              <a:t>1</a:t>
            </a: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69" name="TextBox 68"/>
          <p:cNvSpPr txBox="1"/>
          <p:nvPr/>
        </p:nvSpPr>
        <p:spPr>
          <a:xfrm>
            <a:off x="91440" y="4081046"/>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ID(a)</a:t>
            </a:r>
            <a:endParaRPr lang="zh-CN" altLang="en-US" sz="1600" b="1" dirty="0">
              <a:latin typeface="Times New Roman" pitchFamily="18" charset="0"/>
              <a:ea typeface="宋体" pitchFamily="2" charset="-122"/>
              <a:cs typeface="Times New Roman" pitchFamily="18" charset="0"/>
            </a:endParaRPr>
          </a:p>
        </p:txBody>
      </p:sp>
      <p:sp>
        <p:nvSpPr>
          <p:cNvPr id="70" name="TextBox 69"/>
          <p:cNvSpPr txBox="1"/>
          <p:nvPr/>
        </p:nvSpPr>
        <p:spPr>
          <a:xfrm>
            <a:off x="1051560" y="4081046"/>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ID(b)</a:t>
            </a:r>
            <a:endParaRPr lang="zh-CN" altLang="en-US" sz="1600" b="1" dirty="0">
              <a:latin typeface="Times New Roman" pitchFamily="18" charset="0"/>
              <a:ea typeface="宋体" pitchFamily="2" charset="-122"/>
              <a:cs typeface="Times New Roman" pitchFamily="18" charset="0"/>
            </a:endParaRPr>
          </a:p>
        </p:txBody>
      </p:sp>
      <p:sp>
        <p:nvSpPr>
          <p:cNvPr id="71" name="TextBox 70"/>
          <p:cNvSpPr txBox="1"/>
          <p:nvPr/>
        </p:nvSpPr>
        <p:spPr>
          <a:xfrm>
            <a:off x="1554480" y="5147846"/>
            <a:ext cx="64008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ID(c)</a:t>
            </a:r>
            <a:endParaRPr lang="zh-CN" altLang="en-US" sz="1600" b="1" dirty="0">
              <a:latin typeface="Times New Roman" pitchFamily="18" charset="0"/>
              <a:ea typeface="宋体" pitchFamily="2" charset="-122"/>
              <a:cs typeface="Times New Roman" pitchFamily="18" charset="0"/>
            </a:endParaRPr>
          </a:p>
        </p:txBody>
      </p:sp>
      <p:sp>
        <p:nvSpPr>
          <p:cNvPr id="72" name="TextBox 71"/>
          <p:cNvSpPr txBox="1"/>
          <p:nvPr/>
        </p:nvSpPr>
        <p:spPr>
          <a:xfrm>
            <a:off x="2255520" y="5147846"/>
            <a:ext cx="6858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ID(d)</a:t>
            </a:r>
            <a:endParaRPr lang="zh-CN" altLang="en-US" sz="1600" b="1" dirty="0">
              <a:latin typeface="Times New Roman" pitchFamily="18" charset="0"/>
              <a:ea typeface="宋体" pitchFamily="2" charset="-122"/>
              <a:cs typeface="Times New Roman" pitchFamily="18" charset="0"/>
            </a:endParaRPr>
          </a:p>
        </p:txBody>
      </p:sp>
      <p:sp>
        <p:nvSpPr>
          <p:cNvPr id="73" name="TextBox 72"/>
          <p:cNvSpPr txBox="1"/>
          <p:nvPr/>
        </p:nvSpPr>
        <p:spPr>
          <a:xfrm>
            <a:off x="3840480" y="5147846"/>
            <a:ext cx="6858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ID(f)</a:t>
            </a:r>
            <a:endParaRPr lang="zh-CN" altLang="en-US" sz="1600" b="1" dirty="0">
              <a:latin typeface="Times New Roman" pitchFamily="18" charset="0"/>
              <a:ea typeface="宋体" pitchFamily="2" charset="-122"/>
              <a:cs typeface="Times New Roman" pitchFamily="18" charset="0"/>
            </a:endParaRPr>
          </a:p>
        </p:txBody>
      </p:sp>
      <p:sp>
        <p:nvSpPr>
          <p:cNvPr id="74" name="TextBox 73"/>
          <p:cNvSpPr txBox="1"/>
          <p:nvPr/>
        </p:nvSpPr>
        <p:spPr>
          <a:xfrm>
            <a:off x="3032760" y="5147846"/>
            <a:ext cx="6858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ID(e)</a:t>
            </a:r>
            <a:endParaRPr lang="zh-CN" altLang="en-US" sz="1600" b="1" dirty="0">
              <a:latin typeface="Times New Roman" pitchFamily="18" charset="0"/>
              <a:ea typeface="宋体" pitchFamily="2" charset="-122"/>
              <a:cs typeface="Times New Roman" pitchFamily="18" charset="0"/>
            </a:endParaRPr>
          </a:p>
        </p:txBody>
      </p:sp>
      <p:sp>
        <p:nvSpPr>
          <p:cNvPr id="75" name="TextBox 74"/>
          <p:cNvSpPr txBox="1"/>
          <p:nvPr/>
        </p:nvSpPr>
        <p:spPr>
          <a:xfrm>
            <a:off x="1905000" y="4081046"/>
            <a:ext cx="8382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E</a:t>
            </a:r>
            <a:r>
              <a:rPr lang="en-US" altLang="zh-CN" sz="1600" b="1" baseline="-25000" dirty="0">
                <a:latin typeface="Times New Roman" pitchFamily="18" charset="0"/>
                <a:ea typeface="宋体" pitchFamily="2" charset="-122"/>
                <a:cs typeface="Times New Roman" pitchFamily="18" charset="0"/>
              </a:rPr>
              <a:t>3</a:t>
            </a: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76" name="TextBox 75"/>
          <p:cNvSpPr txBox="1"/>
          <p:nvPr/>
        </p:nvSpPr>
        <p:spPr>
          <a:xfrm>
            <a:off x="3276600" y="4081046"/>
            <a:ext cx="9906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E</a:t>
            </a:r>
            <a:r>
              <a:rPr lang="en-US" altLang="zh-CN" sz="1600" b="1" baseline="-25000" dirty="0">
                <a:latin typeface="Times New Roman" pitchFamily="18" charset="0"/>
                <a:ea typeface="宋体" pitchFamily="2" charset="-122"/>
                <a:cs typeface="Times New Roman" pitchFamily="18" charset="0"/>
              </a:rPr>
              <a:t>4</a:t>
            </a:r>
            <a:r>
              <a:rPr lang="en-US" altLang="zh-CN" sz="1600" b="1" dirty="0">
                <a:latin typeface="Times New Roman" pitchFamily="18" charset="0"/>
                <a:ea typeface="宋体" pitchFamily="2" charset="-122"/>
                <a:cs typeface="Times New Roman" pitchFamily="18" charset="0"/>
              </a:rPr>
              <a:t>(</a:t>
            </a:r>
            <a:r>
              <a:rPr lang="zh-CN" altLang="en-US" sz="1600" b="1" dirty="0">
                <a:latin typeface="Times New Roman" pitchFamily="18" charset="0"/>
                <a:ea typeface="宋体" pitchFamily="2" charset="-122"/>
                <a:cs typeface="Times New Roman" pitchFamily="18" charset="0"/>
              </a:rPr>
              <a:t>＝ ＝</a:t>
            </a:r>
            <a:r>
              <a:rPr lang="en-US" altLang="zh-CN" sz="1600" b="1" dirty="0">
                <a:latin typeface="Times New Roman" pitchFamily="18" charset="0"/>
                <a:ea typeface="宋体" pitchFamily="2" charset="-122"/>
                <a:cs typeface="Times New Roman" pitchFamily="18" charset="0"/>
              </a:rPr>
              <a:t>)</a:t>
            </a:r>
            <a:endParaRPr lang="zh-CN" altLang="en-US" sz="1600" b="1" dirty="0">
              <a:latin typeface="Times New Roman" pitchFamily="18" charset="0"/>
              <a:ea typeface="宋体" pitchFamily="2" charset="-122"/>
              <a:cs typeface="Times New Roman" pitchFamily="18" charset="0"/>
            </a:endParaRPr>
          </a:p>
        </p:txBody>
      </p:sp>
      <p:sp>
        <p:nvSpPr>
          <p:cNvPr id="77" name="TextBox 76"/>
          <p:cNvSpPr txBox="1"/>
          <p:nvPr/>
        </p:nvSpPr>
        <p:spPr>
          <a:xfrm>
            <a:off x="4800600" y="3083722"/>
            <a:ext cx="1143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Assign</a:t>
            </a:r>
            <a:endParaRPr lang="zh-CN" altLang="en-US" sz="1600" b="1" dirty="0">
              <a:latin typeface="Times New Roman" pitchFamily="18" charset="0"/>
              <a:ea typeface="宋体" pitchFamily="2" charset="-122"/>
              <a:cs typeface="Times New Roman" pitchFamily="18" charset="0"/>
            </a:endParaRPr>
          </a:p>
        </p:txBody>
      </p:sp>
      <p:sp>
        <p:nvSpPr>
          <p:cNvPr id="78" name="TextBox 77"/>
          <p:cNvSpPr txBox="1"/>
          <p:nvPr/>
        </p:nvSpPr>
        <p:spPr>
          <a:xfrm>
            <a:off x="7086600" y="3090446"/>
            <a:ext cx="1143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Assign</a:t>
            </a:r>
            <a:endParaRPr lang="zh-CN" altLang="en-US" sz="1600" b="1" dirty="0">
              <a:latin typeface="Times New Roman" pitchFamily="18" charset="0"/>
              <a:ea typeface="宋体" pitchFamily="2" charset="-122"/>
              <a:cs typeface="Times New Roman" pitchFamily="18" charset="0"/>
            </a:endParaRPr>
          </a:p>
        </p:txBody>
      </p:sp>
      <p:sp>
        <p:nvSpPr>
          <p:cNvPr id="79" name="TextBox 78"/>
          <p:cNvSpPr txBox="1"/>
          <p:nvPr/>
        </p:nvSpPr>
        <p:spPr>
          <a:xfrm>
            <a:off x="4648200" y="4038600"/>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ID(x)</a:t>
            </a:r>
            <a:endParaRPr lang="zh-CN" altLang="en-US" sz="1600" b="1" dirty="0">
              <a:latin typeface="Times New Roman" pitchFamily="18" charset="0"/>
              <a:ea typeface="宋体" pitchFamily="2" charset="-122"/>
              <a:cs typeface="Times New Roman" pitchFamily="18" charset="0"/>
            </a:endParaRPr>
          </a:p>
        </p:txBody>
      </p:sp>
      <p:sp>
        <p:nvSpPr>
          <p:cNvPr id="80" name="TextBox 79"/>
          <p:cNvSpPr txBox="1"/>
          <p:nvPr/>
        </p:nvSpPr>
        <p:spPr>
          <a:xfrm>
            <a:off x="5791200" y="4038600"/>
            <a:ext cx="4572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1</a:t>
            </a:r>
            <a:endParaRPr lang="zh-CN" altLang="en-US" sz="1600" b="1" dirty="0">
              <a:latin typeface="Times New Roman" pitchFamily="18" charset="0"/>
              <a:ea typeface="宋体" pitchFamily="2" charset="-122"/>
              <a:cs typeface="Times New Roman" pitchFamily="18" charset="0"/>
            </a:endParaRPr>
          </a:p>
        </p:txBody>
      </p:sp>
      <p:sp>
        <p:nvSpPr>
          <p:cNvPr id="81" name="TextBox 80"/>
          <p:cNvSpPr txBox="1"/>
          <p:nvPr/>
        </p:nvSpPr>
        <p:spPr>
          <a:xfrm>
            <a:off x="6858000" y="4081046"/>
            <a:ext cx="762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ID(x)</a:t>
            </a:r>
            <a:endParaRPr lang="zh-CN" altLang="en-US" sz="1600" b="1" dirty="0">
              <a:latin typeface="Times New Roman" pitchFamily="18" charset="0"/>
              <a:ea typeface="宋体" pitchFamily="2" charset="-122"/>
              <a:cs typeface="Times New Roman" pitchFamily="18" charset="0"/>
            </a:endParaRPr>
          </a:p>
        </p:txBody>
      </p:sp>
      <p:sp>
        <p:nvSpPr>
          <p:cNvPr id="82" name="TextBox 81"/>
          <p:cNvSpPr txBox="1"/>
          <p:nvPr/>
        </p:nvSpPr>
        <p:spPr>
          <a:xfrm>
            <a:off x="7848600" y="4081046"/>
            <a:ext cx="457200" cy="338554"/>
          </a:xfrm>
          <a:prstGeom prst="rect">
            <a:avLst/>
          </a:prstGeom>
          <a:noFill/>
          <a:ln>
            <a:solidFill>
              <a:schemeClr val="tx1"/>
            </a:solidFill>
          </a:ln>
        </p:spPr>
        <p:txBody>
          <a:bodyPr wrap="square" rtlCol="0">
            <a:spAutoFit/>
          </a:bodyPr>
          <a:lstStyle/>
          <a:p>
            <a:pPr algn="l"/>
            <a:r>
              <a:rPr lang="en-US" altLang="zh-CN" sz="1600" b="1" dirty="0">
                <a:latin typeface="+mn-ea"/>
                <a:ea typeface="+mn-ea"/>
                <a:cs typeface="Times New Roman" pitchFamily="18" charset="0"/>
              </a:rPr>
              <a:t>0</a:t>
            </a:r>
            <a:endParaRPr lang="zh-CN" altLang="en-US" sz="1600" b="1" dirty="0">
              <a:latin typeface="+mn-ea"/>
              <a:ea typeface="+mn-ea"/>
              <a:cs typeface="Times New Roman" pitchFamily="18" charset="0"/>
            </a:endParaRPr>
          </a:p>
        </p:txBody>
      </p:sp>
      <p:cxnSp>
        <p:nvCxnSpPr>
          <p:cNvPr id="83" name="直接箭头连接符 82"/>
          <p:cNvCxnSpPr>
            <a:cxnSpLocks/>
            <a:stCxn id="65" idx="2"/>
            <a:endCxn id="66" idx="0"/>
          </p:cNvCxnSpPr>
          <p:nvPr/>
        </p:nvCxnSpPr>
        <p:spPr bwMode="auto">
          <a:xfrm flipH="1">
            <a:off x="1828800" y="1295400"/>
            <a:ext cx="3429000" cy="7620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83"/>
          <p:cNvCxnSpPr>
            <a:cxnSpLocks/>
            <a:stCxn id="65" idx="2"/>
            <a:endCxn id="102" idx="0"/>
          </p:cNvCxnSpPr>
          <p:nvPr/>
        </p:nvCxnSpPr>
        <p:spPr bwMode="auto">
          <a:xfrm>
            <a:off x="5257800" y="1295400"/>
            <a:ext cx="114300" cy="7620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箭头连接符 84"/>
          <p:cNvCxnSpPr>
            <a:cxnSpLocks/>
            <a:stCxn id="65" idx="2"/>
            <a:endCxn id="103" idx="0"/>
          </p:cNvCxnSpPr>
          <p:nvPr/>
        </p:nvCxnSpPr>
        <p:spPr bwMode="auto">
          <a:xfrm>
            <a:off x="5257800" y="1295400"/>
            <a:ext cx="2400300" cy="762000"/>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箭头连接符 85"/>
          <p:cNvCxnSpPr>
            <a:stCxn id="66" idx="2"/>
            <a:endCxn id="68" idx="0"/>
          </p:cNvCxnSpPr>
          <p:nvPr/>
        </p:nvCxnSpPr>
        <p:spPr bwMode="auto">
          <a:xfrm flipH="1">
            <a:off x="960120" y="2395954"/>
            <a:ext cx="868680" cy="6520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箭头连接符 86"/>
          <p:cNvCxnSpPr>
            <a:stCxn id="66" idx="2"/>
            <a:endCxn id="67" idx="0"/>
          </p:cNvCxnSpPr>
          <p:nvPr/>
        </p:nvCxnSpPr>
        <p:spPr bwMode="auto">
          <a:xfrm>
            <a:off x="1828800" y="2395954"/>
            <a:ext cx="1066800" cy="68252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箭头连接符 87"/>
          <p:cNvCxnSpPr>
            <a:stCxn id="68" idx="2"/>
            <a:endCxn id="69" idx="0"/>
          </p:cNvCxnSpPr>
          <p:nvPr/>
        </p:nvCxnSpPr>
        <p:spPr bwMode="auto">
          <a:xfrm flipH="1">
            <a:off x="472440" y="3386554"/>
            <a:ext cx="487680" cy="694492"/>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接箭头连接符 88"/>
          <p:cNvCxnSpPr>
            <a:stCxn id="68" idx="2"/>
            <a:endCxn id="70" idx="0"/>
          </p:cNvCxnSpPr>
          <p:nvPr/>
        </p:nvCxnSpPr>
        <p:spPr bwMode="auto">
          <a:xfrm>
            <a:off x="960120" y="3386554"/>
            <a:ext cx="472440" cy="694492"/>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箭头连接符 89"/>
          <p:cNvCxnSpPr>
            <a:stCxn id="67" idx="2"/>
            <a:endCxn id="75" idx="0"/>
          </p:cNvCxnSpPr>
          <p:nvPr/>
        </p:nvCxnSpPr>
        <p:spPr bwMode="auto">
          <a:xfrm flipH="1">
            <a:off x="2324100" y="3417034"/>
            <a:ext cx="571500" cy="664012"/>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箭头连接符 90"/>
          <p:cNvCxnSpPr>
            <a:stCxn id="67" idx="2"/>
            <a:endCxn id="76" idx="0"/>
          </p:cNvCxnSpPr>
          <p:nvPr/>
        </p:nvCxnSpPr>
        <p:spPr bwMode="auto">
          <a:xfrm>
            <a:off x="2895600" y="3417034"/>
            <a:ext cx="876300" cy="664012"/>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箭头连接符 91"/>
          <p:cNvCxnSpPr>
            <a:stCxn id="75" idx="2"/>
            <a:endCxn id="71" idx="0"/>
          </p:cNvCxnSpPr>
          <p:nvPr/>
        </p:nvCxnSpPr>
        <p:spPr bwMode="auto">
          <a:xfrm flipH="1">
            <a:off x="1874520" y="4419600"/>
            <a:ext cx="449580" cy="7282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箭头连接符 92"/>
          <p:cNvCxnSpPr>
            <a:stCxn id="75" idx="2"/>
            <a:endCxn id="72" idx="0"/>
          </p:cNvCxnSpPr>
          <p:nvPr/>
        </p:nvCxnSpPr>
        <p:spPr bwMode="auto">
          <a:xfrm>
            <a:off x="2324100" y="4419600"/>
            <a:ext cx="274320" cy="7282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箭头连接符 93"/>
          <p:cNvCxnSpPr>
            <a:stCxn id="76" idx="2"/>
            <a:endCxn id="74" idx="0"/>
          </p:cNvCxnSpPr>
          <p:nvPr/>
        </p:nvCxnSpPr>
        <p:spPr bwMode="auto">
          <a:xfrm flipH="1">
            <a:off x="3375660" y="4419600"/>
            <a:ext cx="396240" cy="7282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接箭头连接符 94"/>
          <p:cNvCxnSpPr>
            <a:stCxn id="76" idx="2"/>
            <a:endCxn id="73" idx="0"/>
          </p:cNvCxnSpPr>
          <p:nvPr/>
        </p:nvCxnSpPr>
        <p:spPr bwMode="auto">
          <a:xfrm>
            <a:off x="3771900" y="4419600"/>
            <a:ext cx="411480" cy="7282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接箭头连接符 95"/>
          <p:cNvCxnSpPr>
            <a:stCxn id="77" idx="2"/>
            <a:endCxn id="79" idx="0"/>
          </p:cNvCxnSpPr>
          <p:nvPr/>
        </p:nvCxnSpPr>
        <p:spPr bwMode="auto">
          <a:xfrm flipH="1">
            <a:off x="5029200" y="3422276"/>
            <a:ext cx="342900" cy="616324"/>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直接箭头连接符 96"/>
          <p:cNvCxnSpPr>
            <a:stCxn id="77" idx="2"/>
            <a:endCxn id="80" idx="0"/>
          </p:cNvCxnSpPr>
          <p:nvPr/>
        </p:nvCxnSpPr>
        <p:spPr bwMode="auto">
          <a:xfrm>
            <a:off x="5372100" y="3422276"/>
            <a:ext cx="647700" cy="616324"/>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直接箭头连接符 97"/>
          <p:cNvCxnSpPr>
            <a:stCxn id="78" idx="2"/>
            <a:endCxn id="81" idx="0"/>
          </p:cNvCxnSpPr>
          <p:nvPr/>
        </p:nvCxnSpPr>
        <p:spPr bwMode="auto">
          <a:xfrm flipH="1">
            <a:off x="7239000" y="3429000"/>
            <a:ext cx="419100" cy="6520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接箭头连接符 98"/>
          <p:cNvCxnSpPr>
            <a:stCxn id="78" idx="2"/>
            <a:endCxn id="82" idx="0"/>
          </p:cNvCxnSpPr>
          <p:nvPr/>
        </p:nvCxnSpPr>
        <p:spPr bwMode="auto">
          <a:xfrm>
            <a:off x="7658100" y="3429000"/>
            <a:ext cx="419100" cy="652046"/>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TextBox 76">
            <a:extLst>
              <a:ext uri="{FF2B5EF4-FFF2-40B4-BE49-F238E27FC236}">
                <a16:creationId xmlns:a16="http://schemas.microsoft.com/office/drawing/2014/main" id="{41EFB2E8-3DF6-4D7B-9613-C284449235C2}"/>
              </a:ext>
            </a:extLst>
          </p:cNvPr>
          <p:cNvSpPr txBox="1"/>
          <p:nvPr/>
        </p:nvSpPr>
        <p:spPr>
          <a:xfrm>
            <a:off x="4800600" y="2057400"/>
            <a:ext cx="1143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S</a:t>
            </a:r>
            <a:r>
              <a:rPr lang="en-US" altLang="zh-CN" sz="1600" b="1" baseline="-25000" dirty="0">
                <a:latin typeface="Times New Roman" pitchFamily="18" charset="0"/>
                <a:ea typeface="宋体" pitchFamily="2" charset="-122"/>
                <a:cs typeface="Times New Roman" pitchFamily="18" charset="0"/>
              </a:rPr>
              <a:t>1</a:t>
            </a:r>
            <a:r>
              <a:rPr lang="en-US" altLang="zh-CN" sz="1600" b="1" dirty="0">
                <a:latin typeface="Times New Roman" pitchFamily="18" charset="0"/>
                <a:ea typeface="宋体" pitchFamily="2" charset="-122"/>
                <a:cs typeface="Times New Roman" pitchFamily="18" charset="0"/>
              </a:rPr>
              <a:t> (Exp)</a:t>
            </a:r>
            <a:endParaRPr lang="zh-CN" altLang="en-US" sz="1600" b="1" dirty="0">
              <a:latin typeface="Times New Roman" pitchFamily="18" charset="0"/>
              <a:ea typeface="宋体" pitchFamily="2" charset="-122"/>
              <a:cs typeface="Times New Roman" pitchFamily="18" charset="0"/>
            </a:endParaRPr>
          </a:p>
        </p:txBody>
      </p:sp>
      <p:sp>
        <p:nvSpPr>
          <p:cNvPr id="103" name="TextBox 76">
            <a:extLst>
              <a:ext uri="{FF2B5EF4-FFF2-40B4-BE49-F238E27FC236}">
                <a16:creationId xmlns:a16="http://schemas.microsoft.com/office/drawing/2014/main" id="{32D92665-2530-49AE-B64D-34864FF8858E}"/>
              </a:ext>
            </a:extLst>
          </p:cNvPr>
          <p:cNvSpPr txBox="1"/>
          <p:nvPr/>
        </p:nvSpPr>
        <p:spPr>
          <a:xfrm>
            <a:off x="7086600" y="2057400"/>
            <a:ext cx="1143000" cy="338554"/>
          </a:xfrm>
          <a:prstGeom prst="rect">
            <a:avLst/>
          </a:prstGeom>
          <a:noFill/>
          <a:ln>
            <a:solidFill>
              <a:schemeClr val="tx1"/>
            </a:solidFill>
          </a:ln>
        </p:spPr>
        <p:txBody>
          <a:bodyPr wrap="square" rtlCol="0">
            <a:spAutoFit/>
          </a:bodyPr>
          <a:lstStyle/>
          <a:p>
            <a:r>
              <a:rPr lang="en-US" altLang="zh-CN" sz="1600" b="1" dirty="0">
                <a:latin typeface="Times New Roman" pitchFamily="18" charset="0"/>
                <a:ea typeface="宋体" pitchFamily="2" charset="-122"/>
                <a:cs typeface="Times New Roman" pitchFamily="18" charset="0"/>
              </a:rPr>
              <a:t>S</a:t>
            </a:r>
            <a:r>
              <a:rPr lang="en-US" altLang="zh-CN" sz="1600" b="1" baseline="-25000" dirty="0">
                <a:latin typeface="Times New Roman" pitchFamily="18" charset="0"/>
                <a:ea typeface="宋体" pitchFamily="2" charset="-122"/>
                <a:cs typeface="Times New Roman" pitchFamily="18" charset="0"/>
              </a:rPr>
              <a:t>2</a:t>
            </a:r>
            <a:r>
              <a:rPr lang="en-US" altLang="zh-CN" sz="1600" b="1" dirty="0">
                <a:latin typeface="Times New Roman" pitchFamily="18" charset="0"/>
                <a:ea typeface="宋体" pitchFamily="2" charset="-122"/>
                <a:cs typeface="Times New Roman" pitchFamily="18" charset="0"/>
              </a:rPr>
              <a:t> (Exp)</a:t>
            </a:r>
            <a:endParaRPr lang="zh-CN" altLang="en-US" sz="1600" b="1" dirty="0">
              <a:latin typeface="Times New Roman" pitchFamily="18" charset="0"/>
              <a:ea typeface="宋体" pitchFamily="2" charset="-122"/>
              <a:cs typeface="Times New Roman" pitchFamily="18" charset="0"/>
            </a:endParaRPr>
          </a:p>
        </p:txBody>
      </p:sp>
      <p:cxnSp>
        <p:nvCxnSpPr>
          <p:cNvPr id="104" name="直接箭头连接符 103">
            <a:extLst>
              <a:ext uri="{FF2B5EF4-FFF2-40B4-BE49-F238E27FC236}">
                <a16:creationId xmlns:a16="http://schemas.microsoft.com/office/drawing/2014/main" id="{095ED8ED-D991-4C4C-A2EA-3FF9D2EE3A82}"/>
              </a:ext>
            </a:extLst>
          </p:cNvPr>
          <p:cNvCxnSpPr>
            <a:endCxn id="78" idx="0"/>
          </p:cNvCxnSpPr>
          <p:nvPr/>
        </p:nvCxnSpPr>
        <p:spPr bwMode="auto">
          <a:xfrm>
            <a:off x="7658100" y="2385644"/>
            <a:ext cx="0" cy="704802"/>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箭头连接符 104">
            <a:extLst>
              <a:ext uri="{FF2B5EF4-FFF2-40B4-BE49-F238E27FC236}">
                <a16:creationId xmlns:a16="http://schemas.microsoft.com/office/drawing/2014/main" id="{9260F7FE-5DBD-4133-9E7E-FC08F16DA825}"/>
              </a:ext>
            </a:extLst>
          </p:cNvPr>
          <p:cNvCxnSpPr>
            <a:stCxn id="102" idx="2"/>
            <a:endCxn id="77" idx="0"/>
          </p:cNvCxnSpPr>
          <p:nvPr/>
        </p:nvCxnSpPr>
        <p:spPr bwMode="auto">
          <a:xfrm>
            <a:off x="5372100" y="2395954"/>
            <a:ext cx="0" cy="687768"/>
          </a:xfrm>
          <a:prstGeom prst="straightConnector1">
            <a:avLst/>
          </a:prstGeom>
          <a:solidFill>
            <a:srgbClr val="993366">
              <a:alpha val="96001"/>
            </a:srgbClr>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TextBox 34">
            <a:extLst>
              <a:ext uri="{FF2B5EF4-FFF2-40B4-BE49-F238E27FC236}">
                <a16:creationId xmlns:a16="http://schemas.microsoft.com/office/drawing/2014/main" id="{73F6261E-EA8E-448D-AF53-C7EF9BE8FA98}"/>
              </a:ext>
            </a:extLst>
          </p:cNvPr>
          <p:cNvSpPr txBox="1"/>
          <p:nvPr/>
        </p:nvSpPr>
        <p:spPr>
          <a:xfrm>
            <a:off x="1344216" y="2501280"/>
            <a:ext cx="1584176"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E.true:Label1</a:t>
            </a:r>
          </a:p>
          <a:p>
            <a:r>
              <a:rPr lang="en-US" altLang="zh-CN" sz="1600" b="1" dirty="0">
                <a:solidFill>
                  <a:srgbClr val="FF0000"/>
                </a:solidFill>
                <a:latin typeface="Times New Roman" pitchFamily="18" charset="0"/>
                <a:cs typeface="Times New Roman" pitchFamily="18" charset="0"/>
              </a:rPr>
              <a:t>E.false:label2</a:t>
            </a:r>
            <a:endParaRPr lang="zh-CN" altLang="en-US" sz="1600" b="1" dirty="0">
              <a:solidFill>
                <a:srgbClr val="FF0000"/>
              </a:solidFill>
              <a:latin typeface="Times New Roman" pitchFamily="18" charset="0"/>
              <a:cs typeface="Times New Roman" pitchFamily="18" charset="0"/>
            </a:endParaRPr>
          </a:p>
        </p:txBody>
      </p:sp>
      <p:sp>
        <p:nvSpPr>
          <p:cNvPr id="107" name="TextBox 36">
            <a:extLst>
              <a:ext uri="{FF2B5EF4-FFF2-40B4-BE49-F238E27FC236}">
                <a16:creationId xmlns:a16="http://schemas.microsoft.com/office/drawing/2014/main" id="{D99FE86A-1885-4D7B-83E2-60BFCEDA72B1}"/>
              </a:ext>
            </a:extLst>
          </p:cNvPr>
          <p:cNvSpPr txBox="1"/>
          <p:nvPr/>
        </p:nvSpPr>
        <p:spPr>
          <a:xfrm>
            <a:off x="228600" y="3352800"/>
            <a:ext cx="1584176"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1</a:t>
            </a:r>
            <a:r>
              <a:rPr lang="en-US" altLang="zh-CN" sz="1600" b="1" dirty="0">
                <a:solidFill>
                  <a:srgbClr val="FF0000"/>
                </a:solidFill>
                <a:latin typeface="Times New Roman" pitchFamily="18" charset="0"/>
                <a:cs typeface="Times New Roman" pitchFamily="18" charset="0"/>
              </a:rPr>
              <a:t>.true:Label1</a:t>
            </a:r>
          </a:p>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1</a:t>
            </a:r>
            <a:r>
              <a:rPr lang="en-US" altLang="zh-CN" sz="1600" b="1" dirty="0">
                <a:solidFill>
                  <a:srgbClr val="FF0000"/>
                </a:solidFill>
                <a:latin typeface="Times New Roman" pitchFamily="18" charset="0"/>
                <a:cs typeface="Times New Roman" pitchFamily="18" charset="0"/>
              </a:rPr>
              <a:t>.false:label3</a:t>
            </a:r>
            <a:endParaRPr lang="zh-CN" altLang="en-US" sz="1600" b="1" dirty="0">
              <a:solidFill>
                <a:srgbClr val="FF0000"/>
              </a:solidFill>
              <a:latin typeface="Times New Roman" pitchFamily="18" charset="0"/>
              <a:cs typeface="Times New Roman" pitchFamily="18" charset="0"/>
            </a:endParaRPr>
          </a:p>
        </p:txBody>
      </p:sp>
      <p:sp>
        <p:nvSpPr>
          <p:cNvPr id="108" name="TextBox 43">
            <a:extLst>
              <a:ext uri="{FF2B5EF4-FFF2-40B4-BE49-F238E27FC236}">
                <a16:creationId xmlns:a16="http://schemas.microsoft.com/office/drawing/2014/main" id="{44463986-A4C8-479E-B4E2-37DE966BFB0A}"/>
              </a:ext>
            </a:extLst>
          </p:cNvPr>
          <p:cNvSpPr txBox="1"/>
          <p:nvPr/>
        </p:nvSpPr>
        <p:spPr>
          <a:xfrm>
            <a:off x="1676400" y="4419600"/>
            <a:ext cx="1584176"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3</a:t>
            </a:r>
            <a:r>
              <a:rPr lang="en-US" altLang="zh-CN" sz="1600" b="1" dirty="0">
                <a:solidFill>
                  <a:srgbClr val="FF0000"/>
                </a:solidFill>
                <a:latin typeface="Times New Roman" pitchFamily="18" charset="0"/>
                <a:cs typeface="Times New Roman" pitchFamily="18" charset="0"/>
              </a:rPr>
              <a:t>.true:Label4</a:t>
            </a:r>
          </a:p>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3</a:t>
            </a:r>
            <a:r>
              <a:rPr lang="en-US" altLang="zh-CN" sz="1600" b="1" dirty="0">
                <a:solidFill>
                  <a:srgbClr val="FF0000"/>
                </a:solidFill>
                <a:latin typeface="Times New Roman" pitchFamily="18" charset="0"/>
                <a:cs typeface="Times New Roman" pitchFamily="18" charset="0"/>
              </a:rPr>
              <a:t>.false:label2</a:t>
            </a:r>
            <a:endParaRPr lang="zh-CN" altLang="en-US" sz="1600" b="1" dirty="0">
              <a:solidFill>
                <a:srgbClr val="FF0000"/>
              </a:solidFill>
              <a:latin typeface="Times New Roman" pitchFamily="18" charset="0"/>
              <a:cs typeface="Times New Roman" pitchFamily="18" charset="0"/>
            </a:endParaRPr>
          </a:p>
        </p:txBody>
      </p:sp>
      <p:sp>
        <p:nvSpPr>
          <p:cNvPr id="109" name="TextBox 45">
            <a:extLst>
              <a:ext uri="{FF2B5EF4-FFF2-40B4-BE49-F238E27FC236}">
                <a16:creationId xmlns:a16="http://schemas.microsoft.com/office/drawing/2014/main" id="{521EBCDA-9575-497D-9923-26FFEACA1723}"/>
              </a:ext>
            </a:extLst>
          </p:cNvPr>
          <p:cNvSpPr txBox="1"/>
          <p:nvPr/>
        </p:nvSpPr>
        <p:spPr>
          <a:xfrm>
            <a:off x="3227432" y="4419600"/>
            <a:ext cx="1584176"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4</a:t>
            </a:r>
            <a:r>
              <a:rPr lang="en-US" altLang="zh-CN" sz="1600" b="1" dirty="0">
                <a:solidFill>
                  <a:srgbClr val="FF0000"/>
                </a:solidFill>
                <a:latin typeface="Times New Roman" pitchFamily="18" charset="0"/>
                <a:cs typeface="Times New Roman" pitchFamily="18" charset="0"/>
              </a:rPr>
              <a:t>.true:Label1</a:t>
            </a:r>
          </a:p>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4</a:t>
            </a:r>
            <a:r>
              <a:rPr lang="en-US" altLang="zh-CN" sz="1600" b="1" dirty="0">
                <a:solidFill>
                  <a:srgbClr val="FF0000"/>
                </a:solidFill>
                <a:latin typeface="Times New Roman" pitchFamily="18" charset="0"/>
                <a:cs typeface="Times New Roman" pitchFamily="18" charset="0"/>
              </a:rPr>
              <a:t>.false:label2</a:t>
            </a:r>
            <a:endParaRPr lang="zh-CN" altLang="en-US" sz="1600" b="1" dirty="0">
              <a:solidFill>
                <a:srgbClr val="FF0000"/>
              </a:solidFill>
              <a:latin typeface="Times New Roman" pitchFamily="18" charset="0"/>
              <a:cs typeface="Times New Roman" pitchFamily="18" charset="0"/>
            </a:endParaRPr>
          </a:p>
        </p:txBody>
      </p:sp>
      <p:sp>
        <p:nvSpPr>
          <p:cNvPr id="110" name="TextBox 57">
            <a:extLst>
              <a:ext uri="{FF2B5EF4-FFF2-40B4-BE49-F238E27FC236}">
                <a16:creationId xmlns:a16="http://schemas.microsoft.com/office/drawing/2014/main" id="{D845506C-79A5-4701-B5F8-28D7230D9A3C}"/>
              </a:ext>
            </a:extLst>
          </p:cNvPr>
          <p:cNvSpPr txBox="1"/>
          <p:nvPr/>
        </p:nvSpPr>
        <p:spPr>
          <a:xfrm>
            <a:off x="4664224" y="2438400"/>
            <a:ext cx="1584176" cy="409650"/>
          </a:xfrm>
          <a:prstGeom prst="rect">
            <a:avLst/>
          </a:prstGeom>
          <a:noFill/>
          <a:ln>
            <a:noFill/>
          </a:ln>
        </p:spPr>
        <p:txBody>
          <a:bodyPr wrap="square" rtlCol="0">
            <a:noAutofit/>
          </a:bodyPr>
          <a:lstStyle/>
          <a:p>
            <a:r>
              <a:rPr lang="en-US" altLang="zh-CN" sz="1600" b="1" dirty="0">
                <a:solidFill>
                  <a:srgbClr val="FF0000"/>
                </a:solidFill>
                <a:latin typeface="Times New Roman" pitchFamily="18" charset="0"/>
                <a:cs typeface="Times New Roman" pitchFamily="18" charset="0"/>
              </a:rPr>
              <a:t>S</a:t>
            </a:r>
            <a:r>
              <a:rPr lang="en-US" altLang="zh-CN" sz="1600" b="1" baseline="-25000" dirty="0">
                <a:solidFill>
                  <a:srgbClr val="FF0000"/>
                </a:solidFill>
                <a:latin typeface="Times New Roman" pitchFamily="18" charset="0"/>
                <a:cs typeface="Times New Roman" pitchFamily="18" charset="0"/>
              </a:rPr>
              <a:t>1</a:t>
            </a:r>
            <a:r>
              <a:rPr lang="en-US" altLang="zh-CN" sz="1600" b="1" dirty="0">
                <a:solidFill>
                  <a:srgbClr val="FF0000"/>
                </a:solidFill>
                <a:latin typeface="Times New Roman" pitchFamily="18" charset="0"/>
                <a:cs typeface="Times New Roman" pitchFamily="18" charset="0"/>
              </a:rPr>
              <a:t>.next:Label0</a:t>
            </a:r>
          </a:p>
        </p:txBody>
      </p:sp>
      <p:sp>
        <p:nvSpPr>
          <p:cNvPr id="111" name="TextBox 59">
            <a:extLst>
              <a:ext uri="{FF2B5EF4-FFF2-40B4-BE49-F238E27FC236}">
                <a16:creationId xmlns:a16="http://schemas.microsoft.com/office/drawing/2014/main" id="{8D34D2FF-E7EA-4949-BFDF-821645C1521D}"/>
              </a:ext>
            </a:extLst>
          </p:cNvPr>
          <p:cNvSpPr txBox="1"/>
          <p:nvPr/>
        </p:nvSpPr>
        <p:spPr>
          <a:xfrm>
            <a:off x="6874024" y="2447111"/>
            <a:ext cx="1584176" cy="409650"/>
          </a:xfrm>
          <a:prstGeom prst="rect">
            <a:avLst/>
          </a:prstGeom>
          <a:noFill/>
          <a:ln>
            <a:noFill/>
          </a:ln>
        </p:spPr>
        <p:txBody>
          <a:bodyPr wrap="square" rtlCol="0">
            <a:noAutofit/>
          </a:bodyPr>
          <a:lstStyle/>
          <a:p>
            <a:r>
              <a:rPr lang="en-US" altLang="zh-CN" sz="1600" b="1" dirty="0">
                <a:solidFill>
                  <a:srgbClr val="FF0000"/>
                </a:solidFill>
                <a:latin typeface="Times New Roman" pitchFamily="18" charset="0"/>
                <a:cs typeface="Times New Roman" pitchFamily="18" charset="0"/>
              </a:rPr>
              <a:t>S</a:t>
            </a:r>
            <a:r>
              <a:rPr lang="en-US" altLang="zh-CN" sz="1600" b="1" baseline="-25000" dirty="0">
                <a:solidFill>
                  <a:srgbClr val="FF0000"/>
                </a:solidFill>
                <a:latin typeface="Times New Roman" pitchFamily="18" charset="0"/>
                <a:cs typeface="Times New Roman" pitchFamily="18" charset="0"/>
              </a:rPr>
              <a:t>2</a:t>
            </a:r>
            <a:r>
              <a:rPr lang="en-US" altLang="zh-CN" sz="1600" b="1" dirty="0">
                <a:solidFill>
                  <a:srgbClr val="FF0000"/>
                </a:solidFill>
                <a:latin typeface="Times New Roman" pitchFamily="18" charset="0"/>
                <a:cs typeface="Times New Roman" pitchFamily="18" charset="0"/>
              </a:rPr>
              <a:t>.next:Label0</a:t>
            </a:r>
          </a:p>
        </p:txBody>
      </p:sp>
      <p:sp>
        <p:nvSpPr>
          <p:cNvPr id="113" name="TextBox 28">
            <a:extLst>
              <a:ext uri="{FF2B5EF4-FFF2-40B4-BE49-F238E27FC236}">
                <a16:creationId xmlns:a16="http://schemas.microsoft.com/office/drawing/2014/main" id="{86204043-61CA-4887-8789-00A7B23249AA}"/>
              </a:ext>
            </a:extLst>
          </p:cNvPr>
          <p:cNvSpPr txBox="1"/>
          <p:nvPr/>
        </p:nvSpPr>
        <p:spPr>
          <a:xfrm>
            <a:off x="4800600" y="914400"/>
            <a:ext cx="4392488" cy="369332"/>
          </a:xfrm>
          <a:prstGeom prst="rect">
            <a:avLst/>
          </a:prstGeom>
          <a:noFill/>
          <a:ln>
            <a:noFill/>
          </a:ln>
        </p:spPr>
        <p:txBody>
          <a:bodyPr wrap="square" rtlCol="0">
            <a:spAutoFit/>
          </a:bodyPr>
          <a:lstStyle/>
          <a:p>
            <a:r>
              <a:rPr lang="en-US" altLang="zh-CN" b="1" dirty="0" err="1">
                <a:latin typeface="+mn-ea"/>
                <a:ea typeface="+mn-ea"/>
                <a:cs typeface="Times New Roman" pitchFamily="18" charset="0"/>
              </a:rPr>
              <a:t>S.next</a:t>
            </a:r>
            <a:r>
              <a:rPr lang="zh-CN" altLang="en-US" b="1" dirty="0">
                <a:latin typeface="+mn-ea"/>
                <a:ea typeface="+mn-ea"/>
                <a:cs typeface="Times New Roman" pitchFamily="18" charset="0"/>
              </a:rPr>
              <a:t>： </a:t>
            </a:r>
            <a:r>
              <a:rPr lang="en-US" altLang="zh-CN" b="1" dirty="0">
                <a:latin typeface="+mn-ea"/>
                <a:ea typeface="+mn-ea"/>
                <a:cs typeface="Times New Roman" pitchFamily="18" charset="0"/>
              </a:rPr>
              <a:t>label0</a:t>
            </a:r>
            <a:endParaRPr lang="zh-CN" altLang="en-US" b="1" dirty="0">
              <a:latin typeface="+mn-ea"/>
              <a:ea typeface="+mn-ea"/>
              <a:cs typeface="Times New Roman" pitchFamily="18" charset="0"/>
            </a:endParaRPr>
          </a:p>
        </p:txBody>
      </p:sp>
      <p:sp>
        <p:nvSpPr>
          <p:cNvPr id="50" name="TextBox 40">
            <a:extLst>
              <a:ext uri="{FF2B5EF4-FFF2-40B4-BE49-F238E27FC236}">
                <a16:creationId xmlns:a16="http://schemas.microsoft.com/office/drawing/2014/main" id="{E49CBA8D-3DC3-4E6E-AFA7-009136B76A7C}"/>
              </a:ext>
            </a:extLst>
          </p:cNvPr>
          <p:cNvSpPr txBox="1"/>
          <p:nvPr/>
        </p:nvSpPr>
        <p:spPr>
          <a:xfrm>
            <a:off x="2199928" y="3420289"/>
            <a:ext cx="1584176" cy="584775"/>
          </a:xfrm>
          <a:prstGeom prst="rect">
            <a:avLst/>
          </a:prstGeom>
          <a:noFill/>
          <a:ln>
            <a:noFill/>
          </a:ln>
        </p:spPr>
        <p:txBody>
          <a:bodyPr wrap="square" rtlCol="0">
            <a:spAutoFit/>
          </a:bodyPr>
          <a:lstStyle/>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2</a:t>
            </a:r>
            <a:r>
              <a:rPr lang="en-US" altLang="zh-CN" sz="1600" b="1" dirty="0">
                <a:solidFill>
                  <a:srgbClr val="FF0000"/>
                </a:solidFill>
                <a:latin typeface="Times New Roman" pitchFamily="18" charset="0"/>
                <a:cs typeface="Times New Roman" pitchFamily="18" charset="0"/>
              </a:rPr>
              <a:t>.true:Label1</a:t>
            </a:r>
          </a:p>
          <a:p>
            <a:r>
              <a:rPr lang="en-US" altLang="zh-CN" sz="1600" b="1" dirty="0">
                <a:solidFill>
                  <a:srgbClr val="FF0000"/>
                </a:solidFill>
                <a:latin typeface="Times New Roman" pitchFamily="18" charset="0"/>
                <a:cs typeface="Times New Roman" pitchFamily="18" charset="0"/>
              </a:rPr>
              <a:t>E</a:t>
            </a:r>
            <a:r>
              <a:rPr lang="en-US" altLang="zh-CN" sz="1600" b="1" baseline="-25000" dirty="0">
                <a:solidFill>
                  <a:srgbClr val="FF0000"/>
                </a:solidFill>
                <a:latin typeface="Times New Roman" pitchFamily="18" charset="0"/>
                <a:cs typeface="Times New Roman" pitchFamily="18" charset="0"/>
              </a:rPr>
              <a:t>2</a:t>
            </a:r>
            <a:r>
              <a:rPr lang="en-US" altLang="zh-CN" sz="1600" b="1" dirty="0">
                <a:solidFill>
                  <a:srgbClr val="FF0000"/>
                </a:solidFill>
                <a:latin typeface="Times New Roman" pitchFamily="18" charset="0"/>
                <a:cs typeface="Times New Roman" pitchFamily="18" charset="0"/>
              </a:rPr>
              <a:t>.false:label2</a:t>
            </a:r>
            <a:endParaRPr lang="zh-CN" altLang="en-US" sz="1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7342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38889E-6 -2.08092E-6 L -0.14948 0.13642 " pathEditMode="relative" ptsTypes="AA">
                                      <p:cBhvr>
                                        <p:cTn id="6" dur="2000" fill="hold"/>
                                        <p:tgtEl>
                                          <p:spTgt spid="2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15104 0.1311 L -0.24566 0.28832 " pathEditMode="relative" rAng="0" ptsTypes="AA">
                                      <p:cBhvr>
                                        <p:cTn id="10" dur="2000" fill="hold"/>
                                        <p:tgtEl>
                                          <p:spTgt spid="28"/>
                                        </p:tgtEl>
                                        <p:attrNameLst>
                                          <p:attrName>ppt_x</p:attrName>
                                          <p:attrName>ppt_y</p:attrName>
                                        </p:attrNameLst>
                                      </p:cBhvr>
                                      <p:rCtr x="-4700" y="790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24236 0.28624 L -0.30538 0.44347 " pathEditMode="relative" rAng="0" ptsTypes="AA">
                                      <p:cBhvr>
                                        <p:cTn id="14" dur="2000" fill="hold"/>
                                        <p:tgtEl>
                                          <p:spTgt spid="28"/>
                                        </p:tgtEl>
                                        <p:attrNameLst>
                                          <p:attrName>ppt_x</p:attrName>
                                          <p:attrName>ppt_y</p:attrName>
                                        </p:attrNameLst>
                                      </p:cBhvr>
                                      <p:rCtr x="-3200" y="7900"/>
                                    </p:animMotion>
                                  </p:childTnLst>
                                </p:cTn>
                              </p:par>
                            </p:childTnLst>
                          </p:cTn>
                        </p:par>
                        <p:par>
                          <p:cTn id="15" fill="hold">
                            <p:stCondLst>
                              <p:cond delay="2000"/>
                            </p:stCondLst>
                            <p:childTnLst>
                              <p:par>
                                <p:cTn id="16" presetID="0" presetClass="path" presetSubtype="0" accel="50000" decel="50000" fill="hold" nodeType="afterEffect">
                                  <p:stCondLst>
                                    <p:cond delay="0"/>
                                  </p:stCondLst>
                                  <p:childTnLst>
                                    <p:animMotion origin="layout" path="M -0.30313 0.43722 C -0.29063 0.42058 -0.30573 0.43861 -0.29358 0.4289 C -0.29063 0.42659 -0.2842 0.41202 -0.2842 0.41179 C -0.28212 0.40763 -0.27604 0.40647 -0.27309 0.40555 C -0.27153 0.40416 -0.26945 0.40347 -0.26823 0.40138 C -0.26719 0.39954 -0.26806 0.3963 -0.26667 0.39491 C -0.26389 0.39237 -0.26024 0.39214 -0.25712 0.39075 C -0.25556 0.39006 -0.25243 0.38867 -0.25243 0.3889 C -0.24844 0.38358 -0.2467 0.37688 -0.24132 0.37387 C -0.2382 0.37202 -0.23177 0.36971 -0.23177 0.36994 C -0.22969 0.3711 -0.22674 0.37133 -0.22535 0.37387 C -0.21997 0.38404 -0.22778 0.39352 -0.2158 0.3993 C -0.21181 0.40508 -0.21059 0.4104 -0.20642 0.41618 C -0.20208 0.43167 -0.20833 0.41202 -0.2 0.4289 C -0.19913 0.43075 -0.19948 0.43352 -0.19844 0.43514 C -0.19722 0.43722 -0.19531 0.43815 -0.19358 0.4393 C -0.19202 0.44023 -0.18889 0.44138 -0.18889 0.44162 " pathEditMode="relative" rAng="0" ptsTypes="ffffffffffffffffA">
                                      <p:cBhvr>
                                        <p:cTn id="17" dur="2000" fill="hold"/>
                                        <p:tgtEl>
                                          <p:spTgt spid="28"/>
                                        </p:tgtEl>
                                        <p:attrNameLst>
                                          <p:attrName>ppt_x</p:attrName>
                                          <p:attrName>ppt_y</p:attrName>
                                        </p:attrNameLst>
                                      </p:cBhvr>
                                      <p:rCtr x="5600" y="-3200"/>
                                    </p:animMotion>
                                  </p:childTnLst>
                                </p:cTn>
                              </p:par>
                            </p:childTnLst>
                          </p:cTn>
                        </p:par>
                        <p:par>
                          <p:cTn id="18" fill="hold">
                            <p:stCondLst>
                              <p:cond delay="4000"/>
                            </p:stCondLst>
                            <p:childTnLst>
                              <p:par>
                                <p:cTn id="19" presetID="0" presetClass="path" presetSubtype="0" accel="50000" decel="50000" fill="hold" grpId="3" nodeType="afterEffect">
                                  <p:stCondLst>
                                    <p:cond delay="0"/>
                                  </p:stCondLst>
                                  <p:childTnLst>
                                    <p:animMotion origin="layout" path="M -0.19045 0.4393 L -0.24566 0.29248 " pathEditMode="relative" rAng="0" ptsTypes="AA">
                                      <p:cBhvr>
                                        <p:cTn id="20" dur="2000" fill="hold"/>
                                        <p:tgtEl>
                                          <p:spTgt spid="28"/>
                                        </p:tgtEl>
                                        <p:attrNameLst>
                                          <p:attrName>ppt_x</p:attrName>
                                          <p:attrName>ppt_y</p:attrName>
                                        </p:attrNameLst>
                                      </p:cBhvr>
                                      <p:rCtr x="-2800" y="-7400"/>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4" nodeType="clickEffect">
                                  <p:stCondLst>
                                    <p:cond delay="0"/>
                                  </p:stCondLst>
                                  <p:childTnLst>
                                    <p:animMotion origin="layout" path="M -0.2441 0.2904 L -0.14948 0.12254 " pathEditMode="relative" rAng="0" ptsTypes="AA">
                                      <p:cBhvr>
                                        <p:cTn id="24" dur="2000" fill="hold"/>
                                        <p:tgtEl>
                                          <p:spTgt spid="28"/>
                                        </p:tgtEl>
                                        <p:attrNameLst>
                                          <p:attrName>ppt_x</p:attrName>
                                          <p:attrName>ppt_y</p:attrName>
                                        </p:attrNameLst>
                                      </p:cBhvr>
                                      <p:rCtr x="4700" y="-8400"/>
                                    </p:animMotion>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5" nodeType="clickEffect">
                                  <p:stCondLst>
                                    <p:cond delay="0"/>
                                  </p:stCondLst>
                                  <p:childTnLst>
                                    <p:animMotion origin="layout" path="M -0.14948 0.1311 L -0.03924 0.29873 " pathEditMode="relative" rAng="0" ptsTypes="AA">
                                      <p:cBhvr>
                                        <p:cTn id="28" dur="2000" fill="hold"/>
                                        <p:tgtEl>
                                          <p:spTgt spid="28"/>
                                        </p:tgtEl>
                                        <p:attrNameLst>
                                          <p:attrName>ppt_x</p:attrName>
                                          <p:attrName>ppt_y</p:attrName>
                                        </p:attrNameLst>
                                      </p:cBhvr>
                                      <p:rCtr x="5500" y="8400"/>
                                    </p:animMotion>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6" nodeType="clickEffect">
                                  <p:stCondLst>
                                    <p:cond delay="0"/>
                                  </p:stCondLst>
                                  <p:childTnLst>
                                    <p:animMotion origin="layout" path="M -0.0434 0.29873 C -0.04497 0.30728 -0.04722 0.31214 -0.04983 0.32 C -0.05243 0.32786 -0.05399 0.33688 -0.05608 0.3452 C -0.05712 0.34959 -0.06094 0.35167 -0.0625 0.35584 C -0.06389 0.35977 -0.06476 0.36693 -0.06563 0.37063 C -0.06667 0.37503 -0.06892 0.38335 -0.06892 0.38358 C -0.07118 0.40231 -0.0757 0.41688 -0.08785 0.42774 C -0.09149 0.44763 -0.09636 0.44092 -0.11493 0.44254 C -0.1191 0.45086 -0.12118 0.44878 -0.12604 0.45526 C -0.12743 0.46474 -0.1283 0.47052 -0.13229 0.47838 C -0.13906 0.50636 -0.12934 0.53826 -0.14184 0.563 C -0.14323 0.57665 -0.14254 0.58589 -0.15295 0.59052 C -0.15452 0.5926 -0.1566 0.59422 -0.15781 0.59676 C -0.15868 0.59861 -0.15816 0.60162 -0.15938 0.60323 C -0.16059 0.60485 -0.17153 0.61063 -0.17361 0.61156 C -0.1809 0.61826 -0.18021 0.62543 -0.1816 0.63699 C -0.18004 0.68347 -0.18889 0.69133 -0.15938 0.69618 C -0.15295 0.7126 -0.13906 0.7156 -0.12604 0.71954 C -0.11493 0.73341 -0.09306 0.72439 -0.0816 0.7237 C -0.06702 0.71722 -0.07535 0.72 -0.05608 0.71722 C -0.05452 0.71653 -0.05226 0.71699 -0.05139 0.71514 C -0.04844 0.70959 -0.05035 0.70081 -0.0467 0.69618 C -0.03715 0.68393 -0.03629 0.67006 -0.03229 0.65387 C -0.03281 0.64115 -0.03299 0.62867 -0.03386 0.61595 C -0.0342 0.61156 -0.03524 0.60763 -0.03559 0.60323 C -0.03715 0.58011 -0.03611 0.55399 -0.04184 0.53133 C -0.04236 0.52555 -0.04288 0.50797 -0.0467 0.50173 C -0.04879 0.49826 -0.05226 0.49641 -0.05452 0.49318 C -0.05695 0.48046 -0.05538 0.48763 -0.05938 0.47214 C -0.06042 0.46797 -0.06892 0.46797 -0.06892 0.46821 C -0.06997 0.46659 -0.07083 0.46474 -0.07205 0.46358 C -0.07344 0.46243 -0.07552 0.46289 -0.07674 0.4615 C -0.07934 0.45873 -0.08073 0.4541 -0.08316 0.45086 C -0.0842 0.4467 -0.08507 0.44138 -0.08785 0.43838 C -0.08924 0.43699 -0.09115 0.43722 -0.09271 0.43607 C -0.0934 0.4356 -0.09375 0.43468 -0.09427 0.43399 " pathEditMode="relative" rAng="0" ptsTypes="fffffffffffffffffffffffffffffffffffA">
                                      <p:cBhvr>
                                        <p:cTn id="32" dur="2000" fill="hold"/>
                                        <p:tgtEl>
                                          <p:spTgt spid="28"/>
                                        </p:tgtEl>
                                        <p:attrNameLst>
                                          <p:attrName>ppt_x</p:attrName>
                                          <p:attrName>ppt_y</p:attrName>
                                        </p:attrNameLst>
                                      </p:cBhvr>
                                      <p:rCtr x="-6700" y="21700"/>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7" nodeType="clickEffect">
                                  <p:stCondLst>
                                    <p:cond delay="0"/>
                                  </p:stCondLst>
                                  <p:childTnLst>
                                    <p:animMotion origin="layout" path="M -0.09445 0.44578 L -0.03924 0.28832 " pathEditMode="relative" rAng="0" ptsTypes="AA">
                                      <p:cBhvr>
                                        <p:cTn id="36" dur="2000" fill="hold"/>
                                        <p:tgtEl>
                                          <p:spTgt spid="28"/>
                                        </p:tgtEl>
                                        <p:attrNameLst>
                                          <p:attrName>ppt_x</p:attrName>
                                          <p:attrName>ppt_y</p:attrName>
                                        </p:attrNameLst>
                                      </p:cBhvr>
                                      <p:rCtr x="2800" y="-7900"/>
                                    </p:animMotion>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8" nodeType="clickEffect">
                                  <p:stCondLst>
                                    <p:cond delay="0"/>
                                  </p:stCondLst>
                                  <p:childTnLst>
                                    <p:animMotion origin="layout" path="M -0.03577 0.29665 C -0.02778 0.30011 -0.03056 0.3052 -0.02465 0.31144 C -0.01458 0.32231 -0.0066 0.33711 0.00069 0.35144 C 0.00312 0.36138 0.00851 0.36601 0.0118 0.3748 C 0.01528 0.38381 0.01423 0.39283 0.01979 0.40023 C 0.02344 0.41503 0.01823 0.39722 0.02604 0.41295 C 0.02691 0.4148 0.02673 0.41734 0.0276 0.41919 C 0.03021 0.42497 0.03802 0.43468 0.04201 0.43815 C 0.04531 0.45202 0.04114 0.46428 0.03403 0.47422 C 0.03351 0.47907 0.03368 0.48439 0.03246 0.48901 C 0.03194 0.49086 0.03003 0.49156 0.02917 0.49318 C 0.0283 0.49503 0.02847 0.49757 0.0276 0.49942 C 0.02309 0.51029 0.02118 0.51052 0.01805 0.52046 C 0.01319 0.53665 0.0184 0.5304 0.01024 0.53757 C 0.00972 0.53942 0.00937 0.54196 0.00868 0.54381 C 0.00781 0.54612 0.00625 0.54797 0.00538 0.55029 C 0.00173 0.56115 0.00243 0.56485 -0.00417 0.57341 C -0.0099 0.58913 -0.01285 0.60555 -0.01684 0.62219 C -0.01632 0.64323 -0.01667 0.66451 -0.01528 0.68555 C -0.01476 0.69248 -0.01042 0.69202 -0.00729 0.6941 C 0.00173 0.70011 0.00989 0.70127 0.01979 0.70451 C 0.06389 0.70335 0.08125 0.71052 0.11337 0.69618 C 0.11771 0.6874 0.11979 0.68901 0.12604 0.68347 C 0.12552 0.65803 0.12587 0.6326 0.12448 0.6074 C 0.12413 0.60162 0.11962 0.59792 0.11805 0.59214 C 0.11285 0.57341 0.1125 0.55329 0.10538 0.53549 C 0.10399 0.52578 0.10121 0.51745 0.09913 0.50797 C 0.09861 0.5052 0.09896 0.50173 0.09757 0.49942 C 0.09653 0.49757 0.09427 0.49803 0.09271 0.49734 C 0.08785 0.48763 0.08542 0.48 0.0816 0.46982 C 0.0809 0.46774 0.08125 0.4652 0.08003 0.46358 C 0.07882 0.46196 0.07691 0.46219 0.07535 0.4615 C 0.07309 0.45873 0.06962 0.45803 0.06736 0.45503 C 0.06614 0.45341 0.06736 0.44948 0.0658 0.44878 C 0.04601 0.4393 0.05278 0.45456 0.04826 0.44254 " pathEditMode="relative" rAng="0" ptsTypes="ffffffffffffffffffffffffffffffffffA">
                                      <p:cBhvr>
                                        <p:cTn id="40" dur="2000" fill="hold"/>
                                        <p:tgtEl>
                                          <p:spTgt spid="28"/>
                                        </p:tgtEl>
                                        <p:attrNameLst>
                                          <p:attrName>ppt_x</p:attrName>
                                          <p:attrName>ppt_y</p:attrName>
                                        </p:attrNameLst>
                                      </p:cBhvr>
                                      <p:rCtr x="8100" y="20700"/>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9" nodeType="clickEffect">
                                  <p:stCondLst>
                                    <p:cond delay="0"/>
                                  </p:stCondLst>
                                  <p:childTnLst>
                                    <p:animMotion origin="layout" path="M 0.04739 0.44786 L -0.03924 0.2904 " pathEditMode="relative" rAng="0" ptsTypes="AA">
                                      <p:cBhvr>
                                        <p:cTn id="44" dur="2000" fill="hold"/>
                                        <p:tgtEl>
                                          <p:spTgt spid="28"/>
                                        </p:tgtEl>
                                        <p:attrNameLst>
                                          <p:attrName>ppt_x</p:attrName>
                                          <p:attrName>ppt_y</p:attrName>
                                        </p:attrNameLst>
                                      </p:cBhvr>
                                      <p:rCtr x="-4300" y="-7900"/>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0" nodeType="clickEffect">
                                  <p:stCondLst>
                                    <p:cond delay="0"/>
                                  </p:stCondLst>
                                  <p:childTnLst>
                                    <p:animMotion origin="layout" path="M -0.03924 0.29873 L -0.14948 0.1311 " pathEditMode="relative" rAng="0" ptsTypes="AA">
                                      <p:cBhvr>
                                        <p:cTn id="48" dur="2000" fill="hold"/>
                                        <p:tgtEl>
                                          <p:spTgt spid="28"/>
                                        </p:tgtEl>
                                        <p:attrNameLst>
                                          <p:attrName>ppt_x</p:attrName>
                                          <p:attrName>ppt_y</p:attrName>
                                        </p:attrNameLst>
                                      </p:cBhvr>
                                      <p:rCtr x="-5500" y="-8400"/>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11" nodeType="clickEffect">
                                  <p:stCondLst>
                                    <p:cond delay="0"/>
                                  </p:stCondLst>
                                  <p:childTnLst>
                                    <p:animMotion origin="layout" path="M -0.14792 0.13942 L -0.00625 0.003 " pathEditMode="relative" rAng="0" ptsTypes="AA">
                                      <p:cBhvr>
                                        <p:cTn id="52" dur="2000" fill="hold"/>
                                        <p:tgtEl>
                                          <p:spTgt spid="28"/>
                                        </p:tgtEl>
                                        <p:attrNameLst>
                                          <p:attrName>ppt_x</p:attrName>
                                          <p:attrName>ppt_y</p:attrName>
                                        </p:attrNameLst>
                                      </p:cBhvr>
                                      <p:rCtr x="7100" y="-6800"/>
                                    </p:animMotion>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grpId="12" nodeType="clickEffect">
                                  <p:stCondLst>
                                    <p:cond delay="0"/>
                                  </p:stCondLst>
                                  <p:childTnLst>
                                    <p:animMotion origin="layout" path="M 0 0 C 0.0059 0.00531 0.01232 0.00739 0.01892 0.01063 C 0.02135 0.01364 0.02448 0.01572 0.02691 0.01896 C 0.03403 0.02867 0.02552 0.02358 0.03489 0.02751 C 0.03993 0.03768 0.04323 0.05063 0.05226 0.05502 C 0.05833 0.06265 0.05434 0.05803 0.0651 0.06751 C 0.07326 0.07468 0.08038 0.08555 0.08889 0.09294 C 0.09583 0.10751 0.10555 0.11676 0.11423 0.12901 C 0.11667 0.13896 0.11996 0.13618 0.12378 0.14381 C 0.12726 0.15075 0.12864 0.15699 0.13333 0.16277 C 0.12847 0.16878 0.12882 0.17248 0.12222 0.17549 C 0.12135 0.18127 0.11944 0.18659 0.11892 0.19237 C 0.11528 0.22797 0.11996 0.20763 0.1158 0.22404 C 0.11458 0.24647 0.11146 0.26728 0.10955 0.28948 C 0.10816 0.30589 0.10885 0.3341 0.10156 0.34867 C 0.09739 0.3993 0.09792 0.39768 0.1 0.4756 C 0.10017 0.48138 0.10017 0.48716 0.10156 0.49248 C 0.10625 0.51052 0.1059 0.50034 0.11111 0.50936 C 0.11337 0.51352 0.11371 0.52046 0.11736 0.52208 C 0.12048 0.52346 0.12691 0.52624 0.12691 0.52624 C 0.13368 0.53225 0.13767 0.53294 0.14601 0.53479 C 0.18333 0.53387 0.22639 0.56023 0.24757 0.51792 C 0.24826 0.50173 0.25069 0.48555 0.25069 0.46936 C 0.25069 0.45803 0.25035 0.4467 0.24913 0.43537 C 0.24861 0.43098 0.24601 0.42265 0.24601 0.42265 C 0.24496 0.40855 0.24427 0.39445 0.24288 0.38057 C 0.24184 0.36971 0.23802 0.3593 0.23646 0.34867 C 0.23594 0.32393 0.23628 0.29919 0.23489 0.27468 C 0.23472 0.27213 0.23212 0.27098 0.23177 0.26844 C 0.22899 0.25109 0.2342 0.23861 0.22222 0.23028 C 0.21719 0.22081 0.21528 0.20948 0.21267 0.19861 C 0.21215 0.19653 0.20052 0.19052 0.19844 0.1882 C 0.19566 0.18497 0.19045 0.17757 0.19045 0.17757 C 0.18837 0.16924 0.18715 0.16763 0.1809 0.16485 C 0.17552 0.15422 0.17257 0.15468 0.1651 0.14797 C 0.16458 0.14589 0.16337 0.1415 0.16337 0.1415 " pathEditMode="relative" ptsTypes="fffffffffffffffffffffffffffffffffffA">
                                      <p:cBhvr>
                                        <p:cTn id="56" dur="2000" fill="hold"/>
                                        <p:tgtEl>
                                          <p:spTgt spid="28"/>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3" nodeType="clickEffect">
                                  <p:stCondLst>
                                    <p:cond delay="0"/>
                                  </p:stCondLst>
                                  <p:childTnLst>
                                    <p:animMotion origin="layout" path="M 0.16076 0.13942 L 0.00312 0.003 " pathEditMode="relative" rAng="0" ptsTypes="AA">
                                      <p:cBhvr>
                                        <p:cTn id="60" dur="2000" fill="hold"/>
                                        <p:tgtEl>
                                          <p:spTgt spid="28"/>
                                        </p:tgtEl>
                                        <p:attrNameLst>
                                          <p:attrName>ppt_x</p:attrName>
                                          <p:attrName>ppt_y</p:attrName>
                                        </p:attrNameLst>
                                      </p:cBhvr>
                                      <p:rCtr x="-7900" y="-6800"/>
                                    </p:animMotion>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4" nodeType="clickEffect">
                                  <p:stCondLst>
                                    <p:cond delay="0"/>
                                  </p:stCondLst>
                                  <p:childTnLst>
                                    <p:animMotion origin="layout" path="M 0 0 C 0.01007 0.00185 0.01597 0.00416 0.02534 0.00856 C 0.02847 0.00994 0.03489 0.01272 0.03489 0.01272 C 0.03993 0.01919 0.04513 0.02266 0.05086 0.02751 C 0.05538 0.03653 0.06076 0.04208 0.06666 0.04856 C 0.06788 0.04994 0.0684 0.05202 0.06979 0.05295 C 0.07326 0.05526 0.07743 0.0548 0.0809 0.05711 C 0.09461 0.06613 0.07604 0.05711 0.09201 0.06335 C 0.09895 0.06613 0.10573 0.0689 0.11267 0.07191 C 0.11423 0.0726 0.11753 0.07399 0.11753 0.07399 C 0.12343 0.07931 0.13073 0.07977 0.13645 0.08462 C 0.14739 0.09387 0.16215 0.09734 0.17465 0.1015 C 0.18854 0.11399 0.20746 0.11653 0.22378 0.11838 C 0.23055 0.12116 0.23368 0.12925 0.23975 0.13318 C 0.2493 0.13942 0.26128 0.14266 0.27152 0.1459 C 0.28958 0.15168 0.26163 0.14335 0.2809 0.15214 C 0.28402 0.15353 0.28732 0.15376 0.29045 0.15445 C 0.29513 0.17318 0.28854 0.19168 0.2842 0.20925 C 0.28368 0.2111 0.28159 0.22012 0.2809 0.22197 C 0.27899 0.22636 0.27465 0.23468 0.27465 0.23468 C 0.27274 0.26451 0.27257 0.26197 0.27152 0.29803 C 0.27048 0.33318 0.27413 0.3711 0.26198 0.4037 C 0.25538 0.43792 0.25243 0.47306 0.246 0.50728 C 0.24739 0.51884 0.24566 0.52486 0.25399 0.52856 C 0.26614 0.55283 0.32465 0.54312 0.32864 0.54335 C 0.34288 0.54798 0.33715 0.54566 0.346 0.5496 C 0.35763 0.5489 0.36927 0.54867 0.3809 0.54751 C 0.38368 0.54728 0.38628 0.54636 0.38888 0.54543 C 0.39218 0.54428 0.39843 0.54127 0.39843 0.54127 C 0.40607 0.53434 0.41319 0.52694 0.42066 0.52 C 0.41961 0.50451 0.41944 0.48879 0.41753 0.47353 C 0.41736 0.47145 0.41475 0.47121 0.41423 0.46936 C 0.41319 0.46613 0.41319 0.4622 0.41267 0.45873 C 0.41059 0.44162 0.40798 0.42197 0.4 0.40809 C 0.39948 0.40324 0.39948 0.39815 0.39843 0.39329 C 0.39635 0.38335 0.39513 0.38659 0.39201 0.3785 C 0.39045 0.37434 0.38854 0.36671 0.38732 0.36162 C 0.38576 0.34636 0.38454 0.32694 0.37934 0.3126 C 0.3776 0.30821 0.37517 0.30405 0.37309 0.30012 C 0.37135 0.29642 0.36979 0.2874 0.36979 0.2874 C 0.36823 0.27468 0.36475 0.26705 0.36041 0.25572 C 0.35816 0.24971 0.35711 0.24 0.35399 0.23468 C 0.35277 0.23283 0.35069 0.23214 0.3493 0.23052 C 0.34757 0.22867 0.34583 0.22636 0.34444 0.22405 C 0.34218 0.22012 0.33819 0.21133 0.33819 0.21133 C 0.33628 0.20185 0.33229 0.1926 0.32864 0.18405 C 0.32673 0.17965 0.32222 0.17133 0.32222 0.17133 C 0.31857 0.15653 0.32222 0.16 0.31423 0.15653 C 0.31163 0.15306 0.30798 0.14913 0.30798 0.14382 " pathEditMode="relative" ptsTypes="ffffffffffffffffffffffffffffffffffffffffffffffffA">
                                      <p:cBhvr>
                                        <p:cTn id="64" dur="2000" fill="hold"/>
                                        <p:tgtEl>
                                          <p:spTgt spid="28"/>
                                        </p:tgtEl>
                                        <p:attrNameLst>
                                          <p:attrName>ppt_x</p:attrName>
                                          <p:attrName>ppt_y</p:attrName>
                                        </p:attrNameLst>
                                      </p:cBhvr>
                                    </p:animMotion>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5" nodeType="clickEffect">
                                  <p:stCondLst>
                                    <p:cond delay="0"/>
                                  </p:stCondLst>
                                  <p:childTnLst>
                                    <p:animMotion origin="layout" path="M 0.30712 0.14774 L 1.38889E-6 0.01133 " pathEditMode="relative" rAng="0" ptsTypes="AA">
                                      <p:cBhvr>
                                        <p:cTn id="68" dur="2000" fill="hold"/>
                                        <p:tgtEl>
                                          <p:spTgt spid="28"/>
                                        </p:tgtEl>
                                        <p:attrNameLst>
                                          <p:attrName>ppt_x</p:attrName>
                                          <p:attrName>ppt_y</p:attrName>
                                        </p:attrNameLst>
                                      </p:cBhvr>
                                      <p:rCtr x="-15400" y="-6800"/>
                                    </p:animMotion>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nodeType="click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box(in)">
                                      <p:cBhvr>
                                        <p:cTn id="73" dur="500"/>
                                        <p:tgtEl>
                                          <p:spTgt spid="106"/>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107"/>
                                        </p:tgtEl>
                                        <p:attrNameLst>
                                          <p:attrName>style.visibility</p:attrName>
                                        </p:attrNameLst>
                                      </p:cBhvr>
                                      <p:to>
                                        <p:strVal val="visible"/>
                                      </p:to>
                                    </p:set>
                                    <p:animEffect transition="in" filter="box(in)">
                                      <p:cBhvr>
                                        <p:cTn id="78" dur="500"/>
                                        <p:tgtEl>
                                          <p:spTgt spid="107"/>
                                        </p:tgtEl>
                                      </p:cBhvr>
                                    </p:animEffect>
                                  </p:childTnLst>
                                </p:cTn>
                              </p:par>
                            </p:childTnLst>
                          </p:cTn>
                        </p:par>
                        <p:par>
                          <p:cTn id="79" fill="hold">
                            <p:stCondLst>
                              <p:cond delay="500"/>
                            </p:stCondLst>
                            <p:childTnLst>
                              <p:par>
                                <p:cTn id="80" presetID="4" presetClass="entr" presetSubtype="16" fill="hold" nodeType="after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box(in)">
                                      <p:cBhvr>
                                        <p:cTn id="82" dur="2000"/>
                                        <p:tgtEl>
                                          <p:spTgt spid="108"/>
                                        </p:tgtEl>
                                      </p:cBhvr>
                                    </p:animEffect>
                                  </p:childTnLst>
                                </p:cTn>
                              </p:par>
                            </p:childTnLst>
                          </p:cTn>
                        </p:par>
                        <p:par>
                          <p:cTn id="83" fill="hold">
                            <p:stCondLst>
                              <p:cond delay="2500"/>
                            </p:stCondLst>
                            <p:childTnLst>
                              <p:par>
                                <p:cTn id="84" presetID="4" presetClass="entr" presetSubtype="16" fill="hold" nodeType="after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box(in)">
                                      <p:cBhvr>
                                        <p:cTn id="86" dur="2000"/>
                                        <p:tgtEl>
                                          <p:spTgt spid="109"/>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nodeType="clickEffect">
                                  <p:stCondLst>
                                    <p:cond delay="0"/>
                                  </p:stCondLst>
                                  <p:childTnLst>
                                    <p:set>
                                      <p:cBhvr>
                                        <p:cTn id="90" dur="1" fill="hold">
                                          <p:stCondLst>
                                            <p:cond delay="0"/>
                                          </p:stCondLst>
                                        </p:cTn>
                                        <p:tgtEl>
                                          <p:spTgt spid="110"/>
                                        </p:tgtEl>
                                        <p:attrNameLst>
                                          <p:attrName>style.visibility</p:attrName>
                                        </p:attrNameLst>
                                      </p:cBhvr>
                                      <p:to>
                                        <p:strVal val="visible"/>
                                      </p:to>
                                    </p:set>
                                    <p:animEffect transition="in" filter="box(in)">
                                      <p:cBhvr>
                                        <p:cTn id="91" dur="500"/>
                                        <p:tgtEl>
                                          <p:spTgt spid="110"/>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nodeType="clickEffect">
                                  <p:stCondLst>
                                    <p:cond delay="0"/>
                                  </p:stCondLst>
                                  <p:childTnLst>
                                    <p:set>
                                      <p:cBhvr>
                                        <p:cTn id="95" dur="1" fill="hold">
                                          <p:stCondLst>
                                            <p:cond delay="0"/>
                                          </p:stCondLst>
                                        </p:cTn>
                                        <p:tgtEl>
                                          <p:spTgt spid="111"/>
                                        </p:tgtEl>
                                        <p:attrNameLst>
                                          <p:attrName>style.visibility</p:attrName>
                                        </p:attrNameLst>
                                      </p:cBhvr>
                                      <p:to>
                                        <p:strVal val="visible"/>
                                      </p:to>
                                    </p:set>
                                    <p:animEffect transition="in" filter="box(in)">
                                      <p:cBhvr>
                                        <p:cTn id="96" dur="500"/>
                                        <p:tgtEl>
                                          <p:spTgt spid="111"/>
                                        </p:tgtEl>
                                      </p:cBhvr>
                                    </p:animEffect>
                                  </p:childTnLst>
                                </p:cTn>
                              </p:par>
                            </p:childTnLst>
                          </p:cTn>
                        </p:par>
                        <p:par>
                          <p:cTn id="97" fill="hold">
                            <p:stCondLst>
                              <p:cond delay="500"/>
                            </p:stCondLst>
                            <p:childTnLst>
                              <p:par>
                                <p:cTn id="98" presetID="4" presetClass="entr" presetSubtype="16" fill="hold" nodeType="after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box(in)">
                                      <p:cBhvr>
                                        <p:cTn id="100"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2" animBg="1"/>
      <p:bldP spid="28" grpId="3" animBg="1"/>
      <p:bldP spid="28" grpId="4" animBg="1"/>
      <p:bldP spid="28" grpId="5" animBg="1"/>
      <p:bldP spid="28" grpId="6" animBg="1"/>
      <p:bldP spid="28" grpId="7" animBg="1"/>
      <p:bldP spid="28" grpId="8" animBg="1"/>
      <p:bldP spid="28" grpId="9" animBg="1"/>
      <p:bldP spid="28" grpId="10" animBg="1"/>
      <p:bldP spid="28" grpId="11" animBg="1"/>
      <p:bldP spid="28" grpId="12" animBg="1"/>
      <p:bldP spid="28" grpId="13" animBg="1"/>
      <p:bldP spid="28" grpId="14" animBg="1"/>
      <p:bldP spid="28" grpId="15"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404664"/>
            <a:ext cx="8280920" cy="523220"/>
          </a:xfrm>
          <a:prstGeom prst="rect">
            <a:avLst/>
          </a:prstGeom>
          <a:noFill/>
        </p:spPr>
        <p:txBody>
          <a:bodyPr wrap="square" rtlCol="0">
            <a:spAutoFit/>
          </a:bodyPr>
          <a:lstStyle/>
          <a:p>
            <a:pPr algn="l"/>
            <a:r>
              <a:rPr lang="zh-CN" altLang="en-US" sz="2800" b="1" dirty="0">
                <a:latin typeface="宋体" pitchFamily="2" charset="-122"/>
                <a:ea typeface="宋体" pitchFamily="2" charset="-122"/>
              </a:rPr>
              <a:t>中间代码生成中的换名问题</a:t>
            </a:r>
          </a:p>
        </p:txBody>
      </p:sp>
      <p:sp>
        <p:nvSpPr>
          <p:cNvPr id="4" name="Rectangle 3"/>
          <p:cNvSpPr txBox="1">
            <a:spLocks noChangeArrowheads="1"/>
          </p:cNvSpPr>
          <p:nvPr/>
        </p:nvSpPr>
        <p:spPr bwMode="auto">
          <a:xfrm>
            <a:off x="251520" y="1306294"/>
            <a:ext cx="3312170" cy="3418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0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int</a:t>
            </a: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t>
            </a:r>
            <a:r>
              <a:rPr kumimoji="1" lang="en-US" altLang="zh-CN" sz="20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func</a:t>
            </a: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t>
            </a:r>
            <a:r>
              <a:rPr kumimoji="1" lang="en-US" altLang="zh-CN" sz="20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int</a:t>
            </a: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a:t>
            </a:r>
            <a:r>
              <a:rPr kumimoji="1" lang="zh-CN" altLang="en-US"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a:t>
            </a:r>
            <a:endPar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en-US" altLang="zh-CN" sz="2000" b="1" dirty="0">
                <a:latin typeface="宋体" pitchFamily="2" charset="-122"/>
                <a:ea typeface="宋体" pitchFamily="2" charset="-122"/>
                <a:cs typeface="Times New Roman" pitchFamily="18" charset="0"/>
              </a:rPr>
              <a:t>       a=10</a:t>
            </a:r>
            <a:r>
              <a:rPr lang="zh-CN" altLang="en-US" sz="2000" b="1" dirty="0">
                <a:latin typeface="宋体" pitchFamily="2" charset="-122"/>
                <a:ea typeface="宋体" pitchFamily="2" charset="-122"/>
                <a:cs typeface="Times New Roman" pitchFamily="18" charset="0"/>
              </a:rPr>
              <a:t>；</a:t>
            </a:r>
            <a:endPar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t>
            </a:r>
            <a:r>
              <a:rPr kumimoji="1" lang="en-US" altLang="zh-CN" sz="2000" b="1" i="0" u="none" strike="noStrike" kern="1200" cap="none" spc="0" normalizeH="0" noProof="0" dirty="0">
                <a:ln>
                  <a:noFill/>
                </a:ln>
                <a:solidFill>
                  <a:schemeClr val="tx1"/>
                </a:solidFill>
                <a:effectLst/>
                <a:uLnTx/>
                <a:uFillTx/>
                <a:latin typeface="宋体" pitchFamily="2" charset="-122"/>
                <a:ea typeface="宋体" pitchFamily="2" charset="-122"/>
                <a:cs typeface="Times New Roman" pitchFamily="18" charset="0"/>
              </a:rPr>
              <a:t> </a:t>
            </a: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en-US" altLang="zh-CN" sz="2000" b="1" dirty="0">
                <a:latin typeface="宋体" pitchFamily="2" charset="-122"/>
                <a:ea typeface="宋体" pitchFamily="2" charset="-122"/>
                <a:cs typeface="Times New Roman" pitchFamily="18" charset="0"/>
              </a:rPr>
              <a:t>        </a:t>
            </a:r>
            <a:r>
              <a:rPr lang="en-US" altLang="zh-CN" sz="2000" b="1" dirty="0" err="1">
                <a:latin typeface="宋体" pitchFamily="2" charset="-122"/>
                <a:ea typeface="宋体" pitchFamily="2" charset="-122"/>
                <a:cs typeface="Times New Roman" pitchFamily="18" charset="0"/>
              </a:rPr>
              <a:t>i</a:t>
            </a:r>
            <a:r>
              <a:rPr kumimoji="1" lang="en-US" altLang="zh-CN" sz="20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nt</a:t>
            </a: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a=20;</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en-US" altLang="zh-CN" sz="2000" b="1" dirty="0">
                <a:latin typeface="宋体" pitchFamily="2" charset="-122"/>
                <a:ea typeface="宋体" pitchFamily="2" charset="-122"/>
                <a:cs typeface="Times New Roman" pitchFamily="18" charset="0"/>
              </a:rPr>
              <a:t>r</a:t>
            </a:r>
            <a:r>
              <a:rPr kumimoji="1" lang="en-US" altLang="zh-CN" sz="20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eturn</a:t>
            </a: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a:t>
            </a:r>
          </a:p>
        </p:txBody>
      </p:sp>
      <p:sp>
        <p:nvSpPr>
          <p:cNvPr id="5" name="右箭头 4"/>
          <p:cNvSpPr/>
          <p:nvPr/>
        </p:nvSpPr>
        <p:spPr bwMode="auto">
          <a:xfrm>
            <a:off x="3851920" y="1700808"/>
            <a:ext cx="1440160" cy="1080120"/>
          </a:xfrm>
          <a:prstGeom prst="rightArrow">
            <a:avLst/>
          </a:prstGeom>
          <a:solidFill>
            <a:srgbClr val="FF0000"/>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宋体" pitchFamily="2" charset="-122"/>
                <a:ea typeface="宋体" pitchFamily="2" charset="-122"/>
              </a:rPr>
              <a:t>中间代码</a:t>
            </a:r>
          </a:p>
        </p:txBody>
      </p:sp>
      <p:sp>
        <p:nvSpPr>
          <p:cNvPr id="6" name="Rectangle 3"/>
          <p:cNvSpPr txBox="1">
            <a:spLocks noChangeArrowheads="1"/>
          </p:cNvSpPr>
          <p:nvPr/>
        </p:nvSpPr>
        <p:spPr bwMode="auto">
          <a:xfrm>
            <a:off x="5652120" y="1340768"/>
            <a:ext cx="3312170"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FUNCTION </a:t>
            </a:r>
            <a:r>
              <a:rPr kumimoji="1" lang="en-US" altLang="zh-CN" sz="20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func</a:t>
            </a:r>
            <a:r>
              <a:rPr kumimoji="1" lang="zh-CN" altLang="en-US"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a:t>
            </a:r>
            <a:endPar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en-US" altLang="zh-CN" sz="2000" b="1" dirty="0">
                <a:latin typeface="宋体" pitchFamily="2" charset="-122"/>
                <a:ea typeface="宋体" pitchFamily="2" charset="-122"/>
                <a:cs typeface="Times New Roman" pitchFamily="18" charset="0"/>
              </a:rPr>
              <a:t> a=10</a:t>
            </a:r>
            <a:endPar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a=20</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en-US" altLang="zh-CN" sz="2000" b="1" dirty="0">
                <a:latin typeface="宋体" pitchFamily="2" charset="-122"/>
                <a:ea typeface="宋体" pitchFamily="2" charset="-122"/>
                <a:cs typeface="Times New Roman" pitchFamily="18" charset="0"/>
              </a:rPr>
              <a:t>RETURN a</a:t>
            </a:r>
            <a:endParaRPr kumimoji="1" lang="en-US" altLang="zh-CN" sz="20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p:txBody>
      </p:sp>
      <p:sp>
        <p:nvSpPr>
          <p:cNvPr id="7" name="Rectangle 3"/>
          <p:cNvSpPr txBox="1">
            <a:spLocks noChangeArrowheads="1"/>
          </p:cNvSpPr>
          <p:nvPr/>
        </p:nvSpPr>
        <p:spPr bwMode="auto">
          <a:xfrm>
            <a:off x="3059832" y="3429000"/>
            <a:ext cx="5904458"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1"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zh-CN" altLang="en-US" b="1" dirty="0">
                <a:latin typeface="宋体" pitchFamily="2" charset="-122"/>
                <a:ea typeface="宋体" pitchFamily="2" charset="-122"/>
                <a:cs typeface="Times New Roman" pitchFamily="18" charset="0"/>
              </a:rPr>
              <a:t>    显然是错误的中间代码，原因是在高级语言通过复合语句区分不同的作用域，而在中间代码却没有这个功能，所以在符号表的建立时，考虑到后续的实验</a:t>
            </a:r>
            <a:r>
              <a:rPr lang="en-US" altLang="zh-CN" b="1" dirty="0">
                <a:latin typeface="宋体" pitchFamily="2" charset="-122"/>
                <a:ea typeface="宋体" pitchFamily="2" charset="-122"/>
                <a:cs typeface="Times New Roman" pitchFamily="18" charset="0"/>
              </a:rPr>
              <a:t>3</a:t>
            </a:r>
            <a:r>
              <a:rPr lang="zh-CN" altLang="en-US" b="1" dirty="0">
                <a:latin typeface="宋体" pitchFamily="2" charset="-122"/>
                <a:ea typeface="宋体" pitchFamily="2" charset="-122"/>
                <a:cs typeface="Times New Roman" pitchFamily="18" charset="0"/>
              </a:rPr>
              <a:t>、</a:t>
            </a:r>
            <a:r>
              <a:rPr lang="en-US" altLang="zh-CN" b="1" dirty="0">
                <a:latin typeface="宋体" pitchFamily="2" charset="-122"/>
                <a:ea typeface="宋体" pitchFamily="2" charset="-122"/>
                <a:cs typeface="Times New Roman" pitchFamily="18" charset="0"/>
              </a:rPr>
              <a:t>4</a:t>
            </a:r>
            <a:r>
              <a:rPr lang="zh-CN" altLang="en-US" b="1" dirty="0">
                <a:latin typeface="宋体" pitchFamily="2" charset="-122"/>
                <a:ea typeface="宋体" pitchFamily="2" charset="-122"/>
                <a:cs typeface="Times New Roman" pitchFamily="18" charset="0"/>
              </a:rPr>
              <a:t>，需要给变量进行换名。</a:t>
            </a:r>
            <a:endPar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p:txBody>
      </p:sp>
      <p:sp>
        <p:nvSpPr>
          <p:cNvPr id="8"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36</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p:cNvSpPr txBox="1">
            <a:spLocks noChangeArrowheads="1"/>
          </p:cNvSpPr>
          <p:nvPr/>
        </p:nvSpPr>
        <p:spPr bwMode="auto">
          <a:xfrm>
            <a:off x="251520" y="1206525"/>
            <a:ext cx="3312170" cy="3418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4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int</a:t>
            </a:r>
            <a:r>
              <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t>
            </a:r>
            <a:r>
              <a:rPr kumimoji="1" lang="en-US" altLang="zh-CN" sz="24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func</a:t>
            </a:r>
            <a:r>
              <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t>
            </a:r>
            <a:r>
              <a:rPr kumimoji="1" lang="en-US" altLang="zh-CN" sz="24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int</a:t>
            </a:r>
            <a:r>
              <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a:t>
            </a:r>
            <a:r>
              <a:rPr kumimoji="1" lang="zh-CN" altLang="en-US"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a:t>
            </a:r>
            <a:endPar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en-US" altLang="zh-CN" sz="2400" b="1" dirty="0">
                <a:latin typeface="宋体" pitchFamily="2" charset="-122"/>
                <a:ea typeface="宋体" pitchFamily="2" charset="-122"/>
                <a:cs typeface="Times New Roman" pitchFamily="18" charset="0"/>
              </a:rPr>
              <a:t>  a=10</a:t>
            </a:r>
            <a:r>
              <a:rPr lang="zh-CN" altLang="en-US" sz="2400" b="1" dirty="0">
                <a:latin typeface="宋体" pitchFamily="2" charset="-122"/>
                <a:ea typeface="宋体" pitchFamily="2" charset="-122"/>
                <a:cs typeface="Times New Roman" pitchFamily="18" charset="0"/>
              </a:rPr>
              <a:t>；</a:t>
            </a:r>
            <a:endPar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 </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en-US" altLang="zh-CN" sz="2400" b="1" dirty="0">
                <a:latin typeface="宋体" pitchFamily="2" charset="-122"/>
                <a:ea typeface="宋体" pitchFamily="2" charset="-122"/>
                <a:cs typeface="Times New Roman" pitchFamily="18" charset="0"/>
              </a:rPr>
              <a:t>    </a:t>
            </a:r>
            <a:r>
              <a:rPr kumimoji="1" lang="en-US" altLang="zh-CN" sz="24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int</a:t>
            </a:r>
            <a:r>
              <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a=20;</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en-US" altLang="zh-CN" sz="2400" b="1" dirty="0">
                <a:latin typeface="宋体" pitchFamily="2" charset="-122"/>
                <a:ea typeface="宋体" pitchFamily="2" charset="-122"/>
                <a:cs typeface="Times New Roman" pitchFamily="18" charset="0"/>
              </a:rPr>
              <a:t>r</a:t>
            </a:r>
            <a:r>
              <a:rPr kumimoji="1" lang="en-US" altLang="zh-CN" sz="24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eturn</a:t>
            </a:r>
            <a:r>
              <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 a;</a:t>
            </a:r>
          </a:p>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a:t>
            </a:r>
          </a:p>
        </p:txBody>
      </p:sp>
      <p:sp>
        <p:nvSpPr>
          <p:cNvPr id="22" name="Rectangle 3"/>
          <p:cNvSpPr txBox="1">
            <a:spLocks noChangeArrowheads="1"/>
          </p:cNvSpPr>
          <p:nvPr/>
        </p:nvSpPr>
        <p:spPr bwMode="auto">
          <a:xfrm>
            <a:off x="3060030" y="2790701"/>
            <a:ext cx="3312170"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FUNCTION </a:t>
            </a:r>
            <a:r>
              <a:rPr kumimoji="1" lang="en-US" altLang="zh-CN" sz="2400" b="1" i="0" u="none" strike="noStrike" kern="1200" cap="none" spc="0" normalizeH="0" baseline="0" noProof="0" dirty="0" err="1">
                <a:ln>
                  <a:noFill/>
                </a:ln>
                <a:solidFill>
                  <a:schemeClr val="tx1"/>
                </a:solidFill>
                <a:effectLst/>
                <a:uLnTx/>
                <a:uFillTx/>
                <a:latin typeface="宋体" pitchFamily="2" charset="-122"/>
                <a:ea typeface="宋体" pitchFamily="2" charset="-122"/>
                <a:cs typeface="Times New Roman" pitchFamily="18" charset="0"/>
              </a:rPr>
              <a:t>func</a:t>
            </a:r>
            <a:r>
              <a:rPr kumimoji="1" lang="zh-CN" altLang="en-US"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rPr>
              <a:t>：</a:t>
            </a:r>
            <a:endPar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p:txBody>
      </p:sp>
      <p:graphicFrame>
        <p:nvGraphicFramePr>
          <p:cNvPr id="23" name="表格 22"/>
          <p:cNvGraphicFramePr>
            <a:graphicFrameLocks noGrp="1"/>
          </p:cNvGraphicFramePr>
          <p:nvPr/>
        </p:nvGraphicFramePr>
        <p:xfrm>
          <a:off x="3625080" y="974006"/>
          <a:ext cx="5123384" cy="1828800"/>
        </p:xfrm>
        <a:graphic>
          <a:graphicData uri="http://schemas.openxmlformats.org/drawingml/2006/table">
            <a:tbl>
              <a:tblPr firstRow="1" bandRow="1">
                <a:tableStyleId>{5C22544A-7EE6-4342-B048-85BDC9FD1C3A}</a:tableStyleId>
              </a:tblPr>
              <a:tblGrid>
                <a:gridCol w="857407">
                  <a:extLst>
                    <a:ext uri="{9D8B030D-6E8A-4147-A177-3AD203B41FA5}">
                      <a16:colId xmlns:a16="http://schemas.microsoft.com/office/drawing/2014/main" val="20000"/>
                    </a:ext>
                  </a:extLst>
                </a:gridCol>
                <a:gridCol w="1397475">
                  <a:extLst>
                    <a:ext uri="{9D8B030D-6E8A-4147-A177-3AD203B41FA5}">
                      <a16:colId xmlns:a16="http://schemas.microsoft.com/office/drawing/2014/main" val="20001"/>
                    </a:ext>
                  </a:extLst>
                </a:gridCol>
                <a:gridCol w="672766">
                  <a:extLst>
                    <a:ext uri="{9D8B030D-6E8A-4147-A177-3AD203B41FA5}">
                      <a16:colId xmlns:a16="http://schemas.microsoft.com/office/drawing/2014/main" val="20002"/>
                    </a:ext>
                  </a:extLst>
                </a:gridCol>
                <a:gridCol w="1171059">
                  <a:extLst>
                    <a:ext uri="{9D8B030D-6E8A-4147-A177-3AD203B41FA5}">
                      <a16:colId xmlns:a16="http://schemas.microsoft.com/office/drawing/2014/main" val="20003"/>
                    </a:ext>
                  </a:extLst>
                </a:gridCol>
                <a:gridCol w="1024677">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name</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KIND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L</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OFFSET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ALIAS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6008">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26008">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24" name="表格 23"/>
          <p:cNvGraphicFramePr>
            <a:graphicFrameLocks noGrp="1"/>
          </p:cNvGraphicFramePr>
          <p:nvPr/>
        </p:nvGraphicFramePr>
        <p:xfrm>
          <a:off x="3617664" y="1334368"/>
          <a:ext cx="5015880" cy="365760"/>
        </p:xfrm>
        <a:graphic>
          <a:graphicData uri="http://schemas.openxmlformats.org/drawingml/2006/table">
            <a:tbl>
              <a:tblPr firstRow="1" bandRow="1">
                <a:tableStyleId>{5C22544A-7EE6-4342-B048-85BDC9FD1C3A}</a:tableStyleId>
              </a:tblPr>
              <a:tblGrid>
                <a:gridCol w="83941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801960">
                  <a:extLst>
                    <a:ext uri="{9D8B030D-6E8A-4147-A177-3AD203B41FA5}">
                      <a16:colId xmlns:a16="http://schemas.microsoft.com/office/drawing/2014/main" val="20002"/>
                    </a:ext>
                  </a:extLst>
                </a:gridCol>
                <a:gridCol w="1003176">
                  <a:extLst>
                    <a:ext uri="{9D8B030D-6E8A-4147-A177-3AD203B41FA5}">
                      <a16:colId xmlns:a16="http://schemas.microsoft.com/office/drawing/2014/main" val="20003"/>
                    </a:ext>
                  </a:extLst>
                </a:gridCol>
                <a:gridCol w="1003176">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a</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var</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DX</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v</a:t>
                      </a:r>
                      <a:r>
                        <a:rPr lang="en-US" altLang="zh-CN" baseline="-25000" dirty="0">
                          <a:solidFill>
                            <a:schemeClr val="tx1"/>
                          </a:solidFill>
                        </a:rPr>
                        <a:t>i</a:t>
                      </a:r>
                      <a:endParaRPr lang="zh-CN" altLang="en-US" baseline="-25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5" name="表格 24"/>
          <p:cNvGraphicFramePr>
            <a:graphicFrameLocks noGrp="1"/>
          </p:cNvGraphicFramePr>
          <p:nvPr/>
        </p:nvGraphicFramePr>
        <p:xfrm>
          <a:off x="3620839" y="1720131"/>
          <a:ext cx="5015880" cy="365760"/>
        </p:xfrm>
        <a:graphic>
          <a:graphicData uri="http://schemas.openxmlformats.org/drawingml/2006/table">
            <a:tbl>
              <a:tblPr firstRow="1" bandRow="1">
                <a:tableStyleId>{5C22544A-7EE6-4342-B048-85BDC9FD1C3A}</a:tableStyleId>
              </a:tblPr>
              <a:tblGrid>
                <a:gridCol w="83941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801960">
                  <a:extLst>
                    <a:ext uri="{9D8B030D-6E8A-4147-A177-3AD203B41FA5}">
                      <a16:colId xmlns:a16="http://schemas.microsoft.com/office/drawing/2014/main" val="20002"/>
                    </a:ext>
                  </a:extLst>
                </a:gridCol>
                <a:gridCol w="1003176">
                  <a:extLst>
                    <a:ext uri="{9D8B030D-6E8A-4147-A177-3AD203B41FA5}">
                      <a16:colId xmlns:a16="http://schemas.microsoft.com/office/drawing/2014/main" val="20003"/>
                    </a:ext>
                  </a:extLst>
                </a:gridCol>
                <a:gridCol w="1003176">
                  <a:extLst>
                    <a:ext uri="{9D8B030D-6E8A-4147-A177-3AD203B41FA5}">
                      <a16:colId xmlns:a16="http://schemas.microsoft.com/office/drawing/2014/main" val="20004"/>
                    </a:ext>
                  </a:extLst>
                </a:gridCol>
              </a:tblGrid>
              <a:tr h="326008">
                <a:tc>
                  <a:txBody>
                    <a:bodyPr/>
                    <a:lstStyle/>
                    <a:p>
                      <a:pPr algn="ctr"/>
                      <a:r>
                        <a:rPr lang="en-US" altLang="zh-CN" dirty="0">
                          <a:solidFill>
                            <a:schemeClr val="tx1"/>
                          </a:solidFill>
                        </a:rPr>
                        <a:t>a</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err="1">
                          <a:solidFill>
                            <a:schemeClr val="tx1"/>
                          </a:solidFill>
                        </a:rPr>
                        <a:t>var</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solidFill>
                            <a:schemeClr val="tx1"/>
                          </a:solidFill>
                        </a:rPr>
                        <a:t>DX+4</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V</a:t>
                      </a:r>
                      <a:r>
                        <a:rPr lang="en-US" altLang="zh-CN" baseline="-25000" dirty="0">
                          <a:solidFill>
                            <a:schemeClr val="tx1"/>
                          </a:solidFill>
                        </a:rPr>
                        <a:t>i+1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6" name="右箭头 25"/>
          <p:cNvSpPr>
            <a:spLocks noChangeArrowheads="1"/>
          </p:cNvSpPr>
          <p:nvPr/>
        </p:nvSpPr>
        <p:spPr bwMode="auto">
          <a:xfrm>
            <a:off x="3047752" y="1262931"/>
            <a:ext cx="539750" cy="503237"/>
          </a:xfrm>
          <a:prstGeom prst="rightArrow">
            <a:avLst>
              <a:gd name="adj1" fmla="val 50000"/>
              <a:gd name="adj2" fmla="val 50097"/>
            </a:avLst>
          </a:prstGeom>
          <a:solidFill>
            <a:srgbClr val="FF3300"/>
          </a:solidFill>
          <a:ln w="9525" algn="ctr">
            <a:solidFill>
              <a:schemeClr val="tx1"/>
            </a:solidFill>
            <a:miter lim="800000"/>
            <a:headEnd/>
            <a:tailEnd/>
          </a:ln>
        </p:spPr>
        <p:txBody>
          <a:bodyPr wrap="none"/>
          <a:lstStyle/>
          <a:p>
            <a:pPr eaLnBrk="1" hangingPunct="1"/>
            <a:r>
              <a:rPr lang="en-US" altLang="zh-CN" sz="1200" b="1" dirty="0">
                <a:solidFill>
                  <a:srgbClr val="000000"/>
                </a:solidFill>
                <a:latin typeface="宋体" pitchFamily="2" charset="-122"/>
                <a:ea typeface="宋体" pitchFamily="2" charset="-122"/>
              </a:rPr>
              <a:t>TX1</a:t>
            </a:r>
            <a:endParaRPr lang="zh-CN" altLang="en-US" sz="1200" b="1" dirty="0">
              <a:solidFill>
                <a:srgbClr val="000000"/>
              </a:solidFill>
              <a:latin typeface="宋体" pitchFamily="2" charset="-122"/>
              <a:ea typeface="宋体" pitchFamily="2" charset="-122"/>
            </a:endParaRPr>
          </a:p>
        </p:txBody>
      </p:sp>
      <p:sp>
        <p:nvSpPr>
          <p:cNvPr id="27" name="右箭头 26"/>
          <p:cNvSpPr>
            <a:spLocks noChangeArrowheads="1"/>
          </p:cNvSpPr>
          <p:nvPr/>
        </p:nvSpPr>
        <p:spPr bwMode="auto">
          <a:xfrm>
            <a:off x="3060452" y="1249188"/>
            <a:ext cx="539750" cy="504825"/>
          </a:xfrm>
          <a:prstGeom prst="rightArrow">
            <a:avLst>
              <a:gd name="adj1" fmla="val 50000"/>
              <a:gd name="adj2" fmla="val 49940"/>
            </a:avLst>
          </a:prstGeom>
          <a:solidFill>
            <a:srgbClr val="FFFF00"/>
          </a:solidFill>
          <a:ln w="9525" algn="ctr">
            <a:solidFill>
              <a:schemeClr val="tx1"/>
            </a:solidFill>
            <a:miter lim="800000"/>
            <a:headEnd/>
            <a:tailEnd/>
          </a:ln>
        </p:spPr>
        <p:txBody>
          <a:bodyPr wrap="none"/>
          <a:lstStyle/>
          <a:p>
            <a:pPr eaLnBrk="1" hangingPunct="1"/>
            <a:r>
              <a:rPr lang="en-US" altLang="zh-CN" sz="1200" b="1" dirty="0" err="1">
                <a:solidFill>
                  <a:srgbClr val="000000"/>
                </a:solidFill>
                <a:latin typeface="宋体" pitchFamily="2" charset="-122"/>
                <a:ea typeface="宋体" pitchFamily="2" charset="-122"/>
              </a:rPr>
              <a:t>pTX</a:t>
            </a:r>
            <a:endParaRPr lang="zh-CN" altLang="en-US" sz="1200" b="1" dirty="0">
              <a:solidFill>
                <a:srgbClr val="000000"/>
              </a:solidFill>
              <a:latin typeface="宋体" pitchFamily="2" charset="-122"/>
              <a:ea typeface="宋体" pitchFamily="2" charset="-122"/>
            </a:endParaRPr>
          </a:p>
        </p:txBody>
      </p:sp>
      <p:sp>
        <p:nvSpPr>
          <p:cNvPr id="28" name="右箭头 27"/>
          <p:cNvSpPr>
            <a:spLocks noChangeArrowheads="1"/>
          </p:cNvSpPr>
          <p:nvPr/>
        </p:nvSpPr>
        <p:spPr bwMode="auto">
          <a:xfrm>
            <a:off x="179512" y="1350665"/>
            <a:ext cx="539750" cy="215900"/>
          </a:xfrm>
          <a:prstGeom prst="rightArrow">
            <a:avLst>
              <a:gd name="adj1" fmla="val 50000"/>
              <a:gd name="adj2" fmla="val 50046"/>
            </a:avLst>
          </a:prstGeom>
          <a:solidFill>
            <a:srgbClr val="FF3300"/>
          </a:solidFill>
          <a:ln w="9525" algn="ctr">
            <a:solidFill>
              <a:schemeClr val="tx1"/>
            </a:solidFill>
            <a:miter lim="800000"/>
            <a:headEnd/>
            <a:tailEnd/>
          </a:ln>
        </p:spPr>
        <p:txBody>
          <a:bodyPr wrap="none"/>
          <a:lstStyle/>
          <a:p>
            <a:pPr eaLnBrk="1" hangingPunct="1"/>
            <a:endParaRPr lang="zh-CN" altLang="en-US" dirty="0">
              <a:solidFill>
                <a:srgbClr val="000000"/>
              </a:solidFill>
              <a:latin typeface="宋体" pitchFamily="2" charset="-122"/>
              <a:ea typeface="宋体" pitchFamily="2" charset="-122"/>
            </a:endParaRPr>
          </a:p>
        </p:txBody>
      </p:sp>
      <p:sp>
        <p:nvSpPr>
          <p:cNvPr id="29" name="右箭头 28"/>
          <p:cNvSpPr>
            <a:spLocks noChangeArrowheads="1"/>
          </p:cNvSpPr>
          <p:nvPr/>
        </p:nvSpPr>
        <p:spPr bwMode="auto">
          <a:xfrm>
            <a:off x="3059832" y="1638573"/>
            <a:ext cx="539750" cy="503237"/>
          </a:xfrm>
          <a:prstGeom prst="rightArrow">
            <a:avLst>
              <a:gd name="adj1" fmla="val 50000"/>
              <a:gd name="adj2" fmla="val 50097"/>
            </a:avLst>
          </a:prstGeom>
          <a:solidFill>
            <a:srgbClr val="FF3300"/>
          </a:solidFill>
          <a:ln w="9525" algn="ctr">
            <a:solidFill>
              <a:schemeClr val="tx1"/>
            </a:solidFill>
            <a:miter lim="800000"/>
            <a:headEnd/>
            <a:tailEnd/>
          </a:ln>
        </p:spPr>
        <p:txBody>
          <a:bodyPr wrap="none"/>
          <a:lstStyle/>
          <a:p>
            <a:pPr eaLnBrk="1" hangingPunct="1"/>
            <a:r>
              <a:rPr lang="en-US" altLang="zh-CN" sz="1200" b="1" dirty="0">
                <a:solidFill>
                  <a:srgbClr val="000000"/>
                </a:solidFill>
                <a:latin typeface="宋体" pitchFamily="2" charset="-122"/>
                <a:ea typeface="宋体" pitchFamily="2" charset="-122"/>
              </a:rPr>
              <a:t>TX2</a:t>
            </a:r>
            <a:endParaRPr lang="zh-CN" altLang="en-US" sz="1200" b="1" dirty="0">
              <a:solidFill>
                <a:srgbClr val="000000"/>
              </a:solidFill>
              <a:latin typeface="宋体" pitchFamily="2" charset="-122"/>
              <a:ea typeface="宋体" pitchFamily="2" charset="-122"/>
            </a:endParaRPr>
          </a:p>
        </p:txBody>
      </p:sp>
      <p:sp>
        <p:nvSpPr>
          <p:cNvPr id="30" name="Rectangle 3"/>
          <p:cNvSpPr txBox="1">
            <a:spLocks noChangeArrowheads="1"/>
          </p:cNvSpPr>
          <p:nvPr/>
        </p:nvSpPr>
        <p:spPr bwMode="auto">
          <a:xfrm>
            <a:off x="3059832" y="3150741"/>
            <a:ext cx="3312170"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en-US" altLang="zh-CN" b="1" noProof="0" dirty="0">
                <a:latin typeface="宋体" pitchFamily="2" charset="-122"/>
                <a:ea typeface="宋体" pitchFamily="2" charset="-122"/>
                <a:cs typeface="Times New Roman" pitchFamily="18" charset="0"/>
              </a:rPr>
              <a:t>v</a:t>
            </a:r>
            <a:r>
              <a:rPr lang="en-US" altLang="zh-CN" b="1" baseline="-25000" noProof="0" dirty="0">
                <a:latin typeface="宋体" pitchFamily="2" charset="-122"/>
                <a:ea typeface="宋体" pitchFamily="2" charset="-122"/>
                <a:cs typeface="Times New Roman" pitchFamily="18" charset="0"/>
              </a:rPr>
              <a:t>i</a:t>
            </a:r>
            <a:r>
              <a:rPr lang="en-US" altLang="zh-CN" b="1" noProof="0" dirty="0">
                <a:latin typeface="宋体" pitchFamily="2" charset="-122"/>
                <a:ea typeface="宋体" pitchFamily="2" charset="-122"/>
                <a:cs typeface="Times New Roman" pitchFamily="18" charset="0"/>
              </a:rPr>
              <a:t>=10</a:t>
            </a:r>
            <a:endPar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p:txBody>
      </p:sp>
      <p:sp>
        <p:nvSpPr>
          <p:cNvPr id="31" name="Rectangle 3"/>
          <p:cNvSpPr txBox="1">
            <a:spLocks noChangeArrowheads="1"/>
          </p:cNvSpPr>
          <p:nvPr/>
        </p:nvSpPr>
        <p:spPr bwMode="auto">
          <a:xfrm>
            <a:off x="3059832" y="3582789"/>
            <a:ext cx="3312170"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en-US" altLang="zh-CN" b="1" noProof="0" dirty="0">
                <a:latin typeface="宋体" pitchFamily="2" charset="-122"/>
                <a:ea typeface="宋体" pitchFamily="2" charset="-122"/>
                <a:cs typeface="Times New Roman" pitchFamily="18" charset="0"/>
              </a:rPr>
              <a:t>V</a:t>
            </a:r>
            <a:r>
              <a:rPr lang="en-US" altLang="zh-CN" b="1" baseline="-25000" noProof="0" dirty="0">
                <a:latin typeface="宋体" pitchFamily="2" charset="-122"/>
                <a:ea typeface="宋体" pitchFamily="2" charset="-122"/>
                <a:cs typeface="Times New Roman" pitchFamily="18" charset="0"/>
              </a:rPr>
              <a:t>i+1</a:t>
            </a:r>
            <a:r>
              <a:rPr lang="en-US" altLang="zh-CN" b="1" noProof="0" dirty="0">
                <a:latin typeface="宋体" pitchFamily="2" charset="-122"/>
                <a:ea typeface="宋体" pitchFamily="2" charset="-122"/>
                <a:cs typeface="Times New Roman" pitchFamily="18" charset="0"/>
              </a:rPr>
              <a:t>=20</a:t>
            </a:r>
            <a:endPar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p:txBody>
      </p:sp>
      <p:sp>
        <p:nvSpPr>
          <p:cNvPr id="32" name="Rectangle 3"/>
          <p:cNvSpPr txBox="1">
            <a:spLocks noChangeArrowheads="1"/>
          </p:cNvSpPr>
          <p:nvPr/>
        </p:nvSpPr>
        <p:spPr bwMode="auto">
          <a:xfrm>
            <a:off x="3059832" y="4014837"/>
            <a:ext cx="3312170"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0"/>
              </a:spcBef>
              <a:spcAft>
                <a:spcPct val="0"/>
              </a:spcAft>
              <a:buClr>
                <a:schemeClr val="hlink"/>
              </a:buClr>
              <a:buSzPct val="55000"/>
              <a:buFont typeface="Wingdings" pitchFamily="2" charset="2"/>
              <a:buNone/>
              <a:tabLst/>
              <a:defRPr/>
            </a:pPr>
            <a:r>
              <a:rPr lang="en-US" altLang="zh-CN" b="1" noProof="0" dirty="0">
                <a:latin typeface="宋体" pitchFamily="2" charset="-122"/>
                <a:ea typeface="宋体" pitchFamily="2" charset="-122"/>
                <a:cs typeface="Times New Roman" pitchFamily="18" charset="0"/>
              </a:rPr>
              <a:t>RETURN V</a:t>
            </a:r>
            <a:r>
              <a:rPr lang="en-US" altLang="zh-CN" b="1" baseline="-25000" noProof="0" dirty="0">
                <a:latin typeface="宋体" pitchFamily="2" charset="-122"/>
                <a:ea typeface="宋体" pitchFamily="2" charset="-122"/>
                <a:cs typeface="Times New Roman" pitchFamily="18" charset="0"/>
              </a:rPr>
              <a:t>i</a:t>
            </a:r>
            <a:endParaRPr kumimoji="1" lang="en-US" altLang="zh-CN" sz="2400" b="1" i="0" u="none" strike="noStrike" kern="1200" cap="none" spc="0" normalizeH="0" baseline="0" noProof="0" dirty="0">
              <a:ln>
                <a:noFill/>
              </a:ln>
              <a:solidFill>
                <a:schemeClr val="tx1"/>
              </a:solidFill>
              <a:effectLst/>
              <a:uLnTx/>
              <a:uFillTx/>
              <a:latin typeface="宋体" pitchFamily="2" charset="-122"/>
              <a:ea typeface="宋体" pitchFamily="2" charset="-122"/>
              <a:cs typeface="Times New Roman" pitchFamily="18" charset="0"/>
            </a:endParaRPr>
          </a:p>
        </p:txBody>
      </p:sp>
      <p:sp>
        <p:nvSpPr>
          <p:cNvPr id="33"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37</a:t>
            </a:fld>
            <a:endParaRPr lang="en-US" altLang="zh-CN" sz="1800"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i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0 0 L 0 0.05255 " pathEditMode="relative" ptsTypes="AA">
                                      <p:cBhvr>
                                        <p:cTn id="11" dur="2000" fill="hold"/>
                                        <p:tgtEl>
                                          <p:spTgt spid="28"/>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0" presetClass="path" presetSubtype="0" accel="50000" decel="50000" fill="hold" nodeType="afterEffect">
                                  <p:stCondLst>
                                    <p:cond delay="0"/>
                                  </p:stCondLst>
                                  <p:childTnLst>
                                    <p:animMotion origin="layout" path="M 0 0 L 0 0.05232 " pathEditMode="relative" ptsTypes="AA">
                                      <p:cBhvr>
                                        <p:cTn id="20" dur="2000" fill="hold"/>
                                        <p:tgtEl>
                                          <p:spTgt spid="27"/>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2" nodeType="clickEffect">
                                  <p:stCondLst>
                                    <p:cond delay="0"/>
                                  </p:stCondLst>
                                  <p:childTnLst>
                                    <p:animMotion origin="layout" path="M -1.94444E-6 0.04931 L -1.94444E-6 0.11227 " pathEditMode="relative" rAng="0" ptsTypes="AA">
                                      <p:cBhvr>
                                        <p:cTn id="24" dur="2000" fill="hold"/>
                                        <p:tgtEl>
                                          <p:spTgt spid="28"/>
                                        </p:tgtEl>
                                        <p:attrNameLst>
                                          <p:attrName>ppt_x</p:attrName>
                                          <p:attrName>ppt_y</p:attrName>
                                        </p:attrNameLst>
                                      </p:cBhvr>
                                      <p:rCtr x="0" y="31"/>
                                    </p:animMotion>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box(in)">
                                      <p:cBhvr>
                                        <p:cTn id="29" dur="500"/>
                                        <p:tgtEl>
                                          <p:spTgt spid="30"/>
                                        </p:tgtEl>
                                      </p:cBhvr>
                                    </p:animEffect>
                                  </p:childTnLst>
                                </p:cTn>
                              </p:par>
                            </p:childTnLst>
                          </p:cTn>
                        </p:par>
                        <p:par>
                          <p:cTn id="30" fill="hold">
                            <p:stCondLst>
                              <p:cond delay="500"/>
                            </p:stCondLst>
                            <p:childTnLst>
                              <p:par>
                                <p:cTn id="31" presetID="4"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ox(in)">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ox(in)">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3" nodeType="clickEffect">
                                  <p:stCondLst>
                                    <p:cond delay="0"/>
                                  </p:stCondLst>
                                  <p:childTnLst>
                                    <p:animMotion origin="layout" path="M -1.94444E-6 0.10797 L -1.94444E-6 0.16046 " pathEditMode="relative" rAng="0" ptsTypes="AA">
                                      <p:cBhvr>
                                        <p:cTn id="42" dur="2000" fill="hold"/>
                                        <p:tgtEl>
                                          <p:spTgt spid="28"/>
                                        </p:tgtEl>
                                        <p:attrNameLst>
                                          <p:attrName>ppt_x</p:attrName>
                                          <p:attrName>ppt_y</p:attrName>
                                        </p:attrNameLst>
                                      </p:cBhvr>
                                      <p:rCtr x="0" y="26"/>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4" nodeType="clickEffect">
                                  <p:stCondLst>
                                    <p:cond delay="0"/>
                                  </p:stCondLst>
                                  <p:childTnLst>
                                    <p:animMotion origin="layout" path="M -1.94444E-6 0.1563 L -1.94444E-6 0.20855 " pathEditMode="relative" rAng="0" ptsTypes="AA">
                                      <p:cBhvr>
                                        <p:cTn id="46" dur="2000" fill="hold"/>
                                        <p:tgtEl>
                                          <p:spTgt spid="28"/>
                                        </p:tgtEl>
                                        <p:attrNameLst>
                                          <p:attrName>ppt_x</p:attrName>
                                          <p:attrName>ppt_y</p:attrName>
                                        </p:attrNameLst>
                                      </p:cBhvr>
                                      <p:rCtr x="0" y="26"/>
                                    </p:animMotion>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ppt_x"/>
                                          </p:val>
                                        </p:tav>
                                        <p:tav tm="100000">
                                          <p:val>
                                            <p:strVal val="#ppt_x"/>
                                          </p:val>
                                        </p:tav>
                                      </p:tavLst>
                                    </p:anim>
                                    <p:anim calcmode="lin" valueType="num">
                                      <p:cBhvr additive="base">
                                        <p:cTn id="52" dur="500" fill="hold"/>
                                        <p:tgtEl>
                                          <p:spTgt spid="25"/>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0" presetClass="path" presetSubtype="0" accel="50000" decel="50000" fill="hold" grpId="0" nodeType="afterEffect">
                                  <p:stCondLst>
                                    <p:cond delay="0"/>
                                  </p:stCondLst>
                                  <p:childTnLst>
                                    <p:animMotion origin="layout" path="M -3.05556E-6 0.04977 L 0.00191 0.11736 " pathEditMode="relative" rAng="0" ptsTypes="AA">
                                      <p:cBhvr>
                                        <p:cTn id="55" dur="2000" fill="hold"/>
                                        <p:tgtEl>
                                          <p:spTgt spid="27"/>
                                        </p:tgtEl>
                                        <p:attrNameLst>
                                          <p:attrName>ppt_x</p:attrName>
                                          <p:attrName>ppt_y</p:attrName>
                                        </p:attrNameLst>
                                      </p:cBhvr>
                                      <p:rCtr x="1" y="34"/>
                                    </p:animMotion>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5" nodeType="clickEffect">
                                  <p:stCondLst>
                                    <p:cond delay="0"/>
                                  </p:stCondLst>
                                  <p:childTnLst>
                                    <p:animMotion origin="layout" path="M -1.94444E-6 0.20647 L -1.94444E-6 0.25896 " pathEditMode="relative" rAng="0" ptsTypes="AA">
                                      <p:cBhvr>
                                        <p:cTn id="59" dur="2000" fill="hold"/>
                                        <p:tgtEl>
                                          <p:spTgt spid="28"/>
                                        </p:tgtEl>
                                        <p:attrNameLst>
                                          <p:attrName>ppt_x</p:attrName>
                                          <p:attrName>ppt_y</p:attrName>
                                        </p:attrNameLst>
                                      </p:cBhvr>
                                      <p:rCtr x="0" y="26"/>
                                    </p:animMotion>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ox(in)">
                                      <p:cBhvr>
                                        <p:cTn id="64" dur="5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6" nodeType="clickEffect">
                                  <p:stCondLst>
                                    <p:cond delay="0"/>
                                  </p:stCondLst>
                                  <p:childTnLst>
                                    <p:animMotion origin="layout" path="M -1.94444E-6 0.25688 L -1.94444E-6 0.31977 " pathEditMode="relative" rAng="0" ptsTypes="AA">
                                      <p:cBhvr>
                                        <p:cTn id="68" dur="2000" fill="hold"/>
                                        <p:tgtEl>
                                          <p:spTgt spid="28"/>
                                        </p:tgtEl>
                                        <p:attrNameLst>
                                          <p:attrName>ppt_x</p:attrName>
                                          <p:attrName>ppt_y</p:attrName>
                                        </p:attrNameLst>
                                      </p:cBhvr>
                                      <p:rCtr x="0" y="31"/>
                                    </p:animMotion>
                                  </p:childTnLst>
                                </p:cTn>
                              </p:par>
                            </p:childTnLst>
                          </p:cTn>
                        </p:par>
                      </p:childTnLst>
                    </p:cTn>
                  </p:par>
                  <p:par>
                    <p:cTn id="69" fill="hold">
                      <p:stCondLst>
                        <p:cond delay="indefinite"/>
                      </p:stCondLst>
                      <p:childTnLst>
                        <p:par>
                          <p:cTn id="70" fill="hold">
                            <p:stCondLst>
                              <p:cond delay="0"/>
                            </p:stCondLst>
                            <p:childTnLst>
                              <p:par>
                                <p:cTn id="71" presetID="4" presetClass="exit" presetSubtype="16" fill="hold" grpId="1" nodeType="clickEffect">
                                  <p:stCondLst>
                                    <p:cond delay="0"/>
                                  </p:stCondLst>
                                  <p:childTnLst>
                                    <p:animEffect transition="out" filter="box(in)">
                                      <p:cBhvr>
                                        <p:cTn id="72" dur="500"/>
                                        <p:tgtEl>
                                          <p:spTgt spid="29"/>
                                        </p:tgtEl>
                                      </p:cBhvr>
                                    </p:animEffect>
                                    <p:set>
                                      <p:cBhvr>
                                        <p:cTn id="73" dur="1" fill="hold">
                                          <p:stCondLst>
                                            <p:cond delay="499"/>
                                          </p:stCondLst>
                                        </p:cTn>
                                        <p:tgtEl>
                                          <p:spTgt spid="29"/>
                                        </p:tgtEl>
                                        <p:attrNameLst>
                                          <p:attrName>style.visibility</p:attrName>
                                        </p:attrNameLst>
                                      </p:cBhvr>
                                      <p:to>
                                        <p:strVal val="hidden"/>
                                      </p:to>
                                    </p:set>
                                  </p:childTnLst>
                                </p:cTn>
                              </p:par>
                            </p:childTnLst>
                          </p:cTn>
                        </p:par>
                        <p:par>
                          <p:cTn id="74" fill="hold">
                            <p:stCondLst>
                              <p:cond delay="500"/>
                            </p:stCondLst>
                            <p:childTnLst>
                              <p:par>
                                <p:cTn id="75" presetID="4" presetClass="exit" presetSubtype="16" fill="hold" nodeType="afterEffect">
                                  <p:stCondLst>
                                    <p:cond delay="0"/>
                                  </p:stCondLst>
                                  <p:childTnLst>
                                    <p:animEffect transition="out" filter="box(in)">
                                      <p:cBhvr>
                                        <p:cTn id="76" dur="500"/>
                                        <p:tgtEl>
                                          <p:spTgt spid="25"/>
                                        </p:tgtEl>
                                      </p:cBhvr>
                                    </p:animEffect>
                                    <p:set>
                                      <p:cBhvr>
                                        <p:cTn id="77" dur="1" fill="hold">
                                          <p:stCondLst>
                                            <p:cond delay="499"/>
                                          </p:stCondLst>
                                        </p:cTn>
                                        <p:tgtEl>
                                          <p:spTgt spid="25"/>
                                        </p:tgtEl>
                                        <p:attrNameLst>
                                          <p:attrName>style.visibility</p:attrName>
                                        </p:attrNameLst>
                                      </p:cBhvr>
                                      <p:to>
                                        <p:strVal val="hidden"/>
                                      </p:to>
                                    </p:set>
                                  </p:childTnLst>
                                </p:cTn>
                              </p:par>
                            </p:childTnLst>
                          </p:cTn>
                        </p:par>
                        <p:par>
                          <p:cTn id="78" fill="hold">
                            <p:stCondLst>
                              <p:cond delay="1000"/>
                            </p:stCondLst>
                            <p:childTnLst>
                              <p:par>
                                <p:cTn id="79" presetID="0" presetClass="path" presetSubtype="0" accel="50000" decel="50000" fill="hold" grpId="1" nodeType="afterEffect">
                                  <p:stCondLst>
                                    <p:cond delay="0"/>
                                  </p:stCondLst>
                                  <p:childTnLst>
                                    <p:animMotion origin="layout" path="M 3.88889E-6 0.1163 L 3.88889E-6 0.05341 " pathEditMode="relative" rAng="0" ptsTypes="AA">
                                      <p:cBhvr>
                                        <p:cTn id="80" dur="2000" fill="hold"/>
                                        <p:tgtEl>
                                          <p:spTgt spid="27"/>
                                        </p:tgtEl>
                                        <p:attrNameLst>
                                          <p:attrName>ppt_x</p:attrName>
                                          <p:attrName>ppt_y</p:attrName>
                                        </p:attrNameLst>
                                      </p:cBhvr>
                                      <p:rCtr x="0" y="-31"/>
                                    </p:animMotion>
                                  </p:childTnLst>
                                </p:cTn>
                              </p:par>
                            </p:childTnLst>
                          </p:cTn>
                        </p:par>
                      </p:childTnLst>
                    </p:cTn>
                  </p:par>
                  <p:par>
                    <p:cTn id="81" fill="hold">
                      <p:stCondLst>
                        <p:cond delay="indefinite"/>
                      </p:stCondLst>
                      <p:childTnLst>
                        <p:par>
                          <p:cTn id="82" fill="hold">
                            <p:stCondLst>
                              <p:cond delay="0"/>
                            </p:stCondLst>
                            <p:childTnLst>
                              <p:par>
                                <p:cTn id="83" presetID="0" presetClass="path" presetSubtype="0" accel="50000" decel="50000" fill="hold" grpId="7" nodeType="clickEffect">
                                  <p:stCondLst>
                                    <p:cond delay="0"/>
                                  </p:stCondLst>
                                  <p:childTnLst>
                                    <p:animMotion origin="layout" path="M -1.94444E-6 0.31561 L -1.94444E-6 0.3785 " pathEditMode="relative" rAng="0" ptsTypes="AA">
                                      <p:cBhvr>
                                        <p:cTn id="84" dur="2000" fill="hold"/>
                                        <p:tgtEl>
                                          <p:spTgt spid="28"/>
                                        </p:tgtEl>
                                        <p:attrNameLst>
                                          <p:attrName>ppt_x</p:attrName>
                                          <p:attrName>ppt_y</p:attrName>
                                        </p:attrNameLst>
                                      </p:cBhvr>
                                      <p:rCtr x="0" y="31"/>
                                    </p:animMotion>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box(in)">
                                      <p:cBhvr>
                                        <p:cTn id="8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animBg="1"/>
      <p:bldP spid="27" grpId="1" animBg="1"/>
      <p:bldP spid="28" grpId="0" animBg="1"/>
      <p:bldP spid="28" grpId="1" animBg="1"/>
      <p:bldP spid="28" grpId="2" animBg="1"/>
      <p:bldP spid="28" grpId="3" animBg="1"/>
      <p:bldP spid="28" grpId="4" animBg="1"/>
      <p:bldP spid="28" grpId="5" animBg="1"/>
      <p:bldP spid="28" grpId="6" animBg="1"/>
      <p:bldP spid="28" grpId="7" animBg="1"/>
      <p:bldP spid="29" grpId="0" animBg="1"/>
      <p:bldP spid="29" grpId="1" animBg="1"/>
      <p:bldP spid="30" grpId="0"/>
      <p:bldP spid="31" grpId="0"/>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a:extLst>
              <a:ext uri="{FF2B5EF4-FFF2-40B4-BE49-F238E27FC236}">
                <a16:creationId xmlns:a16="http://schemas.microsoft.com/office/drawing/2014/main" id="{6AD7F3D3-B7C9-4AB7-BD5B-93CA31D739B8}"/>
              </a:ext>
            </a:extLst>
          </p:cNvPr>
          <p:cNvSpPr>
            <a:spLocks noGrp="1"/>
          </p:cNvSpPr>
          <p:nvPr>
            <p:ph type="sldNum" sz="quarter" idx="11"/>
          </p:nvPr>
        </p:nvSpPr>
        <p:spPr>
          <a:xfrm>
            <a:off x="6553200" y="6172200"/>
            <a:ext cx="2133600" cy="381000"/>
          </a:xfrm>
        </p:spPr>
        <p:txBody>
          <a:bodyPr/>
          <a:lstStyle/>
          <a:p>
            <a:fld id="{19352E73-6586-482C-B492-E6FD81B48779}" type="slidenum">
              <a:rPr lang="en-US" altLang="zh-CN" smtClean="0"/>
              <a:pPr/>
              <a:t>38</a:t>
            </a:fld>
            <a:endParaRPr lang="en-US" altLang="zh-CN" dirty="0"/>
          </a:p>
          <a:p>
            <a:endParaRPr lang="en-US" altLang="zh-CN" dirty="0"/>
          </a:p>
        </p:txBody>
      </p:sp>
      <p:sp>
        <p:nvSpPr>
          <p:cNvPr id="4" name="Rectangle 2">
            <a:extLst>
              <a:ext uri="{FF2B5EF4-FFF2-40B4-BE49-F238E27FC236}">
                <a16:creationId xmlns:a16="http://schemas.microsoft.com/office/drawing/2014/main" id="{02E3AA90-6403-4DDD-91B9-8CE58029A8F7}"/>
              </a:ext>
            </a:extLst>
          </p:cNvPr>
          <p:cNvSpPr txBox="1">
            <a:spLocks noChangeArrowheads="1"/>
          </p:cNvSpPr>
          <p:nvPr/>
        </p:nvSpPr>
        <p:spPr bwMode="auto">
          <a:xfrm>
            <a:off x="457200" y="145257"/>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b="1" kern="0" dirty="0">
                <a:latin typeface="+mn-ea"/>
                <a:ea typeface="+mn-ea"/>
              </a:rPr>
              <a:t>实验三的检查验收</a:t>
            </a:r>
          </a:p>
        </p:txBody>
      </p:sp>
      <p:sp>
        <p:nvSpPr>
          <p:cNvPr id="5" name="Rectangle 2">
            <a:extLst>
              <a:ext uri="{FF2B5EF4-FFF2-40B4-BE49-F238E27FC236}">
                <a16:creationId xmlns:a16="http://schemas.microsoft.com/office/drawing/2014/main" id="{B1063C47-AC49-41EA-A652-426F4A581954}"/>
              </a:ext>
            </a:extLst>
          </p:cNvPr>
          <p:cNvSpPr txBox="1">
            <a:spLocks noChangeArrowheads="1"/>
          </p:cNvSpPr>
          <p:nvPr/>
        </p:nvSpPr>
        <p:spPr>
          <a:xfrm>
            <a:off x="-152400" y="1203326"/>
            <a:ext cx="8763000" cy="4435474"/>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eaLnBrk="1" hangingPunct="1"/>
            <a:r>
              <a:rPr lang="zh-CN" altLang="en-US" sz="2400" kern="0" dirty="0">
                <a:latin typeface="+mn-ea"/>
              </a:rPr>
              <a:t> 自行准备好若干个测试用例，生成包括函数调用、递归、条件语句、循环语句、</a:t>
            </a:r>
            <a:r>
              <a:rPr lang="en-US" altLang="zh-CN" sz="2400" kern="0" dirty="0">
                <a:latin typeface="+mn-ea"/>
              </a:rPr>
              <a:t>break</a:t>
            </a:r>
            <a:r>
              <a:rPr lang="zh-CN" altLang="en-US" sz="2400" kern="0" dirty="0">
                <a:latin typeface="+mn-ea"/>
              </a:rPr>
              <a:t>、</a:t>
            </a:r>
            <a:r>
              <a:rPr lang="en-US" altLang="zh-CN" sz="2400" kern="0" dirty="0">
                <a:latin typeface="+mn-ea"/>
              </a:rPr>
              <a:t>continue</a:t>
            </a:r>
            <a:r>
              <a:rPr lang="zh-CN" altLang="en-US" sz="2400" kern="0" dirty="0">
                <a:latin typeface="+mn-ea"/>
              </a:rPr>
              <a:t>、数组、自增与自减等的中间代码。</a:t>
            </a:r>
            <a:endParaRPr lang="en-US" altLang="zh-CN" sz="2400" kern="0" dirty="0">
              <a:latin typeface="+mn-ea"/>
            </a:endParaRPr>
          </a:p>
          <a:p>
            <a:pPr marL="809625" lvl="1" indent="0" eaLnBrk="1" hangingPunct="1">
              <a:buNone/>
            </a:pPr>
            <a:r>
              <a:rPr lang="zh-CN" altLang="en-US" sz="2400" kern="0" dirty="0">
                <a:latin typeface="+mn-ea"/>
              </a:rPr>
              <a:t>注意</a:t>
            </a:r>
            <a:r>
              <a:rPr lang="zh-CN" altLang="en-US" sz="2400" kern="0" dirty="0">
                <a:latin typeface="+mn-ea"/>
                <a:sym typeface="Wingdings" panose="05000000000000000000" pitchFamily="2" charset="2"/>
              </a:rPr>
              <a:t>： （</a:t>
            </a:r>
            <a:r>
              <a:rPr lang="en-US" altLang="zh-CN" sz="2400" kern="0" dirty="0">
                <a:latin typeface="+mn-ea"/>
                <a:sym typeface="Wingdings" panose="05000000000000000000" pitchFamily="2" charset="2"/>
              </a:rPr>
              <a:t>1</a:t>
            </a:r>
            <a:r>
              <a:rPr lang="zh-CN" altLang="en-US" sz="2400" kern="0" dirty="0">
                <a:latin typeface="+mn-ea"/>
                <a:sym typeface="Wingdings" panose="05000000000000000000" pitchFamily="2" charset="2"/>
              </a:rPr>
              <a:t>）</a:t>
            </a:r>
            <a:r>
              <a:rPr lang="zh-CN" altLang="en-US" sz="2400" kern="0" dirty="0">
                <a:latin typeface="+mn-ea"/>
              </a:rPr>
              <a:t>一个测试程序不宜包含太多内容，以免引起检查的不方便。（</a:t>
            </a:r>
            <a:r>
              <a:rPr lang="en-US" altLang="zh-CN" sz="2400" kern="0" dirty="0">
                <a:latin typeface="+mn-ea"/>
              </a:rPr>
              <a:t>2</a:t>
            </a:r>
            <a:r>
              <a:rPr lang="zh-CN" altLang="en-US" sz="2400" kern="0" dirty="0">
                <a:latin typeface="+mn-ea"/>
              </a:rPr>
              <a:t>）不需要显示前面实验一、二的内容，直接输出中间代码。（</a:t>
            </a:r>
            <a:r>
              <a:rPr lang="en-US" altLang="zh-CN" sz="2400" kern="0" dirty="0">
                <a:latin typeface="+mn-ea"/>
              </a:rPr>
              <a:t>3</a:t>
            </a:r>
            <a:r>
              <a:rPr lang="zh-CN" altLang="en-US" sz="2400" kern="0">
                <a:latin typeface="+mn-ea"/>
              </a:rPr>
              <a:t>）能分别显示优化前和优化后的中间代码。</a:t>
            </a:r>
            <a:endParaRPr lang="en-US" altLang="zh-CN" sz="2400" kern="0" dirty="0">
              <a:latin typeface="+mn-ea"/>
            </a:endParaRPr>
          </a:p>
          <a:p>
            <a:pPr lvl="1" eaLnBrk="1" hangingPunct="1"/>
            <a:r>
              <a:rPr lang="zh-CN" altLang="en-US" sz="2400" kern="0" dirty="0">
                <a:latin typeface="+mn-ea"/>
              </a:rPr>
              <a:t> 回答老师的提问。</a:t>
            </a:r>
            <a:endParaRPr lang="en-US" altLang="zh-CN" sz="2400" kern="0" dirty="0">
              <a:latin typeface="+mn-ea"/>
            </a:endParaRPr>
          </a:p>
          <a:p>
            <a:pPr lvl="1" eaLnBrk="1" hangingPunct="1"/>
            <a:r>
              <a:rPr lang="en-US" altLang="zh-CN" sz="2400" kern="0" dirty="0">
                <a:latin typeface="+mn-ea"/>
              </a:rPr>
              <a:t> </a:t>
            </a:r>
            <a:r>
              <a:rPr lang="zh-CN" altLang="en-US" sz="2400" kern="0" dirty="0">
                <a:latin typeface="+mn-ea"/>
              </a:rPr>
              <a:t>评分依据</a:t>
            </a:r>
            <a:r>
              <a:rPr lang="zh-CN" altLang="en-US" sz="2400" kern="0" dirty="0">
                <a:latin typeface="+mn-ea"/>
                <a:sym typeface="Wingdings" pitchFamily="2" charset="2"/>
              </a:rPr>
              <a:t>： （</a:t>
            </a:r>
            <a:r>
              <a:rPr lang="en-US" altLang="zh-CN" sz="2400" kern="0" dirty="0">
                <a:latin typeface="+mn-ea"/>
                <a:sym typeface="Wingdings" pitchFamily="2" charset="2"/>
              </a:rPr>
              <a:t>1) </a:t>
            </a:r>
            <a:r>
              <a:rPr lang="zh-CN" altLang="en-US" sz="2400" kern="0" dirty="0">
                <a:latin typeface="+mn-ea"/>
                <a:sym typeface="Wingdings" pitchFamily="2" charset="2"/>
              </a:rPr>
              <a:t>完成的时间；（</a:t>
            </a:r>
            <a:r>
              <a:rPr lang="en-US" altLang="zh-CN" sz="2400" kern="0" dirty="0">
                <a:latin typeface="+mn-ea"/>
                <a:sym typeface="Wingdings" pitchFamily="2" charset="2"/>
              </a:rPr>
              <a:t>2</a:t>
            </a:r>
            <a:r>
              <a:rPr lang="zh-CN" altLang="en-US" sz="2400" kern="0" dirty="0">
                <a:latin typeface="+mn-ea"/>
                <a:sym typeface="Wingdings" pitchFamily="2" charset="2"/>
              </a:rPr>
              <a:t>）完成的质量。</a:t>
            </a:r>
            <a:endParaRPr lang="en-US" altLang="zh-CN" sz="2400" kern="0" dirty="0">
              <a:latin typeface="+mn-ea"/>
            </a:endParaRPr>
          </a:p>
        </p:txBody>
      </p:sp>
    </p:spTree>
    <p:extLst>
      <p:ext uri="{BB962C8B-B14F-4D97-AF65-F5344CB8AC3E}">
        <p14:creationId xmlns:p14="http://schemas.microsoft.com/office/powerpoint/2010/main" val="3593233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1F479EE-B116-4095-B6F3-705000DBF9DF}"/>
              </a:ext>
            </a:extLst>
          </p:cNvPr>
          <p:cNvSpPr>
            <a:spLocks noGrp="1"/>
          </p:cNvSpPr>
          <p:nvPr>
            <p:ph type="sldNum" sz="quarter" idx="11"/>
          </p:nvPr>
        </p:nvSpPr>
        <p:spPr/>
        <p:txBody>
          <a:bodyPr/>
          <a:lstStyle/>
          <a:p>
            <a:fld id="{19352E73-6586-482C-B492-E6FD81B48779}" type="slidenum">
              <a:rPr lang="en-US" altLang="zh-CN" smtClean="0"/>
              <a:pPr/>
              <a:t>39</a:t>
            </a:fld>
            <a:endParaRPr lang="en-US" altLang="zh-CN"/>
          </a:p>
          <a:p>
            <a:endParaRPr lang="en-US" altLang="zh-CN" dirty="0"/>
          </a:p>
        </p:txBody>
      </p:sp>
      <p:sp>
        <p:nvSpPr>
          <p:cNvPr id="3" name="灯片编号占位符 1">
            <a:extLst>
              <a:ext uri="{FF2B5EF4-FFF2-40B4-BE49-F238E27FC236}">
                <a16:creationId xmlns:a16="http://schemas.microsoft.com/office/drawing/2014/main" id="{D6677F26-5529-4919-A059-2779BC4FC5C5}"/>
              </a:ext>
            </a:extLst>
          </p:cNvPr>
          <p:cNvSpPr txBox="1">
            <a:spLocks/>
          </p:cNvSpPr>
          <p:nvPr/>
        </p:nvSpPr>
        <p:spPr>
          <a:xfrm>
            <a:off x="6858000" y="6172200"/>
            <a:ext cx="2133600" cy="244475"/>
          </a:xfrm>
          <a:prstGeom prst="rect">
            <a:avLst/>
          </a:prstGeom>
        </p:spPr>
        <p:txBody>
          <a:bodyPr/>
          <a:ls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a:lstStyle>
          <a:p>
            <a:fld id="{8DEE06B6-D47E-41D4-B693-F13A84E37261}" type="slidenum">
              <a:rPr lang="en-US" altLang="zh-CN" smtClean="0">
                <a:latin typeface="宋体" pitchFamily="2" charset="-122"/>
                <a:ea typeface="宋体" pitchFamily="2" charset="-122"/>
              </a:rPr>
              <a:pPr/>
              <a:t>39</a:t>
            </a:fld>
            <a:endParaRPr lang="en-US" altLang="zh-CN" dirty="0">
              <a:latin typeface="宋体" pitchFamily="2" charset="-122"/>
              <a:ea typeface="宋体" pitchFamily="2" charset="-122"/>
            </a:endParaRPr>
          </a:p>
        </p:txBody>
      </p:sp>
      <p:sp>
        <p:nvSpPr>
          <p:cNvPr id="4" name="Rectangle 2">
            <a:extLst>
              <a:ext uri="{FF2B5EF4-FFF2-40B4-BE49-F238E27FC236}">
                <a16:creationId xmlns:a16="http://schemas.microsoft.com/office/drawing/2014/main" id="{5FCFB394-CA3D-46D5-B094-FE86B36C5F16}"/>
              </a:ext>
            </a:extLst>
          </p:cNvPr>
          <p:cNvSpPr txBox="1">
            <a:spLocks noChangeArrowheads="1"/>
          </p:cNvSpPr>
          <p:nvPr/>
        </p:nvSpPr>
        <p:spPr>
          <a:xfrm>
            <a:off x="152400" y="898526"/>
            <a:ext cx="8763000" cy="3673474"/>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eaLnBrk="1" hangingPunct="1">
              <a:buFontTx/>
              <a:buNone/>
            </a:pPr>
            <a:r>
              <a:rPr lang="zh-CN" altLang="en-US" sz="2400" kern="0">
                <a:latin typeface="宋体" pitchFamily="2" charset="-122"/>
                <a:ea typeface="宋体" pitchFamily="2" charset="-122"/>
              </a:rPr>
              <a:t>将实验三的中间代码转化成目标代码。</a:t>
            </a:r>
            <a:endParaRPr lang="en-US" altLang="zh-CN" sz="2400" kern="0">
              <a:latin typeface="宋体" pitchFamily="2" charset="-122"/>
              <a:ea typeface="宋体" pitchFamily="2" charset="-122"/>
            </a:endParaRPr>
          </a:p>
          <a:p>
            <a:pPr eaLnBrk="1" hangingPunct="1"/>
            <a:r>
              <a:rPr lang="zh-CN" altLang="en-US" sz="2400" kern="0">
                <a:latin typeface="宋体" pitchFamily="2" charset="-122"/>
                <a:ea typeface="宋体" pitchFamily="2" charset="-122"/>
              </a:rPr>
              <a:t>选择目标代码形式：</a:t>
            </a:r>
            <a:r>
              <a:rPr lang="en-US" altLang="zh-CN" sz="2400" kern="0">
                <a:latin typeface="宋体" pitchFamily="2" charset="-122"/>
                <a:ea typeface="宋体" pitchFamily="2" charset="-122"/>
              </a:rPr>
              <a:t>X86</a:t>
            </a:r>
            <a:r>
              <a:rPr lang="zh-CN" altLang="en-US" sz="2400" kern="0">
                <a:latin typeface="宋体" pitchFamily="2" charset="-122"/>
                <a:ea typeface="宋体" pitchFamily="2" charset="-122"/>
              </a:rPr>
              <a:t>或</a:t>
            </a:r>
            <a:r>
              <a:rPr lang="en-US" altLang="zh-CN" sz="2400" kern="0">
                <a:solidFill>
                  <a:srgbClr val="FF0000"/>
                </a:solidFill>
                <a:latin typeface="宋体" pitchFamily="2" charset="-122"/>
                <a:ea typeface="宋体" pitchFamily="2" charset="-122"/>
              </a:rPr>
              <a:t>MIPS</a:t>
            </a:r>
          </a:p>
          <a:p>
            <a:pPr eaLnBrk="1" hangingPunct="1"/>
            <a:r>
              <a:rPr lang="zh-CN" altLang="en-US" sz="2400" kern="0">
                <a:latin typeface="宋体" pitchFamily="2" charset="-122"/>
                <a:ea typeface="宋体" pitchFamily="2" charset="-122"/>
              </a:rPr>
              <a:t>选择指令集（最好和组原实验相容）</a:t>
            </a:r>
            <a:endParaRPr lang="en-US" altLang="zh-CN" sz="2400" kern="0">
              <a:latin typeface="宋体" pitchFamily="2" charset="-122"/>
              <a:ea typeface="宋体" pitchFamily="2" charset="-122"/>
            </a:endParaRPr>
          </a:p>
          <a:p>
            <a:pPr eaLnBrk="1" hangingPunct="1"/>
            <a:r>
              <a:rPr lang="zh-CN" altLang="en-US" sz="2400" kern="0">
                <a:latin typeface="宋体" pitchFamily="2" charset="-122"/>
                <a:ea typeface="宋体" pitchFamily="2" charset="-122"/>
              </a:rPr>
              <a:t>寄存器分配算法</a:t>
            </a:r>
            <a:endParaRPr lang="en-US" altLang="zh-CN" sz="2400" kern="0">
              <a:latin typeface="宋体" pitchFamily="2" charset="-122"/>
              <a:ea typeface="宋体" pitchFamily="2" charset="-122"/>
            </a:endParaRPr>
          </a:p>
          <a:p>
            <a:pPr eaLnBrk="1" hangingPunct="1"/>
            <a:r>
              <a:rPr lang="zh-CN" altLang="en-US" sz="2400" kern="0">
                <a:latin typeface="宋体" pitchFamily="2" charset="-122"/>
                <a:ea typeface="宋体" pitchFamily="2" charset="-122"/>
              </a:rPr>
              <a:t>目标代码生成算法</a:t>
            </a:r>
            <a:endParaRPr lang="en-US" altLang="zh-CN" sz="2400" kern="0">
              <a:latin typeface="宋体" pitchFamily="2" charset="-122"/>
              <a:ea typeface="宋体" pitchFamily="2" charset="-122"/>
            </a:endParaRPr>
          </a:p>
          <a:p>
            <a:pPr eaLnBrk="1" hangingPunct="1"/>
            <a:r>
              <a:rPr lang="zh-CN" altLang="en-US" sz="2400" kern="0">
                <a:latin typeface="宋体" pitchFamily="2" charset="-122"/>
                <a:ea typeface="宋体" pitchFamily="2" charset="-122"/>
              </a:rPr>
              <a:t>或使用</a:t>
            </a:r>
            <a:r>
              <a:rPr lang="en-US" altLang="zh-CN" sz="2400" kern="0">
                <a:latin typeface="宋体" pitchFamily="2" charset="-122"/>
                <a:ea typeface="宋体" pitchFamily="2" charset="-122"/>
              </a:rPr>
              <a:t>LLVM</a:t>
            </a:r>
            <a:r>
              <a:rPr lang="zh-CN" altLang="en-US" sz="2400" kern="0">
                <a:latin typeface="宋体" pitchFamily="2" charset="-122"/>
                <a:ea typeface="宋体" pitchFamily="2" charset="-122"/>
              </a:rPr>
              <a:t>直接生成</a:t>
            </a:r>
          </a:p>
          <a:p>
            <a:pPr lvl="1" eaLnBrk="1" hangingPunct="1">
              <a:buFontTx/>
              <a:buNone/>
            </a:pPr>
            <a:endParaRPr lang="en-US" altLang="zh-CN" sz="2400" kern="0">
              <a:latin typeface="宋体" pitchFamily="2" charset="-122"/>
              <a:ea typeface="宋体" pitchFamily="2" charset="-122"/>
            </a:endParaRPr>
          </a:p>
          <a:p>
            <a:pPr lvl="1" eaLnBrk="1" hangingPunct="1">
              <a:buFontTx/>
              <a:buNone/>
            </a:pPr>
            <a:r>
              <a:rPr lang="en-US" altLang="zh-CN" sz="2400" kern="0">
                <a:latin typeface="宋体" pitchFamily="2" charset="-122"/>
                <a:ea typeface="宋体" pitchFamily="2" charset="-122"/>
              </a:rPr>
              <a:t>MIPS</a:t>
            </a:r>
            <a:r>
              <a:rPr lang="zh-CN" altLang="en-US" sz="2400" kern="0">
                <a:latin typeface="宋体" pitchFamily="2" charset="-122"/>
                <a:ea typeface="宋体" pitchFamily="2" charset="-122"/>
              </a:rPr>
              <a:t>的执行环境</a:t>
            </a:r>
            <a:endParaRPr lang="en-US" altLang="zh-CN" sz="2400" kern="0">
              <a:latin typeface="宋体" pitchFamily="2" charset="-122"/>
              <a:ea typeface="宋体" pitchFamily="2" charset="-122"/>
            </a:endParaRPr>
          </a:p>
          <a:p>
            <a:pPr marL="914400" lvl="1" indent="-457200" eaLnBrk="1" hangingPunct="1">
              <a:buFontTx/>
              <a:buAutoNum type="arabicPeriod"/>
            </a:pPr>
            <a:r>
              <a:rPr lang="en-US" altLang="zh-CN" sz="2400" kern="0">
                <a:latin typeface="宋体" pitchFamily="2" charset="-122"/>
                <a:ea typeface="宋体" pitchFamily="2" charset="-122"/>
              </a:rPr>
              <a:t>QTSPIM</a:t>
            </a:r>
          </a:p>
          <a:p>
            <a:pPr marL="914400" lvl="1" indent="-457200" eaLnBrk="1" hangingPunct="1">
              <a:buFontTx/>
              <a:buAutoNum type="arabicPeriod"/>
            </a:pPr>
            <a:r>
              <a:rPr lang="en-US" altLang="zh-CN" sz="2400" kern="0">
                <a:latin typeface="宋体" pitchFamily="2" charset="-122"/>
                <a:ea typeface="宋体" pitchFamily="2" charset="-122"/>
              </a:rPr>
              <a:t>MARS</a:t>
            </a:r>
            <a:r>
              <a:rPr lang="zh-CN" altLang="zh-CN" kern="0"/>
              <a:t> </a:t>
            </a:r>
            <a:r>
              <a:rPr lang="zh-CN" altLang="zh-CN" sz="2400" kern="0">
                <a:latin typeface="宋体" pitchFamily="2" charset="-122"/>
                <a:ea typeface="宋体" pitchFamily="2" charset="-122"/>
              </a:rPr>
              <a:t>（</a:t>
            </a:r>
            <a:r>
              <a:rPr lang="en-US" altLang="zh-CN" sz="2400" kern="0">
                <a:latin typeface="宋体" pitchFamily="2" charset="-122"/>
                <a:ea typeface="宋体" pitchFamily="2" charset="-122"/>
              </a:rPr>
              <a:t>MIPS Assembler and Runtime Simulator</a:t>
            </a:r>
            <a:r>
              <a:rPr lang="zh-CN" altLang="zh-CN" sz="2400" kern="0">
                <a:latin typeface="宋体" pitchFamily="2" charset="-122"/>
                <a:ea typeface="宋体" pitchFamily="2" charset="-122"/>
              </a:rPr>
              <a:t>）</a:t>
            </a:r>
            <a:endParaRPr lang="en-US" altLang="zh-CN" sz="2400" kern="0">
              <a:latin typeface="宋体" pitchFamily="2" charset="-122"/>
              <a:ea typeface="宋体" pitchFamily="2" charset="-122"/>
            </a:endParaRPr>
          </a:p>
          <a:p>
            <a:pPr marL="914400" lvl="1" indent="-457200" eaLnBrk="1" hangingPunct="1">
              <a:buFontTx/>
              <a:buAutoNum type="arabicPeriod"/>
            </a:pPr>
            <a:r>
              <a:rPr lang="zh-CN" altLang="en-US" sz="2400" kern="0">
                <a:latin typeface="宋体" pitchFamily="2" charset="-122"/>
                <a:ea typeface="宋体" pitchFamily="2" charset="-122"/>
              </a:rPr>
              <a:t>组成原理构建的环境</a:t>
            </a:r>
            <a:endParaRPr lang="zh-CN" altLang="en-US" sz="2400" kern="0" dirty="0">
              <a:latin typeface="宋体" pitchFamily="2" charset="-122"/>
              <a:ea typeface="宋体" pitchFamily="2" charset="-122"/>
            </a:endParaRPr>
          </a:p>
        </p:txBody>
      </p:sp>
      <p:sp>
        <p:nvSpPr>
          <p:cNvPr id="5" name="Rectangle 2">
            <a:extLst>
              <a:ext uri="{FF2B5EF4-FFF2-40B4-BE49-F238E27FC236}">
                <a16:creationId xmlns:a16="http://schemas.microsoft.com/office/drawing/2014/main" id="{4DE6987F-4FFE-4446-A817-2F2B145BE234}"/>
              </a:ext>
            </a:extLst>
          </p:cNvPr>
          <p:cNvSpPr txBox="1">
            <a:spLocks noChangeArrowheads="1"/>
          </p:cNvSpPr>
          <p:nvPr/>
        </p:nvSpPr>
        <p:spPr bwMode="auto">
          <a:xfrm>
            <a:off x="457200" y="145257"/>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b="1" kern="0" dirty="0">
                <a:latin typeface="+mn-ea"/>
                <a:ea typeface="+mn-ea"/>
              </a:rPr>
              <a:t>实验四 目标代码生成</a:t>
            </a:r>
          </a:p>
        </p:txBody>
      </p:sp>
      <p:pic>
        <p:nvPicPr>
          <p:cNvPr id="6" name="图片 5">
            <a:extLst>
              <a:ext uri="{FF2B5EF4-FFF2-40B4-BE49-F238E27FC236}">
                <a16:creationId xmlns:a16="http://schemas.microsoft.com/office/drawing/2014/main" id="{01722A66-7B6C-469E-8D78-8BE7DB0C874F}"/>
              </a:ext>
            </a:extLst>
          </p:cNvPr>
          <p:cNvPicPr/>
          <p:nvPr/>
        </p:nvPicPr>
        <p:blipFill>
          <a:blip r:embed="rId2" cstate="print"/>
          <a:srcRect r="77888" b="66514"/>
          <a:stretch>
            <a:fillRect/>
          </a:stretch>
        </p:blipFill>
        <p:spPr bwMode="auto">
          <a:xfrm>
            <a:off x="4114800" y="3048000"/>
            <a:ext cx="4191000" cy="2971800"/>
          </a:xfrm>
          <a:prstGeom prst="rect">
            <a:avLst/>
          </a:prstGeom>
          <a:noFill/>
          <a:ln w="9525">
            <a:noFill/>
            <a:miter lim="800000"/>
            <a:headEnd/>
            <a:tailEnd/>
          </a:ln>
        </p:spPr>
      </p:pic>
      <p:pic>
        <p:nvPicPr>
          <p:cNvPr id="7" name="图片 6">
            <a:extLst>
              <a:ext uri="{FF2B5EF4-FFF2-40B4-BE49-F238E27FC236}">
                <a16:creationId xmlns:a16="http://schemas.microsoft.com/office/drawing/2014/main" id="{BECC63B6-1F50-413E-A420-ED98AD70658C}"/>
              </a:ext>
            </a:extLst>
          </p:cNvPr>
          <p:cNvPicPr>
            <a:picLocks noChangeAspect="1"/>
          </p:cNvPicPr>
          <p:nvPr/>
        </p:nvPicPr>
        <p:blipFill>
          <a:blip r:embed="rId3"/>
          <a:stretch>
            <a:fillRect/>
          </a:stretch>
        </p:blipFill>
        <p:spPr>
          <a:xfrm>
            <a:off x="2436812" y="381000"/>
            <a:ext cx="6707188" cy="4572000"/>
          </a:xfrm>
          <a:prstGeom prst="rect">
            <a:avLst/>
          </a:prstGeom>
        </p:spPr>
      </p:pic>
    </p:spTree>
    <p:extLst>
      <p:ext uri="{BB962C8B-B14F-4D97-AF65-F5344CB8AC3E}">
        <p14:creationId xmlns:p14="http://schemas.microsoft.com/office/powerpoint/2010/main" val="392794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4</a:t>
            </a:fld>
            <a:endParaRPr lang="en-US" altLang="zh-CN" dirty="0">
              <a:latin typeface="宋体" pitchFamily="2" charset="-122"/>
              <a:ea typeface="宋体" pitchFamily="2" charset="-122"/>
            </a:endParaRPr>
          </a:p>
        </p:txBody>
      </p:sp>
      <p:sp>
        <p:nvSpPr>
          <p:cNvPr id="9" name="Rectangle 2"/>
          <p:cNvSpPr>
            <a:spLocks noGrp="1" noChangeArrowheads="1"/>
          </p:cNvSpPr>
          <p:nvPr>
            <p:ph type="title"/>
          </p:nvPr>
        </p:nvSpPr>
        <p:spPr>
          <a:xfrm>
            <a:off x="381000" y="228600"/>
            <a:ext cx="6707188" cy="850900"/>
          </a:xfrm>
        </p:spPr>
        <p:txBody>
          <a:bodyPr/>
          <a:lstStyle/>
          <a:p>
            <a:r>
              <a:rPr lang="zh-CN" altLang="en-US" sz="2800" dirty="0">
                <a:latin typeface="微软雅黑" pitchFamily="34" charset="-122"/>
                <a:ea typeface="微软雅黑" pitchFamily="34" charset="-122"/>
              </a:rPr>
              <a:t>课程设置目的和要求</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考试要求</a:t>
            </a:r>
          </a:p>
        </p:txBody>
      </p:sp>
      <p:sp>
        <p:nvSpPr>
          <p:cNvPr id="10" name="Rectangle 3"/>
          <p:cNvSpPr txBox="1">
            <a:spLocks noChangeArrowheads="1"/>
          </p:cNvSpPr>
          <p:nvPr/>
        </p:nvSpPr>
        <p:spPr>
          <a:xfrm>
            <a:off x="549275" y="1103313"/>
            <a:ext cx="7908925" cy="4840287"/>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dirty="0">
                <a:ln>
                  <a:noFill/>
                </a:ln>
                <a:solidFill>
                  <a:schemeClr val="tx1"/>
                </a:solidFill>
                <a:effectLst/>
                <a:uLnTx/>
                <a:uFillTx/>
                <a:latin typeface="Times New Roman" pitchFamily="18" charset="0"/>
                <a:ea typeface="+mn-ea"/>
                <a:cs typeface="+mn-cs"/>
              </a:rPr>
              <a:t>实验评分标准</a:t>
            </a:r>
            <a:endParaRPr kumimoji="0" lang="en-US" altLang="zh-CN" sz="2800" b="0" i="0" u="none" strike="noStrike" kern="0" cap="none" spc="0" normalizeH="0" baseline="0" noProof="0" dirty="0">
              <a:ln>
                <a:noFill/>
              </a:ln>
              <a:solidFill>
                <a:schemeClr val="tx1"/>
              </a:solidFill>
              <a:effectLst/>
              <a:uLnTx/>
              <a:uFillTx/>
              <a:latin typeface="Times New Roman" pitchFamily="18" charset="0"/>
              <a:ea typeface="+mn-ea"/>
              <a:cs typeface="+mn-cs"/>
            </a:endParaRPr>
          </a:p>
          <a:p>
            <a:pPr marL="342900" marR="0" lvl="1"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词法、语法分析                </a:t>
            </a:r>
            <a:r>
              <a:rPr lang="en-US" altLang="zh-CN" sz="2400" kern="0" dirty="0">
                <a:latin typeface="Times New Roman" pitchFamily="18" charset="0"/>
                <a:ea typeface="+mn-ea"/>
              </a:rPr>
              <a:t>20</a:t>
            </a:r>
            <a:r>
              <a:rPr lang="zh-CN" altLang="en-US" sz="2400" kern="0" dirty="0">
                <a:latin typeface="Times New Roman" pitchFamily="18" charset="0"/>
                <a:ea typeface="+mn-ea"/>
              </a:rPr>
              <a:t>分</a:t>
            </a:r>
            <a:r>
              <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rPr>
              <a:t> </a:t>
            </a:r>
          </a:p>
          <a:p>
            <a:pPr marL="342900" marR="0" lvl="1"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符号表与语义计算</a:t>
            </a:r>
            <a:r>
              <a:rPr lang="en-US" altLang="zh-CN" sz="2400" kern="0" dirty="0">
                <a:latin typeface="Times New Roman" pitchFamily="18" charset="0"/>
                <a:ea typeface="+mn-ea"/>
              </a:rPr>
              <a:t>            20</a:t>
            </a:r>
            <a:r>
              <a:rPr lang="zh-CN" altLang="en-US" sz="2400" kern="0" dirty="0">
                <a:latin typeface="Times New Roman" pitchFamily="18" charset="0"/>
                <a:ea typeface="+mn-ea"/>
              </a:rPr>
              <a:t>分</a:t>
            </a:r>
            <a:endPar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endParaRPr>
          </a:p>
          <a:p>
            <a:pPr marL="342900" marR="0" lvl="1"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中间代码生成与优化        </a:t>
            </a:r>
            <a:r>
              <a:rPr lang="en-US" altLang="zh-CN" sz="2400" kern="0" dirty="0">
                <a:latin typeface="Times New Roman" pitchFamily="18" charset="0"/>
                <a:ea typeface="+mn-ea"/>
              </a:rPr>
              <a:t>20</a:t>
            </a:r>
            <a:r>
              <a:rPr lang="zh-CN" altLang="en-US" sz="2400" kern="0" dirty="0">
                <a:latin typeface="Times New Roman" pitchFamily="18" charset="0"/>
                <a:ea typeface="+mn-ea"/>
              </a:rPr>
              <a:t>分（其中优化</a:t>
            </a:r>
            <a:r>
              <a:rPr lang="en-US" altLang="zh-CN" sz="2400" kern="0" dirty="0">
                <a:latin typeface="Times New Roman" pitchFamily="18" charset="0"/>
                <a:ea typeface="+mn-ea"/>
              </a:rPr>
              <a:t>5</a:t>
            </a:r>
            <a:r>
              <a:rPr lang="zh-CN" altLang="en-US" sz="2400" kern="0" dirty="0">
                <a:latin typeface="Times New Roman" pitchFamily="18" charset="0"/>
                <a:ea typeface="+mn-ea"/>
              </a:rPr>
              <a:t>分）</a:t>
            </a:r>
            <a:endPar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endParaRPr>
          </a:p>
          <a:p>
            <a:pPr marL="342900" marR="0" lvl="1"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目标代码生成</a:t>
            </a:r>
            <a:r>
              <a:rPr lang="en-US" altLang="zh-CN" sz="2400" kern="0" dirty="0">
                <a:latin typeface="Times New Roman" pitchFamily="18" charset="0"/>
                <a:ea typeface="+mn-ea"/>
              </a:rPr>
              <a:t>                    20</a:t>
            </a:r>
            <a:r>
              <a:rPr lang="zh-CN" altLang="en-US" sz="2400" kern="0" dirty="0">
                <a:latin typeface="Times New Roman" pitchFamily="18" charset="0"/>
                <a:ea typeface="+mn-ea"/>
              </a:rPr>
              <a:t>分</a:t>
            </a:r>
            <a:endPar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endParaRPr>
          </a:p>
          <a:p>
            <a:pPr marL="342900" marR="0" lvl="1"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ea typeface="+mn-ea"/>
              </a:rPr>
              <a:t> 实验报告</a:t>
            </a:r>
            <a:r>
              <a:rPr lang="en-US" altLang="zh-CN" sz="2400" kern="0" dirty="0">
                <a:latin typeface="Times New Roman" pitchFamily="18" charset="0"/>
                <a:ea typeface="+mn-ea"/>
              </a:rPr>
              <a:t>                           20</a:t>
            </a:r>
            <a:r>
              <a:rPr lang="zh-CN" altLang="en-US" sz="2400" kern="0" dirty="0">
                <a:latin typeface="Times New Roman" pitchFamily="18" charset="0"/>
                <a:ea typeface="+mn-ea"/>
              </a:rPr>
              <a:t>分</a:t>
            </a:r>
            <a:endParaRPr kumimoji="0" lang="en-US" altLang="zh-CN" sz="2400" b="0" i="0" u="none" strike="noStrike" kern="0" cap="none" spc="0" normalizeH="0" baseline="0" noProof="0" dirty="0">
              <a:ln>
                <a:noFill/>
              </a:ln>
              <a:solidFill>
                <a:schemeClr val="tx1"/>
              </a:solidFill>
              <a:effectLst/>
              <a:uLnTx/>
              <a:uFillTx/>
              <a:latin typeface="Times New Roman" pitchFamily="18" charset="0"/>
              <a:ea typeface="+mn-ea"/>
            </a:endParaRPr>
          </a:p>
        </p:txBody>
      </p:sp>
    </p:spTree>
    <p:extLst>
      <p:ext uri="{BB962C8B-B14F-4D97-AF65-F5344CB8AC3E}">
        <p14:creationId xmlns:p14="http://schemas.microsoft.com/office/powerpoint/2010/main" val="694515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40</a:t>
            </a:fld>
            <a:endParaRPr lang="en-US" altLang="zh-CN" sz="1800" dirty="0">
              <a:latin typeface="宋体" pitchFamily="2" charset="-122"/>
              <a:ea typeface="宋体" pitchFamily="2" charset="-122"/>
            </a:endParaRPr>
          </a:p>
        </p:txBody>
      </p:sp>
      <p:sp>
        <p:nvSpPr>
          <p:cNvPr id="17" name="Rectangle 2"/>
          <p:cNvSpPr txBox="1">
            <a:spLocks noChangeArrowheads="1"/>
          </p:cNvSpPr>
          <p:nvPr/>
        </p:nvSpPr>
        <p:spPr bwMode="auto">
          <a:xfrm>
            <a:off x="457200" y="237332"/>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kern="0" dirty="0">
                <a:latin typeface="微软雅黑" pitchFamily="34" charset="-122"/>
                <a:ea typeface="微软雅黑" pitchFamily="34" charset="-122"/>
              </a:rPr>
              <a:t>与组成原理实验对接</a:t>
            </a:r>
            <a:endParaRPr lang="zh-CN" altLang="en-US" sz="1800" kern="0" dirty="0">
              <a:latin typeface="微软雅黑" pitchFamily="34" charset="-122"/>
              <a:ea typeface="微软雅黑" pitchFamily="34" charset="-122"/>
            </a:endParaRPr>
          </a:p>
        </p:txBody>
      </p:sp>
      <p:pic>
        <p:nvPicPr>
          <p:cNvPr id="18" name="图片 17"/>
          <p:cNvPicPr>
            <a:picLocks noChangeAspect="1"/>
          </p:cNvPicPr>
          <p:nvPr/>
        </p:nvPicPr>
        <p:blipFill>
          <a:blip r:embed="rId2" cstate="print"/>
          <a:stretch>
            <a:fillRect/>
          </a:stretch>
        </p:blipFill>
        <p:spPr>
          <a:xfrm>
            <a:off x="-85143" y="938524"/>
            <a:ext cx="9314286" cy="498095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C73A36F-F83D-48B4-A185-15BCA43C6295}"/>
              </a:ext>
            </a:extLst>
          </p:cNvPr>
          <p:cNvSpPr>
            <a:spLocks noGrp="1"/>
          </p:cNvSpPr>
          <p:nvPr>
            <p:ph type="sldNum" sz="quarter" idx="11"/>
          </p:nvPr>
        </p:nvSpPr>
        <p:spPr/>
        <p:txBody>
          <a:bodyPr/>
          <a:lstStyle/>
          <a:p>
            <a:fld id="{19352E73-6586-482C-B492-E6FD81B48779}" type="slidenum">
              <a:rPr lang="en-US" altLang="zh-CN" smtClean="0"/>
              <a:pPr/>
              <a:t>41</a:t>
            </a:fld>
            <a:endParaRPr lang="en-US" altLang="zh-CN"/>
          </a:p>
          <a:p>
            <a:endParaRPr lang="en-US" altLang="zh-CN" dirty="0"/>
          </a:p>
        </p:txBody>
      </p:sp>
      <p:sp>
        <p:nvSpPr>
          <p:cNvPr id="3" name="Rectangle 2">
            <a:extLst>
              <a:ext uri="{FF2B5EF4-FFF2-40B4-BE49-F238E27FC236}">
                <a16:creationId xmlns:a16="http://schemas.microsoft.com/office/drawing/2014/main" id="{4D77F26B-908D-4CD3-AD5D-C9C7485D339C}"/>
              </a:ext>
            </a:extLst>
          </p:cNvPr>
          <p:cNvSpPr txBox="1">
            <a:spLocks noChangeArrowheads="1"/>
          </p:cNvSpPr>
          <p:nvPr/>
        </p:nvSpPr>
        <p:spPr bwMode="auto">
          <a:xfrm>
            <a:off x="457200" y="145257"/>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b="1" kern="0" dirty="0">
                <a:latin typeface="+mn-ea"/>
                <a:ea typeface="+mn-ea"/>
              </a:rPr>
              <a:t>实验四的检查验收</a:t>
            </a:r>
          </a:p>
        </p:txBody>
      </p:sp>
      <p:sp>
        <p:nvSpPr>
          <p:cNvPr id="4" name="Rectangle 2">
            <a:extLst>
              <a:ext uri="{FF2B5EF4-FFF2-40B4-BE49-F238E27FC236}">
                <a16:creationId xmlns:a16="http://schemas.microsoft.com/office/drawing/2014/main" id="{E0850322-940A-49FC-8E2B-E47B1328BD90}"/>
              </a:ext>
            </a:extLst>
          </p:cNvPr>
          <p:cNvSpPr txBox="1">
            <a:spLocks noChangeArrowheads="1"/>
          </p:cNvSpPr>
          <p:nvPr/>
        </p:nvSpPr>
        <p:spPr>
          <a:xfrm>
            <a:off x="-152400" y="1203326"/>
            <a:ext cx="8763000" cy="4435474"/>
          </a:xfrm>
          <a:prstGeom prst="rect">
            <a:avLst/>
          </a:prstGeom>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1" eaLnBrk="1" hangingPunct="1"/>
            <a:r>
              <a:rPr lang="zh-CN" altLang="en-US" sz="2400" kern="0" dirty="0">
                <a:latin typeface="+mn-ea"/>
              </a:rPr>
              <a:t> 自行准备好若干个测试用例，包括函数调用、递归、条件语句、循环语句、</a:t>
            </a:r>
            <a:r>
              <a:rPr lang="en-US" altLang="zh-CN" sz="2400" kern="0" dirty="0">
                <a:latin typeface="+mn-ea"/>
              </a:rPr>
              <a:t>break</a:t>
            </a:r>
            <a:r>
              <a:rPr lang="zh-CN" altLang="en-US" sz="2400" kern="0" dirty="0">
                <a:latin typeface="+mn-ea"/>
              </a:rPr>
              <a:t>、</a:t>
            </a:r>
            <a:r>
              <a:rPr lang="en-US" altLang="zh-CN" sz="2400" kern="0" dirty="0">
                <a:latin typeface="+mn-ea"/>
              </a:rPr>
              <a:t>continue</a:t>
            </a:r>
            <a:r>
              <a:rPr lang="zh-CN" altLang="en-US" sz="2400" kern="0" dirty="0">
                <a:latin typeface="+mn-ea"/>
              </a:rPr>
              <a:t>、数组、自增与自减等。</a:t>
            </a:r>
            <a:endParaRPr lang="en-US" altLang="zh-CN" sz="2400" kern="0" dirty="0">
              <a:latin typeface="+mn-ea"/>
            </a:endParaRPr>
          </a:p>
          <a:p>
            <a:pPr marL="809625" lvl="1" indent="0" eaLnBrk="1" hangingPunct="1">
              <a:buNone/>
            </a:pPr>
            <a:r>
              <a:rPr lang="zh-CN" altLang="en-US" sz="2400" kern="0" dirty="0">
                <a:latin typeface="+mn-ea"/>
              </a:rPr>
              <a:t>注意</a:t>
            </a:r>
            <a:r>
              <a:rPr lang="zh-CN" altLang="en-US" sz="2400" kern="0" dirty="0">
                <a:latin typeface="+mn-ea"/>
                <a:sym typeface="Wingdings" panose="05000000000000000000" pitchFamily="2" charset="2"/>
              </a:rPr>
              <a:t>： </a:t>
            </a:r>
            <a:r>
              <a:rPr lang="zh-CN" altLang="en-US" sz="2400" kern="0" dirty="0">
                <a:latin typeface="+mn-ea"/>
              </a:rPr>
              <a:t>不需要显示前面实验一、二、三的内容，直接对源程序进行编译，生成目标代码并执行。</a:t>
            </a:r>
            <a:endParaRPr lang="en-US" altLang="zh-CN" sz="2400" kern="0" dirty="0">
              <a:latin typeface="+mn-ea"/>
            </a:endParaRPr>
          </a:p>
          <a:p>
            <a:pPr lvl="1" eaLnBrk="1" hangingPunct="1"/>
            <a:r>
              <a:rPr lang="zh-CN" altLang="en-US" sz="2400" kern="0" dirty="0">
                <a:latin typeface="+mn-ea"/>
              </a:rPr>
              <a:t> 回答老师的提问。</a:t>
            </a:r>
            <a:endParaRPr lang="en-US" altLang="zh-CN" sz="2400" kern="0" dirty="0">
              <a:latin typeface="+mn-ea"/>
            </a:endParaRPr>
          </a:p>
          <a:p>
            <a:pPr lvl="1" eaLnBrk="1" hangingPunct="1"/>
            <a:r>
              <a:rPr lang="en-US" altLang="zh-CN" sz="2400" kern="0" dirty="0">
                <a:latin typeface="+mn-ea"/>
              </a:rPr>
              <a:t> </a:t>
            </a:r>
            <a:r>
              <a:rPr lang="zh-CN" altLang="en-US" sz="2400" kern="0" dirty="0">
                <a:latin typeface="+mn-ea"/>
              </a:rPr>
              <a:t>评分依据</a:t>
            </a:r>
            <a:r>
              <a:rPr lang="zh-CN" altLang="en-US" sz="2400" kern="0" dirty="0">
                <a:latin typeface="+mn-ea"/>
                <a:sym typeface="Wingdings" pitchFamily="2" charset="2"/>
              </a:rPr>
              <a:t>： （</a:t>
            </a:r>
            <a:r>
              <a:rPr lang="en-US" altLang="zh-CN" sz="2400" kern="0" dirty="0">
                <a:latin typeface="+mn-ea"/>
                <a:sym typeface="Wingdings" pitchFamily="2" charset="2"/>
              </a:rPr>
              <a:t>1) </a:t>
            </a:r>
            <a:r>
              <a:rPr lang="zh-CN" altLang="en-US" sz="2400" kern="0" dirty="0">
                <a:latin typeface="+mn-ea"/>
                <a:sym typeface="Wingdings" pitchFamily="2" charset="2"/>
              </a:rPr>
              <a:t>完成的时间；（</a:t>
            </a:r>
            <a:r>
              <a:rPr lang="en-US" altLang="zh-CN" sz="2400" kern="0" dirty="0">
                <a:latin typeface="+mn-ea"/>
                <a:sym typeface="Wingdings" pitchFamily="2" charset="2"/>
              </a:rPr>
              <a:t>2</a:t>
            </a:r>
            <a:r>
              <a:rPr lang="zh-CN" altLang="en-US" sz="2400" kern="0" dirty="0">
                <a:latin typeface="+mn-ea"/>
                <a:sym typeface="Wingdings" pitchFamily="2" charset="2"/>
              </a:rPr>
              <a:t>）完成的质量。</a:t>
            </a:r>
            <a:endParaRPr lang="en-US" altLang="zh-CN" sz="2400" kern="0" dirty="0">
              <a:latin typeface="+mn-ea"/>
            </a:endParaRPr>
          </a:p>
        </p:txBody>
      </p:sp>
    </p:spTree>
    <p:extLst>
      <p:ext uri="{BB962C8B-B14F-4D97-AF65-F5344CB8AC3E}">
        <p14:creationId xmlns:p14="http://schemas.microsoft.com/office/powerpoint/2010/main" val="286212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5</a:t>
            </a:fld>
            <a:endParaRPr lang="en-US" altLang="zh-CN" dirty="0">
              <a:latin typeface="宋体" pitchFamily="2" charset="-122"/>
              <a:ea typeface="宋体" pitchFamily="2" charset="-122"/>
            </a:endParaRPr>
          </a:p>
        </p:txBody>
      </p:sp>
      <p:sp>
        <p:nvSpPr>
          <p:cNvPr id="7" name="Rectangle 2"/>
          <p:cNvSpPr>
            <a:spLocks noGrp="1" noChangeArrowheads="1"/>
          </p:cNvSpPr>
          <p:nvPr>
            <p:ph idx="1"/>
          </p:nvPr>
        </p:nvSpPr>
        <p:spPr>
          <a:xfrm>
            <a:off x="304800" y="914400"/>
            <a:ext cx="8229600" cy="5121274"/>
          </a:xfrm>
        </p:spPr>
        <p:txBody>
          <a:bodyPr/>
          <a:lstStyle/>
          <a:p>
            <a:r>
              <a:rPr lang="zh-CN" altLang="en-US" sz="2400" b="1" dirty="0">
                <a:latin typeface="+mn-ea"/>
              </a:rPr>
              <a:t>题目：</a:t>
            </a:r>
            <a:r>
              <a:rPr lang="en-US" altLang="zh-CN" sz="2400" dirty="0">
                <a:latin typeface="+mn-ea"/>
              </a:rPr>
              <a:t>XX</a:t>
            </a:r>
            <a:r>
              <a:rPr lang="zh-CN" altLang="zh-CN" sz="2400" dirty="0">
                <a:latin typeface="+mn-ea"/>
              </a:rPr>
              <a:t>语言编译器设计与实现（请为自己的编译器命名）</a:t>
            </a:r>
            <a:endParaRPr lang="en-US" altLang="zh-CN" sz="2400" dirty="0">
              <a:latin typeface="+mn-ea"/>
            </a:endParaRPr>
          </a:p>
          <a:p>
            <a:r>
              <a:rPr lang="zh-CN" altLang="en-US" sz="2400" b="1" dirty="0">
                <a:latin typeface="+mn-ea"/>
              </a:rPr>
              <a:t>源语言定义：</a:t>
            </a:r>
            <a:r>
              <a:rPr lang="zh-CN" altLang="en-US" sz="2400" dirty="0">
                <a:latin typeface="+mn-ea"/>
              </a:rPr>
              <a:t>或采用教材中</a:t>
            </a:r>
            <a:r>
              <a:rPr lang="en-US" altLang="zh-CN" sz="2400" dirty="0">
                <a:latin typeface="+mn-ea"/>
              </a:rPr>
              <a:t>Decaf</a:t>
            </a:r>
            <a:r>
              <a:rPr lang="zh-CN" altLang="en-US" sz="2400" dirty="0">
                <a:latin typeface="+mn-ea"/>
              </a:rPr>
              <a:t>语言，或</a:t>
            </a:r>
            <a:r>
              <a:rPr lang="zh-CN" altLang="zh-CN" sz="2400" dirty="0">
                <a:latin typeface="+mn-ea"/>
              </a:rPr>
              <a:t>采用</a:t>
            </a:r>
            <a:r>
              <a:rPr lang="en-US" altLang="zh-CN" sz="2400" dirty="0">
                <a:latin typeface="+mn-ea"/>
              </a:rPr>
              <a:t>C</a:t>
            </a:r>
            <a:r>
              <a:rPr lang="zh-CN" altLang="zh-CN" sz="2400" dirty="0">
                <a:latin typeface="+mn-ea"/>
              </a:rPr>
              <a:t>语言</a:t>
            </a:r>
            <a:r>
              <a:rPr lang="en-US" altLang="zh-CN" sz="2400" dirty="0">
                <a:latin typeface="+mn-ea"/>
              </a:rPr>
              <a:t>(</a:t>
            </a:r>
            <a:r>
              <a:rPr lang="zh-CN" altLang="zh-CN" sz="2400" dirty="0">
                <a:latin typeface="+mn-ea"/>
              </a:rPr>
              <a:t>或</a:t>
            </a:r>
            <a:r>
              <a:rPr lang="en-US" altLang="zh-CN" sz="2400" dirty="0">
                <a:latin typeface="+mn-ea"/>
              </a:rPr>
              <a:t>C++</a:t>
            </a:r>
            <a:r>
              <a:rPr lang="zh-CN" altLang="zh-CN" sz="2400" dirty="0">
                <a:latin typeface="+mn-ea"/>
              </a:rPr>
              <a:t>语言或</a:t>
            </a:r>
            <a:r>
              <a:rPr lang="en-US" altLang="zh-CN" sz="2400" dirty="0">
                <a:latin typeface="+mn-ea"/>
              </a:rPr>
              <a:t>C#</a:t>
            </a:r>
            <a:r>
              <a:rPr lang="zh-CN" altLang="zh-CN" sz="2400" dirty="0">
                <a:latin typeface="+mn-ea"/>
              </a:rPr>
              <a:t>语言或</a:t>
            </a:r>
            <a:r>
              <a:rPr lang="en-US" altLang="zh-CN" sz="2400" dirty="0">
                <a:latin typeface="+mn-ea"/>
              </a:rPr>
              <a:t>JAVA</a:t>
            </a:r>
            <a:r>
              <a:rPr lang="zh-CN" altLang="zh-CN" sz="2400" dirty="0">
                <a:latin typeface="+mn-ea"/>
              </a:rPr>
              <a:t>语言</a:t>
            </a:r>
            <a:r>
              <a:rPr lang="en-US" altLang="zh-CN" sz="2400" dirty="0">
                <a:latin typeface="+mn-ea"/>
              </a:rPr>
              <a:t>)</a:t>
            </a:r>
            <a:r>
              <a:rPr lang="zh-CN" altLang="zh-CN" sz="2400" dirty="0">
                <a:latin typeface="+mn-ea"/>
              </a:rPr>
              <a:t>部分关键语法规则</a:t>
            </a:r>
            <a:r>
              <a:rPr lang="zh-CN" altLang="en-US" sz="2400" dirty="0">
                <a:latin typeface="+mn-ea"/>
              </a:rPr>
              <a:t>。</a:t>
            </a:r>
            <a:r>
              <a:rPr lang="zh-CN" altLang="zh-CN" sz="2400" dirty="0">
                <a:latin typeface="+mn-ea"/>
              </a:rPr>
              <a:t>源语言要求至少包含的语言成分如下：</a:t>
            </a:r>
          </a:p>
          <a:p>
            <a:pPr lvl="0"/>
            <a:r>
              <a:rPr lang="zh-CN" altLang="zh-CN" sz="2300" dirty="0">
                <a:latin typeface="+mn-ea"/>
              </a:rPr>
              <a:t>数据类型至少包括</a:t>
            </a:r>
            <a:r>
              <a:rPr lang="en-US" altLang="zh-CN" sz="2300" dirty="0">
                <a:latin typeface="+mn-ea"/>
              </a:rPr>
              <a:t>char</a:t>
            </a:r>
            <a:r>
              <a:rPr lang="zh-CN" altLang="zh-CN" sz="2300" dirty="0">
                <a:latin typeface="+mn-ea"/>
              </a:rPr>
              <a:t>类型、</a:t>
            </a:r>
            <a:r>
              <a:rPr lang="en-US" altLang="zh-CN" sz="2300" dirty="0">
                <a:latin typeface="+mn-ea"/>
              </a:rPr>
              <a:t>int</a:t>
            </a:r>
            <a:r>
              <a:rPr lang="zh-CN" altLang="zh-CN" sz="2300" dirty="0">
                <a:latin typeface="+mn-ea"/>
              </a:rPr>
              <a:t>类型和</a:t>
            </a:r>
            <a:r>
              <a:rPr lang="en-US" altLang="zh-CN" sz="2300" dirty="0">
                <a:latin typeface="+mn-ea"/>
              </a:rPr>
              <a:t>float</a:t>
            </a:r>
            <a:r>
              <a:rPr lang="zh-CN" altLang="zh-CN" sz="2300" dirty="0">
                <a:latin typeface="+mn-ea"/>
              </a:rPr>
              <a:t>类型，字符串作为可选项；</a:t>
            </a:r>
          </a:p>
          <a:p>
            <a:pPr lvl="0"/>
            <a:r>
              <a:rPr lang="zh-CN" altLang="zh-CN" sz="2300" dirty="0">
                <a:latin typeface="+mn-ea"/>
              </a:rPr>
              <a:t>基本运算至少包括算术运算、比较运算、自增自减运算和复合赋值运算；</a:t>
            </a:r>
          </a:p>
          <a:p>
            <a:pPr lvl="0"/>
            <a:r>
              <a:rPr lang="zh-CN" altLang="zh-CN" sz="2300" dirty="0">
                <a:latin typeface="+mn-ea"/>
              </a:rPr>
              <a:t>控制语句至少包括</a:t>
            </a:r>
            <a:r>
              <a:rPr lang="en-US" altLang="zh-CN" sz="2300" dirty="0">
                <a:latin typeface="+mn-ea"/>
              </a:rPr>
              <a:t>if</a:t>
            </a:r>
            <a:r>
              <a:rPr lang="zh-CN" altLang="zh-CN" sz="2300" dirty="0">
                <a:latin typeface="+mn-ea"/>
              </a:rPr>
              <a:t>语句、</a:t>
            </a:r>
            <a:r>
              <a:rPr lang="en-US" altLang="zh-CN" sz="2300" dirty="0">
                <a:latin typeface="+mn-ea"/>
              </a:rPr>
              <a:t>while</a:t>
            </a:r>
            <a:r>
              <a:rPr lang="zh-CN" altLang="zh-CN" sz="2300" dirty="0">
                <a:latin typeface="+mn-ea"/>
              </a:rPr>
              <a:t>语句和</a:t>
            </a:r>
            <a:r>
              <a:rPr lang="en-US" altLang="zh-CN" sz="2300" dirty="0">
                <a:latin typeface="+mn-ea"/>
              </a:rPr>
              <a:t>break</a:t>
            </a:r>
            <a:r>
              <a:rPr lang="zh-CN" altLang="zh-CN" sz="2300" dirty="0">
                <a:latin typeface="+mn-ea"/>
              </a:rPr>
              <a:t>、</a:t>
            </a:r>
            <a:r>
              <a:rPr lang="en-US" altLang="zh-CN" sz="2300" dirty="0">
                <a:latin typeface="+mn-ea"/>
              </a:rPr>
              <a:t>continue</a:t>
            </a:r>
            <a:r>
              <a:rPr lang="zh-CN" altLang="zh-CN" sz="2300" dirty="0">
                <a:latin typeface="+mn-ea"/>
              </a:rPr>
              <a:t>语句（不要求</a:t>
            </a:r>
            <a:r>
              <a:rPr lang="en-US" altLang="zh-CN" sz="2300" dirty="0" err="1">
                <a:latin typeface="+mn-ea"/>
              </a:rPr>
              <a:t>goto</a:t>
            </a:r>
            <a:r>
              <a:rPr lang="zh-CN" altLang="zh-CN" sz="2300" dirty="0">
                <a:latin typeface="+mn-ea"/>
              </a:rPr>
              <a:t>语句），另外</a:t>
            </a:r>
            <a:r>
              <a:rPr lang="en-US" altLang="zh-CN" sz="2300" dirty="0">
                <a:latin typeface="+mn-ea"/>
              </a:rPr>
              <a:t>for</a:t>
            </a:r>
            <a:r>
              <a:rPr lang="zh-CN" altLang="zh-CN" sz="2300" dirty="0">
                <a:latin typeface="+mn-ea"/>
              </a:rPr>
              <a:t>、</a:t>
            </a:r>
            <a:r>
              <a:rPr lang="en-US" altLang="zh-CN" sz="2300" dirty="0">
                <a:latin typeface="+mn-ea"/>
              </a:rPr>
              <a:t>switch</a:t>
            </a:r>
            <a:r>
              <a:rPr lang="zh-CN" altLang="zh-CN" sz="2300" dirty="0">
                <a:latin typeface="+mn-ea"/>
              </a:rPr>
              <a:t>语句作为可选项；</a:t>
            </a:r>
          </a:p>
          <a:p>
            <a:pPr lvl="0"/>
            <a:r>
              <a:rPr lang="zh-CN" altLang="zh-CN" sz="2300" dirty="0">
                <a:latin typeface="+mn-ea"/>
              </a:rPr>
              <a:t>多维数组。另外结构作为可选项；</a:t>
            </a:r>
          </a:p>
          <a:p>
            <a:pPr lvl="0"/>
            <a:r>
              <a:rPr lang="zh-CN" altLang="zh-CN" sz="2300" dirty="0">
                <a:latin typeface="+mn-ea"/>
              </a:rPr>
              <a:t>语言支持行注释与块注释，不要求支持编译预处理命令和多文件程序。</a:t>
            </a:r>
          </a:p>
        </p:txBody>
      </p:sp>
      <p:sp>
        <p:nvSpPr>
          <p:cNvPr id="8" name="Rectangle 2"/>
          <p:cNvSpPr txBox="1">
            <a:spLocks noChangeArrowheads="1"/>
          </p:cNvSpPr>
          <p:nvPr/>
        </p:nvSpPr>
        <p:spPr bwMode="auto">
          <a:xfrm>
            <a:off x="457200" y="145257"/>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kern="0" dirty="0">
                <a:latin typeface="微软雅黑" pitchFamily="34" charset="-122"/>
                <a:ea typeface="微软雅黑" pitchFamily="34" charset="-122"/>
              </a:rPr>
              <a:t>实验内容</a:t>
            </a:r>
            <a:endParaRPr lang="zh-CN" altLang="en-US" sz="1800" kern="0" dirty="0">
              <a:latin typeface="微软雅黑" pitchFamily="34" charset="-122"/>
              <a:ea typeface="微软雅黑" pitchFamily="34" charset="-122"/>
            </a:endParaRPr>
          </a:p>
        </p:txBody>
      </p:sp>
    </p:spTree>
    <p:extLst>
      <p:ext uri="{BB962C8B-B14F-4D97-AF65-F5344CB8AC3E}">
        <p14:creationId xmlns:p14="http://schemas.microsoft.com/office/powerpoint/2010/main" val="69451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6</a:t>
            </a:fld>
            <a:endParaRPr lang="en-US" altLang="zh-CN" dirty="0">
              <a:latin typeface="宋体" pitchFamily="2" charset="-122"/>
              <a:ea typeface="宋体" pitchFamily="2" charset="-122"/>
            </a:endParaRPr>
          </a:p>
        </p:txBody>
      </p:sp>
      <p:sp>
        <p:nvSpPr>
          <p:cNvPr id="7" name="Rectangle 2"/>
          <p:cNvSpPr>
            <a:spLocks noGrp="1" noChangeArrowheads="1"/>
          </p:cNvSpPr>
          <p:nvPr>
            <p:ph idx="1"/>
          </p:nvPr>
        </p:nvSpPr>
        <p:spPr>
          <a:xfrm>
            <a:off x="228600" y="1050926"/>
            <a:ext cx="8229600" cy="5121274"/>
          </a:xfrm>
        </p:spPr>
        <p:txBody>
          <a:bodyPr/>
          <a:lstStyle/>
          <a:p>
            <a:r>
              <a:rPr lang="zh-CN" altLang="en-US" sz="2400" b="1" dirty="0">
                <a:latin typeface="+mn-ea"/>
              </a:rPr>
              <a:t>实验内容：</a:t>
            </a:r>
            <a:r>
              <a:rPr lang="zh-CN" altLang="en-US" sz="2400" dirty="0">
                <a:latin typeface="+mn-ea"/>
              </a:rPr>
              <a:t>完整可运行的自定义语言编译器</a:t>
            </a:r>
            <a:endParaRPr lang="en-US" altLang="zh-CN" sz="2400" dirty="0">
              <a:latin typeface="+mn-ea"/>
            </a:endParaRPr>
          </a:p>
          <a:p>
            <a:pPr lvl="1"/>
            <a:r>
              <a:rPr lang="zh-CN" altLang="zh-CN" sz="2400" dirty="0">
                <a:latin typeface="+mn-ea"/>
              </a:rPr>
              <a:t>实验一：词法语法分析器的设计与实现</a:t>
            </a:r>
            <a:r>
              <a:rPr lang="zh-CN" altLang="en-US" sz="2400" dirty="0">
                <a:latin typeface="+mn-ea"/>
              </a:rPr>
              <a:t>，生成抽象语法树。 </a:t>
            </a:r>
            <a:r>
              <a:rPr lang="zh-CN" altLang="zh-CN" sz="2400" dirty="0">
                <a:latin typeface="+mn-ea"/>
              </a:rPr>
              <a:t>建议使用词法语法</a:t>
            </a:r>
            <a:r>
              <a:rPr lang="zh-CN" altLang="en-US" sz="2400" dirty="0">
                <a:latin typeface="+mn-ea"/>
              </a:rPr>
              <a:t>分析程序</a:t>
            </a:r>
            <a:r>
              <a:rPr lang="zh-CN" altLang="zh-CN" sz="2400" dirty="0">
                <a:latin typeface="+mn-ea"/>
              </a:rPr>
              <a:t>生成工具如：</a:t>
            </a:r>
            <a:r>
              <a:rPr lang="en-US" altLang="zh-CN" sz="2400" dirty="0">
                <a:latin typeface="+mn-ea"/>
              </a:rPr>
              <a:t>LEX/FLEX , YACC/BISON</a:t>
            </a:r>
            <a:r>
              <a:rPr lang="zh-CN" altLang="zh-CN" sz="2400" dirty="0">
                <a:latin typeface="+mn-ea"/>
              </a:rPr>
              <a:t>等专业工具完成。</a:t>
            </a:r>
            <a:endParaRPr lang="en-US" altLang="zh-CN" sz="2400" dirty="0">
              <a:latin typeface="+mn-ea"/>
            </a:endParaRPr>
          </a:p>
          <a:p>
            <a:pPr marL="457200" lvl="1" indent="0">
              <a:buNone/>
            </a:pPr>
            <a:endParaRPr lang="en-US" altLang="zh-CN" sz="2400" dirty="0">
              <a:latin typeface="+mn-ea"/>
            </a:endParaRPr>
          </a:p>
          <a:p>
            <a:pPr lvl="1"/>
            <a:r>
              <a:rPr lang="zh-CN" altLang="zh-CN" sz="2400" dirty="0">
                <a:latin typeface="+mn-ea"/>
              </a:rPr>
              <a:t>实验二：</a:t>
            </a:r>
            <a:r>
              <a:rPr lang="zh-CN" altLang="en-US" sz="2400" dirty="0">
                <a:latin typeface="+mn-ea"/>
              </a:rPr>
              <a:t>语义分析与符号表管理。对抽象语法树进行遍历，完成</a:t>
            </a:r>
            <a:r>
              <a:rPr lang="zh-CN" altLang="zh-CN" sz="2400" dirty="0">
                <a:latin typeface="+mn-ea"/>
              </a:rPr>
              <a:t>符号表的</a:t>
            </a:r>
            <a:r>
              <a:rPr lang="zh-CN" altLang="en-US" sz="2400" dirty="0">
                <a:latin typeface="+mn-ea"/>
              </a:rPr>
              <a:t>管理</a:t>
            </a:r>
            <a:r>
              <a:rPr lang="zh-CN" altLang="zh-CN" sz="2400" dirty="0">
                <a:latin typeface="+mn-ea"/>
              </a:rPr>
              <a:t>与</a:t>
            </a:r>
            <a:r>
              <a:rPr lang="zh-CN" altLang="en-US" sz="2400" dirty="0">
                <a:latin typeface="+mn-ea"/>
              </a:rPr>
              <a:t>相关</a:t>
            </a:r>
            <a:r>
              <a:rPr lang="zh-CN" altLang="zh-CN" sz="2400" dirty="0">
                <a:latin typeface="+mn-ea"/>
              </a:rPr>
              <a:t>属性计算</a:t>
            </a:r>
            <a:r>
              <a:rPr lang="zh-CN" altLang="en-US" sz="2400" dirty="0">
                <a:latin typeface="+mn-ea"/>
              </a:rPr>
              <a:t>。合理</a:t>
            </a:r>
            <a:r>
              <a:rPr lang="zh-CN" altLang="zh-CN" sz="2400" dirty="0">
                <a:latin typeface="+mn-ea"/>
              </a:rPr>
              <a:t>设计</a:t>
            </a:r>
            <a:r>
              <a:rPr lang="zh-CN" altLang="en-US" sz="2400" dirty="0">
                <a:latin typeface="+mn-ea"/>
              </a:rPr>
              <a:t>出</a:t>
            </a:r>
            <a:r>
              <a:rPr lang="zh-CN" altLang="zh-CN" sz="2400" dirty="0">
                <a:latin typeface="+mn-ea"/>
              </a:rPr>
              <a:t>符号表数据结构</a:t>
            </a:r>
            <a:r>
              <a:rPr lang="zh-CN" altLang="en-US" sz="2400" dirty="0">
                <a:latin typeface="+mn-ea"/>
              </a:rPr>
              <a:t>，如顺序表、</a:t>
            </a:r>
            <a:r>
              <a:rPr lang="en-US" altLang="zh-CN" sz="2400" dirty="0">
                <a:latin typeface="+mn-ea"/>
              </a:rPr>
              <a:t>HASH</a:t>
            </a:r>
            <a:r>
              <a:rPr lang="zh-CN" altLang="en-US" sz="2400" dirty="0">
                <a:latin typeface="+mn-ea"/>
              </a:rPr>
              <a:t>表等等，也可单张表格或多张表格，要求能</a:t>
            </a:r>
            <a:r>
              <a:rPr lang="zh-CN" altLang="zh-CN" sz="2400" dirty="0">
                <a:latin typeface="+mn-ea"/>
              </a:rPr>
              <a:t>动态展现符号表变化过程</a:t>
            </a:r>
            <a:r>
              <a:rPr lang="zh-CN" altLang="en-US" sz="2400" dirty="0">
                <a:latin typeface="+mn-ea"/>
              </a:rPr>
              <a:t>以便实验结果的检查</a:t>
            </a:r>
            <a:r>
              <a:rPr lang="zh-CN" altLang="zh-CN" sz="2400" dirty="0">
                <a:latin typeface="+mn-ea"/>
              </a:rPr>
              <a:t>。</a:t>
            </a:r>
            <a:r>
              <a:rPr lang="zh-CN" altLang="en-US" sz="2400" dirty="0">
                <a:latin typeface="+mn-ea"/>
              </a:rPr>
              <a:t>通过对符号表的管理实现语义分析</a:t>
            </a:r>
            <a:r>
              <a:rPr lang="zh-CN" altLang="zh-CN" sz="2400" dirty="0">
                <a:latin typeface="+mn-ea"/>
              </a:rPr>
              <a:t>。</a:t>
            </a:r>
          </a:p>
          <a:p>
            <a:pPr marL="457200" lvl="1" indent="0">
              <a:buNone/>
            </a:pPr>
            <a:endParaRPr lang="zh-CN" altLang="zh-CN" sz="2400" dirty="0">
              <a:latin typeface="+mn-ea"/>
            </a:endParaRPr>
          </a:p>
        </p:txBody>
      </p:sp>
      <p:sp>
        <p:nvSpPr>
          <p:cNvPr id="8" name="Rectangle 2"/>
          <p:cNvSpPr txBox="1">
            <a:spLocks noChangeArrowheads="1"/>
          </p:cNvSpPr>
          <p:nvPr/>
        </p:nvSpPr>
        <p:spPr bwMode="auto">
          <a:xfrm>
            <a:off x="457200" y="145257"/>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kern="0" dirty="0">
                <a:latin typeface="微软雅黑" pitchFamily="34" charset="-122"/>
                <a:ea typeface="微软雅黑" pitchFamily="34" charset="-122"/>
              </a:rPr>
              <a:t>实验内容</a:t>
            </a:r>
            <a:endParaRPr lang="zh-CN" altLang="en-US" sz="1800" kern="0" dirty="0">
              <a:latin typeface="微软雅黑" pitchFamily="34" charset="-122"/>
              <a:ea typeface="微软雅黑" pitchFamily="34" charset="-122"/>
            </a:endParaRPr>
          </a:p>
        </p:txBody>
      </p:sp>
    </p:spTree>
    <p:extLst>
      <p:ext uri="{BB962C8B-B14F-4D97-AF65-F5344CB8AC3E}">
        <p14:creationId xmlns:p14="http://schemas.microsoft.com/office/powerpoint/2010/main" val="15765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7</a:t>
            </a:fld>
            <a:endParaRPr lang="en-US" altLang="zh-CN" dirty="0">
              <a:latin typeface="宋体" pitchFamily="2" charset="-122"/>
              <a:ea typeface="宋体" pitchFamily="2" charset="-122"/>
            </a:endParaRPr>
          </a:p>
        </p:txBody>
      </p:sp>
      <p:sp>
        <p:nvSpPr>
          <p:cNvPr id="7" name="Rectangle 2"/>
          <p:cNvSpPr>
            <a:spLocks noGrp="1" noChangeArrowheads="1"/>
          </p:cNvSpPr>
          <p:nvPr>
            <p:ph idx="1"/>
          </p:nvPr>
        </p:nvSpPr>
        <p:spPr>
          <a:xfrm>
            <a:off x="304800" y="1203326"/>
            <a:ext cx="8229600" cy="5121274"/>
          </a:xfrm>
        </p:spPr>
        <p:txBody>
          <a:bodyPr/>
          <a:lstStyle/>
          <a:p>
            <a:pPr lvl="1"/>
            <a:r>
              <a:rPr lang="zh-CN" altLang="zh-CN" sz="2400" dirty="0">
                <a:latin typeface="+mn-ea"/>
              </a:rPr>
              <a:t>实验三：中间代码生成</a:t>
            </a:r>
            <a:r>
              <a:rPr lang="zh-CN" altLang="en-US" sz="2400" dirty="0">
                <a:latin typeface="+mn-ea"/>
              </a:rPr>
              <a:t>：对</a:t>
            </a:r>
            <a:r>
              <a:rPr lang="zh-CN" altLang="zh-CN" sz="2400" dirty="0">
                <a:latin typeface="+mn-ea"/>
              </a:rPr>
              <a:t>抽象语法树</a:t>
            </a:r>
            <a:r>
              <a:rPr lang="zh-CN" altLang="en-US" sz="2400" dirty="0">
                <a:latin typeface="+mn-ea"/>
              </a:rPr>
              <a:t>进行遍历</a:t>
            </a:r>
            <a:r>
              <a:rPr lang="zh-CN" altLang="zh-CN" sz="2400" dirty="0">
                <a:latin typeface="+mn-ea"/>
              </a:rPr>
              <a:t>，</a:t>
            </a:r>
            <a:r>
              <a:rPr lang="zh-CN" altLang="en-US" sz="2400" dirty="0">
                <a:latin typeface="+mn-ea"/>
              </a:rPr>
              <a:t>完成相关属性的计算</a:t>
            </a:r>
            <a:r>
              <a:rPr lang="zh-CN" altLang="zh-CN" sz="2400" dirty="0">
                <a:latin typeface="+mn-ea"/>
              </a:rPr>
              <a:t>，生成中间代码。中间代码的形式可以采用不同形式，但实验中要求定义自己的中间形式</a:t>
            </a:r>
            <a:r>
              <a:rPr lang="zh-CN" altLang="en-US" sz="2400" dirty="0">
                <a:latin typeface="+mn-ea"/>
              </a:rPr>
              <a:t>，建议采用四元组式</a:t>
            </a:r>
            <a:r>
              <a:rPr lang="zh-CN" altLang="zh-CN" sz="2400" dirty="0">
                <a:latin typeface="+mn-ea"/>
              </a:rPr>
              <a:t>。</a:t>
            </a:r>
            <a:endParaRPr lang="en-US" altLang="zh-CN" sz="2400" dirty="0">
              <a:latin typeface="+mn-ea"/>
            </a:endParaRPr>
          </a:p>
          <a:p>
            <a:pPr marL="457200" lvl="1" indent="0">
              <a:buNone/>
            </a:pPr>
            <a:r>
              <a:rPr lang="en-US" altLang="zh-CN" sz="2400" dirty="0">
                <a:latin typeface="+mn-ea"/>
              </a:rPr>
              <a:t>      </a:t>
            </a:r>
            <a:r>
              <a:rPr lang="zh-CN" altLang="en-US" sz="2400" dirty="0">
                <a:latin typeface="+mn-ea"/>
              </a:rPr>
              <a:t>采用</a:t>
            </a:r>
            <a:r>
              <a:rPr lang="en-US" altLang="zh-CN" sz="2400" dirty="0">
                <a:latin typeface="+mn-ea"/>
              </a:rPr>
              <a:t>DAG</a:t>
            </a:r>
            <a:r>
              <a:rPr lang="zh-CN" altLang="en-US" sz="2400" dirty="0">
                <a:latin typeface="+mn-ea"/>
              </a:rPr>
              <a:t>，对中间代码进行局部优化。</a:t>
            </a:r>
            <a:endParaRPr lang="en-US" altLang="zh-CN" sz="2400" dirty="0">
              <a:latin typeface="+mn-ea"/>
            </a:endParaRPr>
          </a:p>
          <a:p>
            <a:pPr marL="457200" lvl="1" indent="0">
              <a:buNone/>
            </a:pPr>
            <a:endParaRPr lang="zh-CN" altLang="zh-CN" sz="2400" dirty="0">
              <a:latin typeface="+mn-ea"/>
            </a:endParaRPr>
          </a:p>
          <a:p>
            <a:pPr lvl="1"/>
            <a:r>
              <a:rPr lang="zh-CN" altLang="zh-CN" sz="2400" dirty="0">
                <a:latin typeface="+mn-ea"/>
              </a:rPr>
              <a:t>实验四：目标代码生成</a:t>
            </a:r>
            <a:r>
              <a:rPr lang="zh-CN" altLang="en-US" sz="2400" dirty="0">
                <a:latin typeface="+mn-ea"/>
              </a:rPr>
              <a:t>：</a:t>
            </a:r>
            <a:r>
              <a:rPr lang="zh-CN" altLang="zh-CN" sz="2400" dirty="0">
                <a:latin typeface="+mn-ea"/>
              </a:rPr>
              <a:t>在前三个实验的基础上实现目标代码生成。</a:t>
            </a:r>
            <a:endParaRPr lang="en-US" altLang="zh-CN" sz="2400" dirty="0">
              <a:latin typeface="+mn-ea"/>
            </a:endParaRPr>
          </a:p>
          <a:p>
            <a:pPr lvl="1">
              <a:buNone/>
            </a:pPr>
            <a:r>
              <a:rPr lang="en-US" altLang="zh-CN" sz="2400" dirty="0">
                <a:latin typeface="+mn-ea"/>
              </a:rPr>
              <a:t>  </a:t>
            </a:r>
            <a:r>
              <a:rPr lang="zh-CN" altLang="zh-CN" sz="2400" dirty="0">
                <a:latin typeface="+mn-ea"/>
              </a:rPr>
              <a:t>也可以使用工具如</a:t>
            </a:r>
            <a:r>
              <a:rPr lang="en-US" altLang="zh-CN" sz="2400" dirty="0">
                <a:latin typeface="+mn-ea"/>
              </a:rPr>
              <a:t>LLVM</a:t>
            </a:r>
            <a:r>
              <a:rPr lang="zh-CN" altLang="zh-CN" sz="2400" dirty="0">
                <a:latin typeface="+mn-ea"/>
              </a:rPr>
              <a:t>来生成目标代码。</a:t>
            </a:r>
          </a:p>
          <a:p>
            <a:endParaRPr lang="zh-CN" altLang="en-US" sz="2400" dirty="0">
              <a:latin typeface="+mn-ea"/>
            </a:endParaRPr>
          </a:p>
        </p:txBody>
      </p:sp>
      <p:sp>
        <p:nvSpPr>
          <p:cNvPr id="8" name="Rectangle 2"/>
          <p:cNvSpPr txBox="1">
            <a:spLocks noChangeArrowheads="1"/>
          </p:cNvSpPr>
          <p:nvPr/>
        </p:nvSpPr>
        <p:spPr bwMode="auto">
          <a:xfrm>
            <a:off x="457200" y="145257"/>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kern="0" dirty="0">
                <a:latin typeface="微软雅黑" pitchFamily="34" charset="-122"/>
                <a:ea typeface="微软雅黑" pitchFamily="34" charset="-122"/>
              </a:rPr>
              <a:t>实验内容</a:t>
            </a:r>
            <a:endParaRPr lang="zh-CN" altLang="en-US" sz="1800" kern="0" dirty="0">
              <a:latin typeface="微软雅黑" pitchFamily="34" charset="-122"/>
              <a:ea typeface="微软雅黑" pitchFamily="34" charset="-122"/>
            </a:endParaRPr>
          </a:p>
        </p:txBody>
      </p:sp>
    </p:spTree>
    <p:extLst>
      <p:ext uri="{BB962C8B-B14F-4D97-AF65-F5344CB8AC3E}">
        <p14:creationId xmlns:p14="http://schemas.microsoft.com/office/powerpoint/2010/main" val="69451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a:xfrm>
            <a:off x="6858000" y="6172200"/>
            <a:ext cx="2133600" cy="244475"/>
          </a:xfrm>
        </p:spPr>
        <p:txBody>
          <a:bodyPr/>
          <a:lstStyle/>
          <a:p>
            <a:fld id="{8DEE06B6-D47E-41D4-B693-F13A84E37261}" type="slidenum">
              <a:rPr lang="en-US" altLang="zh-CN">
                <a:latin typeface="宋体" pitchFamily="2" charset="-122"/>
                <a:ea typeface="宋体" pitchFamily="2" charset="-122"/>
              </a:rPr>
              <a:pPr/>
              <a:t>8</a:t>
            </a:fld>
            <a:endParaRPr lang="en-US" altLang="zh-CN" dirty="0">
              <a:latin typeface="宋体" pitchFamily="2" charset="-122"/>
              <a:ea typeface="宋体" pitchFamily="2" charset="-122"/>
            </a:endParaRPr>
          </a:p>
        </p:txBody>
      </p:sp>
      <p:sp>
        <p:nvSpPr>
          <p:cNvPr id="7" name="Rectangle 2"/>
          <p:cNvSpPr>
            <a:spLocks noGrp="1" noChangeArrowheads="1"/>
          </p:cNvSpPr>
          <p:nvPr>
            <p:ph idx="1"/>
          </p:nvPr>
        </p:nvSpPr>
        <p:spPr>
          <a:xfrm>
            <a:off x="304800" y="990600"/>
            <a:ext cx="8229600" cy="5121274"/>
          </a:xfrm>
        </p:spPr>
        <p:txBody>
          <a:bodyPr/>
          <a:lstStyle/>
          <a:p>
            <a:pPr lvl="1"/>
            <a:r>
              <a:rPr lang="zh-CN" altLang="en-US" sz="2400" dirty="0">
                <a:latin typeface="+mn-ea"/>
              </a:rPr>
              <a:t>方法一</a:t>
            </a:r>
            <a:r>
              <a:rPr lang="zh-CN" altLang="zh-CN" sz="2400" dirty="0">
                <a:latin typeface="+mn-ea"/>
              </a:rPr>
              <a:t>：</a:t>
            </a:r>
            <a:r>
              <a:rPr lang="zh-CN" altLang="en-US" sz="2400" dirty="0">
                <a:latin typeface="+mn-ea"/>
              </a:rPr>
              <a:t>利用</a:t>
            </a:r>
            <a:r>
              <a:rPr lang="en-US" altLang="zh-CN" sz="2400" dirty="0">
                <a:latin typeface="+mn-ea"/>
              </a:rPr>
              <a:t>DFA</a:t>
            </a:r>
            <a:r>
              <a:rPr lang="zh-CN" altLang="en-US" sz="2400" dirty="0">
                <a:latin typeface="+mn-ea"/>
              </a:rPr>
              <a:t>识别原理进行</a:t>
            </a:r>
            <a:r>
              <a:rPr lang="zh-CN" altLang="zh-CN" sz="2400" dirty="0">
                <a:latin typeface="+mn-ea"/>
              </a:rPr>
              <a:t>词法分析器</a:t>
            </a:r>
            <a:r>
              <a:rPr lang="zh-CN" altLang="en-US" sz="2400" dirty="0">
                <a:latin typeface="+mn-ea"/>
              </a:rPr>
              <a:t>；采用递归下降分析法或</a:t>
            </a:r>
            <a:r>
              <a:rPr lang="en-US" altLang="zh-CN" sz="2400" dirty="0">
                <a:latin typeface="+mn-ea"/>
              </a:rPr>
              <a:t>LR</a:t>
            </a:r>
            <a:r>
              <a:rPr lang="zh-CN" altLang="en-US" sz="2400" dirty="0">
                <a:latin typeface="+mn-ea"/>
              </a:rPr>
              <a:t>分析法构造</a:t>
            </a:r>
            <a:r>
              <a:rPr lang="zh-CN" altLang="zh-CN" sz="2400" dirty="0">
                <a:latin typeface="+mn-ea"/>
              </a:rPr>
              <a:t>语法分析器</a:t>
            </a:r>
            <a:r>
              <a:rPr lang="zh-CN" altLang="en-US" sz="2400" dirty="0">
                <a:latin typeface="+mn-ea"/>
              </a:rPr>
              <a:t>，在语法分析过程中生成抽象语法树。</a:t>
            </a:r>
            <a:endParaRPr lang="en-US" altLang="zh-CN" sz="2400" dirty="0">
              <a:latin typeface="+mn-ea"/>
            </a:endParaRPr>
          </a:p>
          <a:p>
            <a:pPr lvl="1"/>
            <a:r>
              <a:rPr lang="zh-CN" altLang="en-US" sz="2400" dirty="0">
                <a:latin typeface="+mn-ea"/>
              </a:rPr>
              <a:t>方法二：借助于工具实现：</a:t>
            </a:r>
            <a:endParaRPr lang="en-US" altLang="zh-CN" sz="2400" dirty="0">
              <a:latin typeface="+mn-ea"/>
            </a:endParaRPr>
          </a:p>
          <a:p>
            <a:pPr lvl="1">
              <a:buNone/>
            </a:pPr>
            <a:r>
              <a:rPr lang="en-US" altLang="zh-CN" sz="2400" dirty="0">
                <a:latin typeface="+mn-ea"/>
              </a:rPr>
              <a:t>      LEX/FLEX     </a:t>
            </a:r>
            <a:r>
              <a:rPr lang="zh-CN" altLang="en-US" sz="2400" dirty="0">
                <a:latin typeface="+mn-ea"/>
              </a:rPr>
              <a:t>实现</a:t>
            </a:r>
            <a:r>
              <a:rPr lang="zh-CN" altLang="zh-CN" sz="2400" dirty="0">
                <a:latin typeface="+mn-ea"/>
              </a:rPr>
              <a:t>词法分析器</a:t>
            </a:r>
            <a:endParaRPr lang="en-US" altLang="zh-CN" sz="2400" dirty="0">
              <a:latin typeface="+mn-ea"/>
            </a:endParaRPr>
          </a:p>
          <a:p>
            <a:pPr lvl="1">
              <a:buNone/>
            </a:pPr>
            <a:r>
              <a:rPr lang="en-US" altLang="zh-CN" sz="2400" dirty="0">
                <a:latin typeface="+mn-ea"/>
              </a:rPr>
              <a:t>      YACC/BISON   </a:t>
            </a:r>
            <a:r>
              <a:rPr lang="zh-CN" altLang="en-US" sz="2400" dirty="0">
                <a:latin typeface="+mn-ea"/>
              </a:rPr>
              <a:t>实现语</a:t>
            </a:r>
            <a:r>
              <a:rPr lang="zh-CN" altLang="zh-CN" sz="2400" dirty="0">
                <a:latin typeface="+mn-ea"/>
              </a:rPr>
              <a:t>法分析器</a:t>
            </a:r>
            <a:endParaRPr lang="en-US" altLang="zh-CN" sz="2400" dirty="0">
              <a:latin typeface="+mn-ea"/>
            </a:endParaRPr>
          </a:p>
          <a:p>
            <a:pPr lvl="1">
              <a:buNone/>
            </a:pPr>
            <a:endParaRPr lang="zh-CN" altLang="zh-CN" sz="2400" dirty="0">
              <a:latin typeface="+mn-ea"/>
            </a:endParaRPr>
          </a:p>
        </p:txBody>
      </p:sp>
      <p:sp>
        <p:nvSpPr>
          <p:cNvPr id="8" name="Rectangle 2"/>
          <p:cNvSpPr txBox="1">
            <a:spLocks noChangeArrowheads="1"/>
          </p:cNvSpPr>
          <p:nvPr/>
        </p:nvSpPr>
        <p:spPr bwMode="auto">
          <a:xfrm>
            <a:off x="457200" y="145257"/>
            <a:ext cx="6707188"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r>
              <a:rPr lang="zh-CN" altLang="en-US" sz="2800" b="1" kern="0" dirty="0">
                <a:latin typeface="+mn-ea"/>
                <a:ea typeface="+mn-ea"/>
              </a:rPr>
              <a:t>实验一 </a:t>
            </a:r>
            <a:r>
              <a:rPr lang="zh-CN" altLang="zh-CN" sz="2800" b="1" dirty="0">
                <a:latin typeface="+mn-ea"/>
                <a:ea typeface="+mn-ea"/>
              </a:rPr>
              <a:t>词法语法分析器的设计与实现</a:t>
            </a:r>
            <a:endParaRPr lang="zh-CN" altLang="en-US" sz="2800" b="1" kern="0" dirty="0">
              <a:latin typeface="+mn-ea"/>
              <a:ea typeface="+mn-ea"/>
            </a:endParaRPr>
          </a:p>
        </p:txBody>
      </p:sp>
      <p:sp>
        <p:nvSpPr>
          <p:cNvPr id="6" name="Text Box 44"/>
          <p:cNvSpPr txBox="1">
            <a:spLocks noChangeArrowheads="1"/>
          </p:cNvSpPr>
          <p:nvPr/>
        </p:nvSpPr>
        <p:spPr bwMode="auto">
          <a:xfrm>
            <a:off x="3271837" y="3864114"/>
            <a:ext cx="1223963" cy="707886"/>
          </a:xfrm>
          <a:prstGeom prst="rect">
            <a:avLst/>
          </a:prstGeom>
          <a:noFill/>
          <a:ln w="28575">
            <a:solidFill>
              <a:schemeClr val="tx1"/>
            </a:solidFill>
            <a:miter lim="800000"/>
            <a:headEnd/>
            <a:tailEnd/>
          </a:ln>
        </p:spPr>
        <p:txBody>
          <a:bodyPr>
            <a:spAutoFit/>
          </a:bodyPr>
          <a:lstStyle/>
          <a:p>
            <a:pPr eaLnBrk="1" hangingPunct="1">
              <a:spcBef>
                <a:spcPct val="50000"/>
              </a:spcBef>
            </a:pPr>
            <a:r>
              <a:rPr lang="zh-CN" altLang="en-US" sz="2000" dirty="0">
                <a:latin typeface="+mn-ea"/>
                <a:ea typeface="+mn-ea"/>
                <a:cs typeface="Times New Roman" pitchFamily="18" charset="0"/>
              </a:rPr>
              <a:t>语法分析程序</a:t>
            </a:r>
          </a:p>
        </p:txBody>
      </p:sp>
      <p:sp>
        <p:nvSpPr>
          <p:cNvPr id="9" name="Line 38"/>
          <p:cNvSpPr>
            <a:spLocks noChangeShapeType="1"/>
          </p:cNvSpPr>
          <p:nvPr/>
        </p:nvSpPr>
        <p:spPr bwMode="auto">
          <a:xfrm>
            <a:off x="4491039" y="4016514"/>
            <a:ext cx="1223962" cy="1"/>
          </a:xfrm>
          <a:prstGeom prst="line">
            <a:avLst/>
          </a:prstGeom>
          <a:noFill/>
          <a:ln w="9525">
            <a:solidFill>
              <a:schemeClr val="tx1"/>
            </a:solidFill>
            <a:miter lim="800000"/>
            <a:headEnd/>
            <a:tailEnd type="triangle" w="med" len="med"/>
          </a:ln>
        </p:spPr>
        <p:txBody>
          <a:bodyPr wrap="none"/>
          <a:lstStyle/>
          <a:p>
            <a:endParaRPr lang="zh-CN" altLang="en-US">
              <a:latin typeface="+mn-ea"/>
              <a:ea typeface="+mn-ea"/>
            </a:endParaRPr>
          </a:p>
        </p:txBody>
      </p:sp>
      <p:sp>
        <p:nvSpPr>
          <p:cNvPr id="10" name="Text Box 44"/>
          <p:cNvSpPr txBox="1">
            <a:spLocks noChangeArrowheads="1"/>
          </p:cNvSpPr>
          <p:nvPr/>
        </p:nvSpPr>
        <p:spPr bwMode="auto">
          <a:xfrm>
            <a:off x="5710237" y="3864114"/>
            <a:ext cx="1223963" cy="707886"/>
          </a:xfrm>
          <a:prstGeom prst="rect">
            <a:avLst/>
          </a:prstGeom>
          <a:noFill/>
          <a:ln w="9525">
            <a:solidFill>
              <a:schemeClr val="tx1"/>
            </a:solidFill>
            <a:miter lim="800000"/>
            <a:headEnd/>
            <a:tailEnd/>
          </a:ln>
        </p:spPr>
        <p:txBody>
          <a:bodyPr>
            <a:spAutoFit/>
          </a:bodyPr>
          <a:lstStyle/>
          <a:p>
            <a:pPr eaLnBrk="1" hangingPunct="1">
              <a:spcBef>
                <a:spcPct val="50000"/>
              </a:spcBef>
            </a:pPr>
            <a:r>
              <a:rPr lang="zh-CN" altLang="en-US" sz="2000" dirty="0">
                <a:latin typeface="+mn-ea"/>
                <a:ea typeface="+mn-ea"/>
                <a:cs typeface="Times New Roman" pitchFamily="18" charset="0"/>
              </a:rPr>
              <a:t>词法分析程序</a:t>
            </a:r>
          </a:p>
        </p:txBody>
      </p:sp>
      <p:sp>
        <p:nvSpPr>
          <p:cNvPr id="11" name="Line 38"/>
          <p:cNvSpPr>
            <a:spLocks noChangeShapeType="1"/>
          </p:cNvSpPr>
          <p:nvPr/>
        </p:nvSpPr>
        <p:spPr bwMode="auto">
          <a:xfrm flipH="1">
            <a:off x="4495799" y="4397514"/>
            <a:ext cx="1219200" cy="0"/>
          </a:xfrm>
          <a:prstGeom prst="line">
            <a:avLst/>
          </a:prstGeom>
          <a:noFill/>
          <a:ln w="9525">
            <a:solidFill>
              <a:schemeClr val="tx1"/>
            </a:solidFill>
            <a:miter lim="800000"/>
            <a:headEnd/>
            <a:tailEnd type="triangle" w="med" len="med"/>
          </a:ln>
        </p:spPr>
        <p:txBody>
          <a:bodyPr wrap="none"/>
          <a:lstStyle/>
          <a:p>
            <a:endParaRPr lang="zh-CN" altLang="en-US">
              <a:latin typeface="+mn-ea"/>
              <a:ea typeface="+mn-ea"/>
            </a:endParaRPr>
          </a:p>
        </p:txBody>
      </p:sp>
      <p:sp>
        <p:nvSpPr>
          <p:cNvPr id="12" name="TextBox 11"/>
          <p:cNvSpPr txBox="1"/>
          <p:nvPr/>
        </p:nvSpPr>
        <p:spPr>
          <a:xfrm>
            <a:off x="4648200" y="3657600"/>
            <a:ext cx="762000" cy="369332"/>
          </a:xfrm>
          <a:prstGeom prst="rect">
            <a:avLst/>
          </a:prstGeom>
          <a:noFill/>
          <a:ln>
            <a:noFill/>
          </a:ln>
        </p:spPr>
        <p:txBody>
          <a:bodyPr wrap="square" rtlCol="0">
            <a:spAutoFit/>
          </a:bodyPr>
          <a:lstStyle/>
          <a:p>
            <a:r>
              <a:rPr lang="zh-CN" altLang="en-US" dirty="0"/>
              <a:t>调用</a:t>
            </a:r>
          </a:p>
        </p:txBody>
      </p:sp>
      <p:sp>
        <p:nvSpPr>
          <p:cNvPr id="13" name="TextBox 12"/>
          <p:cNvSpPr txBox="1"/>
          <p:nvPr/>
        </p:nvSpPr>
        <p:spPr>
          <a:xfrm>
            <a:off x="4648200" y="4431268"/>
            <a:ext cx="762000" cy="369332"/>
          </a:xfrm>
          <a:prstGeom prst="rect">
            <a:avLst/>
          </a:prstGeom>
          <a:noFill/>
          <a:ln>
            <a:noFill/>
          </a:ln>
        </p:spPr>
        <p:txBody>
          <a:bodyPr wrap="square" rtlCol="0">
            <a:spAutoFit/>
          </a:bodyPr>
          <a:lstStyle/>
          <a:p>
            <a:r>
              <a:rPr lang="zh-CN" altLang="en-US" dirty="0"/>
              <a:t>单词</a:t>
            </a:r>
          </a:p>
        </p:txBody>
      </p:sp>
      <p:sp>
        <p:nvSpPr>
          <p:cNvPr id="14" name="剪去单角的矩形 13"/>
          <p:cNvSpPr/>
          <p:nvPr/>
        </p:nvSpPr>
        <p:spPr bwMode="auto">
          <a:xfrm>
            <a:off x="990600" y="4038600"/>
            <a:ext cx="1066800" cy="533400"/>
          </a:xfrm>
          <a:prstGeom prst="snip1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宋体" pitchFamily="2" charset="-122"/>
                <a:ea typeface="宋体" pitchFamily="2" charset="-122"/>
              </a:rPr>
              <a:t>源程序</a:t>
            </a:r>
          </a:p>
        </p:txBody>
      </p:sp>
      <p:sp>
        <p:nvSpPr>
          <p:cNvPr id="15" name="Line 38"/>
          <p:cNvSpPr>
            <a:spLocks noChangeShapeType="1"/>
          </p:cNvSpPr>
          <p:nvPr/>
        </p:nvSpPr>
        <p:spPr bwMode="auto">
          <a:xfrm>
            <a:off x="2052638" y="4267199"/>
            <a:ext cx="1223962" cy="1"/>
          </a:xfrm>
          <a:prstGeom prst="line">
            <a:avLst/>
          </a:prstGeom>
          <a:noFill/>
          <a:ln w="9525">
            <a:solidFill>
              <a:schemeClr val="tx1"/>
            </a:solidFill>
            <a:miter lim="800000"/>
            <a:headEnd/>
            <a:tailEnd type="triangle" w="med" len="med"/>
          </a:ln>
        </p:spPr>
        <p:txBody>
          <a:bodyPr wrap="none"/>
          <a:lstStyle/>
          <a:p>
            <a:endParaRPr lang="zh-CN" altLang="en-US">
              <a:latin typeface="+mn-ea"/>
              <a:ea typeface="+mn-ea"/>
            </a:endParaRPr>
          </a:p>
        </p:txBody>
      </p:sp>
      <p:sp>
        <p:nvSpPr>
          <p:cNvPr id="16" name="Line 38"/>
          <p:cNvSpPr>
            <a:spLocks noChangeShapeType="1"/>
          </p:cNvSpPr>
          <p:nvPr/>
        </p:nvSpPr>
        <p:spPr bwMode="auto">
          <a:xfrm>
            <a:off x="3957638" y="4571999"/>
            <a:ext cx="4762" cy="533401"/>
          </a:xfrm>
          <a:prstGeom prst="line">
            <a:avLst/>
          </a:prstGeom>
          <a:noFill/>
          <a:ln w="9525">
            <a:solidFill>
              <a:schemeClr val="tx1"/>
            </a:solidFill>
            <a:miter lim="800000"/>
            <a:headEnd/>
            <a:tailEnd type="triangle" w="med" len="med"/>
          </a:ln>
        </p:spPr>
        <p:txBody>
          <a:bodyPr wrap="none"/>
          <a:lstStyle/>
          <a:p>
            <a:endParaRPr lang="zh-CN" altLang="en-US">
              <a:latin typeface="+mn-ea"/>
              <a:ea typeface="+mn-ea"/>
            </a:endParaRPr>
          </a:p>
        </p:txBody>
      </p:sp>
      <p:sp>
        <p:nvSpPr>
          <p:cNvPr id="17" name="剪去单角的矩形 16"/>
          <p:cNvSpPr/>
          <p:nvPr/>
        </p:nvSpPr>
        <p:spPr bwMode="auto">
          <a:xfrm>
            <a:off x="3261360" y="5105400"/>
            <a:ext cx="1447800" cy="533400"/>
          </a:xfrm>
          <a:prstGeom prst="snip1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latin typeface="宋体" pitchFamily="2" charset="-122"/>
                <a:ea typeface="宋体" pitchFamily="2" charset="-122"/>
              </a:rPr>
              <a:t>抽象语法树</a:t>
            </a:r>
            <a:endParaRPr kumimoji="0" lang="zh-CN" altLang="en-US" sz="1800" b="0" i="0" u="none" strike="noStrike" cap="none" normalizeH="0" baseline="0" dirty="0">
              <a:ln>
                <a:noFill/>
              </a:ln>
              <a:solidFill>
                <a:schemeClr val="tx1"/>
              </a:solidFill>
              <a:effectLst/>
              <a:latin typeface="宋体" pitchFamily="2" charset="-122"/>
              <a:ea typeface="宋体" pitchFamily="2" charset="-122"/>
            </a:endParaRPr>
          </a:p>
        </p:txBody>
      </p:sp>
    </p:spTree>
    <p:extLst>
      <p:ext uri="{BB962C8B-B14F-4D97-AF65-F5344CB8AC3E}">
        <p14:creationId xmlns:p14="http://schemas.microsoft.com/office/powerpoint/2010/main" val="69451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a:xfrm>
            <a:off x="7772400" y="6384925"/>
            <a:ext cx="1447800" cy="168275"/>
          </a:xfrm>
        </p:spPr>
        <p:txBody>
          <a:bodyPr/>
          <a:lstStyle/>
          <a:p>
            <a:fld id="{8DEE06B6-D47E-41D4-B693-F13A84E37261}" type="slidenum">
              <a:rPr lang="en-US" altLang="zh-CN" sz="1800">
                <a:latin typeface="宋体" pitchFamily="2" charset="-122"/>
                <a:ea typeface="宋体" pitchFamily="2" charset="-122"/>
              </a:rPr>
              <a:pPr/>
              <a:t>9</a:t>
            </a:fld>
            <a:endParaRPr lang="en-US" altLang="zh-CN" sz="1800" dirty="0">
              <a:latin typeface="宋体" pitchFamily="2" charset="-122"/>
              <a:ea typeface="宋体" pitchFamily="2" charset="-122"/>
            </a:endParaRP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009" name="Object 1"/>
          <p:cNvGraphicFramePr>
            <a:graphicFrameLocks noChangeAspect="1"/>
          </p:cNvGraphicFramePr>
          <p:nvPr/>
        </p:nvGraphicFramePr>
        <p:xfrm>
          <a:off x="381000" y="533400"/>
          <a:ext cx="8320668" cy="5638800"/>
        </p:xfrm>
        <a:graphic>
          <a:graphicData uri="http://schemas.openxmlformats.org/presentationml/2006/ole">
            <mc:AlternateContent xmlns:mc="http://schemas.openxmlformats.org/markup-compatibility/2006">
              <mc:Choice xmlns:v="urn:schemas-microsoft-com:vml" Requires="v">
                <p:oleObj spid="_x0000_s43029" name="Visio" r:id="rId3" imgW="3965243" imgH="3877476" progId="Visio.Drawing.11">
                  <p:embed/>
                </p:oleObj>
              </mc:Choice>
              <mc:Fallback>
                <p:oleObj name="Visio" r:id="rId3" imgW="3965243" imgH="3877476"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33400"/>
                        <a:ext cx="8320668" cy="563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标注 4"/>
          <p:cNvSpPr/>
          <p:nvPr/>
        </p:nvSpPr>
        <p:spPr bwMode="auto">
          <a:xfrm>
            <a:off x="3733800" y="1828800"/>
            <a:ext cx="2133600" cy="533400"/>
          </a:xfrm>
          <a:prstGeom prst="wedgeRectCallout">
            <a:avLst>
              <a:gd name="adj1" fmla="val 58896"/>
              <a:gd name="adj2" fmla="val 108989"/>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微软雅黑" pitchFamily="34" charset="-122"/>
              </a:rPr>
              <a:t>(2)Bison –d </a:t>
            </a:r>
            <a:r>
              <a:rPr kumimoji="0" lang="en-US" altLang="zh-CN" sz="1800" b="0" i="0" u="none" strike="noStrike" cap="none" normalizeH="0" baseline="0" dirty="0" err="1">
                <a:ln>
                  <a:noFill/>
                </a:ln>
                <a:solidFill>
                  <a:schemeClr val="tx1"/>
                </a:solidFill>
                <a:effectLst/>
                <a:latin typeface="Arial" charset="0"/>
                <a:ea typeface="微软雅黑" pitchFamily="34" charset="-122"/>
              </a:rPr>
              <a:t>parser.y</a:t>
            </a:r>
            <a:endParaRPr kumimoji="0" lang="zh-CN" altLang="en-US" sz="1800" b="0" i="0" u="none" strike="noStrike" cap="none" normalizeH="0" baseline="0" dirty="0">
              <a:ln>
                <a:noFill/>
              </a:ln>
              <a:solidFill>
                <a:schemeClr val="tx1"/>
              </a:solidFill>
              <a:effectLst/>
              <a:latin typeface="Arial" charset="0"/>
              <a:ea typeface="微软雅黑" pitchFamily="34" charset="-122"/>
            </a:endParaRPr>
          </a:p>
        </p:txBody>
      </p:sp>
      <p:sp>
        <p:nvSpPr>
          <p:cNvPr id="6" name="矩形标注 5"/>
          <p:cNvSpPr/>
          <p:nvPr/>
        </p:nvSpPr>
        <p:spPr bwMode="auto">
          <a:xfrm>
            <a:off x="3429000" y="2590800"/>
            <a:ext cx="1905000" cy="533400"/>
          </a:xfrm>
          <a:prstGeom prst="wedgeRectCallout">
            <a:avLst>
              <a:gd name="adj1" fmla="val -83477"/>
              <a:gd name="adj2" fmla="val -18855"/>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微软雅黑" pitchFamily="34" charset="-122"/>
              </a:rPr>
              <a:t>(1) Flex  </a:t>
            </a:r>
            <a:r>
              <a:rPr kumimoji="0" lang="en-US" altLang="zh-CN" sz="1800" b="0" i="0" u="none" strike="noStrike" cap="none" normalizeH="0" baseline="0" dirty="0" err="1">
                <a:ln>
                  <a:noFill/>
                </a:ln>
                <a:solidFill>
                  <a:schemeClr val="tx1"/>
                </a:solidFill>
                <a:effectLst/>
                <a:latin typeface="Arial" charset="0"/>
                <a:ea typeface="微软雅黑" pitchFamily="34" charset="-122"/>
              </a:rPr>
              <a:t>lex.l</a:t>
            </a:r>
            <a:endParaRPr kumimoji="0" lang="zh-CN" altLang="en-US" sz="1800" b="0" i="0" u="none" strike="noStrike" cap="none" normalizeH="0" baseline="0" dirty="0">
              <a:ln>
                <a:noFill/>
              </a:ln>
              <a:solidFill>
                <a:schemeClr val="tx1"/>
              </a:solidFill>
              <a:effectLst/>
              <a:latin typeface="Arial" charset="0"/>
              <a:ea typeface="微软雅黑" pitchFamily="34" charset="-122"/>
            </a:endParaRPr>
          </a:p>
        </p:txBody>
      </p:sp>
      <p:sp>
        <p:nvSpPr>
          <p:cNvPr id="7" name="矩形标注 6"/>
          <p:cNvSpPr/>
          <p:nvPr/>
        </p:nvSpPr>
        <p:spPr bwMode="auto">
          <a:xfrm>
            <a:off x="533400" y="2971800"/>
            <a:ext cx="5638800" cy="533400"/>
          </a:xfrm>
          <a:prstGeom prst="wedgeRectCallout">
            <a:avLst>
              <a:gd name="adj1" fmla="val 24225"/>
              <a:gd name="adj2" fmla="val 89077"/>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(3)  </a:t>
            </a:r>
            <a:r>
              <a:rPr lang="en-US" altLang="zh-CN" dirty="0" err="1"/>
              <a:t>g</a:t>
            </a:r>
            <a:r>
              <a:rPr kumimoji="0" lang="en-US" altLang="zh-CN" sz="1800" b="0" i="0" u="none" strike="noStrike" cap="none" normalizeH="0" baseline="0" dirty="0" err="1">
                <a:ln>
                  <a:noFill/>
                </a:ln>
                <a:solidFill>
                  <a:schemeClr val="tx1"/>
                </a:solidFill>
                <a:effectLst/>
                <a:latin typeface="Arial" charset="0"/>
                <a:ea typeface="微软雅黑" pitchFamily="34" charset="-122"/>
              </a:rPr>
              <a:t>cc</a:t>
            </a:r>
            <a:r>
              <a:rPr kumimoji="0" lang="en-US" altLang="zh-CN" sz="1800" b="0" i="0" u="none" strike="noStrike" cap="none" normalizeH="0" baseline="0" dirty="0">
                <a:ln>
                  <a:noFill/>
                </a:ln>
                <a:solidFill>
                  <a:schemeClr val="tx1"/>
                </a:solidFill>
                <a:effectLst/>
                <a:latin typeface="Arial" charset="0"/>
                <a:ea typeface="微软雅黑" pitchFamily="34" charset="-122"/>
              </a:rPr>
              <a:t> –o parser </a:t>
            </a:r>
            <a:r>
              <a:rPr kumimoji="0" lang="en-US" altLang="zh-CN" sz="1800" b="0" i="0" u="none" strike="noStrike" cap="none" normalizeH="0" baseline="0" dirty="0" err="1">
                <a:ln>
                  <a:noFill/>
                </a:ln>
                <a:solidFill>
                  <a:schemeClr val="tx1"/>
                </a:solidFill>
                <a:effectLst/>
                <a:latin typeface="Arial" charset="0"/>
                <a:ea typeface="微软雅黑" pitchFamily="34" charset="-122"/>
              </a:rPr>
              <a:t>lex.yy.c</a:t>
            </a:r>
            <a:r>
              <a:rPr kumimoji="0" lang="en-US" altLang="zh-CN" sz="1800" b="0" i="0" u="none" strike="noStrike" cap="none" normalizeH="0" baseline="0" dirty="0">
                <a:ln>
                  <a:noFill/>
                </a:ln>
                <a:solidFill>
                  <a:schemeClr val="tx1"/>
                </a:solidFill>
                <a:effectLst/>
                <a:latin typeface="Arial" charset="0"/>
                <a:ea typeface="微软雅黑" pitchFamily="34" charset="-122"/>
              </a:rPr>
              <a:t>  </a:t>
            </a:r>
            <a:r>
              <a:rPr kumimoji="0" lang="en-US" altLang="zh-CN" sz="1800" b="0" i="0" u="none" strike="noStrike" cap="none" normalizeH="0" baseline="0" dirty="0" err="1">
                <a:ln>
                  <a:noFill/>
                </a:ln>
                <a:solidFill>
                  <a:schemeClr val="tx1"/>
                </a:solidFill>
                <a:effectLst/>
                <a:latin typeface="Arial" charset="0"/>
                <a:ea typeface="微软雅黑" pitchFamily="34" charset="-122"/>
              </a:rPr>
              <a:t>parser.tab.c</a:t>
            </a:r>
            <a:r>
              <a:rPr kumimoji="0" lang="en-US" altLang="zh-CN" sz="1800" b="0" i="0" u="none" strike="noStrike" cap="none" normalizeH="0" baseline="0" dirty="0">
                <a:ln>
                  <a:noFill/>
                </a:ln>
                <a:solidFill>
                  <a:schemeClr val="tx1"/>
                </a:solidFill>
                <a:effectLst/>
                <a:latin typeface="Arial" charset="0"/>
                <a:ea typeface="微软雅黑" pitchFamily="34" charset="-122"/>
              </a:rPr>
              <a:t> </a:t>
            </a:r>
            <a:r>
              <a:rPr kumimoji="0" lang="zh-CN" altLang="en-US" sz="1800" b="0" i="0" u="none" strike="noStrike" cap="none" normalizeH="0" baseline="0" dirty="0">
                <a:ln>
                  <a:noFill/>
                </a:ln>
                <a:solidFill>
                  <a:schemeClr val="tx1"/>
                </a:solidFill>
                <a:effectLst/>
                <a:latin typeface="Arial" charset="0"/>
                <a:ea typeface="微软雅黑" pitchFamily="34" charset="-122"/>
              </a:rPr>
              <a:t>其它</a:t>
            </a:r>
            <a:r>
              <a:rPr kumimoji="0" lang="en-US" altLang="zh-CN" sz="1800" b="0" i="0" u="none" strike="noStrike" cap="none" normalizeH="0" baseline="0" dirty="0">
                <a:ln>
                  <a:noFill/>
                </a:ln>
                <a:solidFill>
                  <a:schemeClr val="tx1"/>
                </a:solidFill>
                <a:effectLst/>
                <a:latin typeface="Arial" charset="0"/>
                <a:ea typeface="微软雅黑" pitchFamily="34" charset="-122"/>
              </a:rPr>
              <a:t>c</a:t>
            </a:r>
            <a:r>
              <a:rPr kumimoji="0" lang="zh-CN" altLang="en-US" sz="1800" b="0" i="0" u="none" strike="noStrike" cap="none" normalizeH="0" baseline="0" dirty="0">
                <a:ln>
                  <a:noFill/>
                </a:ln>
                <a:solidFill>
                  <a:schemeClr val="tx1"/>
                </a:solidFill>
                <a:effectLst/>
                <a:latin typeface="Arial" charset="0"/>
                <a:ea typeface="微软雅黑" pitchFamily="34" charset="-122"/>
              </a:rPr>
              <a:t>源程序</a:t>
            </a:r>
            <a:r>
              <a:rPr kumimoji="0" lang="en-US" altLang="zh-CN" sz="1800" b="0" i="0" u="none" strike="noStrike" cap="none" normalizeH="0" baseline="0" dirty="0">
                <a:ln>
                  <a:noFill/>
                </a:ln>
                <a:solidFill>
                  <a:schemeClr val="tx1"/>
                </a:solidFill>
                <a:effectLst/>
                <a:latin typeface="Arial" charset="0"/>
                <a:ea typeface="微软雅黑" pitchFamily="34" charset="-122"/>
              </a:rPr>
              <a:t>   </a:t>
            </a:r>
            <a:endParaRPr kumimoji="0" lang="zh-CN" altLang="en-US" sz="1800" b="0" i="0" u="none" strike="noStrike" cap="none" normalizeH="0" baseline="0" dirty="0">
              <a:ln>
                <a:noFill/>
              </a:ln>
              <a:solidFill>
                <a:schemeClr val="tx1"/>
              </a:solidFill>
              <a:effectLst/>
              <a:latin typeface="Arial" charset="0"/>
              <a:ea typeface="微软雅黑" pitchFamily="34" charset="-122"/>
            </a:endParaRPr>
          </a:p>
        </p:txBody>
      </p:sp>
      <p:sp>
        <p:nvSpPr>
          <p:cNvPr id="8" name="矩形标注 4">
            <a:extLst>
              <a:ext uri="{FF2B5EF4-FFF2-40B4-BE49-F238E27FC236}">
                <a16:creationId xmlns:a16="http://schemas.microsoft.com/office/drawing/2014/main" id="{10717D37-A77D-41AD-95BD-18AEA0D8EB49}"/>
              </a:ext>
            </a:extLst>
          </p:cNvPr>
          <p:cNvSpPr/>
          <p:nvPr/>
        </p:nvSpPr>
        <p:spPr bwMode="auto">
          <a:xfrm>
            <a:off x="1066800" y="5410200"/>
            <a:ext cx="1905000" cy="533400"/>
          </a:xfrm>
          <a:prstGeom prst="wedgeRectCallout">
            <a:avLst>
              <a:gd name="adj1" fmla="val 68570"/>
              <a:gd name="adj2" fmla="val -110280"/>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t>(4) p</a:t>
            </a:r>
            <a:r>
              <a:rPr kumimoji="0" lang="en-US" altLang="zh-CN" sz="1800" b="0" i="0" u="none" strike="noStrike" cap="none" normalizeH="0" baseline="0" dirty="0">
                <a:ln>
                  <a:noFill/>
                </a:ln>
                <a:solidFill>
                  <a:schemeClr val="tx1"/>
                </a:solidFill>
                <a:effectLst/>
                <a:latin typeface="Arial" charset="0"/>
                <a:ea typeface="微软雅黑" pitchFamily="34" charset="-122"/>
              </a:rPr>
              <a:t>arser</a:t>
            </a:r>
            <a:r>
              <a:rPr kumimoji="0" lang="en-US" altLang="zh-CN" sz="1800" b="0" i="0" u="none" strike="noStrike" cap="none" normalizeH="0" dirty="0">
                <a:ln>
                  <a:noFill/>
                </a:ln>
                <a:solidFill>
                  <a:schemeClr val="tx1"/>
                </a:solidFill>
                <a:effectLst/>
                <a:latin typeface="Arial" charset="0"/>
                <a:ea typeface="微软雅黑" pitchFamily="34" charset="-122"/>
              </a:rPr>
              <a:t> </a:t>
            </a:r>
            <a:r>
              <a:rPr kumimoji="0" lang="en-US" altLang="zh-CN" sz="1800" b="0" i="0" u="none" strike="noStrike" cap="none" normalizeH="0" dirty="0" err="1">
                <a:ln>
                  <a:noFill/>
                </a:ln>
                <a:solidFill>
                  <a:schemeClr val="tx1"/>
                </a:solidFill>
                <a:effectLst/>
                <a:latin typeface="Arial" charset="0"/>
                <a:ea typeface="微软雅黑" pitchFamily="34" charset="-122"/>
              </a:rPr>
              <a:t>test</a:t>
            </a:r>
            <a:r>
              <a:rPr lang="en-US" altLang="zh-CN" dirty="0" err="1"/>
              <a:t>.c</a:t>
            </a:r>
            <a:endParaRPr kumimoji="0" lang="zh-CN" altLang="en-US" sz="1800" b="0" i="0" u="none" strike="noStrike" cap="none" normalizeH="0" baseline="0" dirty="0">
              <a:ln>
                <a:noFill/>
              </a:ln>
              <a:solidFill>
                <a:schemeClr val="tx1"/>
              </a:solidFill>
              <a:effectLst/>
              <a:latin typeface="Arial" charset="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1" nodeType="clickEffect">
                                  <p:stCondLst>
                                    <p:cond delay="0"/>
                                  </p:stCondLst>
                                  <p:childTnLst>
                                    <p:animEffect transition="out" filter="box(i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1" nodeType="clickEffect">
                                  <p:stCondLst>
                                    <p:cond delay="0"/>
                                  </p:stCondLst>
                                  <p:childTnLst>
                                    <p:animEffect transition="out" filter="box(in)">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47898</TotalTime>
  <Words>4179</Words>
  <Application>Microsoft Office PowerPoint</Application>
  <PresentationFormat>全屏显示(4:3)</PresentationFormat>
  <Paragraphs>793</Paragraphs>
  <Slides>41</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3" baseType="lpstr">
      <vt:lpstr>黑体</vt:lpstr>
      <vt:lpstr>华文隶书</vt:lpstr>
      <vt:lpstr>楷体_GB2312</vt:lpstr>
      <vt:lpstr>宋体</vt:lpstr>
      <vt:lpstr>微软雅黑</vt:lpstr>
      <vt:lpstr>Arial</vt:lpstr>
      <vt:lpstr>Tahoma</vt:lpstr>
      <vt:lpstr>Times New Roman</vt:lpstr>
      <vt:lpstr>Wingdings</vt:lpstr>
      <vt:lpstr>默认设计模板</vt:lpstr>
      <vt:lpstr>1_默认设计模板</vt:lpstr>
      <vt:lpstr>Visio</vt:lpstr>
      <vt:lpstr>编译原理实验</vt:lpstr>
      <vt:lpstr>PowerPoint 演示文稿</vt:lpstr>
      <vt:lpstr>课程设置目的和要求——实验要求</vt:lpstr>
      <vt:lpstr>课程设置目的和要求——考试要求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祝 建华</cp:lastModifiedBy>
  <cp:revision>662</cp:revision>
  <cp:lastPrinted>1601-01-01T00:00:00Z</cp:lastPrinted>
  <dcterms:created xsi:type="dcterms:W3CDTF">1601-01-01T00:00:00Z</dcterms:created>
  <dcterms:modified xsi:type="dcterms:W3CDTF">2020-04-12T14:21:17Z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