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7" r:id="rId2"/>
    <p:sldId id="279" r:id="rId3"/>
    <p:sldId id="280" r:id="rId4"/>
    <p:sldId id="294" r:id="rId5"/>
    <p:sldId id="288" r:id="rId6"/>
    <p:sldId id="296" r:id="rId7"/>
    <p:sldId id="293" r:id="rId8"/>
    <p:sldId id="295" r:id="rId9"/>
    <p:sldId id="282" r:id="rId10"/>
    <p:sldId id="297" r:id="rId11"/>
    <p:sldId id="292" r:id="rId12"/>
    <p:sldId id="29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E1E31"/>
    <a:srgbClr val="CC99FF"/>
    <a:srgbClr val="245D90"/>
    <a:srgbClr val="660066"/>
    <a:srgbClr val="002060"/>
    <a:srgbClr val="080840"/>
    <a:srgbClr val="215589"/>
    <a:srgbClr val="012A64"/>
    <a:srgbClr val="F2AB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5A5AF1-3FCD-4DFE-B4A3-147C6E30D0EB}" type="doc">
      <dgm:prSet loTypeId="urn:microsoft.com/office/officeart/2005/8/layout/venn1" loCatId="relationship" qsTypeId="urn:microsoft.com/office/officeart/2005/8/quickstyle/simple1" qsCatId="simple" csTypeId="urn:microsoft.com/office/officeart/2005/8/colors/accent1_2" csCatId="accent1" phldr="1"/>
      <dgm:spPr/>
    </dgm:pt>
    <dgm:pt modelId="{4C539EFE-4C15-4044-B669-54A72D39095B}">
      <dgm:prSet phldrT="[Text]" custT="1"/>
      <dgm:spPr>
        <a:gradFill rotWithShape="0">
          <a:gsLst>
            <a:gs pos="100000">
              <a:srgbClr val="000000">
                <a:alpha val="60000"/>
              </a:srgbClr>
            </a:gs>
            <a:gs pos="0">
              <a:srgbClr val="012A64"/>
            </a:gs>
          </a:gsLst>
          <a:path path="circle">
            <a:fillToRect l="50000" t="50000" r="50000" b="50000"/>
          </a:path>
        </a:gradFill>
      </dgm:spPr>
      <dgm:t>
        <a:bodyPr/>
        <a:lstStyle/>
        <a:p>
          <a:r>
            <a:rPr lang="ar-EG" sz="2400" b="1" dirty="0">
              <a:solidFill>
                <a:schemeClr val="bg1"/>
              </a:solidFill>
            </a:rPr>
            <a:t>يوظف الذكاء الاصطناعي في فك الالتباس الدلالي</a:t>
          </a:r>
          <a:endParaRPr lang="en-US" sz="2400" dirty="0">
            <a:solidFill>
              <a:schemeClr val="bg1"/>
            </a:solidFill>
          </a:endParaRPr>
        </a:p>
      </dgm:t>
    </dgm:pt>
    <dgm:pt modelId="{01378B5A-EE25-470B-A2AB-B49F514CD41C}" type="parTrans" cxnId="{C58A1348-2C29-47DA-9F70-D54771A91237}">
      <dgm:prSet/>
      <dgm:spPr/>
      <dgm:t>
        <a:bodyPr/>
        <a:lstStyle/>
        <a:p>
          <a:endParaRPr lang="en-US"/>
        </a:p>
      </dgm:t>
    </dgm:pt>
    <dgm:pt modelId="{622C6BDD-7299-4267-AB1F-96F38BC4292C}" type="sibTrans" cxnId="{C58A1348-2C29-47DA-9F70-D54771A91237}">
      <dgm:prSet/>
      <dgm:spPr/>
      <dgm:t>
        <a:bodyPr/>
        <a:lstStyle/>
        <a:p>
          <a:endParaRPr lang="en-US"/>
        </a:p>
      </dgm:t>
    </dgm:pt>
    <dgm:pt modelId="{A968B22B-2A98-4451-B445-ED1FB40DF716}" type="pres">
      <dgm:prSet presAssocID="{7B5A5AF1-3FCD-4DFE-B4A3-147C6E30D0EB}" presName="compositeShape" presStyleCnt="0">
        <dgm:presLayoutVars>
          <dgm:chMax val="7"/>
          <dgm:dir/>
          <dgm:resizeHandles val="exact"/>
        </dgm:presLayoutVars>
      </dgm:prSet>
      <dgm:spPr/>
    </dgm:pt>
    <dgm:pt modelId="{70F0C099-11A9-4ADE-BC6E-1743221EB8FD}" type="pres">
      <dgm:prSet presAssocID="{4C539EFE-4C15-4044-B669-54A72D39095B}" presName="circ1TxSh" presStyleLbl="vennNode1" presStyleIdx="0" presStyleCnt="1"/>
      <dgm:spPr/>
    </dgm:pt>
  </dgm:ptLst>
  <dgm:cxnLst>
    <dgm:cxn modelId="{CA7A9905-CDAA-4B9B-8639-51000CAF3DC7}" type="presOf" srcId="{7B5A5AF1-3FCD-4DFE-B4A3-147C6E30D0EB}" destId="{A968B22B-2A98-4451-B445-ED1FB40DF716}" srcOrd="0" destOrd="0" presId="urn:microsoft.com/office/officeart/2005/8/layout/venn1"/>
    <dgm:cxn modelId="{00C0C85B-0597-413C-B82B-1E379B1156BE}" type="presOf" srcId="{4C539EFE-4C15-4044-B669-54A72D39095B}" destId="{70F0C099-11A9-4ADE-BC6E-1743221EB8FD}" srcOrd="0" destOrd="0" presId="urn:microsoft.com/office/officeart/2005/8/layout/venn1"/>
    <dgm:cxn modelId="{C58A1348-2C29-47DA-9F70-D54771A91237}" srcId="{7B5A5AF1-3FCD-4DFE-B4A3-147C6E30D0EB}" destId="{4C539EFE-4C15-4044-B669-54A72D39095B}" srcOrd="0" destOrd="0" parTransId="{01378B5A-EE25-470B-A2AB-B49F514CD41C}" sibTransId="{622C6BDD-7299-4267-AB1F-96F38BC4292C}"/>
    <dgm:cxn modelId="{33BA3737-B7B3-4B56-A897-B0FB592EB853}" type="presParOf" srcId="{A968B22B-2A98-4451-B445-ED1FB40DF716}" destId="{70F0C099-11A9-4ADE-BC6E-1743221EB8FD}"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5A5AF1-3FCD-4DFE-B4A3-147C6E30D0EB}" type="doc">
      <dgm:prSet loTypeId="urn:microsoft.com/office/officeart/2005/8/layout/venn1" loCatId="relationship" qsTypeId="urn:microsoft.com/office/officeart/2005/8/quickstyle/simple1" qsCatId="simple" csTypeId="urn:microsoft.com/office/officeart/2005/8/colors/accent1_2" csCatId="accent1" phldr="1"/>
      <dgm:spPr/>
    </dgm:pt>
    <dgm:pt modelId="{4C539EFE-4C15-4044-B669-54A72D39095B}">
      <dgm:prSet phldrT="[Text]" custT="1"/>
      <dgm:spPr>
        <a:gradFill rotWithShape="0">
          <a:gsLst>
            <a:gs pos="100000">
              <a:srgbClr val="000000">
                <a:alpha val="60000"/>
              </a:srgbClr>
            </a:gs>
            <a:gs pos="0">
              <a:srgbClr val="012A64"/>
            </a:gs>
          </a:gsLst>
          <a:path path="circle">
            <a:fillToRect l="50000" t="50000" r="50000" b="50000"/>
          </a:path>
        </a:gradFill>
        <a:ln w="12700" cap="flat" cmpd="sng" algn="ctr">
          <a:solidFill>
            <a:prstClr val="white">
              <a:hueOff val="0"/>
              <a:satOff val="0"/>
              <a:lumOff val="0"/>
              <a:alphaOff val="0"/>
            </a:prstClr>
          </a:solidFill>
          <a:prstDash val="solid"/>
          <a:miter lim="800000"/>
        </a:ln>
        <a:effectLst/>
      </dgm:spPr>
      <dgm:t>
        <a:bodyPr spcFirstLastPara="0" vert="horz" wrap="square" lIns="0" tIns="0" rIns="0" bIns="0" numCol="1" spcCol="1270" anchor="ctr" anchorCtr="0"/>
        <a:lstStyle/>
        <a:p>
          <a:pPr marL="0" lvl="0" indent="0" algn="ctr" defTabSz="1066800">
            <a:lnSpc>
              <a:spcPct val="90000"/>
            </a:lnSpc>
            <a:spcBef>
              <a:spcPct val="0"/>
            </a:spcBef>
            <a:spcAft>
              <a:spcPct val="35000"/>
            </a:spcAft>
            <a:buNone/>
          </a:pPr>
          <a:r>
            <a:rPr lang="ar-EG" sz="2400" b="1" kern="1200" dirty="0">
              <a:solidFill>
                <a:prstClr val="white"/>
              </a:solidFill>
              <a:latin typeface="Calibri" panose="020F0502020204030204"/>
              <a:ea typeface="+mn-ea"/>
              <a:cs typeface="Arial" panose="020B0604020202020204" pitchFamily="34" charset="0"/>
            </a:rPr>
            <a:t>يوظف الجهد البشري المبذول في معجم الرياض في توسيم المدونة</a:t>
          </a:r>
          <a:endParaRPr lang="en-US" sz="2400" b="1" kern="1200" dirty="0">
            <a:solidFill>
              <a:prstClr val="white"/>
            </a:solidFill>
            <a:latin typeface="Calibri" panose="020F0502020204030204"/>
            <a:ea typeface="+mn-ea"/>
            <a:cs typeface="Arial" panose="020B0604020202020204" pitchFamily="34" charset="0"/>
          </a:endParaRPr>
        </a:p>
      </dgm:t>
    </dgm:pt>
    <dgm:pt modelId="{622C6BDD-7299-4267-AB1F-96F38BC4292C}" type="sibTrans" cxnId="{C58A1348-2C29-47DA-9F70-D54771A91237}">
      <dgm:prSet/>
      <dgm:spPr/>
      <dgm:t>
        <a:bodyPr/>
        <a:lstStyle/>
        <a:p>
          <a:endParaRPr lang="en-US"/>
        </a:p>
      </dgm:t>
    </dgm:pt>
    <dgm:pt modelId="{01378B5A-EE25-470B-A2AB-B49F514CD41C}" type="parTrans" cxnId="{C58A1348-2C29-47DA-9F70-D54771A91237}">
      <dgm:prSet/>
      <dgm:spPr/>
      <dgm:t>
        <a:bodyPr/>
        <a:lstStyle/>
        <a:p>
          <a:endParaRPr lang="en-US"/>
        </a:p>
      </dgm:t>
    </dgm:pt>
    <dgm:pt modelId="{A968B22B-2A98-4451-B445-ED1FB40DF716}" type="pres">
      <dgm:prSet presAssocID="{7B5A5AF1-3FCD-4DFE-B4A3-147C6E30D0EB}" presName="compositeShape" presStyleCnt="0">
        <dgm:presLayoutVars>
          <dgm:chMax val="7"/>
          <dgm:dir/>
          <dgm:resizeHandles val="exact"/>
        </dgm:presLayoutVars>
      </dgm:prSet>
      <dgm:spPr/>
    </dgm:pt>
    <dgm:pt modelId="{163F8C4B-E0BA-4F85-BE53-CE90996752AA}" type="pres">
      <dgm:prSet presAssocID="{4C539EFE-4C15-4044-B669-54A72D39095B}" presName="circ1TxSh" presStyleLbl="vennNode1" presStyleIdx="0" presStyleCnt="1" custLinFactNeighborX="-33712" custLinFactNeighborY="0"/>
      <dgm:spPr>
        <a:xfrm>
          <a:off x="0" y="0"/>
          <a:ext cx="2931866" cy="2931866"/>
        </a:xfrm>
        <a:prstGeom prst="ellipse">
          <a:avLst/>
        </a:prstGeom>
      </dgm:spPr>
    </dgm:pt>
  </dgm:ptLst>
  <dgm:cxnLst>
    <dgm:cxn modelId="{CA7A9905-CDAA-4B9B-8639-51000CAF3DC7}" type="presOf" srcId="{7B5A5AF1-3FCD-4DFE-B4A3-147C6E30D0EB}" destId="{A968B22B-2A98-4451-B445-ED1FB40DF716}" srcOrd="0" destOrd="0" presId="urn:microsoft.com/office/officeart/2005/8/layout/venn1"/>
    <dgm:cxn modelId="{C58A1348-2C29-47DA-9F70-D54771A91237}" srcId="{7B5A5AF1-3FCD-4DFE-B4A3-147C6E30D0EB}" destId="{4C539EFE-4C15-4044-B669-54A72D39095B}" srcOrd="0" destOrd="0" parTransId="{01378B5A-EE25-470B-A2AB-B49F514CD41C}" sibTransId="{622C6BDD-7299-4267-AB1F-96F38BC4292C}"/>
    <dgm:cxn modelId="{87E0B8C7-32D5-443F-BD26-BC8735F907E5}" type="presOf" srcId="{4C539EFE-4C15-4044-B669-54A72D39095B}" destId="{163F8C4B-E0BA-4F85-BE53-CE90996752AA}" srcOrd="0" destOrd="0" presId="urn:microsoft.com/office/officeart/2005/8/layout/venn1"/>
    <dgm:cxn modelId="{BAD1C0DA-9134-4D5B-98F6-6CE0646CAC4B}" type="presParOf" srcId="{A968B22B-2A98-4451-B445-ED1FB40DF716}" destId="{163F8C4B-E0BA-4F85-BE53-CE90996752AA}" srcOrd="0"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5A5AF1-3FCD-4DFE-B4A3-147C6E30D0EB}" type="doc">
      <dgm:prSet loTypeId="urn:microsoft.com/office/officeart/2005/8/layout/venn1" loCatId="relationship" qsTypeId="urn:microsoft.com/office/officeart/2005/8/quickstyle/simple1" qsCatId="simple" csTypeId="urn:microsoft.com/office/officeart/2005/8/colors/accent1_2" csCatId="accent1" phldr="1"/>
      <dgm:spPr/>
    </dgm:pt>
    <dgm:pt modelId="{4C539EFE-4C15-4044-B669-54A72D39095B}">
      <dgm:prSet phldrT="[Text]"/>
      <dgm:spPr>
        <a:gradFill rotWithShape="0">
          <a:gsLst>
            <a:gs pos="100000">
              <a:srgbClr val="000000">
                <a:alpha val="60000"/>
              </a:srgbClr>
            </a:gs>
            <a:gs pos="0">
              <a:srgbClr val="F2AB1E"/>
            </a:gs>
          </a:gsLst>
          <a:path path="circle">
            <a:fillToRect l="50000" t="50000" r="50000" b="50000"/>
          </a:path>
        </a:gradFill>
        <a:ln w="12700" cap="flat" cmpd="sng" algn="ctr">
          <a:solidFill>
            <a:prstClr val="white">
              <a:hueOff val="0"/>
              <a:satOff val="0"/>
              <a:lumOff val="0"/>
              <a:alphaOff val="0"/>
            </a:prstClr>
          </a:solidFill>
          <a:prstDash val="solid"/>
          <a:miter lim="800000"/>
        </a:ln>
        <a:effectLst/>
      </dgm:spPr>
      <dgm:t>
        <a:bodyPr spcFirstLastPara="0" vert="horz" wrap="square" lIns="0" tIns="0" rIns="0" bIns="0" numCol="1" spcCol="1270" anchor="ctr" anchorCtr="0"/>
        <a:lstStyle/>
        <a:p>
          <a:pPr algn="ctr"/>
          <a:r>
            <a:rPr lang="ar-EG" b="1" dirty="0">
              <a:solidFill>
                <a:schemeClr val="bg1"/>
              </a:solidFill>
            </a:rPr>
            <a:t>سهولة الاستخدام</a:t>
          </a:r>
          <a:endParaRPr lang="en-US" dirty="0">
            <a:solidFill>
              <a:schemeClr val="bg1"/>
            </a:solidFill>
          </a:endParaRPr>
        </a:p>
      </dgm:t>
    </dgm:pt>
    <dgm:pt modelId="{622C6BDD-7299-4267-AB1F-96F38BC4292C}" type="sibTrans" cxnId="{C58A1348-2C29-47DA-9F70-D54771A91237}">
      <dgm:prSet/>
      <dgm:spPr/>
      <dgm:t>
        <a:bodyPr/>
        <a:lstStyle/>
        <a:p>
          <a:endParaRPr lang="en-US"/>
        </a:p>
      </dgm:t>
    </dgm:pt>
    <dgm:pt modelId="{01378B5A-EE25-470B-A2AB-B49F514CD41C}" type="parTrans" cxnId="{C58A1348-2C29-47DA-9F70-D54771A91237}">
      <dgm:prSet/>
      <dgm:spPr/>
      <dgm:t>
        <a:bodyPr/>
        <a:lstStyle/>
        <a:p>
          <a:endParaRPr lang="en-US"/>
        </a:p>
      </dgm:t>
    </dgm:pt>
    <dgm:pt modelId="{B8A6CAA8-12AB-4930-85F9-FB5B6B31962C}">
      <dgm:prSet phldrT="[Text]" custT="1"/>
      <dgm:spPr>
        <a:gradFill rotWithShape="0">
          <a:gsLst>
            <a:gs pos="100000">
              <a:srgbClr val="000000">
                <a:alpha val="60000"/>
              </a:srgbClr>
            </a:gs>
            <a:gs pos="0">
              <a:srgbClr val="F2AB1E"/>
            </a:gs>
          </a:gsLst>
          <a:path path="circle">
            <a:fillToRect l="50000" t="50000" r="50000" b="50000"/>
          </a:path>
        </a:gradFill>
        <a:ln w="12700" cap="flat" cmpd="sng" algn="ctr">
          <a:solidFill>
            <a:prstClr val="white">
              <a:hueOff val="0"/>
              <a:satOff val="0"/>
              <a:lumOff val="0"/>
              <a:alphaOff val="0"/>
            </a:prstClr>
          </a:solidFill>
          <a:prstDash val="solid"/>
          <a:miter lim="800000"/>
        </a:ln>
        <a:effectLst/>
      </dgm:spPr>
      <dgm:t>
        <a:bodyPr spcFirstLastPara="0" vert="horz" wrap="square" lIns="0" tIns="0" rIns="0" bIns="0" numCol="1" spcCol="1270" anchor="ctr" anchorCtr="0"/>
        <a:lstStyle/>
        <a:p>
          <a:pPr marL="0" lvl="0" indent="0" algn="ctr" defTabSz="1066800">
            <a:lnSpc>
              <a:spcPct val="90000"/>
            </a:lnSpc>
            <a:spcBef>
              <a:spcPct val="0"/>
            </a:spcBef>
            <a:spcAft>
              <a:spcPct val="35000"/>
            </a:spcAft>
            <a:buNone/>
          </a:pPr>
          <a:r>
            <a:rPr lang="ar-EG" sz="2400" b="1" kern="1200" dirty="0">
              <a:solidFill>
                <a:prstClr val="white"/>
              </a:solidFill>
              <a:latin typeface="Calibri" panose="020F0502020204030204"/>
              <a:ea typeface="+mn-ea"/>
              <a:cs typeface="Arial" panose="020B0604020202020204" pitchFamily="34" charset="0"/>
            </a:rPr>
            <a:t>القابلية للتطوير</a:t>
          </a:r>
          <a:endParaRPr lang="en-US" sz="2400" b="1" kern="1200" dirty="0">
            <a:solidFill>
              <a:prstClr val="white"/>
            </a:solidFill>
            <a:latin typeface="Calibri" panose="020F0502020204030204"/>
            <a:ea typeface="+mn-ea"/>
            <a:cs typeface="Arial" panose="020B0604020202020204" pitchFamily="34" charset="0"/>
          </a:endParaRPr>
        </a:p>
      </dgm:t>
    </dgm:pt>
    <dgm:pt modelId="{A682DF5E-30FC-42EC-BEF3-0E96CE8F1709}" type="sibTrans" cxnId="{36CD2179-BF50-4FBD-99E7-EE7E337A11F7}">
      <dgm:prSet/>
      <dgm:spPr/>
      <dgm:t>
        <a:bodyPr/>
        <a:lstStyle/>
        <a:p>
          <a:endParaRPr lang="en-US"/>
        </a:p>
      </dgm:t>
    </dgm:pt>
    <dgm:pt modelId="{CE771279-B84D-4ADF-A77B-4FA9D9B0428B}" type="parTrans" cxnId="{36CD2179-BF50-4FBD-99E7-EE7E337A11F7}">
      <dgm:prSet/>
      <dgm:spPr/>
      <dgm:t>
        <a:bodyPr/>
        <a:lstStyle/>
        <a:p>
          <a:endParaRPr lang="en-US"/>
        </a:p>
      </dgm:t>
    </dgm:pt>
    <dgm:pt modelId="{0EA902F5-2BC3-4318-BB43-D1BF66F04DF7}">
      <dgm:prSet phldrT="[Text]" custT="1"/>
      <dgm:spPr>
        <a:gradFill rotWithShape="0">
          <a:gsLst>
            <a:gs pos="100000">
              <a:srgbClr val="000000">
                <a:alpha val="60000"/>
              </a:srgbClr>
            </a:gs>
            <a:gs pos="0">
              <a:srgbClr val="F2AB1E"/>
            </a:gs>
          </a:gsLst>
          <a:path path="circle">
            <a:fillToRect l="50000" t="50000" r="50000" b="50000"/>
          </a:path>
        </a:gradFill>
        <a:ln w="12700" cap="flat" cmpd="sng" algn="ctr">
          <a:solidFill>
            <a:prstClr val="white">
              <a:hueOff val="0"/>
              <a:satOff val="0"/>
              <a:lumOff val="0"/>
              <a:alphaOff val="0"/>
            </a:prstClr>
          </a:solidFill>
          <a:prstDash val="solid"/>
          <a:miter lim="800000"/>
        </a:ln>
        <a:effectLst/>
      </dgm:spPr>
      <dgm:t>
        <a:bodyPr spcFirstLastPara="0" vert="horz" wrap="square" lIns="0" tIns="0" rIns="0" bIns="0" numCol="1" spcCol="1270" anchor="ctr" anchorCtr="0"/>
        <a:lstStyle/>
        <a:p>
          <a:pPr marL="0" lvl="0" indent="0" algn="ctr" defTabSz="1066800">
            <a:lnSpc>
              <a:spcPct val="90000"/>
            </a:lnSpc>
            <a:spcBef>
              <a:spcPct val="0"/>
            </a:spcBef>
            <a:spcAft>
              <a:spcPct val="35000"/>
            </a:spcAft>
            <a:buNone/>
          </a:pPr>
          <a:r>
            <a:rPr lang="ar-EG" sz="2400" b="1" kern="1200" dirty="0">
              <a:solidFill>
                <a:prstClr val="white"/>
              </a:solidFill>
              <a:latin typeface="Calibri" panose="020F0502020204030204"/>
              <a:ea typeface="+mn-ea"/>
              <a:cs typeface="Arial" panose="020B0604020202020204" pitchFamily="34" charset="0"/>
            </a:rPr>
            <a:t>ابتكارية الحلول</a:t>
          </a:r>
          <a:endParaRPr lang="en-US" sz="2400" b="1" kern="1200" dirty="0">
            <a:solidFill>
              <a:prstClr val="white"/>
            </a:solidFill>
            <a:latin typeface="Calibri" panose="020F0502020204030204"/>
            <a:ea typeface="+mn-ea"/>
            <a:cs typeface="Arial" panose="020B0604020202020204" pitchFamily="34" charset="0"/>
          </a:endParaRPr>
        </a:p>
      </dgm:t>
    </dgm:pt>
    <dgm:pt modelId="{B326A85C-7D6F-4B61-BC99-E5243AA37524}" type="sibTrans" cxnId="{BC3A9E2B-E839-4F1C-A72D-337453610EE5}">
      <dgm:prSet/>
      <dgm:spPr/>
      <dgm:t>
        <a:bodyPr/>
        <a:lstStyle/>
        <a:p>
          <a:endParaRPr lang="en-US"/>
        </a:p>
      </dgm:t>
    </dgm:pt>
    <dgm:pt modelId="{05ADF4ED-AE43-417B-B839-652F6DA5FCA1}" type="parTrans" cxnId="{BC3A9E2B-E839-4F1C-A72D-337453610EE5}">
      <dgm:prSet/>
      <dgm:spPr/>
      <dgm:t>
        <a:bodyPr/>
        <a:lstStyle/>
        <a:p>
          <a:endParaRPr lang="en-US"/>
        </a:p>
      </dgm:t>
    </dgm:pt>
    <dgm:pt modelId="{A968B22B-2A98-4451-B445-ED1FB40DF716}" type="pres">
      <dgm:prSet presAssocID="{7B5A5AF1-3FCD-4DFE-B4A3-147C6E30D0EB}" presName="compositeShape" presStyleCnt="0">
        <dgm:presLayoutVars>
          <dgm:chMax val="7"/>
          <dgm:dir/>
          <dgm:resizeHandles val="exact"/>
        </dgm:presLayoutVars>
      </dgm:prSet>
      <dgm:spPr/>
    </dgm:pt>
    <dgm:pt modelId="{329E2373-8D30-4680-B5AB-E837B14A19CC}" type="pres">
      <dgm:prSet presAssocID="{4C539EFE-4C15-4044-B669-54A72D39095B}" presName="circ1" presStyleLbl="vennNode1" presStyleIdx="0" presStyleCnt="3"/>
      <dgm:spPr>
        <a:xfrm>
          <a:off x="1518654" y="36648"/>
          <a:ext cx="1759120" cy="1759120"/>
        </a:xfrm>
        <a:prstGeom prst="ellipse">
          <a:avLst/>
        </a:prstGeom>
      </dgm:spPr>
    </dgm:pt>
    <dgm:pt modelId="{6C9BB154-BDBA-45D0-8D1F-611716CBB545}" type="pres">
      <dgm:prSet presAssocID="{4C539EFE-4C15-4044-B669-54A72D39095B}" presName="circ1Tx" presStyleLbl="revTx" presStyleIdx="0" presStyleCnt="0">
        <dgm:presLayoutVars>
          <dgm:chMax val="0"/>
          <dgm:chPref val="0"/>
          <dgm:bulletEnabled val="1"/>
        </dgm:presLayoutVars>
      </dgm:prSet>
      <dgm:spPr/>
    </dgm:pt>
    <dgm:pt modelId="{522E099E-7536-4DA1-B8FC-3BC0DF970A1D}" type="pres">
      <dgm:prSet presAssocID="{0EA902F5-2BC3-4318-BB43-D1BF66F04DF7}" presName="circ2" presStyleLbl="vennNode1" presStyleIdx="1" presStyleCnt="3"/>
      <dgm:spPr>
        <a:xfrm>
          <a:off x="2153404" y="1136098"/>
          <a:ext cx="1759120" cy="1759120"/>
        </a:xfrm>
        <a:prstGeom prst="ellipse">
          <a:avLst/>
        </a:prstGeom>
      </dgm:spPr>
    </dgm:pt>
    <dgm:pt modelId="{E298325E-CAAD-4C20-90E5-20E185556EC2}" type="pres">
      <dgm:prSet presAssocID="{0EA902F5-2BC3-4318-BB43-D1BF66F04DF7}" presName="circ2Tx" presStyleLbl="revTx" presStyleIdx="0" presStyleCnt="0">
        <dgm:presLayoutVars>
          <dgm:chMax val="0"/>
          <dgm:chPref val="0"/>
          <dgm:bulletEnabled val="1"/>
        </dgm:presLayoutVars>
      </dgm:prSet>
      <dgm:spPr/>
    </dgm:pt>
    <dgm:pt modelId="{FACBD042-F94B-4FFA-9FE9-3B9E011E5F06}" type="pres">
      <dgm:prSet presAssocID="{B8A6CAA8-12AB-4930-85F9-FB5B6B31962C}" presName="circ3" presStyleLbl="vennNode1" presStyleIdx="2" presStyleCnt="3"/>
      <dgm:spPr>
        <a:xfrm>
          <a:off x="883905" y="1136098"/>
          <a:ext cx="1759120" cy="1759120"/>
        </a:xfrm>
        <a:prstGeom prst="ellipse">
          <a:avLst/>
        </a:prstGeom>
      </dgm:spPr>
    </dgm:pt>
    <dgm:pt modelId="{19C66F1A-9889-4150-A8FB-B3D0FBE9BD7C}" type="pres">
      <dgm:prSet presAssocID="{B8A6CAA8-12AB-4930-85F9-FB5B6B31962C}" presName="circ3Tx" presStyleLbl="revTx" presStyleIdx="0" presStyleCnt="0">
        <dgm:presLayoutVars>
          <dgm:chMax val="0"/>
          <dgm:chPref val="0"/>
          <dgm:bulletEnabled val="1"/>
        </dgm:presLayoutVars>
      </dgm:prSet>
      <dgm:spPr/>
    </dgm:pt>
  </dgm:ptLst>
  <dgm:cxnLst>
    <dgm:cxn modelId="{CA7A9905-CDAA-4B9B-8639-51000CAF3DC7}" type="presOf" srcId="{7B5A5AF1-3FCD-4DFE-B4A3-147C6E30D0EB}" destId="{A968B22B-2A98-4451-B445-ED1FB40DF716}" srcOrd="0" destOrd="0" presId="urn:microsoft.com/office/officeart/2005/8/layout/venn1"/>
    <dgm:cxn modelId="{BC3A9E2B-E839-4F1C-A72D-337453610EE5}" srcId="{7B5A5AF1-3FCD-4DFE-B4A3-147C6E30D0EB}" destId="{0EA902F5-2BC3-4318-BB43-D1BF66F04DF7}" srcOrd="1" destOrd="0" parTransId="{05ADF4ED-AE43-417B-B839-652F6DA5FCA1}" sibTransId="{B326A85C-7D6F-4B61-BC99-E5243AA37524}"/>
    <dgm:cxn modelId="{F0267A5B-0DFA-4D95-AB0A-29AE888AC101}" type="presOf" srcId="{B8A6CAA8-12AB-4930-85F9-FB5B6B31962C}" destId="{19C66F1A-9889-4150-A8FB-B3D0FBE9BD7C}" srcOrd="1" destOrd="0" presId="urn:microsoft.com/office/officeart/2005/8/layout/venn1"/>
    <dgm:cxn modelId="{E1489144-CE62-4A12-8B0F-9CA54F296F55}" type="presOf" srcId="{B8A6CAA8-12AB-4930-85F9-FB5B6B31962C}" destId="{FACBD042-F94B-4FFA-9FE9-3B9E011E5F06}" srcOrd="0" destOrd="0" presId="urn:microsoft.com/office/officeart/2005/8/layout/venn1"/>
    <dgm:cxn modelId="{C58A1348-2C29-47DA-9F70-D54771A91237}" srcId="{7B5A5AF1-3FCD-4DFE-B4A3-147C6E30D0EB}" destId="{4C539EFE-4C15-4044-B669-54A72D39095B}" srcOrd="0" destOrd="0" parTransId="{01378B5A-EE25-470B-A2AB-B49F514CD41C}" sibTransId="{622C6BDD-7299-4267-AB1F-96F38BC4292C}"/>
    <dgm:cxn modelId="{36CD2179-BF50-4FBD-99E7-EE7E337A11F7}" srcId="{7B5A5AF1-3FCD-4DFE-B4A3-147C6E30D0EB}" destId="{B8A6CAA8-12AB-4930-85F9-FB5B6B31962C}" srcOrd="2" destOrd="0" parTransId="{CE771279-B84D-4ADF-A77B-4FA9D9B0428B}" sibTransId="{A682DF5E-30FC-42EC-BEF3-0E96CE8F1709}"/>
    <dgm:cxn modelId="{2C805A8A-2603-4410-82DF-92886F193214}" type="presOf" srcId="{0EA902F5-2BC3-4318-BB43-D1BF66F04DF7}" destId="{522E099E-7536-4DA1-B8FC-3BC0DF970A1D}" srcOrd="0" destOrd="0" presId="urn:microsoft.com/office/officeart/2005/8/layout/venn1"/>
    <dgm:cxn modelId="{C46ABCC1-9D0C-4F9E-A288-625FD6516348}" type="presOf" srcId="{4C539EFE-4C15-4044-B669-54A72D39095B}" destId="{6C9BB154-BDBA-45D0-8D1F-611716CBB545}" srcOrd="1" destOrd="0" presId="urn:microsoft.com/office/officeart/2005/8/layout/venn1"/>
    <dgm:cxn modelId="{3B1A5CC4-EFA4-4253-BC73-4C403ED49FB0}" type="presOf" srcId="{0EA902F5-2BC3-4318-BB43-D1BF66F04DF7}" destId="{E298325E-CAAD-4C20-90E5-20E185556EC2}" srcOrd="1" destOrd="0" presId="urn:microsoft.com/office/officeart/2005/8/layout/venn1"/>
    <dgm:cxn modelId="{D750E7F0-1463-4BE6-B785-E6986A6B2A44}" type="presOf" srcId="{4C539EFE-4C15-4044-B669-54A72D39095B}" destId="{329E2373-8D30-4680-B5AB-E837B14A19CC}" srcOrd="0" destOrd="0" presId="urn:microsoft.com/office/officeart/2005/8/layout/venn1"/>
    <dgm:cxn modelId="{39DB64FD-BC8E-4752-82B3-954C3F1D0DE0}" type="presParOf" srcId="{A968B22B-2A98-4451-B445-ED1FB40DF716}" destId="{329E2373-8D30-4680-B5AB-E837B14A19CC}" srcOrd="0" destOrd="0" presId="urn:microsoft.com/office/officeart/2005/8/layout/venn1"/>
    <dgm:cxn modelId="{98488DA7-93AD-4CD6-8257-72D0B898CF73}" type="presParOf" srcId="{A968B22B-2A98-4451-B445-ED1FB40DF716}" destId="{6C9BB154-BDBA-45D0-8D1F-611716CBB545}" srcOrd="1" destOrd="0" presId="urn:microsoft.com/office/officeart/2005/8/layout/venn1"/>
    <dgm:cxn modelId="{8908FB60-6E46-46C8-B1F3-31C26B555DE4}" type="presParOf" srcId="{A968B22B-2A98-4451-B445-ED1FB40DF716}" destId="{522E099E-7536-4DA1-B8FC-3BC0DF970A1D}" srcOrd="2" destOrd="0" presId="urn:microsoft.com/office/officeart/2005/8/layout/venn1"/>
    <dgm:cxn modelId="{989AF961-2567-49B0-9CDF-EB344941194E}" type="presParOf" srcId="{A968B22B-2A98-4451-B445-ED1FB40DF716}" destId="{E298325E-CAAD-4C20-90E5-20E185556EC2}" srcOrd="3" destOrd="0" presId="urn:microsoft.com/office/officeart/2005/8/layout/venn1"/>
    <dgm:cxn modelId="{AA5279FA-12BB-4969-BB42-47AAAA36EFA8}" type="presParOf" srcId="{A968B22B-2A98-4451-B445-ED1FB40DF716}" destId="{FACBD042-F94B-4FFA-9FE9-3B9E011E5F06}" srcOrd="4" destOrd="0" presId="urn:microsoft.com/office/officeart/2005/8/layout/venn1"/>
    <dgm:cxn modelId="{ED74502C-46C0-44D6-AD86-6D8B30705BF0}" type="presParOf" srcId="{A968B22B-2A98-4451-B445-ED1FB40DF716}" destId="{19C66F1A-9889-4150-A8FB-B3D0FBE9BD7C}" srcOrd="5" destOrd="0" presId="urn:microsoft.com/office/officeart/2005/8/layout/ven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0C099-11A9-4ADE-BC6E-1743221EB8FD}">
      <dsp:nvSpPr>
        <dsp:cNvPr id="0" name=""/>
        <dsp:cNvSpPr/>
      </dsp:nvSpPr>
      <dsp:spPr>
        <a:xfrm>
          <a:off x="932281" y="0"/>
          <a:ext cx="2931866" cy="2931866"/>
        </a:xfrm>
        <a:prstGeom prst="ellipse">
          <a:avLst/>
        </a:prstGeom>
        <a:gradFill rotWithShape="0">
          <a:gsLst>
            <a:gs pos="100000">
              <a:srgbClr val="000000">
                <a:alpha val="60000"/>
              </a:srgbClr>
            </a:gs>
            <a:gs pos="0">
              <a:srgbClr val="012A64"/>
            </a:gs>
          </a:gsLst>
          <a:path path="circle">
            <a:fillToRect l="50000" t="50000" r="50000" b="50000"/>
          </a:path>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ar-EG" sz="2400" b="1" kern="1200" dirty="0">
              <a:solidFill>
                <a:schemeClr val="bg1"/>
              </a:solidFill>
            </a:rPr>
            <a:t>يوظف الذكاء الاصطناعي في فك الالتباس الدلالي</a:t>
          </a:r>
          <a:endParaRPr lang="en-US" sz="2400" kern="1200" dirty="0">
            <a:solidFill>
              <a:schemeClr val="bg1"/>
            </a:solidFill>
          </a:endParaRPr>
        </a:p>
      </dsp:txBody>
      <dsp:txXfrm>
        <a:off x="1361643" y="429362"/>
        <a:ext cx="2073142" cy="2073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F8C4B-E0BA-4F85-BE53-CE90996752AA}">
      <dsp:nvSpPr>
        <dsp:cNvPr id="0" name=""/>
        <dsp:cNvSpPr/>
      </dsp:nvSpPr>
      <dsp:spPr>
        <a:xfrm>
          <a:off x="0" y="0"/>
          <a:ext cx="2931866" cy="2931866"/>
        </a:xfrm>
        <a:prstGeom prst="ellipse">
          <a:avLst/>
        </a:prstGeom>
        <a:gradFill rotWithShape="0">
          <a:gsLst>
            <a:gs pos="100000">
              <a:srgbClr val="000000">
                <a:alpha val="60000"/>
              </a:srgbClr>
            </a:gs>
            <a:gs pos="0">
              <a:srgbClr val="012A64"/>
            </a:gs>
          </a:gsLst>
          <a:path path="circle">
            <a:fillToRect l="50000" t="50000" r="50000" b="50000"/>
          </a:path>
        </a:gra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ar-EG" sz="2400" b="1" kern="1200" dirty="0">
              <a:solidFill>
                <a:prstClr val="white"/>
              </a:solidFill>
              <a:latin typeface="Calibri" panose="020F0502020204030204"/>
              <a:ea typeface="+mn-ea"/>
              <a:cs typeface="Arial" panose="020B0604020202020204" pitchFamily="34" charset="0"/>
            </a:rPr>
            <a:t>يوظف الجهد البشري المبذول في معجم الرياض في توسيم المدونة</a:t>
          </a:r>
          <a:endParaRPr lang="en-US" sz="2400" b="1" kern="1200" dirty="0">
            <a:solidFill>
              <a:prstClr val="white"/>
            </a:solidFill>
            <a:latin typeface="Calibri" panose="020F0502020204030204"/>
            <a:ea typeface="+mn-ea"/>
            <a:cs typeface="Arial" panose="020B0604020202020204" pitchFamily="34" charset="0"/>
          </a:endParaRPr>
        </a:p>
      </dsp:txBody>
      <dsp:txXfrm>
        <a:off x="429362" y="429362"/>
        <a:ext cx="2073142" cy="20731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E2373-8D30-4680-B5AB-E837B14A19CC}">
      <dsp:nvSpPr>
        <dsp:cNvPr id="0" name=""/>
        <dsp:cNvSpPr/>
      </dsp:nvSpPr>
      <dsp:spPr>
        <a:xfrm>
          <a:off x="1518654" y="36648"/>
          <a:ext cx="1759120" cy="1759120"/>
        </a:xfrm>
        <a:prstGeom prst="ellipse">
          <a:avLst/>
        </a:prstGeom>
        <a:gradFill rotWithShape="0">
          <a:gsLst>
            <a:gs pos="100000">
              <a:srgbClr val="000000">
                <a:alpha val="60000"/>
              </a:srgbClr>
            </a:gs>
            <a:gs pos="0">
              <a:srgbClr val="F2AB1E"/>
            </a:gs>
          </a:gsLst>
          <a:path path="circle">
            <a:fillToRect l="50000" t="50000" r="50000" b="50000"/>
          </a:path>
        </a:gra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r>
            <a:rPr lang="ar-EG" sz="2900" b="1" kern="1200" dirty="0">
              <a:solidFill>
                <a:schemeClr val="bg1"/>
              </a:solidFill>
            </a:rPr>
            <a:t>سهولة الاستخدام</a:t>
          </a:r>
          <a:endParaRPr lang="en-US" sz="2900" kern="1200" dirty="0">
            <a:solidFill>
              <a:schemeClr val="bg1"/>
            </a:solidFill>
          </a:endParaRPr>
        </a:p>
      </dsp:txBody>
      <dsp:txXfrm>
        <a:off x="1753204" y="344494"/>
        <a:ext cx="1290021" cy="791604"/>
      </dsp:txXfrm>
    </dsp:sp>
    <dsp:sp modelId="{522E099E-7536-4DA1-B8FC-3BC0DF970A1D}">
      <dsp:nvSpPr>
        <dsp:cNvPr id="0" name=""/>
        <dsp:cNvSpPr/>
      </dsp:nvSpPr>
      <dsp:spPr>
        <a:xfrm>
          <a:off x="2153404" y="1136098"/>
          <a:ext cx="1759120" cy="1759120"/>
        </a:xfrm>
        <a:prstGeom prst="ellipse">
          <a:avLst/>
        </a:prstGeom>
        <a:gradFill rotWithShape="0">
          <a:gsLst>
            <a:gs pos="100000">
              <a:srgbClr val="000000">
                <a:alpha val="60000"/>
              </a:srgbClr>
            </a:gs>
            <a:gs pos="0">
              <a:srgbClr val="F2AB1E"/>
            </a:gs>
          </a:gsLst>
          <a:path path="circle">
            <a:fillToRect l="50000" t="50000" r="50000" b="50000"/>
          </a:path>
        </a:gra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ar-EG" sz="2400" b="1" kern="1200" dirty="0">
              <a:solidFill>
                <a:prstClr val="white"/>
              </a:solidFill>
              <a:latin typeface="Calibri" panose="020F0502020204030204"/>
              <a:ea typeface="+mn-ea"/>
              <a:cs typeface="Arial" panose="020B0604020202020204" pitchFamily="34" charset="0"/>
            </a:rPr>
            <a:t>ابتكارية الحلول</a:t>
          </a:r>
          <a:endParaRPr lang="en-US" sz="2400" b="1" kern="1200" dirty="0">
            <a:solidFill>
              <a:prstClr val="white"/>
            </a:solidFill>
            <a:latin typeface="Calibri" panose="020F0502020204030204"/>
            <a:ea typeface="+mn-ea"/>
            <a:cs typeface="Arial" panose="020B0604020202020204" pitchFamily="34" charset="0"/>
          </a:endParaRPr>
        </a:p>
      </dsp:txBody>
      <dsp:txXfrm>
        <a:off x="2691401" y="1590537"/>
        <a:ext cx="1055472" cy="967516"/>
      </dsp:txXfrm>
    </dsp:sp>
    <dsp:sp modelId="{FACBD042-F94B-4FFA-9FE9-3B9E011E5F06}">
      <dsp:nvSpPr>
        <dsp:cNvPr id="0" name=""/>
        <dsp:cNvSpPr/>
      </dsp:nvSpPr>
      <dsp:spPr>
        <a:xfrm>
          <a:off x="883905" y="1136098"/>
          <a:ext cx="1759120" cy="1759120"/>
        </a:xfrm>
        <a:prstGeom prst="ellipse">
          <a:avLst/>
        </a:prstGeom>
        <a:gradFill rotWithShape="0">
          <a:gsLst>
            <a:gs pos="100000">
              <a:srgbClr val="000000">
                <a:alpha val="60000"/>
              </a:srgbClr>
            </a:gs>
            <a:gs pos="0">
              <a:srgbClr val="F2AB1E"/>
            </a:gs>
          </a:gsLst>
          <a:path path="circle">
            <a:fillToRect l="50000" t="50000" r="50000" b="50000"/>
          </a:path>
        </a:gra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ar-EG" sz="2400" b="1" kern="1200" dirty="0">
              <a:solidFill>
                <a:prstClr val="white"/>
              </a:solidFill>
              <a:latin typeface="Calibri" panose="020F0502020204030204"/>
              <a:ea typeface="+mn-ea"/>
              <a:cs typeface="Arial" panose="020B0604020202020204" pitchFamily="34" charset="0"/>
            </a:rPr>
            <a:t>القابلية للتطوير</a:t>
          </a:r>
          <a:endParaRPr lang="en-US" sz="2400" b="1" kern="1200" dirty="0">
            <a:solidFill>
              <a:prstClr val="white"/>
            </a:solidFill>
            <a:latin typeface="Calibri" panose="020F0502020204030204"/>
            <a:ea typeface="+mn-ea"/>
            <a:cs typeface="Arial" panose="020B0604020202020204" pitchFamily="34" charset="0"/>
          </a:endParaRPr>
        </a:p>
      </dsp:txBody>
      <dsp:txXfrm>
        <a:off x="1049556" y="1590537"/>
        <a:ext cx="1055472" cy="96751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72FA3E-ACDD-40D1-A39D-2CC651236DC2}" type="datetimeFigureOut">
              <a:rPr lang="en-US" smtClean="0"/>
              <a:t>11/19/2023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85FA05-8DFB-434B-95AD-AEFEFB42E316}" type="slidenum">
              <a:rPr lang="en-US" smtClean="0"/>
              <a:t>‹#›</a:t>
            </a:fld>
            <a:endParaRPr lang="en-US"/>
          </a:p>
        </p:txBody>
      </p:sp>
    </p:spTree>
    <p:extLst>
      <p:ext uri="{BB962C8B-B14F-4D97-AF65-F5344CB8AC3E}">
        <p14:creationId xmlns:p14="http://schemas.microsoft.com/office/powerpoint/2010/main" val="3016001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EDBD12-B526-6E51-FD3D-8612A128BF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0126"/>
            <a:ext cx="12192000" cy="7008126"/>
          </a:xfrm>
          <a:prstGeom prst="rect">
            <a:avLst/>
          </a:prstGeom>
        </p:spPr>
      </p:pic>
    </p:spTree>
    <p:extLst>
      <p:ext uri="{BB962C8B-B14F-4D97-AF65-F5344CB8AC3E}">
        <p14:creationId xmlns:p14="http://schemas.microsoft.com/office/powerpoint/2010/main" val="2231261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1F8F3-C42D-46AA-8663-E2FF4DC64B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37C047-9214-442B-AE21-7389BAEB0B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A9D18-7629-41AA-A9E2-D02A2BE81D60}"/>
              </a:ext>
            </a:extLst>
          </p:cNvPr>
          <p:cNvSpPr>
            <a:spLocks noGrp="1"/>
          </p:cNvSpPr>
          <p:nvPr>
            <p:ph type="dt" sz="half" idx="10"/>
          </p:nvPr>
        </p:nvSpPr>
        <p:spPr/>
        <p:txBody>
          <a:bodyPr/>
          <a:lstStyle/>
          <a:p>
            <a:fld id="{B521D26F-3580-433E-A1D1-009F275FB4BE}" type="datetimeFigureOut">
              <a:rPr lang="en-US" smtClean="0"/>
              <a:t>11/19/2023</a:t>
            </a:fld>
            <a:endParaRPr lang="en-US"/>
          </a:p>
        </p:txBody>
      </p:sp>
      <p:sp>
        <p:nvSpPr>
          <p:cNvPr id="5" name="Footer Placeholder 4">
            <a:extLst>
              <a:ext uri="{FF2B5EF4-FFF2-40B4-BE49-F238E27FC236}">
                <a16:creationId xmlns:a16="http://schemas.microsoft.com/office/drawing/2014/main" id="{A6E34331-E572-46B1-AEC6-61AFB9693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C19762-6149-431B-ADD2-E9749DD50224}"/>
              </a:ext>
            </a:extLst>
          </p:cNvPr>
          <p:cNvSpPr>
            <a:spLocks noGrp="1"/>
          </p:cNvSpPr>
          <p:nvPr>
            <p:ph type="sldNum" sz="quarter" idx="12"/>
          </p:nvPr>
        </p:nvSpPr>
        <p:spPr/>
        <p:txBody>
          <a:bodyPr/>
          <a:lstStyle/>
          <a:p>
            <a:fld id="{92EE685D-451D-4F75-B0F3-4AD8ED5823E1}" type="slidenum">
              <a:rPr lang="en-US" smtClean="0"/>
              <a:t>‹#›</a:t>
            </a:fld>
            <a:endParaRPr lang="en-US"/>
          </a:p>
        </p:txBody>
      </p:sp>
    </p:spTree>
    <p:extLst>
      <p:ext uri="{BB962C8B-B14F-4D97-AF65-F5344CB8AC3E}">
        <p14:creationId xmlns:p14="http://schemas.microsoft.com/office/powerpoint/2010/main" val="243784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DD894D-FBB3-4EEE-8A3E-E115A8AE4C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E9C97A-C2D8-4816-B0CC-43F0EDB84B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0171DC-AE87-48FA-9F69-A598A55B7376}"/>
              </a:ext>
            </a:extLst>
          </p:cNvPr>
          <p:cNvSpPr>
            <a:spLocks noGrp="1"/>
          </p:cNvSpPr>
          <p:nvPr>
            <p:ph type="dt" sz="half" idx="10"/>
          </p:nvPr>
        </p:nvSpPr>
        <p:spPr/>
        <p:txBody>
          <a:bodyPr/>
          <a:lstStyle/>
          <a:p>
            <a:fld id="{B521D26F-3580-433E-A1D1-009F275FB4BE}" type="datetimeFigureOut">
              <a:rPr lang="en-US" smtClean="0"/>
              <a:t>11/19/2023</a:t>
            </a:fld>
            <a:endParaRPr lang="en-US"/>
          </a:p>
        </p:txBody>
      </p:sp>
      <p:sp>
        <p:nvSpPr>
          <p:cNvPr id="5" name="Footer Placeholder 4">
            <a:extLst>
              <a:ext uri="{FF2B5EF4-FFF2-40B4-BE49-F238E27FC236}">
                <a16:creationId xmlns:a16="http://schemas.microsoft.com/office/drawing/2014/main" id="{0FB52C3C-07B0-4D2B-86FF-C037810EE5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F364D-02E9-45C3-8190-B92F3803F78A}"/>
              </a:ext>
            </a:extLst>
          </p:cNvPr>
          <p:cNvSpPr>
            <a:spLocks noGrp="1"/>
          </p:cNvSpPr>
          <p:nvPr>
            <p:ph type="sldNum" sz="quarter" idx="12"/>
          </p:nvPr>
        </p:nvSpPr>
        <p:spPr/>
        <p:txBody>
          <a:bodyPr/>
          <a:lstStyle/>
          <a:p>
            <a:fld id="{92EE685D-451D-4F75-B0F3-4AD8ED5823E1}" type="slidenum">
              <a:rPr lang="en-US" smtClean="0"/>
              <a:t>‹#›</a:t>
            </a:fld>
            <a:endParaRPr lang="en-US"/>
          </a:p>
        </p:txBody>
      </p:sp>
    </p:spTree>
    <p:extLst>
      <p:ext uri="{BB962C8B-B14F-4D97-AF65-F5344CB8AC3E}">
        <p14:creationId xmlns:p14="http://schemas.microsoft.com/office/powerpoint/2010/main" val="22254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20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258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DBC5-31E6-4475-8536-8278911978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5B58A2-FD44-486A-B2A9-4EF8080483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8061F8-E9C1-4069-9485-B689D0289A6B}"/>
              </a:ext>
            </a:extLst>
          </p:cNvPr>
          <p:cNvSpPr>
            <a:spLocks noGrp="1"/>
          </p:cNvSpPr>
          <p:nvPr>
            <p:ph type="dt" sz="half" idx="10"/>
          </p:nvPr>
        </p:nvSpPr>
        <p:spPr/>
        <p:txBody>
          <a:bodyPr/>
          <a:lstStyle/>
          <a:p>
            <a:fld id="{B521D26F-3580-433E-A1D1-009F275FB4BE}" type="datetimeFigureOut">
              <a:rPr lang="en-US" smtClean="0"/>
              <a:t>11/19/2023</a:t>
            </a:fld>
            <a:endParaRPr lang="en-US"/>
          </a:p>
        </p:txBody>
      </p:sp>
      <p:sp>
        <p:nvSpPr>
          <p:cNvPr id="5" name="Footer Placeholder 4">
            <a:extLst>
              <a:ext uri="{FF2B5EF4-FFF2-40B4-BE49-F238E27FC236}">
                <a16:creationId xmlns:a16="http://schemas.microsoft.com/office/drawing/2014/main" id="{E8DB142D-39B4-4570-9666-C72C4D6F9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B2698-E37C-4B23-B281-955A4CA37374}"/>
              </a:ext>
            </a:extLst>
          </p:cNvPr>
          <p:cNvSpPr>
            <a:spLocks noGrp="1"/>
          </p:cNvSpPr>
          <p:nvPr>
            <p:ph type="sldNum" sz="quarter" idx="12"/>
          </p:nvPr>
        </p:nvSpPr>
        <p:spPr/>
        <p:txBody>
          <a:bodyPr/>
          <a:lstStyle/>
          <a:p>
            <a:fld id="{92EE685D-451D-4F75-B0F3-4AD8ED5823E1}" type="slidenum">
              <a:rPr lang="en-US" smtClean="0"/>
              <a:t>‹#›</a:t>
            </a:fld>
            <a:endParaRPr lang="en-US"/>
          </a:p>
        </p:txBody>
      </p:sp>
    </p:spTree>
    <p:extLst>
      <p:ext uri="{BB962C8B-B14F-4D97-AF65-F5344CB8AC3E}">
        <p14:creationId xmlns:p14="http://schemas.microsoft.com/office/powerpoint/2010/main" val="305248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1274-1C3F-441C-BB82-FA7055955E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C0AE80-8159-4997-9892-06EAEECF15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131B25-4542-43BA-B35F-0855B6F35E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D5A29A-1614-40E9-BE9E-D47F5A059F10}"/>
              </a:ext>
            </a:extLst>
          </p:cNvPr>
          <p:cNvSpPr>
            <a:spLocks noGrp="1"/>
          </p:cNvSpPr>
          <p:nvPr>
            <p:ph type="dt" sz="half" idx="10"/>
          </p:nvPr>
        </p:nvSpPr>
        <p:spPr/>
        <p:txBody>
          <a:bodyPr/>
          <a:lstStyle/>
          <a:p>
            <a:fld id="{B521D26F-3580-433E-A1D1-009F275FB4BE}" type="datetimeFigureOut">
              <a:rPr lang="en-US" smtClean="0"/>
              <a:t>11/19/2023</a:t>
            </a:fld>
            <a:endParaRPr lang="en-US"/>
          </a:p>
        </p:txBody>
      </p:sp>
      <p:sp>
        <p:nvSpPr>
          <p:cNvPr id="6" name="Footer Placeholder 5">
            <a:extLst>
              <a:ext uri="{FF2B5EF4-FFF2-40B4-BE49-F238E27FC236}">
                <a16:creationId xmlns:a16="http://schemas.microsoft.com/office/drawing/2014/main" id="{01D84941-F0AE-45DC-A617-63B4CF646F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E20AF9-E576-4ED4-B5E5-835D67041552}"/>
              </a:ext>
            </a:extLst>
          </p:cNvPr>
          <p:cNvSpPr>
            <a:spLocks noGrp="1"/>
          </p:cNvSpPr>
          <p:nvPr>
            <p:ph type="sldNum" sz="quarter" idx="12"/>
          </p:nvPr>
        </p:nvSpPr>
        <p:spPr/>
        <p:txBody>
          <a:bodyPr/>
          <a:lstStyle/>
          <a:p>
            <a:fld id="{92EE685D-451D-4F75-B0F3-4AD8ED5823E1}" type="slidenum">
              <a:rPr lang="en-US" smtClean="0"/>
              <a:t>‹#›</a:t>
            </a:fld>
            <a:endParaRPr lang="en-US"/>
          </a:p>
        </p:txBody>
      </p:sp>
    </p:spTree>
    <p:extLst>
      <p:ext uri="{BB962C8B-B14F-4D97-AF65-F5344CB8AC3E}">
        <p14:creationId xmlns:p14="http://schemas.microsoft.com/office/powerpoint/2010/main" val="1722377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82092-B9D4-43C6-9D55-23083CBC61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0F7F03-DA31-4193-AC42-5406086046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72B57B-288F-40E4-8794-719EB2D25B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FBCDF5-7A88-46B1-AD7D-D309937A4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6FDB8A-7117-46D1-B4BF-DE60EE650D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FD2DC6-1F8E-4D4B-B1AC-0AD72AFA794E}"/>
              </a:ext>
            </a:extLst>
          </p:cNvPr>
          <p:cNvSpPr>
            <a:spLocks noGrp="1"/>
          </p:cNvSpPr>
          <p:nvPr>
            <p:ph type="dt" sz="half" idx="10"/>
          </p:nvPr>
        </p:nvSpPr>
        <p:spPr/>
        <p:txBody>
          <a:bodyPr/>
          <a:lstStyle/>
          <a:p>
            <a:fld id="{B521D26F-3580-433E-A1D1-009F275FB4BE}" type="datetimeFigureOut">
              <a:rPr lang="en-US" smtClean="0"/>
              <a:t>11/19/2023</a:t>
            </a:fld>
            <a:endParaRPr lang="en-US"/>
          </a:p>
        </p:txBody>
      </p:sp>
      <p:sp>
        <p:nvSpPr>
          <p:cNvPr id="8" name="Footer Placeholder 7">
            <a:extLst>
              <a:ext uri="{FF2B5EF4-FFF2-40B4-BE49-F238E27FC236}">
                <a16:creationId xmlns:a16="http://schemas.microsoft.com/office/drawing/2014/main" id="{F0D34BD2-FCE9-4FD6-B363-E9AB7665F5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CE17B6-3AED-4EAE-81A8-A8EF9327CBC4}"/>
              </a:ext>
            </a:extLst>
          </p:cNvPr>
          <p:cNvSpPr>
            <a:spLocks noGrp="1"/>
          </p:cNvSpPr>
          <p:nvPr>
            <p:ph type="sldNum" sz="quarter" idx="12"/>
          </p:nvPr>
        </p:nvSpPr>
        <p:spPr/>
        <p:txBody>
          <a:bodyPr/>
          <a:lstStyle/>
          <a:p>
            <a:fld id="{92EE685D-451D-4F75-B0F3-4AD8ED5823E1}" type="slidenum">
              <a:rPr lang="en-US" smtClean="0"/>
              <a:t>‹#›</a:t>
            </a:fld>
            <a:endParaRPr lang="en-US"/>
          </a:p>
        </p:txBody>
      </p:sp>
    </p:spTree>
    <p:extLst>
      <p:ext uri="{BB962C8B-B14F-4D97-AF65-F5344CB8AC3E}">
        <p14:creationId xmlns:p14="http://schemas.microsoft.com/office/powerpoint/2010/main" val="858651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32B2B-759A-457D-B972-005EF8EB74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0F146A-2396-4964-9DA6-37A417FF80E3}"/>
              </a:ext>
            </a:extLst>
          </p:cNvPr>
          <p:cNvSpPr>
            <a:spLocks noGrp="1"/>
          </p:cNvSpPr>
          <p:nvPr>
            <p:ph type="dt" sz="half" idx="10"/>
          </p:nvPr>
        </p:nvSpPr>
        <p:spPr/>
        <p:txBody>
          <a:bodyPr/>
          <a:lstStyle/>
          <a:p>
            <a:fld id="{B521D26F-3580-433E-A1D1-009F275FB4BE}" type="datetimeFigureOut">
              <a:rPr lang="en-US" smtClean="0"/>
              <a:t>11/19/2023</a:t>
            </a:fld>
            <a:endParaRPr lang="en-US"/>
          </a:p>
        </p:txBody>
      </p:sp>
      <p:sp>
        <p:nvSpPr>
          <p:cNvPr id="4" name="Footer Placeholder 3">
            <a:extLst>
              <a:ext uri="{FF2B5EF4-FFF2-40B4-BE49-F238E27FC236}">
                <a16:creationId xmlns:a16="http://schemas.microsoft.com/office/drawing/2014/main" id="{C98DC31B-5182-455F-A4B0-D47D5584A6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607268-0696-4270-927F-637BC909A90D}"/>
              </a:ext>
            </a:extLst>
          </p:cNvPr>
          <p:cNvSpPr>
            <a:spLocks noGrp="1"/>
          </p:cNvSpPr>
          <p:nvPr>
            <p:ph type="sldNum" sz="quarter" idx="12"/>
          </p:nvPr>
        </p:nvSpPr>
        <p:spPr/>
        <p:txBody>
          <a:bodyPr/>
          <a:lstStyle/>
          <a:p>
            <a:fld id="{92EE685D-451D-4F75-B0F3-4AD8ED5823E1}" type="slidenum">
              <a:rPr lang="en-US" smtClean="0"/>
              <a:t>‹#›</a:t>
            </a:fld>
            <a:endParaRPr lang="en-US"/>
          </a:p>
        </p:txBody>
      </p:sp>
    </p:spTree>
    <p:extLst>
      <p:ext uri="{BB962C8B-B14F-4D97-AF65-F5344CB8AC3E}">
        <p14:creationId xmlns:p14="http://schemas.microsoft.com/office/powerpoint/2010/main" val="3856664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F4F74C-B189-4F87-9F55-595991AC9FA7}"/>
              </a:ext>
            </a:extLst>
          </p:cNvPr>
          <p:cNvSpPr>
            <a:spLocks noGrp="1"/>
          </p:cNvSpPr>
          <p:nvPr>
            <p:ph type="dt" sz="half" idx="10"/>
          </p:nvPr>
        </p:nvSpPr>
        <p:spPr/>
        <p:txBody>
          <a:bodyPr/>
          <a:lstStyle/>
          <a:p>
            <a:fld id="{B521D26F-3580-433E-A1D1-009F275FB4BE}" type="datetimeFigureOut">
              <a:rPr lang="en-US" smtClean="0"/>
              <a:t>11/19/2023</a:t>
            </a:fld>
            <a:endParaRPr lang="en-US"/>
          </a:p>
        </p:txBody>
      </p:sp>
      <p:sp>
        <p:nvSpPr>
          <p:cNvPr id="3" name="Footer Placeholder 2">
            <a:extLst>
              <a:ext uri="{FF2B5EF4-FFF2-40B4-BE49-F238E27FC236}">
                <a16:creationId xmlns:a16="http://schemas.microsoft.com/office/drawing/2014/main" id="{049BD5D8-7273-48F1-AFBA-68D133F447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F77152-F870-4462-A392-3606AC6B645A}"/>
              </a:ext>
            </a:extLst>
          </p:cNvPr>
          <p:cNvSpPr>
            <a:spLocks noGrp="1"/>
          </p:cNvSpPr>
          <p:nvPr>
            <p:ph type="sldNum" sz="quarter" idx="12"/>
          </p:nvPr>
        </p:nvSpPr>
        <p:spPr/>
        <p:txBody>
          <a:bodyPr/>
          <a:lstStyle/>
          <a:p>
            <a:fld id="{92EE685D-451D-4F75-B0F3-4AD8ED5823E1}" type="slidenum">
              <a:rPr lang="en-US" smtClean="0"/>
              <a:t>‹#›</a:t>
            </a:fld>
            <a:endParaRPr lang="en-US"/>
          </a:p>
        </p:txBody>
      </p:sp>
    </p:spTree>
    <p:extLst>
      <p:ext uri="{BB962C8B-B14F-4D97-AF65-F5344CB8AC3E}">
        <p14:creationId xmlns:p14="http://schemas.microsoft.com/office/powerpoint/2010/main" val="2404443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3A9F-3C3F-4422-BC17-885BFCC2FB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0CFE18-92DA-43CA-8E78-F8BF6D8EF0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6D4E0B-59EE-4B38-B122-E434FEAF63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C47C64-7BF4-4D43-A388-1C659BFEED0F}"/>
              </a:ext>
            </a:extLst>
          </p:cNvPr>
          <p:cNvSpPr>
            <a:spLocks noGrp="1"/>
          </p:cNvSpPr>
          <p:nvPr>
            <p:ph type="dt" sz="half" idx="10"/>
          </p:nvPr>
        </p:nvSpPr>
        <p:spPr/>
        <p:txBody>
          <a:bodyPr/>
          <a:lstStyle/>
          <a:p>
            <a:fld id="{B521D26F-3580-433E-A1D1-009F275FB4BE}" type="datetimeFigureOut">
              <a:rPr lang="en-US" smtClean="0"/>
              <a:t>11/19/2023</a:t>
            </a:fld>
            <a:endParaRPr lang="en-US"/>
          </a:p>
        </p:txBody>
      </p:sp>
      <p:sp>
        <p:nvSpPr>
          <p:cNvPr id="6" name="Footer Placeholder 5">
            <a:extLst>
              <a:ext uri="{FF2B5EF4-FFF2-40B4-BE49-F238E27FC236}">
                <a16:creationId xmlns:a16="http://schemas.microsoft.com/office/drawing/2014/main" id="{AA35DB63-1053-410C-832F-C4FA0AA644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449AD1-24B1-4EF3-9857-805C1DC70AF9}"/>
              </a:ext>
            </a:extLst>
          </p:cNvPr>
          <p:cNvSpPr>
            <a:spLocks noGrp="1"/>
          </p:cNvSpPr>
          <p:nvPr>
            <p:ph type="sldNum" sz="quarter" idx="12"/>
          </p:nvPr>
        </p:nvSpPr>
        <p:spPr/>
        <p:txBody>
          <a:bodyPr/>
          <a:lstStyle/>
          <a:p>
            <a:fld id="{92EE685D-451D-4F75-B0F3-4AD8ED5823E1}" type="slidenum">
              <a:rPr lang="en-US" smtClean="0"/>
              <a:t>‹#›</a:t>
            </a:fld>
            <a:endParaRPr lang="en-US"/>
          </a:p>
        </p:txBody>
      </p:sp>
    </p:spTree>
    <p:extLst>
      <p:ext uri="{BB962C8B-B14F-4D97-AF65-F5344CB8AC3E}">
        <p14:creationId xmlns:p14="http://schemas.microsoft.com/office/powerpoint/2010/main" val="396532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917D4-35D2-4359-B8EA-02C9B034C5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4DF8CF-BC23-428C-8B75-201275F5D9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420A69-A68C-4FC5-8BC0-75547BC47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EDC14-42A3-4368-AC28-3FFC57F0F514}"/>
              </a:ext>
            </a:extLst>
          </p:cNvPr>
          <p:cNvSpPr>
            <a:spLocks noGrp="1"/>
          </p:cNvSpPr>
          <p:nvPr>
            <p:ph type="dt" sz="half" idx="10"/>
          </p:nvPr>
        </p:nvSpPr>
        <p:spPr/>
        <p:txBody>
          <a:bodyPr/>
          <a:lstStyle/>
          <a:p>
            <a:fld id="{B521D26F-3580-433E-A1D1-009F275FB4BE}" type="datetimeFigureOut">
              <a:rPr lang="en-US" smtClean="0"/>
              <a:t>11/19/2023</a:t>
            </a:fld>
            <a:endParaRPr lang="en-US"/>
          </a:p>
        </p:txBody>
      </p:sp>
      <p:sp>
        <p:nvSpPr>
          <p:cNvPr id="6" name="Footer Placeholder 5">
            <a:extLst>
              <a:ext uri="{FF2B5EF4-FFF2-40B4-BE49-F238E27FC236}">
                <a16:creationId xmlns:a16="http://schemas.microsoft.com/office/drawing/2014/main" id="{A73BF81F-A344-4148-B3B0-18A91C3BC6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D883C-BEEB-47A5-B4F3-1890211D4DC8}"/>
              </a:ext>
            </a:extLst>
          </p:cNvPr>
          <p:cNvSpPr>
            <a:spLocks noGrp="1"/>
          </p:cNvSpPr>
          <p:nvPr>
            <p:ph type="sldNum" sz="quarter" idx="12"/>
          </p:nvPr>
        </p:nvSpPr>
        <p:spPr/>
        <p:txBody>
          <a:bodyPr/>
          <a:lstStyle/>
          <a:p>
            <a:fld id="{92EE685D-451D-4F75-B0F3-4AD8ED5823E1}" type="slidenum">
              <a:rPr lang="en-US" smtClean="0"/>
              <a:t>‹#›</a:t>
            </a:fld>
            <a:endParaRPr lang="en-US"/>
          </a:p>
        </p:txBody>
      </p:sp>
    </p:spTree>
    <p:extLst>
      <p:ext uri="{BB962C8B-B14F-4D97-AF65-F5344CB8AC3E}">
        <p14:creationId xmlns:p14="http://schemas.microsoft.com/office/powerpoint/2010/main" val="3450452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6AE4F-47C0-4413-BB53-76A9522F3C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C2686C-6D32-4DF6-976F-A1A0034E8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5B99-D0ED-4236-9000-6FC793B7C1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21D26F-3580-433E-A1D1-009F275FB4BE}" type="datetimeFigureOut">
              <a:rPr lang="en-US" smtClean="0"/>
              <a:t>11/19/2023</a:t>
            </a:fld>
            <a:endParaRPr lang="en-US"/>
          </a:p>
        </p:txBody>
      </p:sp>
      <p:sp>
        <p:nvSpPr>
          <p:cNvPr id="5" name="Footer Placeholder 4">
            <a:extLst>
              <a:ext uri="{FF2B5EF4-FFF2-40B4-BE49-F238E27FC236}">
                <a16:creationId xmlns:a16="http://schemas.microsoft.com/office/drawing/2014/main" id="{4F2E11D4-ED92-47AA-8AFF-4456BECCEC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676DF5-FE78-4096-BF96-520301D87F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E685D-451D-4F75-B0F3-4AD8ED5823E1}" type="slidenum">
              <a:rPr lang="en-US" smtClean="0"/>
              <a:t>‹#›</a:t>
            </a:fld>
            <a:endParaRPr lang="en-US"/>
          </a:p>
        </p:txBody>
      </p:sp>
    </p:spTree>
    <p:extLst>
      <p:ext uri="{BB962C8B-B14F-4D97-AF65-F5344CB8AC3E}">
        <p14:creationId xmlns:p14="http://schemas.microsoft.com/office/powerpoint/2010/main" val="78338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s://arabicstemmer.com/"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ar-sls.com/" TargetMode="External"/><Relationship Id="rId2" Type="http://schemas.openxmlformats.org/officeDocument/2006/relationships/hyperlink" Target="https://github.com/Ar-sls/ASLS"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F60A6AD-3175-3C98-95D1-762FB129CB5B}"/>
              </a:ext>
            </a:extLst>
          </p:cNvPr>
          <p:cNvSpPr/>
          <p:nvPr/>
        </p:nvSpPr>
        <p:spPr>
          <a:xfrm>
            <a:off x="0" y="0"/>
            <a:ext cx="12192000" cy="6858000"/>
          </a:xfrm>
          <a:prstGeom prst="rect">
            <a:avLst/>
          </a:prstGeom>
          <a:gradFill>
            <a:gsLst>
              <a:gs pos="0">
                <a:srgbClr val="002060"/>
              </a:gs>
              <a:gs pos="100000">
                <a:srgbClr val="18D89D"/>
              </a:gs>
            </a:gsLst>
            <a:lin ang="18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972B2EF5-6753-827F-6996-E2F785BC8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flipH="1">
            <a:off x="-462526" y="3292222"/>
            <a:ext cx="4159002" cy="2975997"/>
          </a:xfrm>
          <a:prstGeom prst="rect">
            <a:avLst/>
          </a:prstGeom>
        </p:spPr>
      </p:pic>
      <p:sp>
        <p:nvSpPr>
          <p:cNvPr id="16" name="TextBox 15">
            <a:extLst>
              <a:ext uri="{FF2B5EF4-FFF2-40B4-BE49-F238E27FC236}">
                <a16:creationId xmlns:a16="http://schemas.microsoft.com/office/drawing/2014/main" id="{1F6659F2-7CC3-4681-86DA-2EB50660BE8A}"/>
              </a:ext>
            </a:extLst>
          </p:cNvPr>
          <p:cNvSpPr txBox="1"/>
          <p:nvPr/>
        </p:nvSpPr>
        <p:spPr>
          <a:xfrm>
            <a:off x="1829314" y="2110453"/>
            <a:ext cx="1778001" cy="1077218"/>
          </a:xfrm>
          <a:prstGeom prst="rect">
            <a:avLst/>
          </a:prstGeom>
          <a:noFill/>
        </p:spPr>
        <p:txBody>
          <a:bodyPr wrap="square" rtlCol="0">
            <a:spAutoFit/>
          </a:bodyPr>
          <a:lstStyle/>
          <a:p>
            <a:pPr algn="ctr"/>
            <a:r>
              <a:rPr lang="en-US" sz="3200" b="1" dirty="0">
                <a:solidFill>
                  <a:srgbClr val="C00000"/>
                </a:solidFill>
                <a:latin typeface="Arial" panose="020B0604020202020204" pitchFamily="34" charset="0"/>
                <a:cs typeface="Arial" panose="020B0604020202020204" pitchFamily="34" charset="0"/>
              </a:rPr>
              <a:t>ASLS</a:t>
            </a:r>
            <a:br>
              <a:rPr lang="en-US" sz="3200" b="1" dirty="0">
                <a:solidFill>
                  <a:srgbClr val="C00000"/>
                </a:solidFill>
                <a:latin typeface="Arial" panose="020B0604020202020204" pitchFamily="34" charset="0"/>
                <a:cs typeface="Arial" panose="020B0604020202020204" pitchFamily="34" charset="0"/>
              </a:rPr>
            </a:br>
            <a:r>
              <a:rPr lang="ar-EG" sz="3200" b="1" dirty="0">
                <a:solidFill>
                  <a:srgbClr val="C00000"/>
                </a:solidFill>
                <a:latin typeface="Arial" panose="020B0604020202020204" pitchFamily="34" charset="0"/>
                <a:cs typeface="Arial" panose="020B0604020202020204" pitchFamily="34" charset="0"/>
              </a:rPr>
              <a:t>أسلس</a:t>
            </a:r>
            <a:endParaRPr lang="en-US" b="1" dirty="0">
              <a:solidFill>
                <a:srgbClr val="C00000"/>
              </a:solidFill>
              <a:latin typeface="Arial" panose="020B0604020202020204" pitchFamily="34" charset="0"/>
              <a:cs typeface="Arial" panose="020B0604020202020204" pitchFamily="34" charset="0"/>
            </a:endParaRPr>
          </a:p>
        </p:txBody>
      </p:sp>
      <p:pic>
        <p:nvPicPr>
          <p:cNvPr id="17" name="Picture 16" descr="Logo">
            <a:extLst>
              <a:ext uri="{FF2B5EF4-FFF2-40B4-BE49-F238E27FC236}">
                <a16:creationId xmlns:a16="http://schemas.microsoft.com/office/drawing/2014/main" id="{10B3421F-B233-4B5B-BAE8-7AC076A0940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44667" y="245533"/>
            <a:ext cx="1563158" cy="1082996"/>
          </a:xfrm>
          <a:prstGeom prst="rect">
            <a:avLst/>
          </a:prstGeom>
          <a:noFill/>
          <a:ln>
            <a:noFill/>
          </a:ln>
        </p:spPr>
      </p:pic>
      <p:pic>
        <p:nvPicPr>
          <p:cNvPr id="20" name="Picture 19" descr="Logo">
            <a:extLst>
              <a:ext uri="{FF2B5EF4-FFF2-40B4-BE49-F238E27FC236}">
                <a16:creationId xmlns:a16="http://schemas.microsoft.com/office/drawing/2014/main" id="{15E6C887-BA7F-4DAF-A5D7-03D9C004A32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79120" y="398674"/>
            <a:ext cx="3281680" cy="1201526"/>
          </a:xfrm>
          <a:prstGeom prst="rect">
            <a:avLst/>
          </a:prstGeom>
          <a:noFill/>
          <a:ln>
            <a:noFill/>
          </a:ln>
        </p:spPr>
      </p:pic>
      <p:sp>
        <p:nvSpPr>
          <p:cNvPr id="21" name="TextBox 20">
            <a:extLst>
              <a:ext uri="{FF2B5EF4-FFF2-40B4-BE49-F238E27FC236}">
                <a16:creationId xmlns:a16="http://schemas.microsoft.com/office/drawing/2014/main" id="{37BA723C-3190-43BF-975D-BD235909DCEE}"/>
              </a:ext>
            </a:extLst>
          </p:cNvPr>
          <p:cNvSpPr txBox="1"/>
          <p:nvPr/>
        </p:nvSpPr>
        <p:spPr>
          <a:xfrm>
            <a:off x="3556832" y="2156620"/>
            <a:ext cx="6575416" cy="2062103"/>
          </a:xfrm>
          <a:prstGeom prst="rect">
            <a:avLst/>
          </a:prstGeom>
          <a:noFill/>
        </p:spPr>
        <p:txBody>
          <a:bodyPr wrap="square" rtlCol="0">
            <a:spAutoFit/>
          </a:bodyPr>
          <a:lstStyle/>
          <a:p>
            <a:pPr algn="ctr" rtl="1"/>
            <a:r>
              <a:rPr lang="ar-EG" sz="4800" b="1" dirty="0">
                <a:solidFill>
                  <a:srgbClr val="C00000"/>
                </a:solidFill>
                <a:latin typeface="Arial" panose="020B0604020202020204" pitchFamily="34" charset="0"/>
                <a:cs typeface="Arial" panose="020B0604020202020204" pitchFamily="34" charset="0"/>
              </a:rPr>
              <a:t>نظام التوسيم الدلالي العربي</a:t>
            </a:r>
            <a:br>
              <a:rPr lang="ar-EG" sz="4800" b="1" dirty="0">
                <a:solidFill>
                  <a:srgbClr val="C00000"/>
                </a:solidFill>
                <a:latin typeface="Arial" panose="020B0604020202020204" pitchFamily="34" charset="0"/>
                <a:cs typeface="Arial" panose="020B0604020202020204" pitchFamily="34" charset="0"/>
              </a:rPr>
            </a:br>
            <a:r>
              <a:rPr lang="en-US" sz="3200" b="1" dirty="0">
                <a:solidFill>
                  <a:srgbClr val="C00000"/>
                </a:solidFill>
                <a:latin typeface="Arial" panose="020B0604020202020204" pitchFamily="34" charset="0"/>
                <a:cs typeface="Arial" panose="020B0604020202020204" pitchFamily="34" charset="0"/>
              </a:rPr>
              <a:t>Arabic Semantic Labeling System</a:t>
            </a:r>
            <a:r>
              <a:rPr lang="en-US" sz="4800" b="1" dirty="0">
                <a:solidFill>
                  <a:srgbClr val="C00000"/>
                </a:solidFill>
                <a:latin typeface="Arial" panose="020B0604020202020204" pitchFamily="34" charset="0"/>
                <a:cs typeface="Arial" panose="020B0604020202020204" pitchFamily="34" charset="0"/>
              </a:rPr>
              <a:t> </a:t>
            </a:r>
            <a:endParaRPr lang="en-US" sz="32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56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764768-0E2E-27B8-0951-6B4C5FEA04D6}"/>
              </a:ext>
            </a:extLst>
          </p:cNvPr>
          <p:cNvSpPr/>
          <p:nvPr/>
        </p:nvSpPr>
        <p:spPr>
          <a:xfrm>
            <a:off x="0" y="11781"/>
            <a:ext cx="12192000" cy="6858000"/>
          </a:xfrm>
          <a:prstGeom prst="rect">
            <a:avLst/>
          </a:prstGeom>
          <a:gradFill>
            <a:gsLst>
              <a:gs pos="0">
                <a:srgbClr val="002060"/>
              </a:gs>
              <a:gs pos="100000">
                <a:srgbClr val="18D89D"/>
              </a:gs>
            </a:gsLst>
            <a:lin ang="18600000" scaled="0"/>
          </a:gra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dirty="0"/>
          </a:p>
        </p:txBody>
      </p:sp>
      <p:sp>
        <p:nvSpPr>
          <p:cNvPr id="5" name="Rectangle 4">
            <a:extLst>
              <a:ext uri="{FF2B5EF4-FFF2-40B4-BE49-F238E27FC236}">
                <a16:creationId xmlns:a16="http://schemas.microsoft.com/office/drawing/2014/main" id="{A4BBE351-0B32-3095-9835-FC8013C5EB06}"/>
              </a:ext>
            </a:extLst>
          </p:cNvPr>
          <p:cNvSpPr/>
          <p:nvPr/>
        </p:nvSpPr>
        <p:spPr>
          <a:xfrm>
            <a:off x="7900988" y="1926884"/>
            <a:ext cx="3960358" cy="560424"/>
          </a:xfrm>
          <a:prstGeom prst="rect">
            <a:avLst/>
          </a:prstGeom>
          <a:gradFill>
            <a:gsLst>
              <a:gs pos="49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a:t>اسم الباحث</a:t>
            </a:r>
            <a:endParaRPr lang="en-US" sz="2400" b="1" dirty="0"/>
          </a:p>
        </p:txBody>
      </p:sp>
      <p:sp>
        <p:nvSpPr>
          <p:cNvPr id="6" name="Rectangle 5">
            <a:extLst>
              <a:ext uri="{FF2B5EF4-FFF2-40B4-BE49-F238E27FC236}">
                <a16:creationId xmlns:a16="http://schemas.microsoft.com/office/drawing/2014/main" id="{D99DE7AD-2384-94C1-1C83-05B5BAEF0412}"/>
              </a:ext>
            </a:extLst>
          </p:cNvPr>
          <p:cNvSpPr/>
          <p:nvPr/>
        </p:nvSpPr>
        <p:spPr>
          <a:xfrm>
            <a:off x="4034371" y="1926884"/>
            <a:ext cx="3669521" cy="566647"/>
          </a:xfrm>
          <a:prstGeom prst="rect">
            <a:avLst/>
          </a:prstGeom>
          <a:gradFill>
            <a:gsLst>
              <a:gs pos="49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a:t>التخصص الدقيق</a:t>
            </a:r>
            <a:endParaRPr lang="en-US" sz="2400" b="1" dirty="0"/>
          </a:p>
        </p:txBody>
      </p:sp>
      <p:sp>
        <p:nvSpPr>
          <p:cNvPr id="8" name="Rectangle: Rounded Corners 7">
            <a:extLst>
              <a:ext uri="{FF2B5EF4-FFF2-40B4-BE49-F238E27FC236}">
                <a16:creationId xmlns:a16="http://schemas.microsoft.com/office/drawing/2014/main" id="{8244A50C-6082-4718-8EBF-762D6E688031}"/>
              </a:ext>
            </a:extLst>
          </p:cNvPr>
          <p:cNvSpPr/>
          <p:nvPr/>
        </p:nvSpPr>
        <p:spPr>
          <a:xfrm>
            <a:off x="1467500" y="883955"/>
            <a:ext cx="9055376" cy="758578"/>
          </a:xfrm>
          <a:prstGeom prst="roundRect">
            <a:avLst/>
          </a:prstGeom>
          <a:gradFill flip="none" rotWithShape="1">
            <a:gsLst>
              <a:gs pos="100000">
                <a:srgbClr val="012A64"/>
              </a:gs>
              <a:gs pos="35000">
                <a:srgbClr val="245D9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3600" b="1" dirty="0"/>
              <a:t>فريق العمل</a:t>
            </a:r>
            <a:endParaRPr lang="en-US" sz="3600" b="1" dirty="0"/>
          </a:p>
        </p:txBody>
      </p:sp>
      <p:cxnSp>
        <p:nvCxnSpPr>
          <p:cNvPr id="16" name="Straight Connector 15">
            <a:extLst>
              <a:ext uri="{FF2B5EF4-FFF2-40B4-BE49-F238E27FC236}">
                <a16:creationId xmlns:a16="http://schemas.microsoft.com/office/drawing/2014/main" id="{EB02A20D-2FA0-4CF3-B362-85A2EBF034D1}"/>
              </a:ext>
            </a:extLst>
          </p:cNvPr>
          <p:cNvCxnSpPr>
            <a:cxnSpLocks/>
          </p:cNvCxnSpPr>
          <p:nvPr/>
        </p:nvCxnSpPr>
        <p:spPr>
          <a:xfrm flipH="1">
            <a:off x="1467500" y="1809148"/>
            <a:ext cx="9055376" cy="1244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1B5A073-2F78-495C-B3E4-53811097FAB7}"/>
              </a:ext>
            </a:extLst>
          </p:cNvPr>
          <p:cNvSpPr txBox="1"/>
          <p:nvPr/>
        </p:nvSpPr>
        <p:spPr>
          <a:xfrm>
            <a:off x="10906836" y="192719"/>
            <a:ext cx="954510" cy="707886"/>
          </a:xfrm>
          <a:prstGeom prst="rect">
            <a:avLst/>
          </a:prstGeom>
          <a:noFill/>
        </p:spPr>
        <p:txBody>
          <a:bodyPr wrap="square" rtlCol="0">
            <a:spAutoFit/>
          </a:bodyPr>
          <a:lstStyle/>
          <a:p>
            <a:pPr algn="ctr"/>
            <a:r>
              <a:rPr lang="en-US" sz="2000" b="1" dirty="0">
                <a:solidFill>
                  <a:srgbClr val="C00000"/>
                </a:solidFill>
                <a:latin typeface="Arial" panose="020B0604020202020204" pitchFamily="34" charset="0"/>
                <a:cs typeface="Arial" panose="020B0604020202020204" pitchFamily="34" charset="0"/>
              </a:rPr>
              <a:t>ASLS</a:t>
            </a:r>
            <a:br>
              <a:rPr lang="en-US" sz="2000" b="1" dirty="0">
                <a:solidFill>
                  <a:srgbClr val="C00000"/>
                </a:solidFill>
                <a:latin typeface="Arial" panose="020B0604020202020204" pitchFamily="34" charset="0"/>
                <a:cs typeface="Arial" panose="020B0604020202020204" pitchFamily="34" charset="0"/>
              </a:rPr>
            </a:br>
            <a:r>
              <a:rPr lang="ar-EG" sz="2000" b="1" dirty="0">
                <a:solidFill>
                  <a:srgbClr val="C00000"/>
                </a:solidFill>
                <a:latin typeface="Arial" panose="020B0604020202020204" pitchFamily="34" charset="0"/>
                <a:cs typeface="Arial" panose="020B0604020202020204" pitchFamily="34" charset="0"/>
              </a:rPr>
              <a:t>أسلس</a:t>
            </a:r>
            <a:endParaRPr lang="en-US" sz="1200" b="1" dirty="0">
              <a:solidFill>
                <a:srgbClr val="C00000"/>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3941B7D4-4199-4C67-85E4-8E1E5E1AC712}"/>
              </a:ext>
            </a:extLst>
          </p:cNvPr>
          <p:cNvSpPr/>
          <p:nvPr/>
        </p:nvSpPr>
        <p:spPr>
          <a:xfrm>
            <a:off x="171450" y="1988209"/>
            <a:ext cx="3665825" cy="556269"/>
          </a:xfrm>
          <a:prstGeom prst="rect">
            <a:avLst/>
          </a:prstGeom>
          <a:gradFill>
            <a:gsLst>
              <a:gs pos="49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a:t>دوره في المشروع</a:t>
            </a:r>
            <a:endParaRPr lang="en-US" sz="2400" b="1" dirty="0"/>
          </a:p>
        </p:txBody>
      </p:sp>
      <p:sp>
        <p:nvSpPr>
          <p:cNvPr id="13" name="Rectangle 12">
            <a:extLst>
              <a:ext uri="{FF2B5EF4-FFF2-40B4-BE49-F238E27FC236}">
                <a16:creationId xmlns:a16="http://schemas.microsoft.com/office/drawing/2014/main" id="{2AAAFB01-B6F4-41B0-AEB9-69CBDED98E19}"/>
              </a:ext>
            </a:extLst>
          </p:cNvPr>
          <p:cNvSpPr/>
          <p:nvPr/>
        </p:nvSpPr>
        <p:spPr>
          <a:xfrm>
            <a:off x="7900988" y="2581644"/>
            <a:ext cx="3960358" cy="758578"/>
          </a:xfrm>
          <a:prstGeom prst="rect">
            <a:avLst/>
          </a:prstGeom>
          <a:gradFill>
            <a:gsLst>
              <a:gs pos="89000">
                <a:srgbClr val="E49D1C"/>
              </a:gs>
              <a:gs pos="94000">
                <a:srgbClr val="924A0E"/>
              </a:gs>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err="1">
                <a:solidFill>
                  <a:schemeClr val="tx1"/>
                </a:solidFill>
              </a:rPr>
              <a:t>أ.م.د</a:t>
            </a:r>
            <a:r>
              <a:rPr lang="ar-EG" sz="2400" b="1" dirty="0">
                <a:solidFill>
                  <a:schemeClr val="tx1"/>
                </a:solidFill>
              </a:rPr>
              <a:t>/ حسين محمد علي البسومي</a:t>
            </a:r>
            <a:endParaRPr lang="en-US" sz="2400" b="1" dirty="0">
              <a:solidFill>
                <a:schemeClr val="tx1"/>
              </a:solidFill>
            </a:endParaRPr>
          </a:p>
        </p:txBody>
      </p:sp>
      <p:sp>
        <p:nvSpPr>
          <p:cNvPr id="14" name="Rectangle 13">
            <a:extLst>
              <a:ext uri="{FF2B5EF4-FFF2-40B4-BE49-F238E27FC236}">
                <a16:creationId xmlns:a16="http://schemas.microsoft.com/office/drawing/2014/main" id="{88330FFB-2EF5-4F6C-B05F-4AB03AB6A8F9}"/>
              </a:ext>
            </a:extLst>
          </p:cNvPr>
          <p:cNvSpPr/>
          <p:nvPr/>
        </p:nvSpPr>
        <p:spPr>
          <a:xfrm>
            <a:off x="4034371" y="2587867"/>
            <a:ext cx="3669521" cy="746132"/>
          </a:xfrm>
          <a:prstGeom prst="rect">
            <a:avLst/>
          </a:prstGeom>
          <a:gradFill>
            <a:gsLst>
              <a:gs pos="89000">
                <a:srgbClr val="E49D1C"/>
              </a:gs>
              <a:gs pos="94000">
                <a:srgbClr val="924A0E"/>
              </a:gs>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a:solidFill>
                  <a:schemeClr val="tx1"/>
                </a:solidFill>
              </a:rPr>
              <a:t>لغويات حاسوبية</a:t>
            </a:r>
            <a:endParaRPr lang="en-US" sz="2400" b="1" dirty="0">
              <a:solidFill>
                <a:schemeClr val="tx1"/>
              </a:solidFill>
            </a:endParaRPr>
          </a:p>
        </p:txBody>
      </p:sp>
      <p:sp>
        <p:nvSpPr>
          <p:cNvPr id="15" name="Rectangle 14">
            <a:extLst>
              <a:ext uri="{FF2B5EF4-FFF2-40B4-BE49-F238E27FC236}">
                <a16:creationId xmlns:a16="http://schemas.microsoft.com/office/drawing/2014/main" id="{5976284C-4D17-478E-821C-D6CDDFA6584D}"/>
              </a:ext>
            </a:extLst>
          </p:cNvPr>
          <p:cNvSpPr/>
          <p:nvPr/>
        </p:nvSpPr>
        <p:spPr>
          <a:xfrm>
            <a:off x="171450" y="2642969"/>
            <a:ext cx="3665825" cy="746132"/>
          </a:xfrm>
          <a:prstGeom prst="rect">
            <a:avLst/>
          </a:prstGeom>
          <a:gradFill>
            <a:gsLst>
              <a:gs pos="89000">
                <a:srgbClr val="E49D1C"/>
              </a:gs>
              <a:gs pos="94000">
                <a:srgbClr val="924A0E"/>
              </a:gs>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000" b="1" dirty="0">
                <a:solidFill>
                  <a:schemeClr val="tx1"/>
                </a:solidFill>
              </a:rPr>
              <a:t>قائد الفريق</a:t>
            </a:r>
            <a:br>
              <a:rPr lang="ar-EG" sz="2000" b="1" dirty="0">
                <a:solidFill>
                  <a:schemeClr val="tx1"/>
                </a:solidFill>
              </a:rPr>
            </a:br>
            <a:r>
              <a:rPr lang="ar-EG" sz="2000" b="1" dirty="0">
                <a:solidFill>
                  <a:schemeClr val="tx1"/>
                </a:solidFill>
              </a:rPr>
              <a:t>التخطيط للمشروع-مراقبة جودة التنفيذ </a:t>
            </a:r>
            <a:endParaRPr lang="en-US" sz="2000" b="1" dirty="0">
              <a:solidFill>
                <a:schemeClr val="tx1"/>
              </a:solidFill>
            </a:endParaRPr>
          </a:p>
        </p:txBody>
      </p:sp>
      <p:sp>
        <p:nvSpPr>
          <p:cNvPr id="18" name="Rectangle 17">
            <a:extLst>
              <a:ext uri="{FF2B5EF4-FFF2-40B4-BE49-F238E27FC236}">
                <a16:creationId xmlns:a16="http://schemas.microsoft.com/office/drawing/2014/main" id="{17CD00DC-C5D3-4BC1-945B-3E04E7FEED53}"/>
              </a:ext>
            </a:extLst>
          </p:cNvPr>
          <p:cNvSpPr/>
          <p:nvPr/>
        </p:nvSpPr>
        <p:spPr>
          <a:xfrm>
            <a:off x="7900988" y="3434558"/>
            <a:ext cx="3960358" cy="758578"/>
          </a:xfrm>
          <a:prstGeom prst="rect">
            <a:avLst/>
          </a:prstGeom>
          <a:gradFill>
            <a:gsLst>
              <a:gs pos="89000">
                <a:srgbClr val="E49D1C"/>
              </a:gs>
              <a:gs pos="94000">
                <a:srgbClr val="924A0E"/>
              </a:gs>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a:solidFill>
                  <a:schemeClr val="tx1"/>
                </a:solidFill>
              </a:rPr>
              <a:t>د/ عبد الله عبد الرحمن حسن</a:t>
            </a:r>
            <a:endParaRPr lang="en-US" sz="2400" b="1" dirty="0">
              <a:solidFill>
                <a:schemeClr val="tx1"/>
              </a:solidFill>
            </a:endParaRPr>
          </a:p>
        </p:txBody>
      </p:sp>
      <p:sp>
        <p:nvSpPr>
          <p:cNvPr id="20" name="Rectangle 19">
            <a:extLst>
              <a:ext uri="{FF2B5EF4-FFF2-40B4-BE49-F238E27FC236}">
                <a16:creationId xmlns:a16="http://schemas.microsoft.com/office/drawing/2014/main" id="{06847DCC-19F6-42DF-8EE4-CB4196374F0F}"/>
              </a:ext>
            </a:extLst>
          </p:cNvPr>
          <p:cNvSpPr/>
          <p:nvPr/>
        </p:nvSpPr>
        <p:spPr>
          <a:xfrm>
            <a:off x="4034371" y="3440781"/>
            <a:ext cx="3669521" cy="746132"/>
          </a:xfrm>
          <a:prstGeom prst="rect">
            <a:avLst/>
          </a:prstGeom>
          <a:gradFill>
            <a:gsLst>
              <a:gs pos="89000">
                <a:srgbClr val="E49D1C"/>
              </a:gs>
              <a:gs pos="94000">
                <a:srgbClr val="924A0E"/>
              </a:gs>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a:solidFill>
                  <a:schemeClr val="tx1"/>
                </a:solidFill>
              </a:rPr>
              <a:t>ذكاء اصطناعي</a:t>
            </a:r>
            <a:endParaRPr lang="en-US" sz="2400" b="1" dirty="0">
              <a:solidFill>
                <a:schemeClr val="tx1"/>
              </a:solidFill>
            </a:endParaRPr>
          </a:p>
        </p:txBody>
      </p:sp>
      <p:sp>
        <p:nvSpPr>
          <p:cNvPr id="21" name="Rectangle 20">
            <a:extLst>
              <a:ext uri="{FF2B5EF4-FFF2-40B4-BE49-F238E27FC236}">
                <a16:creationId xmlns:a16="http://schemas.microsoft.com/office/drawing/2014/main" id="{86B5B930-32F5-4DD6-A110-BCF44726085C}"/>
              </a:ext>
            </a:extLst>
          </p:cNvPr>
          <p:cNvSpPr/>
          <p:nvPr/>
        </p:nvSpPr>
        <p:spPr>
          <a:xfrm>
            <a:off x="171450" y="3495883"/>
            <a:ext cx="3665825" cy="746132"/>
          </a:xfrm>
          <a:prstGeom prst="rect">
            <a:avLst/>
          </a:prstGeom>
          <a:gradFill>
            <a:gsLst>
              <a:gs pos="89000">
                <a:srgbClr val="E49D1C"/>
              </a:gs>
              <a:gs pos="94000">
                <a:srgbClr val="924A0E"/>
              </a:gs>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a:solidFill>
                  <a:schemeClr val="tx1"/>
                </a:solidFill>
              </a:rPr>
              <a:t>توزيع السياقات اللغوية دلاليا</a:t>
            </a:r>
            <a:endParaRPr lang="en-US" sz="2400" b="1" dirty="0">
              <a:solidFill>
                <a:schemeClr val="tx1"/>
              </a:solidFill>
            </a:endParaRPr>
          </a:p>
        </p:txBody>
      </p:sp>
      <p:sp>
        <p:nvSpPr>
          <p:cNvPr id="22" name="Rectangle 21">
            <a:extLst>
              <a:ext uri="{FF2B5EF4-FFF2-40B4-BE49-F238E27FC236}">
                <a16:creationId xmlns:a16="http://schemas.microsoft.com/office/drawing/2014/main" id="{F4DA920F-8EE6-4F58-A237-FE2F5D02F81B}"/>
              </a:ext>
            </a:extLst>
          </p:cNvPr>
          <p:cNvSpPr/>
          <p:nvPr/>
        </p:nvSpPr>
        <p:spPr>
          <a:xfrm>
            <a:off x="7900988" y="4272958"/>
            <a:ext cx="3960358" cy="758578"/>
          </a:xfrm>
          <a:prstGeom prst="rect">
            <a:avLst/>
          </a:prstGeom>
          <a:gradFill>
            <a:gsLst>
              <a:gs pos="89000">
                <a:srgbClr val="E49D1C"/>
              </a:gs>
              <a:gs pos="94000">
                <a:srgbClr val="924A0E"/>
              </a:gs>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a:solidFill>
                  <a:schemeClr val="tx1"/>
                </a:solidFill>
              </a:rPr>
              <a:t>م/ أحمد إبراهيم رضوان</a:t>
            </a:r>
            <a:endParaRPr lang="en-US" sz="2400" b="1" dirty="0">
              <a:solidFill>
                <a:schemeClr val="tx1"/>
              </a:solidFill>
            </a:endParaRPr>
          </a:p>
        </p:txBody>
      </p:sp>
      <p:sp>
        <p:nvSpPr>
          <p:cNvPr id="23" name="Rectangle 22">
            <a:extLst>
              <a:ext uri="{FF2B5EF4-FFF2-40B4-BE49-F238E27FC236}">
                <a16:creationId xmlns:a16="http://schemas.microsoft.com/office/drawing/2014/main" id="{0E672483-8507-4446-A3E3-ABB3F8B1CD27}"/>
              </a:ext>
            </a:extLst>
          </p:cNvPr>
          <p:cNvSpPr/>
          <p:nvPr/>
        </p:nvSpPr>
        <p:spPr>
          <a:xfrm>
            <a:off x="4034371" y="4279181"/>
            <a:ext cx="3669521" cy="746132"/>
          </a:xfrm>
          <a:prstGeom prst="rect">
            <a:avLst/>
          </a:prstGeom>
          <a:gradFill>
            <a:gsLst>
              <a:gs pos="89000">
                <a:srgbClr val="E49D1C"/>
              </a:gs>
              <a:gs pos="94000">
                <a:srgbClr val="924A0E"/>
              </a:gs>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a:solidFill>
                  <a:schemeClr val="tx1"/>
                </a:solidFill>
              </a:rPr>
              <a:t>مطور تقني</a:t>
            </a:r>
            <a:endParaRPr lang="en-US" sz="2400" b="1" dirty="0">
              <a:solidFill>
                <a:schemeClr val="tx1"/>
              </a:solidFill>
            </a:endParaRPr>
          </a:p>
        </p:txBody>
      </p:sp>
      <p:sp>
        <p:nvSpPr>
          <p:cNvPr id="24" name="Rectangle 23">
            <a:extLst>
              <a:ext uri="{FF2B5EF4-FFF2-40B4-BE49-F238E27FC236}">
                <a16:creationId xmlns:a16="http://schemas.microsoft.com/office/drawing/2014/main" id="{B20614A4-FCF4-484D-A333-81A53DC86043}"/>
              </a:ext>
            </a:extLst>
          </p:cNvPr>
          <p:cNvSpPr/>
          <p:nvPr/>
        </p:nvSpPr>
        <p:spPr>
          <a:xfrm>
            <a:off x="171450" y="4334283"/>
            <a:ext cx="3665825" cy="746132"/>
          </a:xfrm>
          <a:prstGeom prst="rect">
            <a:avLst/>
          </a:prstGeom>
          <a:gradFill>
            <a:gsLst>
              <a:gs pos="89000">
                <a:srgbClr val="E49D1C"/>
              </a:gs>
              <a:gs pos="94000">
                <a:srgbClr val="924A0E"/>
              </a:gs>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a:solidFill>
                  <a:schemeClr val="tx1"/>
                </a:solidFill>
              </a:rPr>
              <a:t>تطوير الواجهة والتكامل بين أجزاء النظام</a:t>
            </a:r>
            <a:endParaRPr lang="en-US" sz="2400" b="1" dirty="0">
              <a:solidFill>
                <a:schemeClr val="tx1"/>
              </a:solidFill>
            </a:endParaRPr>
          </a:p>
        </p:txBody>
      </p:sp>
      <p:sp>
        <p:nvSpPr>
          <p:cNvPr id="25" name="Rectangle 24">
            <a:extLst>
              <a:ext uri="{FF2B5EF4-FFF2-40B4-BE49-F238E27FC236}">
                <a16:creationId xmlns:a16="http://schemas.microsoft.com/office/drawing/2014/main" id="{77C312BD-D8CB-4208-884E-CB10D45FD171}"/>
              </a:ext>
            </a:extLst>
          </p:cNvPr>
          <p:cNvSpPr/>
          <p:nvPr/>
        </p:nvSpPr>
        <p:spPr>
          <a:xfrm>
            <a:off x="7900988" y="5117581"/>
            <a:ext cx="3960358" cy="758578"/>
          </a:xfrm>
          <a:prstGeom prst="rect">
            <a:avLst/>
          </a:prstGeom>
          <a:gradFill>
            <a:gsLst>
              <a:gs pos="89000">
                <a:srgbClr val="E49D1C"/>
              </a:gs>
              <a:gs pos="94000">
                <a:srgbClr val="924A0E"/>
              </a:gs>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a:solidFill>
                  <a:schemeClr val="tx1"/>
                </a:solidFill>
              </a:rPr>
              <a:t>م/ عمر محمد </a:t>
            </a:r>
            <a:r>
              <a:rPr lang="ar-EG" sz="2400" b="1" dirty="0" err="1">
                <a:solidFill>
                  <a:schemeClr val="tx1"/>
                </a:solidFill>
              </a:rPr>
              <a:t>محمد</a:t>
            </a:r>
            <a:r>
              <a:rPr lang="ar-EG" sz="2400" b="1" dirty="0">
                <a:solidFill>
                  <a:schemeClr val="tx1"/>
                </a:solidFill>
              </a:rPr>
              <a:t> ماضي</a:t>
            </a:r>
            <a:endParaRPr lang="en-US" sz="2400" b="1" dirty="0">
              <a:solidFill>
                <a:schemeClr val="tx1"/>
              </a:solidFill>
            </a:endParaRPr>
          </a:p>
        </p:txBody>
      </p:sp>
      <p:sp>
        <p:nvSpPr>
          <p:cNvPr id="26" name="Rectangle 25">
            <a:extLst>
              <a:ext uri="{FF2B5EF4-FFF2-40B4-BE49-F238E27FC236}">
                <a16:creationId xmlns:a16="http://schemas.microsoft.com/office/drawing/2014/main" id="{7D844C39-CB7E-43B9-9E96-B7B3E4C73227}"/>
              </a:ext>
            </a:extLst>
          </p:cNvPr>
          <p:cNvSpPr/>
          <p:nvPr/>
        </p:nvSpPr>
        <p:spPr>
          <a:xfrm>
            <a:off x="4034371" y="5123804"/>
            <a:ext cx="3669521" cy="746132"/>
          </a:xfrm>
          <a:prstGeom prst="rect">
            <a:avLst/>
          </a:prstGeom>
          <a:gradFill>
            <a:gsLst>
              <a:gs pos="89000">
                <a:srgbClr val="E49D1C"/>
              </a:gs>
              <a:gs pos="94000">
                <a:srgbClr val="924A0E"/>
              </a:gs>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a:solidFill>
                  <a:schemeClr val="tx1"/>
                </a:solidFill>
              </a:rPr>
              <a:t>مطور تقني</a:t>
            </a:r>
            <a:endParaRPr lang="en-US" sz="2400" b="1" dirty="0">
              <a:solidFill>
                <a:schemeClr val="tx1"/>
              </a:solidFill>
            </a:endParaRPr>
          </a:p>
        </p:txBody>
      </p:sp>
      <p:sp>
        <p:nvSpPr>
          <p:cNvPr id="27" name="Rectangle 26">
            <a:extLst>
              <a:ext uri="{FF2B5EF4-FFF2-40B4-BE49-F238E27FC236}">
                <a16:creationId xmlns:a16="http://schemas.microsoft.com/office/drawing/2014/main" id="{BE712C0C-4908-494A-A9CA-B36B17106C4E}"/>
              </a:ext>
            </a:extLst>
          </p:cNvPr>
          <p:cNvSpPr/>
          <p:nvPr/>
        </p:nvSpPr>
        <p:spPr>
          <a:xfrm>
            <a:off x="171450" y="5178906"/>
            <a:ext cx="3665825" cy="746132"/>
          </a:xfrm>
          <a:prstGeom prst="rect">
            <a:avLst/>
          </a:prstGeom>
          <a:gradFill>
            <a:gsLst>
              <a:gs pos="89000">
                <a:srgbClr val="E49D1C"/>
              </a:gs>
              <a:gs pos="94000">
                <a:srgbClr val="924A0E"/>
              </a:gs>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a:solidFill>
                  <a:schemeClr val="tx1"/>
                </a:solidFill>
              </a:rPr>
              <a:t>تطوير أداة بناء المدونة وفهرسة السياقات ومعالجتها</a:t>
            </a:r>
            <a:endParaRPr lang="en-US" sz="2400" b="1" dirty="0">
              <a:solidFill>
                <a:schemeClr val="tx1"/>
              </a:solidFill>
            </a:endParaRPr>
          </a:p>
        </p:txBody>
      </p:sp>
      <p:sp>
        <p:nvSpPr>
          <p:cNvPr id="28" name="Rectangle 27">
            <a:extLst>
              <a:ext uri="{FF2B5EF4-FFF2-40B4-BE49-F238E27FC236}">
                <a16:creationId xmlns:a16="http://schemas.microsoft.com/office/drawing/2014/main" id="{32C1E421-A69A-42F5-8600-19DBEE9E4910}"/>
              </a:ext>
            </a:extLst>
          </p:cNvPr>
          <p:cNvSpPr/>
          <p:nvPr/>
        </p:nvSpPr>
        <p:spPr>
          <a:xfrm>
            <a:off x="7900988" y="5988711"/>
            <a:ext cx="3960358" cy="758578"/>
          </a:xfrm>
          <a:prstGeom prst="rect">
            <a:avLst/>
          </a:prstGeom>
          <a:gradFill>
            <a:gsLst>
              <a:gs pos="89000">
                <a:srgbClr val="E49D1C"/>
              </a:gs>
              <a:gs pos="94000">
                <a:srgbClr val="924A0E"/>
              </a:gs>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a:solidFill>
                  <a:schemeClr val="tx1"/>
                </a:solidFill>
              </a:rPr>
              <a:t>أ/ مصطفى رمضان أحمد</a:t>
            </a:r>
            <a:endParaRPr lang="en-US" sz="2400" b="1" dirty="0">
              <a:solidFill>
                <a:schemeClr val="tx1"/>
              </a:solidFill>
            </a:endParaRPr>
          </a:p>
        </p:txBody>
      </p:sp>
      <p:sp>
        <p:nvSpPr>
          <p:cNvPr id="29" name="Rectangle 28">
            <a:extLst>
              <a:ext uri="{FF2B5EF4-FFF2-40B4-BE49-F238E27FC236}">
                <a16:creationId xmlns:a16="http://schemas.microsoft.com/office/drawing/2014/main" id="{4C7A8CD5-588C-40B2-9328-9BADF852746D}"/>
              </a:ext>
            </a:extLst>
          </p:cNvPr>
          <p:cNvSpPr/>
          <p:nvPr/>
        </p:nvSpPr>
        <p:spPr>
          <a:xfrm>
            <a:off x="4034371" y="5994934"/>
            <a:ext cx="3669521" cy="746132"/>
          </a:xfrm>
          <a:prstGeom prst="rect">
            <a:avLst/>
          </a:prstGeom>
          <a:gradFill>
            <a:gsLst>
              <a:gs pos="89000">
                <a:srgbClr val="E49D1C"/>
              </a:gs>
              <a:gs pos="94000">
                <a:srgbClr val="924A0E"/>
              </a:gs>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a:solidFill>
                  <a:schemeClr val="tx1"/>
                </a:solidFill>
              </a:rPr>
              <a:t>لغويات حاسوبية</a:t>
            </a:r>
            <a:endParaRPr lang="en-US" sz="2400" b="1" dirty="0">
              <a:solidFill>
                <a:schemeClr val="tx1"/>
              </a:solidFill>
            </a:endParaRPr>
          </a:p>
        </p:txBody>
      </p:sp>
      <p:sp>
        <p:nvSpPr>
          <p:cNvPr id="30" name="Rectangle 29">
            <a:extLst>
              <a:ext uri="{FF2B5EF4-FFF2-40B4-BE49-F238E27FC236}">
                <a16:creationId xmlns:a16="http://schemas.microsoft.com/office/drawing/2014/main" id="{3F261213-AC04-4BCE-AA2C-2A7AAC67CB4D}"/>
              </a:ext>
            </a:extLst>
          </p:cNvPr>
          <p:cNvSpPr/>
          <p:nvPr/>
        </p:nvSpPr>
        <p:spPr>
          <a:xfrm>
            <a:off x="171450" y="6050036"/>
            <a:ext cx="3665825" cy="746132"/>
          </a:xfrm>
          <a:prstGeom prst="rect">
            <a:avLst/>
          </a:prstGeom>
          <a:gradFill>
            <a:gsLst>
              <a:gs pos="89000">
                <a:srgbClr val="E49D1C"/>
              </a:gs>
              <a:gs pos="94000">
                <a:srgbClr val="924A0E"/>
              </a:gs>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a:solidFill>
                  <a:schemeClr val="tx1"/>
                </a:solidFill>
              </a:rPr>
              <a:t>إعداد المادة اللغوية اللازمة للتدريب والاختبار</a:t>
            </a:r>
            <a:endParaRPr lang="en-US" sz="2400" b="1" dirty="0">
              <a:solidFill>
                <a:schemeClr val="tx1"/>
              </a:solidFill>
            </a:endParaRPr>
          </a:p>
        </p:txBody>
      </p:sp>
    </p:spTree>
    <p:extLst>
      <p:ext uri="{BB962C8B-B14F-4D97-AF65-F5344CB8AC3E}">
        <p14:creationId xmlns:p14="http://schemas.microsoft.com/office/powerpoint/2010/main" val="1655745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764768-0E2E-27B8-0951-6B4C5FEA04D6}"/>
              </a:ext>
            </a:extLst>
          </p:cNvPr>
          <p:cNvSpPr/>
          <p:nvPr/>
        </p:nvSpPr>
        <p:spPr>
          <a:xfrm>
            <a:off x="0" y="-25401"/>
            <a:ext cx="12192000" cy="6858000"/>
          </a:xfrm>
          <a:prstGeom prst="rect">
            <a:avLst/>
          </a:prstGeom>
          <a:gradFill>
            <a:gsLst>
              <a:gs pos="0">
                <a:srgbClr val="002060"/>
              </a:gs>
              <a:gs pos="100000">
                <a:srgbClr val="18D89D"/>
              </a:gs>
            </a:gsLst>
            <a:lin ang="18600000" scaled="0"/>
          </a:gra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dirty="0"/>
          </a:p>
        </p:txBody>
      </p:sp>
      <p:sp>
        <p:nvSpPr>
          <p:cNvPr id="5" name="Rectangle 4">
            <a:extLst>
              <a:ext uri="{FF2B5EF4-FFF2-40B4-BE49-F238E27FC236}">
                <a16:creationId xmlns:a16="http://schemas.microsoft.com/office/drawing/2014/main" id="{A4BBE351-0B32-3095-9835-FC8013C5EB06}"/>
              </a:ext>
            </a:extLst>
          </p:cNvPr>
          <p:cNvSpPr/>
          <p:nvPr/>
        </p:nvSpPr>
        <p:spPr>
          <a:xfrm>
            <a:off x="1713885" y="3194262"/>
            <a:ext cx="2146915" cy="2004272"/>
          </a:xfrm>
          <a:prstGeom prst="rect">
            <a:avLst/>
          </a:prstGeom>
          <a:gradFill>
            <a:gsLst>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2400" b="1" dirty="0"/>
              <a:t>ابتكاري في تطوير الصناعة المعجمية العربية</a:t>
            </a:r>
            <a:endParaRPr lang="en-US" sz="2400" b="1" dirty="0"/>
          </a:p>
        </p:txBody>
      </p:sp>
      <p:sp>
        <p:nvSpPr>
          <p:cNvPr id="6" name="Rectangle 5">
            <a:extLst>
              <a:ext uri="{FF2B5EF4-FFF2-40B4-BE49-F238E27FC236}">
                <a16:creationId xmlns:a16="http://schemas.microsoft.com/office/drawing/2014/main" id="{D99DE7AD-2384-94C1-1C83-05B5BAEF0412}"/>
              </a:ext>
            </a:extLst>
          </p:cNvPr>
          <p:cNvSpPr/>
          <p:nvPr/>
        </p:nvSpPr>
        <p:spPr>
          <a:xfrm>
            <a:off x="5120933" y="3194262"/>
            <a:ext cx="2219668" cy="2004272"/>
          </a:xfrm>
          <a:prstGeom prst="rect">
            <a:avLst/>
          </a:prstGeom>
          <a:gradFill>
            <a:gsLst>
              <a:gs pos="100000">
                <a:srgbClr val="002060"/>
              </a:gs>
              <a:gs pos="0">
                <a:srgbClr val="7030A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2400" b="1" dirty="0"/>
              <a:t>يحقق أهدافا ضرورية لمعجم الرياض</a:t>
            </a:r>
            <a:endParaRPr lang="en-US" sz="2400" b="1" dirty="0"/>
          </a:p>
        </p:txBody>
      </p:sp>
      <p:sp>
        <p:nvSpPr>
          <p:cNvPr id="7" name="Rectangle 6">
            <a:extLst>
              <a:ext uri="{FF2B5EF4-FFF2-40B4-BE49-F238E27FC236}">
                <a16:creationId xmlns:a16="http://schemas.microsoft.com/office/drawing/2014/main" id="{6132BA3D-C3A7-5CBB-6501-0D1C7E1EB2C4}"/>
              </a:ext>
            </a:extLst>
          </p:cNvPr>
          <p:cNvSpPr/>
          <p:nvPr/>
        </p:nvSpPr>
        <p:spPr>
          <a:xfrm>
            <a:off x="8382000" y="3194260"/>
            <a:ext cx="2096115" cy="2004273"/>
          </a:xfrm>
          <a:prstGeom prst="rect">
            <a:avLst/>
          </a:prstGeom>
          <a:gradFill>
            <a:gsLst>
              <a:gs pos="100000">
                <a:srgbClr val="012A64"/>
              </a:gs>
              <a:gs pos="0">
                <a:srgbClr val="245D9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2400" b="1" dirty="0"/>
              <a:t>يوظف تقنيات الذكاء الاصطناعي في خدمة اللغة العربية</a:t>
            </a:r>
            <a:endParaRPr lang="en-US" sz="2400" b="1" dirty="0"/>
          </a:p>
        </p:txBody>
      </p:sp>
      <p:sp>
        <p:nvSpPr>
          <p:cNvPr id="10" name="Oval 9">
            <a:extLst>
              <a:ext uri="{FF2B5EF4-FFF2-40B4-BE49-F238E27FC236}">
                <a16:creationId xmlns:a16="http://schemas.microsoft.com/office/drawing/2014/main" id="{2B6F582D-09A9-B81F-50E6-7ED8A182F8AE}"/>
              </a:ext>
            </a:extLst>
          </p:cNvPr>
          <p:cNvSpPr/>
          <p:nvPr/>
        </p:nvSpPr>
        <p:spPr>
          <a:xfrm>
            <a:off x="4267200" y="900605"/>
            <a:ext cx="3505200" cy="1732528"/>
          </a:xfrm>
          <a:prstGeom prst="ellipse">
            <a:avLst/>
          </a:prstGeom>
          <a:gradFill flip="none" rotWithShape="1">
            <a:gsLst>
              <a:gs pos="46000">
                <a:srgbClr val="245D90"/>
              </a:gs>
              <a:gs pos="0">
                <a:srgbClr val="245D90"/>
              </a:gs>
              <a:gs pos="100000">
                <a:srgbClr val="002060"/>
              </a:gs>
            </a:gsLst>
            <a:path path="circle">
              <a:fillToRect l="100000" t="100000"/>
            </a:path>
            <a:tileRect r="-100000" b="-100000"/>
          </a:gradFill>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6600" b="1" dirty="0"/>
              <a:t>أَسْلَس</a:t>
            </a:r>
            <a:endParaRPr lang="en-US" sz="2800" b="1" dirty="0"/>
          </a:p>
        </p:txBody>
      </p:sp>
      <p:sp>
        <p:nvSpPr>
          <p:cNvPr id="8" name="TextBox 7">
            <a:extLst>
              <a:ext uri="{FF2B5EF4-FFF2-40B4-BE49-F238E27FC236}">
                <a16:creationId xmlns:a16="http://schemas.microsoft.com/office/drawing/2014/main" id="{36C8BC31-24CC-4429-9C5F-E36C089D87EB}"/>
              </a:ext>
            </a:extLst>
          </p:cNvPr>
          <p:cNvSpPr txBox="1"/>
          <p:nvPr/>
        </p:nvSpPr>
        <p:spPr>
          <a:xfrm>
            <a:off x="10906836" y="192719"/>
            <a:ext cx="954510" cy="707886"/>
          </a:xfrm>
          <a:prstGeom prst="rect">
            <a:avLst/>
          </a:prstGeom>
          <a:noFill/>
        </p:spPr>
        <p:txBody>
          <a:bodyPr wrap="square" rtlCol="0">
            <a:spAutoFit/>
          </a:bodyPr>
          <a:lstStyle/>
          <a:p>
            <a:pPr algn="ctr"/>
            <a:r>
              <a:rPr lang="en-US" sz="2000" b="1" dirty="0">
                <a:solidFill>
                  <a:srgbClr val="C00000"/>
                </a:solidFill>
                <a:latin typeface="Arial" panose="020B0604020202020204" pitchFamily="34" charset="0"/>
                <a:cs typeface="Arial" panose="020B0604020202020204" pitchFamily="34" charset="0"/>
              </a:rPr>
              <a:t>ASLS</a:t>
            </a:r>
            <a:br>
              <a:rPr lang="en-US" sz="2000" b="1" dirty="0">
                <a:solidFill>
                  <a:srgbClr val="C00000"/>
                </a:solidFill>
                <a:latin typeface="Arial" panose="020B0604020202020204" pitchFamily="34" charset="0"/>
                <a:cs typeface="Arial" panose="020B0604020202020204" pitchFamily="34" charset="0"/>
              </a:rPr>
            </a:br>
            <a:r>
              <a:rPr lang="ar-EG" sz="2000" b="1" dirty="0">
                <a:solidFill>
                  <a:srgbClr val="C00000"/>
                </a:solidFill>
                <a:latin typeface="Arial" panose="020B0604020202020204" pitchFamily="34" charset="0"/>
                <a:cs typeface="Arial" panose="020B0604020202020204" pitchFamily="34" charset="0"/>
              </a:rPr>
              <a:t>أسلس</a:t>
            </a:r>
            <a:endParaRPr lang="en-US" sz="12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9117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1204E5-B685-B255-E718-523C2892063E}"/>
              </a:ext>
            </a:extLst>
          </p:cNvPr>
          <p:cNvSpPr/>
          <p:nvPr/>
        </p:nvSpPr>
        <p:spPr>
          <a:xfrm>
            <a:off x="0" y="-12321"/>
            <a:ext cx="12192000" cy="6858000"/>
          </a:xfrm>
          <a:prstGeom prst="rect">
            <a:avLst/>
          </a:prstGeom>
          <a:gradFill>
            <a:gsLst>
              <a:gs pos="0">
                <a:srgbClr val="002060"/>
              </a:gs>
              <a:gs pos="100000">
                <a:srgbClr val="18D89D"/>
              </a:gs>
            </a:gsLst>
            <a:lin ang="18600000" scaled="0"/>
          </a:gradFill>
          <a:ln>
            <a:solidFill>
              <a:schemeClr val="bg2">
                <a:lumMod val="25000"/>
              </a:schemeClr>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dirty="0"/>
          </a:p>
        </p:txBody>
      </p:sp>
      <p:sp>
        <p:nvSpPr>
          <p:cNvPr id="4" name="Oval 3">
            <a:extLst>
              <a:ext uri="{FF2B5EF4-FFF2-40B4-BE49-F238E27FC236}">
                <a16:creationId xmlns:a16="http://schemas.microsoft.com/office/drawing/2014/main" id="{33AB8FA2-B2DD-9444-71F3-C6D183D5879C}"/>
              </a:ext>
            </a:extLst>
          </p:cNvPr>
          <p:cNvSpPr/>
          <p:nvPr/>
        </p:nvSpPr>
        <p:spPr>
          <a:xfrm>
            <a:off x="3707610" y="2304332"/>
            <a:ext cx="5038460" cy="1124667"/>
          </a:xfrm>
          <a:prstGeom prst="ellipse">
            <a:avLst/>
          </a:prstGeom>
          <a:gradFill flip="none" rotWithShape="1">
            <a:gsLst>
              <a:gs pos="46000">
                <a:srgbClr val="245D90"/>
              </a:gs>
              <a:gs pos="0">
                <a:srgbClr val="245D90"/>
              </a:gs>
              <a:gs pos="100000">
                <a:srgbClr val="002060"/>
              </a:gs>
            </a:gsLst>
            <a:path path="circle">
              <a:fillToRect l="100000" t="100000"/>
            </a:path>
            <a:tileRect r="-100000" b="-100000"/>
          </a:gradFill>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Questions</a:t>
            </a:r>
            <a:endParaRPr lang="en-US" sz="1400" b="1" dirty="0"/>
          </a:p>
        </p:txBody>
      </p:sp>
      <p:sp>
        <p:nvSpPr>
          <p:cNvPr id="5" name="Rectangle 4">
            <a:extLst>
              <a:ext uri="{FF2B5EF4-FFF2-40B4-BE49-F238E27FC236}">
                <a16:creationId xmlns:a16="http://schemas.microsoft.com/office/drawing/2014/main" id="{42044C58-AD27-4FDA-EB15-17456AE793E0}"/>
              </a:ext>
            </a:extLst>
          </p:cNvPr>
          <p:cNvSpPr/>
          <p:nvPr/>
        </p:nvSpPr>
        <p:spPr>
          <a:xfrm>
            <a:off x="4533900" y="3105150"/>
            <a:ext cx="2752725" cy="3000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01C2665-B75A-25B8-04AB-BB12BBC1EA91}"/>
              </a:ext>
            </a:extLst>
          </p:cNvPr>
          <p:cNvSpPr/>
          <p:nvPr/>
        </p:nvSpPr>
        <p:spPr>
          <a:xfrm>
            <a:off x="5322740" y="4019550"/>
            <a:ext cx="2069042" cy="2085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r>
              <a:rPr lang="ar-EG" sz="28700" b="1" dirty="0">
                <a:ln/>
                <a:solidFill>
                  <a:schemeClr val="accent4"/>
                </a:solidFill>
                <a:effectLst>
                  <a:outerShdw blurRad="38100" dist="38100" dir="2700000" algn="tl">
                    <a:srgbClr val="000000">
                      <a:alpha val="43137"/>
                    </a:srgbClr>
                  </a:outerShdw>
                </a:effectLst>
              </a:rPr>
              <a:t>؟</a:t>
            </a:r>
            <a:endParaRPr lang="en-US" b="1" dirty="0">
              <a:ln/>
              <a:solidFill>
                <a:schemeClr val="accent4"/>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81DEC44E-B075-4BAF-A2F1-AD13E8B4C929}"/>
              </a:ext>
            </a:extLst>
          </p:cNvPr>
          <p:cNvSpPr txBox="1"/>
          <p:nvPr/>
        </p:nvSpPr>
        <p:spPr>
          <a:xfrm>
            <a:off x="5034344" y="273007"/>
            <a:ext cx="2645833" cy="1015663"/>
          </a:xfrm>
          <a:prstGeom prst="rect">
            <a:avLst/>
          </a:prstGeom>
          <a:noFill/>
        </p:spPr>
        <p:txBody>
          <a:bodyPr wrap="square" rtlCol="0">
            <a:spAutoFit/>
          </a:bodyPr>
          <a:lstStyle/>
          <a:p>
            <a:pPr algn="r"/>
            <a:r>
              <a:rPr lang="ar-EG" sz="6000" b="1" dirty="0">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شكرا  لكم</a:t>
            </a:r>
            <a:endParaRPr lang="en-US" sz="6000" b="1" dirty="0">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DE42EF67-3F61-4AF2-AC13-AC9916234BF9}"/>
              </a:ext>
            </a:extLst>
          </p:cNvPr>
          <p:cNvCxnSpPr>
            <a:cxnSpLocks/>
          </p:cNvCxnSpPr>
          <p:nvPr/>
        </p:nvCxnSpPr>
        <p:spPr>
          <a:xfrm flipH="1">
            <a:off x="4869920" y="1288670"/>
            <a:ext cx="2927883" cy="26553"/>
          </a:xfrm>
          <a:prstGeom prst="line">
            <a:avLst/>
          </a:prstGeom>
          <a:ln w="76200">
            <a:solidFill>
              <a:srgbClr val="BE1E3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042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339CA5-CF73-B3E4-E7D3-89EA871A9FEE}"/>
              </a:ext>
            </a:extLst>
          </p:cNvPr>
          <p:cNvSpPr/>
          <p:nvPr/>
        </p:nvSpPr>
        <p:spPr>
          <a:xfrm>
            <a:off x="0" y="0"/>
            <a:ext cx="12192000" cy="6858000"/>
          </a:xfrm>
          <a:prstGeom prst="rect">
            <a:avLst/>
          </a:prstGeom>
          <a:gradFill>
            <a:gsLst>
              <a:gs pos="0">
                <a:srgbClr val="002060"/>
              </a:gs>
              <a:gs pos="100000">
                <a:srgbClr val="18D89D"/>
              </a:gs>
            </a:gsLst>
            <a:lin ang="18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10D7D6D7-8E6A-C249-55F1-EF0E7C1922A2}"/>
              </a:ext>
            </a:extLst>
          </p:cNvPr>
          <p:cNvCxnSpPr>
            <a:cxnSpLocks/>
          </p:cNvCxnSpPr>
          <p:nvPr/>
        </p:nvCxnSpPr>
        <p:spPr>
          <a:xfrm flipH="1">
            <a:off x="805218" y="3101452"/>
            <a:ext cx="1059066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A25E30B-1BEE-E2A7-79C0-EE2C5E29957E}"/>
              </a:ext>
            </a:extLst>
          </p:cNvPr>
          <p:cNvSpPr txBox="1"/>
          <p:nvPr/>
        </p:nvSpPr>
        <p:spPr>
          <a:xfrm>
            <a:off x="805218" y="1802804"/>
            <a:ext cx="10590663" cy="1104470"/>
          </a:xfrm>
          <a:prstGeom prst="rect">
            <a:avLst/>
          </a:prstGeom>
          <a:gradFill flip="none" rotWithShape="1">
            <a:gsLst>
              <a:gs pos="100000">
                <a:srgbClr val="012A64"/>
              </a:gs>
              <a:gs pos="0">
                <a:srgbClr val="245D90"/>
              </a:gs>
            </a:gsLst>
            <a:path path="circle">
              <a:fillToRect l="50000" t="50000" r="50000" b="50000"/>
            </a:path>
            <a:tileRect/>
          </a:gradFill>
        </p:spPr>
        <p:txBody>
          <a:bodyPr wrap="square" bIns="182880" rtlCol="0" anchor="ctr">
            <a:spAutoFit/>
          </a:bodyPr>
          <a:lstStyle/>
          <a:p>
            <a:pPr algn="ctr">
              <a:lnSpc>
                <a:spcPct val="150000"/>
              </a:lnSpc>
            </a:pPr>
            <a:r>
              <a:rPr lang="ar-EG" sz="2000" b="1" dirty="0">
                <a:solidFill>
                  <a:schemeClr val="bg1"/>
                </a:solidFill>
              </a:rPr>
              <a:t>الكلمةُ العربيةُ في سياقاتِها متعددةَ المعنى، وهذا ما أَوْجدَ صعوبةً أمامَ الحاسوبِ في اختيارِ المعنى المناسبِ لها، وبناءِ تطبيقاتِ المعالجةِ الدلاليةِ لسياقاتِها، وفي مقدمتِها تطبيقاتُ بناءِ المعجمِ العربيّْ.</a:t>
            </a:r>
            <a:endParaRPr lang="en-US" sz="2000" b="1" dirty="0">
              <a:solidFill>
                <a:schemeClr val="bg1"/>
              </a:solidFill>
            </a:endParaRPr>
          </a:p>
        </p:txBody>
      </p:sp>
      <p:sp>
        <p:nvSpPr>
          <p:cNvPr id="13" name="Rectangle: Rounded Corners 12">
            <a:extLst>
              <a:ext uri="{FF2B5EF4-FFF2-40B4-BE49-F238E27FC236}">
                <a16:creationId xmlns:a16="http://schemas.microsoft.com/office/drawing/2014/main" id="{198FC429-D686-D041-51C5-8D0256702971}"/>
              </a:ext>
            </a:extLst>
          </p:cNvPr>
          <p:cNvSpPr/>
          <p:nvPr/>
        </p:nvSpPr>
        <p:spPr>
          <a:xfrm>
            <a:off x="8914262" y="4626589"/>
            <a:ext cx="1992573" cy="1651379"/>
          </a:xfrm>
          <a:prstGeom prst="roundRect">
            <a:avLst/>
          </a:prstGeom>
          <a:gradFill flip="none" rotWithShape="1">
            <a:gsLst>
              <a:gs pos="100000">
                <a:srgbClr val="012A64"/>
              </a:gs>
              <a:gs pos="35000">
                <a:srgbClr val="245D9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1800" dirty="0">
                <a:effectLst/>
                <a:ea typeface="Calibri" panose="020F0502020204030204" pitchFamily="34" charset="0"/>
                <a:cs typeface="Simplified Arabic" panose="02020603050405020304" pitchFamily="18" charset="-78"/>
              </a:rPr>
              <a:t>ربط المدخل المعجمي بمزيد من السياقات اللغوية المناسبة لمعناه أو معانيه</a:t>
            </a:r>
            <a:endParaRPr lang="en-US" sz="2000" b="1" dirty="0">
              <a:solidFill>
                <a:schemeClr val="bg1"/>
              </a:solidFill>
            </a:endParaRPr>
          </a:p>
        </p:txBody>
      </p:sp>
      <p:sp>
        <p:nvSpPr>
          <p:cNvPr id="14" name="Rectangle: Rounded Corners 13">
            <a:extLst>
              <a:ext uri="{FF2B5EF4-FFF2-40B4-BE49-F238E27FC236}">
                <a16:creationId xmlns:a16="http://schemas.microsoft.com/office/drawing/2014/main" id="{8BE568FF-3B96-3FFD-4C9A-49D6EB6AAC95}"/>
              </a:ext>
            </a:extLst>
          </p:cNvPr>
          <p:cNvSpPr/>
          <p:nvPr/>
        </p:nvSpPr>
        <p:spPr>
          <a:xfrm>
            <a:off x="5231641" y="4626589"/>
            <a:ext cx="1992573" cy="1651379"/>
          </a:xfrm>
          <a:prstGeom prst="roundRect">
            <a:avLst/>
          </a:prstGeom>
          <a:gradFill flip="none" rotWithShape="1">
            <a:gsLst>
              <a:gs pos="100000">
                <a:srgbClr val="012A64"/>
              </a:gs>
              <a:gs pos="35000">
                <a:srgbClr val="245D9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1800" dirty="0">
                <a:effectLst/>
                <a:ea typeface="Calibri" panose="020F0502020204030204" pitchFamily="34" charset="0"/>
                <a:cs typeface="Simplified Arabic" panose="02020603050405020304" pitchFamily="18" charset="-78"/>
              </a:rPr>
              <a:t>تحديد ما ينقص المعجم من كلمات ومعان جديدة</a:t>
            </a:r>
            <a:endParaRPr lang="en-US" sz="2000" b="1" dirty="0">
              <a:solidFill>
                <a:schemeClr val="bg1"/>
              </a:solidFill>
            </a:endParaRPr>
          </a:p>
        </p:txBody>
      </p:sp>
      <p:sp>
        <p:nvSpPr>
          <p:cNvPr id="15" name="Rectangle: Rounded Corners 14">
            <a:extLst>
              <a:ext uri="{FF2B5EF4-FFF2-40B4-BE49-F238E27FC236}">
                <a16:creationId xmlns:a16="http://schemas.microsoft.com/office/drawing/2014/main" id="{8473421C-E55A-6FE6-6A8F-1010230ABDA1}"/>
              </a:ext>
            </a:extLst>
          </p:cNvPr>
          <p:cNvSpPr/>
          <p:nvPr/>
        </p:nvSpPr>
        <p:spPr>
          <a:xfrm>
            <a:off x="1549020" y="4626589"/>
            <a:ext cx="1992573" cy="1651379"/>
          </a:xfrm>
          <a:prstGeom prst="roundRect">
            <a:avLst/>
          </a:prstGeom>
          <a:gradFill flip="none" rotWithShape="1">
            <a:gsLst>
              <a:gs pos="100000">
                <a:srgbClr val="012A64"/>
              </a:gs>
              <a:gs pos="35000">
                <a:srgbClr val="245D9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1800" dirty="0">
                <a:effectLst/>
                <a:ea typeface="Calibri" panose="020F0502020204030204" pitchFamily="34" charset="0"/>
                <a:cs typeface="Simplified Arabic" panose="02020603050405020304" pitchFamily="18" charset="-78"/>
              </a:rPr>
              <a:t>تحديد نسبة شيوع الاستخدام للمدخل المعجمي أو لأي معنى من معانيه</a:t>
            </a:r>
            <a:endParaRPr lang="en-US" sz="2000" b="1" dirty="0">
              <a:solidFill>
                <a:schemeClr val="bg1"/>
              </a:solidFill>
            </a:endParaRPr>
          </a:p>
        </p:txBody>
      </p:sp>
      <p:sp>
        <p:nvSpPr>
          <p:cNvPr id="17" name="Rectangle: Rounded Corners 16">
            <a:extLst>
              <a:ext uri="{FF2B5EF4-FFF2-40B4-BE49-F238E27FC236}">
                <a16:creationId xmlns:a16="http://schemas.microsoft.com/office/drawing/2014/main" id="{166066FB-E41D-4E21-04D9-D6A39283FDB0}"/>
              </a:ext>
            </a:extLst>
          </p:cNvPr>
          <p:cNvSpPr/>
          <p:nvPr/>
        </p:nvSpPr>
        <p:spPr>
          <a:xfrm>
            <a:off x="5099713" y="589255"/>
            <a:ext cx="1992573" cy="625396"/>
          </a:xfrm>
          <a:prstGeom prst="roundRect">
            <a:avLst/>
          </a:prstGeom>
          <a:gradFill flip="none" rotWithShape="1">
            <a:gsLst>
              <a:gs pos="100000">
                <a:srgbClr val="012A64"/>
              </a:gs>
              <a:gs pos="35000">
                <a:srgbClr val="245D9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3600" b="1" dirty="0">
                <a:solidFill>
                  <a:schemeClr val="bg1"/>
                </a:solidFill>
              </a:rPr>
              <a:t>المشكلة</a:t>
            </a:r>
            <a:endParaRPr lang="en-US" sz="2000" b="1" dirty="0">
              <a:solidFill>
                <a:schemeClr val="bg1"/>
              </a:solidFill>
            </a:endParaRPr>
          </a:p>
        </p:txBody>
      </p:sp>
      <p:pic>
        <p:nvPicPr>
          <p:cNvPr id="37" name="Picture 36">
            <a:extLst>
              <a:ext uri="{FF2B5EF4-FFF2-40B4-BE49-F238E27FC236}">
                <a16:creationId xmlns:a16="http://schemas.microsoft.com/office/drawing/2014/main" id="{591082A2-B6A4-3139-93F6-08435BF0F70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751959" y="3266025"/>
            <a:ext cx="912057" cy="1223280"/>
          </a:xfrm>
          <a:prstGeom prst="rect">
            <a:avLst/>
          </a:prstGeom>
        </p:spPr>
      </p:pic>
      <p:pic>
        <p:nvPicPr>
          <p:cNvPr id="41" name="Picture 40">
            <a:extLst>
              <a:ext uri="{FF2B5EF4-FFF2-40B4-BE49-F238E27FC236}">
                <a16:creationId xmlns:a16="http://schemas.microsoft.com/office/drawing/2014/main" id="{D141C41A-170D-01FB-200B-726176E63FA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956182" y="3361290"/>
            <a:ext cx="1249522" cy="1133825"/>
          </a:xfrm>
          <a:prstGeom prst="rect">
            <a:avLst/>
          </a:prstGeom>
        </p:spPr>
      </p:pic>
      <p:pic>
        <p:nvPicPr>
          <p:cNvPr id="18" name="Picture 17">
            <a:extLst>
              <a:ext uri="{FF2B5EF4-FFF2-40B4-BE49-F238E27FC236}">
                <a16:creationId xmlns:a16="http://schemas.microsoft.com/office/drawing/2014/main" id="{4494A44E-6DC6-441A-8007-465A70F61D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5817" y="3429000"/>
            <a:ext cx="899801" cy="855909"/>
          </a:xfrm>
          <a:prstGeom prst="rect">
            <a:avLst/>
          </a:prstGeom>
        </p:spPr>
      </p:pic>
      <p:sp>
        <p:nvSpPr>
          <p:cNvPr id="20" name="TextBox 19">
            <a:extLst>
              <a:ext uri="{FF2B5EF4-FFF2-40B4-BE49-F238E27FC236}">
                <a16:creationId xmlns:a16="http://schemas.microsoft.com/office/drawing/2014/main" id="{0CACA83B-38CB-43D4-BB71-602704D71FD8}"/>
              </a:ext>
            </a:extLst>
          </p:cNvPr>
          <p:cNvSpPr txBox="1"/>
          <p:nvPr/>
        </p:nvSpPr>
        <p:spPr>
          <a:xfrm>
            <a:off x="10906836" y="192719"/>
            <a:ext cx="954510" cy="707886"/>
          </a:xfrm>
          <a:prstGeom prst="rect">
            <a:avLst/>
          </a:prstGeom>
          <a:noFill/>
        </p:spPr>
        <p:txBody>
          <a:bodyPr wrap="square" rtlCol="0">
            <a:spAutoFit/>
          </a:bodyPr>
          <a:lstStyle/>
          <a:p>
            <a:pPr algn="ctr"/>
            <a:r>
              <a:rPr lang="en-US" sz="2000" b="1" dirty="0">
                <a:solidFill>
                  <a:srgbClr val="C00000"/>
                </a:solidFill>
                <a:latin typeface="Arial" panose="020B0604020202020204" pitchFamily="34" charset="0"/>
                <a:cs typeface="Arial" panose="020B0604020202020204" pitchFamily="34" charset="0"/>
              </a:rPr>
              <a:t>ASLS</a:t>
            </a:r>
            <a:br>
              <a:rPr lang="en-US" sz="2000" b="1" dirty="0">
                <a:solidFill>
                  <a:srgbClr val="C00000"/>
                </a:solidFill>
                <a:latin typeface="Arial" panose="020B0604020202020204" pitchFamily="34" charset="0"/>
                <a:cs typeface="Arial" panose="020B0604020202020204" pitchFamily="34" charset="0"/>
              </a:rPr>
            </a:br>
            <a:r>
              <a:rPr lang="ar-EG" sz="2000" b="1" dirty="0">
                <a:solidFill>
                  <a:srgbClr val="C00000"/>
                </a:solidFill>
                <a:latin typeface="Arial" panose="020B0604020202020204" pitchFamily="34" charset="0"/>
                <a:cs typeface="Arial" panose="020B0604020202020204" pitchFamily="34" charset="0"/>
              </a:rPr>
              <a:t>أسلس</a:t>
            </a:r>
            <a:endParaRPr lang="en-US" sz="12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1244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339CA5-CF73-B3E4-E7D3-89EA871A9FEE}"/>
              </a:ext>
            </a:extLst>
          </p:cNvPr>
          <p:cNvSpPr/>
          <p:nvPr/>
        </p:nvSpPr>
        <p:spPr>
          <a:xfrm>
            <a:off x="0" y="0"/>
            <a:ext cx="12192000" cy="6858000"/>
          </a:xfrm>
          <a:prstGeom prst="rect">
            <a:avLst/>
          </a:prstGeom>
          <a:gradFill>
            <a:gsLst>
              <a:gs pos="0">
                <a:srgbClr val="002060"/>
              </a:gs>
              <a:gs pos="100000">
                <a:srgbClr val="18D89D"/>
              </a:gs>
            </a:gsLst>
            <a:lin ang="18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10D7D6D7-8E6A-C249-55F1-EF0E7C1922A2}"/>
              </a:ext>
            </a:extLst>
          </p:cNvPr>
          <p:cNvCxnSpPr>
            <a:cxnSpLocks/>
          </p:cNvCxnSpPr>
          <p:nvPr/>
        </p:nvCxnSpPr>
        <p:spPr>
          <a:xfrm flipH="1">
            <a:off x="805218" y="3128748"/>
            <a:ext cx="1059066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A25E30B-1BEE-E2A7-79C0-EE2C5E29957E}"/>
              </a:ext>
            </a:extLst>
          </p:cNvPr>
          <p:cNvSpPr txBox="1"/>
          <p:nvPr/>
        </p:nvSpPr>
        <p:spPr>
          <a:xfrm>
            <a:off x="805218" y="1609896"/>
            <a:ext cx="10590663" cy="1408399"/>
          </a:xfrm>
          <a:prstGeom prst="rect">
            <a:avLst/>
          </a:prstGeom>
          <a:gradFill flip="none" rotWithShape="1">
            <a:gsLst>
              <a:gs pos="100000">
                <a:srgbClr val="012A64"/>
              </a:gs>
              <a:gs pos="0">
                <a:srgbClr val="245D90"/>
              </a:gs>
            </a:gsLst>
            <a:path path="circle">
              <a:fillToRect l="50000" t="50000" r="50000" b="50000"/>
            </a:path>
            <a:tileRect/>
          </a:gradFill>
        </p:spPr>
        <p:txBody>
          <a:bodyPr wrap="square" tIns="182880" bIns="182880" rtlCol="0" anchor="ctr">
            <a:spAutoFit/>
          </a:bodyPr>
          <a:lstStyle/>
          <a:p>
            <a:pPr marR="0" lvl="0" algn="just" rtl="1">
              <a:lnSpc>
                <a:spcPct val="115000"/>
              </a:lnSpc>
              <a:spcBef>
                <a:spcPts val="0"/>
              </a:spcBef>
              <a:spcAft>
                <a:spcPts val="1000"/>
              </a:spcAft>
            </a:pPr>
            <a:r>
              <a:rPr lang="ar-EG" sz="2000" b="1" dirty="0">
                <a:solidFill>
                  <a:schemeClr val="bg1"/>
                </a:solidFill>
              </a:rPr>
              <a:t>بناء محلل دلالي للنصوص العربية يعتمد على الذكاء الاصطناعي في فك الالتباس الدلالي للكلمة في سياقاتها، وتوزيع تلك السياقات إلى مجموعات دلالية، تمثل سياقات كل مجموعة منها معنى واحدا باستخدام خوارزمية </a:t>
            </a:r>
            <a:r>
              <a:rPr lang="ar-EG" sz="2000" b="1" dirty="0" err="1">
                <a:solidFill>
                  <a:schemeClr val="bg1"/>
                </a:solidFill>
              </a:rPr>
              <a:t>دريتشليت</a:t>
            </a:r>
            <a:r>
              <a:rPr lang="ar-EG" sz="2000" b="1" dirty="0">
                <a:solidFill>
                  <a:schemeClr val="bg1"/>
                </a:solidFill>
              </a:rPr>
              <a:t> الكامن </a:t>
            </a:r>
            <a:r>
              <a:rPr lang="en-US" sz="2000" b="1" dirty="0">
                <a:solidFill>
                  <a:schemeClr val="bg1"/>
                </a:solidFill>
              </a:rPr>
              <a:t>LDA</a:t>
            </a:r>
            <a:r>
              <a:rPr lang="ar-EG" sz="2000" b="1" dirty="0">
                <a:solidFill>
                  <a:schemeClr val="bg1"/>
                </a:solidFill>
              </a:rPr>
              <a:t> ونموذج تجميع المتصاحبات </a:t>
            </a:r>
            <a:r>
              <a:rPr lang="en-US" sz="2000" b="1" dirty="0">
                <a:solidFill>
                  <a:schemeClr val="bg1"/>
                </a:solidFill>
              </a:rPr>
              <a:t>Ego-Graph&gt;</a:t>
            </a:r>
          </a:p>
        </p:txBody>
      </p:sp>
      <p:sp>
        <p:nvSpPr>
          <p:cNvPr id="13" name="Rectangle: Rounded Corners 12">
            <a:extLst>
              <a:ext uri="{FF2B5EF4-FFF2-40B4-BE49-F238E27FC236}">
                <a16:creationId xmlns:a16="http://schemas.microsoft.com/office/drawing/2014/main" id="{198FC429-D686-D041-51C5-8D0256702971}"/>
              </a:ext>
            </a:extLst>
          </p:cNvPr>
          <p:cNvSpPr/>
          <p:nvPr/>
        </p:nvSpPr>
        <p:spPr>
          <a:xfrm>
            <a:off x="8761864" y="4299042"/>
            <a:ext cx="2144972" cy="1651379"/>
          </a:xfrm>
          <a:prstGeom prst="roundRect">
            <a:avLst/>
          </a:prstGeom>
          <a:gradFill flip="none" rotWithShape="1">
            <a:gsLst>
              <a:gs pos="100000">
                <a:srgbClr val="012A64"/>
              </a:gs>
              <a:gs pos="35000">
                <a:srgbClr val="245D9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2000" b="1" dirty="0">
                <a:solidFill>
                  <a:schemeClr val="bg1"/>
                </a:solidFill>
              </a:rPr>
              <a:t>تشذيب سياقات المدونة</a:t>
            </a:r>
            <a:endParaRPr lang="en-US" sz="2000" b="1" dirty="0">
              <a:solidFill>
                <a:schemeClr val="bg1"/>
              </a:solidFill>
            </a:endParaRPr>
          </a:p>
        </p:txBody>
      </p:sp>
      <p:sp>
        <p:nvSpPr>
          <p:cNvPr id="14" name="Rectangle: Rounded Corners 13">
            <a:extLst>
              <a:ext uri="{FF2B5EF4-FFF2-40B4-BE49-F238E27FC236}">
                <a16:creationId xmlns:a16="http://schemas.microsoft.com/office/drawing/2014/main" id="{8BE568FF-3B96-3FFD-4C9A-49D6EB6AAC95}"/>
              </a:ext>
            </a:extLst>
          </p:cNvPr>
          <p:cNvSpPr/>
          <p:nvPr/>
        </p:nvSpPr>
        <p:spPr>
          <a:xfrm>
            <a:off x="5079243" y="4299042"/>
            <a:ext cx="2144972" cy="1651379"/>
          </a:xfrm>
          <a:prstGeom prst="roundRect">
            <a:avLst/>
          </a:prstGeom>
          <a:gradFill flip="none" rotWithShape="1">
            <a:gsLst>
              <a:gs pos="100000">
                <a:srgbClr val="012A64"/>
              </a:gs>
              <a:gs pos="35000">
                <a:srgbClr val="245D9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2000" b="1" dirty="0">
                <a:solidFill>
                  <a:schemeClr val="bg1"/>
                </a:solidFill>
              </a:rPr>
              <a:t>استخراج متصاحبات الكلمة في كل سياق</a:t>
            </a:r>
            <a:endParaRPr lang="en-US" sz="2000" b="1" dirty="0">
              <a:solidFill>
                <a:schemeClr val="bg1"/>
              </a:solidFill>
            </a:endParaRPr>
          </a:p>
        </p:txBody>
      </p:sp>
      <p:sp>
        <p:nvSpPr>
          <p:cNvPr id="15" name="Rectangle: Rounded Corners 14">
            <a:extLst>
              <a:ext uri="{FF2B5EF4-FFF2-40B4-BE49-F238E27FC236}">
                <a16:creationId xmlns:a16="http://schemas.microsoft.com/office/drawing/2014/main" id="{8473421C-E55A-6FE6-6A8F-1010230ABDA1}"/>
              </a:ext>
            </a:extLst>
          </p:cNvPr>
          <p:cNvSpPr/>
          <p:nvPr/>
        </p:nvSpPr>
        <p:spPr>
          <a:xfrm>
            <a:off x="1396622" y="4299042"/>
            <a:ext cx="2144971" cy="1651379"/>
          </a:xfrm>
          <a:prstGeom prst="roundRect">
            <a:avLst/>
          </a:prstGeom>
          <a:gradFill flip="none" rotWithShape="1">
            <a:gsLst>
              <a:gs pos="100000">
                <a:srgbClr val="012A64"/>
              </a:gs>
              <a:gs pos="35000">
                <a:srgbClr val="245D9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2000" b="1" dirty="0"/>
              <a:t>توزيع السياقات إلى مجموعات وفق مقدار التشابه بينها</a:t>
            </a:r>
            <a:endParaRPr lang="en-US" sz="2000" b="1" dirty="0"/>
          </a:p>
        </p:txBody>
      </p:sp>
      <p:sp>
        <p:nvSpPr>
          <p:cNvPr id="17" name="Rectangle: Rounded Corners 16">
            <a:extLst>
              <a:ext uri="{FF2B5EF4-FFF2-40B4-BE49-F238E27FC236}">
                <a16:creationId xmlns:a16="http://schemas.microsoft.com/office/drawing/2014/main" id="{166066FB-E41D-4E21-04D9-D6A39283FDB0}"/>
              </a:ext>
            </a:extLst>
          </p:cNvPr>
          <p:cNvSpPr/>
          <p:nvPr/>
        </p:nvSpPr>
        <p:spPr>
          <a:xfrm>
            <a:off x="5099713" y="589255"/>
            <a:ext cx="1992573" cy="625396"/>
          </a:xfrm>
          <a:prstGeom prst="roundRect">
            <a:avLst/>
          </a:prstGeom>
          <a:gradFill flip="none" rotWithShape="1">
            <a:gsLst>
              <a:gs pos="100000">
                <a:srgbClr val="012A64"/>
              </a:gs>
              <a:gs pos="35000">
                <a:srgbClr val="245D9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3600" b="1" dirty="0">
                <a:solidFill>
                  <a:schemeClr val="bg1"/>
                </a:solidFill>
              </a:rPr>
              <a:t>الحل</a:t>
            </a:r>
            <a:endParaRPr lang="en-US" sz="2000" b="1" dirty="0">
              <a:solidFill>
                <a:schemeClr val="bg1"/>
              </a:solidFill>
            </a:endParaRPr>
          </a:p>
        </p:txBody>
      </p:sp>
      <p:pic>
        <p:nvPicPr>
          <p:cNvPr id="18" name="Picture 17">
            <a:extLst>
              <a:ext uri="{FF2B5EF4-FFF2-40B4-BE49-F238E27FC236}">
                <a16:creationId xmlns:a16="http://schemas.microsoft.com/office/drawing/2014/main" id="{0D3A5FEC-2C27-530E-B441-F508653CE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6638" y="3391463"/>
            <a:ext cx="768293" cy="777439"/>
          </a:xfrm>
          <a:prstGeom prst="rect">
            <a:avLst/>
          </a:prstGeom>
        </p:spPr>
      </p:pic>
      <p:pic>
        <p:nvPicPr>
          <p:cNvPr id="20" name="Picture 19">
            <a:extLst>
              <a:ext uri="{FF2B5EF4-FFF2-40B4-BE49-F238E27FC236}">
                <a16:creationId xmlns:a16="http://schemas.microsoft.com/office/drawing/2014/main" id="{81EF5E0F-12CA-8E3B-70CE-FA6386C3F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3868" y="3441839"/>
            <a:ext cx="750000" cy="713415"/>
          </a:xfrm>
          <a:prstGeom prst="rect">
            <a:avLst/>
          </a:prstGeom>
        </p:spPr>
      </p:pic>
      <p:pic>
        <p:nvPicPr>
          <p:cNvPr id="22" name="Picture 21">
            <a:extLst>
              <a:ext uri="{FF2B5EF4-FFF2-40B4-BE49-F238E27FC236}">
                <a16:creationId xmlns:a16="http://schemas.microsoft.com/office/drawing/2014/main" id="{FD5E773C-1594-8ADE-36D9-24D7448B2D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7425" y="3402157"/>
            <a:ext cx="722561" cy="759146"/>
          </a:xfrm>
          <a:prstGeom prst="rect">
            <a:avLst/>
          </a:prstGeom>
        </p:spPr>
      </p:pic>
      <p:sp>
        <p:nvSpPr>
          <p:cNvPr id="19" name="TextBox 18">
            <a:extLst>
              <a:ext uri="{FF2B5EF4-FFF2-40B4-BE49-F238E27FC236}">
                <a16:creationId xmlns:a16="http://schemas.microsoft.com/office/drawing/2014/main" id="{7C51585D-7C72-4DF6-BA23-630104370A14}"/>
              </a:ext>
            </a:extLst>
          </p:cNvPr>
          <p:cNvSpPr txBox="1"/>
          <p:nvPr/>
        </p:nvSpPr>
        <p:spPr>
          <a:xfrm>
            <a:off x="10906836" y="192719"/>
            <a:ext cx="954510" cy="707886"/>
          </a:xfrm>
          <a:prstGeom prst="rect">
            <a:avLst/>
          </a:prstGeom>
          <a:noFill/>
        </p:spPr>
        <p:txBody>
          <a:bodyPr wrap="square" rtlCol="0">
            <a:spAutoFit/>
          </a:bodyPr>
          <a:lstStyle/>
          <a:p>
            <a:pPr algn="ctr"/>
            <a:r>
              <a:rPr lang="en-US" sz="2000" b="1" dirty="0">
                <a:solidFill>
                  <a:srgbClr val="C00000"/>
                </a:solidFill>
                <a:latin typeface="Arial" panose="020B0604020202020204" pitchFamily="34" charset="0"/>
                <a:cs typeface="Arial" panose="020B0604020202020204" pitchFamily="34" charset="0"/>
              </a:rPr>
              <a:t>ASLS</a:t>
            </a:r>
            <a:br>
              <a:rPr lang="en-US" sz="2000" b="1" dirty="0">
                <a:solidFill>
                  <a:srgbClr val="C00000"/>
                </a:solidFill>
                <a:latin typeface="Arial" panose="020B0604020202020204" pitchFamily="34" charset="0"/>
                <a:cs typeface="Arial" panose="020B0604020202020204" pitchFamily="34" charset="0"/>
              </a:rPr>
            </a:br>
            <a:r>
              <a:rPr lang="ar-EG" sz="2000" b="1" dirty="0">
                <a:solidFill>
                  <a:srgbClr val="C00000"/>
                </a:solidFill>
                <a:latin typeface="Arial" panose="020B0604020202020204" pitchFamily="34" charset="0"/>
                <a:cs typeface="Arial" panose="020B0604020202020204" pitchFamily="34" charset="0"/>
              </a:rPr>
              <a:t>أسلس</a:t>
            </a:r>
            <a:endParaRPr lang="en-US" sz="12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0164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764768-0E2E-27B8-0951-6B4C5FEA04D6}"/>
              </a:ext>
            </a:extLst>
          </p:cNvPr>
          <p:cNvSpPr/>
          <p:nvPr/>
        </p:nvSpPr>
        <p:spPr>
          <a:xfrm>
            <a:off x="0" y="0"/>
            <a:ext cx="12192000" cy="6858000"/>
          </a:xfrm>
          <a:prstGeom prst="rect">
            <a:avLst/>
          </a:prstGeom>
          <a:gradFill>
            <a:gsLst>
              <a:gs pos="0">
                <a:srgbClr val="002060"/>
              </a:gs>
              <a:gs pos="100000">
                <a:srgbClr val="18D89D"/>
              </a:gs>
            </a:gsLst>
            <a:lin ang="18600000" scaled="0"/>
          </a:gra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dirty="0"/>
          </a:p>
        </p:txBody>
      </p:sp>
      <p:sp>
        <p:nvSpPr>
          <p:cNvPr id="5" name="Rectangle 4">
            <a:extLst>
              <a:ext uri="{FF2B5EF4-FFF2-40B4-BE49-F238E27FC236}">
                <a16:creationId xmlns:a16="http://schemas.microsoft.com/office/drawing/2014/main" id="{A4BBE351-0B32-3095-9835-FC8013C5EB06}"/>
              </a:ext>
            </a:extLst>
          </p:cNvPr>
          <p:cNvSpPr/>
          <p:nvPr/>
        </p:nvSpPr>
        <p:spPr>
          <a:xfrm>
            <a:off x="1327790" y="2712403"/>
            <a:ext cx="1786886" cy="1768793"/>
          </a:xfrm>
          <a:prstGeom prst="rect">
            <a:avLst/>
          </a:prstGeom>
          <a:gradFill>
            <a:gsLst>
              <a:gs pos="100000">
                <a:srgbClr val="002060"/>
              </a:gs>
              <a:gs pos="0">
                <a:srgbClr val="7030A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2400" b="1" dirty="0"/>
              <a:t>التشبيك الدلالي بين مداخل المعجم</a:t>
            </a:r>
            <a:endParaRPr lang="en-US" sz="2400" b="1" dirty="0"/>
          </a:p>
        </p:txBody>
      </p:sp>
      <p:sp>
        <p:nvSpPr>
          <p:cNvPr id="6" name="Rectangle 5">
            <a:extLst>
              <a:ext uri="{FF2B5EF4-FFF2-40B4-BE49-F238E27FC236}">
                <a16:creationId xmlns:a16="http://schemas.microsoft.com/office/drawing/2014/main" id="{D99DE7AD-2384-94C1-1C83-05B5BAEF0412}"/>
              </a:ext>
            </a:extLst>
          </p:cNvPr>
          <p:cNvSpPr/>
          <p:nvPr/>
        </p:nvSpPr>
        <p:spPr>
          <a:xfrm>
            <a:off x="5525744" y="2703195"/>
            <a:ext cx="1786886" cy="1778002"/>
          </a:xfrm>
          <a:prstGeom prst="rect">
            <a:avLst/>
          </a:prstGeom>
          <a:gradFill>
            <a:gsLst>
              <a:gs pos="100000">
                <a:srgbClr val="002060"/>
              </a:gs>
              <a:gs pos="0">
                <a:srgbClr val="7030A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2400" b="1" dirty="0"/>
              <a:t>تزويد المعجم بمعان جديدة</a:t>
            </a:r>
            <a:endParaRPr lang="en-US" sz="2400" b="1" dirty="0"/>
          </a:p>
        </p:txBody>
      </p:sp>
      <p:sp>
        <p:nvSpPr>
          <p:cNvPr id="7" name="Rectangle 6">
            <a:extLst>
              <a:ext uri="{FF2B5EF4-FFF2-40B4-BE49-F238E27FC236}">
                <a16:creationId xmlns:a16="http://schemas.microsoft.com/office/drawing/2014/main" id="{6132BA3D-C3A7-5CBB-6501-0D1C7E1EB2C4}"/>
              </a:ext>
            </a:extLst>
          </p:cNvPr>
          <p:cNvSpPr/>
          <p:nvPr/>
        </p:nvSpPr>
        <p:spPr>
          <a:xfrm>
            <a:off x="9466840" y="2714530"/>
            <a:ext cx="1786886" cy="1778003"/>
          </a:xfrm>
          <a:prstGeom prst="rect">
            <a:avLst/>
          </a:prstGeom>
          <a:gradFill>
            <a:gsLst>
              <a:gs pos="100000">
                <a:srgbClr val="002060"/>
              </a:gs>
              <a:gs pos="0">
                <a:srgbClr val="7030A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2400" b="1" dirty="0"/>
              <a:t>ربط المداخل المعجمية بسياقات جديدة</a:t>
            </a:r>
            <a:endParaRPr lang="en-US" sz="2400" b="1" dirty="0"/>
          </a:p>
        </p:txBody>
      </p:sp>
      <p:sp>
        <p:nvSpPr>
          <p:cNvPr id="8" name="Rectangle: Rounded Corners 7">
            <a:extLst>
              <a:ext uri="{FF2B5EF4-FFF2-40B4-BE49-F238E27FC236}">
                <a16:creationId xmlns:a16="http://schemas.microsoft.com/office/drawing/2014/main" id="{8244A50C-6082-4718-8EBF-762D6E688031}"/>
              </a:ext>
            </a:extLst>
          </p:cNvPr>
          <p:cNvSpPr/>
          <p:nvPr/>
        </p:nvSpPr>
        <p:spPr>
          <a:xfrm>
            <a:off x="1467500" y="883955"/>
            <a:ext cx="9055376" cy="758578"/>
          </a:xfrm>
          <a:prstGeom prst="roundRect">
            <a:avLst/>
          </a:prstGeom>
          <a:gradFill flip="none" rotWithShape="1">
            <a:gsLst>
              <a:gs pos="100000">
                <a:srgbClr val="012A64"/>
              </a:gs>
              <a:gs pos="35000">
                <a:srgbClr val="245D9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3600" b="1" dirty="0"/>
              <a:t>إثراء منظومة معجم الرياض</a:t>
            </a:r>
            <a:endParaRPr lang="en-US" sz="3600" b="1" dirty="0"/>
          </a:p>
        </p:txBody>
      </p:sp>
      <p:cxnSp>
        <p:nvCxnSpPr>
          <p:cNvPr id="16" name="Straight Connector 15">
            <a:extLst>
              <a:ext uri="{FF2B5EF4-FFF2-40B4-BE49-F238E27FC236}">
                <a16:creationId xmlns:a16="http://schemas.microsoft.com/office/drawing/2014/main" id="{EB02A20D-2FA0-4CF3-B362-85A2EBF034D1}"/>
              </a:ext>
            </a:extLst>
          </p:cNvPr>
          <p:cNvCxnSpPr>
            <a:cxnSpLocks/>
          </p:cNvCxnSpPr>
          <p:nvPr/>
        </p:nvCxnSpPr>
        <p:spPr>
          <a:xfrm flipH="1">
            <a:off x="1467500" y="1809148"/>
            <a:ext cx="9055376" cy="1244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1B5A073-2F78-495C-B3E4-53811097FAB7}"/>
              </a:ext>
            </a:extLst>
          </p:cNvPr>
          <p:cNvSpPr txBox="1"/>
          <p:nvPr/>
        </p:nvSpPr>
        <p:spPr>
          <a:xfrm>
            <a:off x="10906836" y="192719"/>
            <a:ext cx="954510" cy="707886"/>
          </a:xfrm>
          <a:prstGeom prst="rect">
            <a:avLst/>
          </a:prstGeom>
          <a:noFill/>
        </p:spPr>
        <p:txBody>
          <a:bodyPr wrap="square" rtlCol="0">
            <a:spAutoFit/>
          </a:bodyPr>
          <a:lstStyle/>
          <a:p>
            <a:pPr algn="ctr"/>
            <a:r>
              <a:rPr lang="en-US" sz="2000" b="1" dirty="0">
                <a:solidFill>
                  <a:srgbClr val="C00000"/>
                </a:solidFill>
                <a:latin typeface="Arial" panose="020B0604020202020204" pitchFamily="34" charset="0"/>
                <a:cs typeface="Arial" panose="020B0604020202020204" pitchFamily="34" charset="0"/>
              </a:rPr>
              <a:t>ASLS</a:t>
            </a:r>
            <a:br>
              <a:rPr lang="en-US" sz="2000" b="1" dirty="0">
                <a:solidFill>
                  <a:srgbClr val="C00000"/>
                </a:solidFill>
                <a:latin typeface="Arial" panose="020B0604020202020204" pitchFamily="34" charset="0"/>
                <a:cs typeface="Arial" panose="020B0604020202020204" pitchFamily="34" charset="0"/>
              </a:rPr>
            </a:br>
            <a:r>
              <a:rPr lang="ar-EG" sz="2000" b="1" dirty="0">
                <a:solidFill>
                  <a:srgbClr val="C00000"/>
                </a:solidFill>
                <a:latin typeface="Arial" panose="020B0604020202020204" pitchFamily="34" charset="0"/>
                <a:cs typeface="Arial" panose="020B0604020202020204" pitchFamily="34" charset="0"/>
              </a:rPr>
              <a:t>أسلس</a:t>
            </a:r>
            <a:endParaRPr lang="en-US" sz="1200" b="1" dirty="0">
              <a:solidFill>
                <a:srgbClr val="C00000"/>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B8637D3C-4C47-4B65-8797-3584E826F6BB}"/>
              </a:ext>
            </a:extLst>
          </p:cNvPr>
          <p:cNvSpPr/>
          <p:nvPr/>
        </p:nvSpPr>
        <p:spPr>
          <a:xfrm>
            <a:off x="7496292" y="4412412"/>
            <a:ext cx="1855815" cy="1768793"/>
          </a:xfrm>
          <a:prstGeom prst="rect">
            <a:avLst/>
          </a:prstGeom>
          <a:gradFill>
            <a:gsLst>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2400" b="1" dirty="0"/>
              <a:t>قياس نسب شيوع المعاني</a:t>
            </a:r>
            <a:endParaRPr lang="en-US" sz="2400" b="1" dirty="0"/>
          </a:p>
        </p:txBody>
      </p:sp>
      <p:sp>
        <p:nvSpPr>
          <p:cNvPr id="20" name="Rectangle 19">
            <a:extLst>
              <a:ext uri="{FF2B5EF4-FFF2-40B4-BE49-F238E27FC236}">
                <a16:creationId xmlns:a16="http://schemas.microsoft.com/office/drawing/2014/main" id="{48BA59DA-87F5-424A-98D7-0AC3FC7E23B2}"/>
              </a:ext>
            </a:extLst>
          </p:cNvPr>
          <p:cNvSpPr/>
          <p:nvPr/>
        </p:nvSpPr>
        <p:spPr>
          <a:xfrm>
            <a:off x="3298337" y="4474115"/>
            <a:ext cx="2043745" cy="1768793"/>
          </a:xfrm>
          <a:prstGeom prst="rect">
            <a:avLst/>
          </a:prstGeom>
          <a:gradFill>
            <a:gsLst>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2400" b="1" dirty="0"/>
              <a:t>التوسيم الدلالي لمدونة المعجم</a:t>
            </a:r>
            <a:endParaRPr lang="en-US" sz="2400" b="1" dirty="0"/>
          </a:p>
        </p:txBody>
      </p:sp>
    </p:spTree>
    <p:extLst>
      <p:ext uri="{BB962C8B-B14F-4D97-AF65-F5344CB8AC3E}">
        <p14:creationId xmlns:p14="http://schemas.microsoft.com/office/powerpoint/2010/main" val="3464361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764768-0E2E-27B8-0951-6B4C5FEA04D6}"/>
              </a:ext>
            </a:extLst>
          </p:cNvPr>
          <p:cNvSpPr/>
          <p:nvPr/>
        </p:nvSpPr>
        <p:spPr>
          <a:xfrm>
            <a:off x="0" y="14288"/>
            <a:ext cx="12192000" cy="6858000"/>
          </a:xfrm>
          <a:prstGeom prst="rect">
            <a:avLst/>
          </a:prstGeom>
          <a:gradFill>
            <a:gsLst>
              <a:gs pos="0">
                <a:srgbClr val="002060"/>
              </a:gs>
              <a:gs pos="100000">
                <a:srgbClr val="18D89D"/>
              </a:gs>
            </a:gsLst>
            <a:lin ang="18600000" scaled="0"/>
          </a:gra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dirty="0"/>
          </a:p>
        </p:txBody>
      </p:sp>
      <p:sp>
        <p:nvSpPr>
          <p:cNvPr id="5" name="Rectangle 4">
            <a:extLst>
              <a:ext uri="{FF2B5EF4-FFF2-40B4-BE49-F238E27FC236}">
                <a16:creationId xmlns:a16="http://schemas.microsoft.com/office/drawing/2014/main" id="{A4BBE351-0B32-3095-9835-FC8013C5EB06}"/>
              </a:ext>
            </a:extLst>
          </p:cNvPr>
          <p:cNvSpPr/>
          <p:nvPr/>
        </p:nvSpPr>
        <p:spPr>
          <a:xfrm>
            <a:off x="5118652" y="2288085"/>
            <a:ext cx="5788183" cy="758578"/>
          </a:xfrm>
          <a:prstGeom prst="rect">
            <a:avLst/>
          </a:prstGeom>
          <a:gradFill>
            <a:gsLst>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a:t>مدونة لغوية بحجم 7 مليون كلمة تقريبا</a:t>
            </a:r>
            <a:endParaRPr lang="en-US" sz="2400" b="1" dirty="0"/>
          </a:p>
        </p:txBody>
      </p:sp>
      <p:sp>
        <p:nvSpPr>
          <p:cNvPr id="6" name="Rectangle 5">
            <a:extLst>
              <a:ext uri="{FF2B5EF4-FFF2-40B4-BE49-F238E27FC236}">
                <a16:creationId xmlns:a16="http://schemas.microsoft.com/office/drawing/2014/main" id="{D99DE7AD-2384-94C1-1C83-05B5BAEF0412}"/>
              </a:ext>
            </a:extLst>
          </p:cNvPr>
          <p:cNvSpPr/>
          <p:nvPr/>
        </p:nvSpPr>
        <p:spPr>
          <a:xfrm>
            <a:off x="1467500" y="3287761"/>
            <a:ext cx="5788184" cy="746132"/>
          </a:xfrm>
          <a:prstGeom prst="rect">
            <a:avLst/>
          </a:prstGeom>
          <a:gradFill>
            <a:gsLst>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a:t>مجزع الكلمات </a:t>
            </a:r>
            <a:r>
              <a:rPr lang="en-US" sz="2400" b="1" dirty="0"/>
              <a:t>snowball</a:t>
            </a:r>
            <a:r>
              <a:rPr lang="ar-EG" sz="2400" b="1" dirty="0"/>
              <a:t>، ورابطه </a:t>
            </a:r>
            <a:r>
              <a:rPr lang="en-US" sz="2400" b="1" dirty="0">
                <a:hlinkClick r:id="rId2"/>
              </a:rPr>
              <a:t>https://arabicstemmer.com</a:t>
            </a:r>
            <a:endParaRPr lang="en-US" sz="2400" b="1" dirty="0"/>
          </a:p>
        </p:txBody>
      </p:sp>
      <p:sp>
        <p:nvSpPr>
          <p:cNvPr id="7" name="Rectangle 6">
            <a:extLst>
              <a:ext uri="{FF2B5EF4-FFF2-40B4-BE49-F238E27FC236}">
                <a16:creationId xmlns:a16="http://schemas.microsoft.com/office/drawing/2014/main" id="{6132BA3D-C3A7-5CBB-6501-0D1C7E1EB2C4}"/>
              </a:ext>
            </a:extLst>
          </p:cNvPr>
          <p:cNvSpPr/>
          <p:nvPr/>
        </p:nvSpPr>
        <p:spPr>
          <a:xfrm>
            <a:off x="5118652" y="4307909"/>
            <a:ext cx="5788183" cy="947969"/>
          </a:xfrm>
          <a:prstGeom prst="rect">
            <a:avLst/>
          </a:prstGeom>
          <a:gradFill>
            <a:gsLst>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a:t>نموذج خوارزمية </a:t>
            </a:r>
            <a:r>
              <a:rPr lang="ar-EG" sz="2400" b="1" dirty="0" err="1"/>
              <a:t>دريتشليت</a:t>
            </a:r>
            <a:r>
              <a:rPr lang="ar-EG" sz="2400" b="1" dirty="0"/>
              <a:t> </a:t>
            </a:r>
            <a:r>
              <a:rPr lang="en-US" sz="2400" b="1" dirty="0"/>
              <a:t> LDA</a:t>
            </a:r>
          </a:p>
        </p:txBody>
      </p:sp>
      <p:sp>
        <p:nvSpPr>
          <p:cNvPr id="8" name="Rectangle: Rounded Corners 7">
            <a:extLst>
              <a:ext uri="{FF2B5EF4-FFF2-40B4-BE49-F238E27FC236}">
                <a16:creationId xmlns:a16="http://schemas.microsoft.com/office/drawing/2014/main" id="{8244A50C-6082-4718-8EBF-762D6E688031}"/>
              </a:ext>
            </a:extLst>
          </p:cNvPr>
          <p:cNvSpPr/>
          <p:nvPr/>
        </p:nvSpPr>
        <p:spPr>
          <a:xfrm>
            <a:off x="1467500" y="883955"/>
            <a:ext cx="9055376" cy="758578"/>
          </a:xfrm>
          <a:prstGeom prst="roundRect">
            <a:avLst/>
          </a:prstGeom>
          <a:gradFill flip="none" rotWithShape="1">
            <a:gsLst>
              <a:gs pos="100000">
                <a:srgbClr val="012A64"/>
              </a:gs>
              <a:gs pos="35000">
                <a:srgbClr val="245D9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3600" b="1" dirty="0"/>
              <a:t>البيانات المستخدمة</a:t>
            </a:r>
            <a:endParaRPr lang="en-US" sz="3600" b="1" dirty="0"/>
          </a:p>
        </p:txBody>
      </p:sp>
      <p:cxnSp>
        <p:nvCxnSpPr>
          <p:cNvPr id="16" name="Straight Connector 15">
            <a:extLst>
              <a:ext uri="{FF2B5EF4-FFF2-40B4-BE49-F238E27FC236}">
                <a16:creationId xmlns:a16="http://schemas.microsoft.com/office/drawing/2014/main" id="{EB02A20D-2FA0-4CF3-B362-85A2EBF034D1}"/>
              </a:ext>
            </a:extLst>
          </p:cNvPr>
          <p:cNvCxnSpPr>
            <a:cxnSpLocks/>
          </p:cNvCxnSpPr>
          <p:nvPr/>
        </p:nvCxnSpPr>
        <p:spPr>
          <a:xfrm flipH="1">
            <a:off x="1467500" y="1809148"/>
            <a:ext cx="9055376" cy="1244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1B5A073-2F78-495C-B3E4-53811097FAB7}"/>
              </a:ext>
            </a:extLst>
          </p:cNvPr>
          <p:cNvSpPr txBox="1"/>
          <p:nvPr/>
        </p:nvSpPr>
        <p:spPr>
          <a:xfrm>
            <a:off x="10906836" y="192719"/>
            <a:ext cx="954510" cy="707886"/>
          </a:xfrm>
          <a:prstGeom prst="rect">
            <a:avLst/>
          </a:prstGeom>
          <a:noFill/>
        </p:spPr>
        <p:txBody>
          <a:bodyPr wrap="square" rtlCol="0">
            <a:spAutoFit/>
          </a:bodyPr>
          <a:lstStyle/>
          <a:p>
            <a:pPr algn="ctr"/>
            <a:r>
              <a:rPr lang="en-US" sz="2000" b="1" dirty="0">
                <a:solidFill>
                  <a:srgbClr val="C00000"/>
                </a:solidFill>
                <a:latin typeface="Arial" panose="020B0604020202020204" pitchFamily="34" charset="0"/>
                <a:cs typeface="Arial" panose="020B0604020202020204" pitchFamily="34" charset="0"/>
              </a:rPr>
              <a:t>ASLS</a:t>
            </a:r>
            <a:br>
              <a:rPr lang="en-US" sz="2000" b="1" dirty="0">
                <a:solidFill>
                  <a:srgbClr val="C00000"/>
                </a:solidFill>
                <a:latin typeface="Arial" panose="020B0604020202020204" pitchFamily="34" charset="0"/>
                <a:cs typeface="Arial" panose="020B0604020202020204" pitchFamily="34" charset="0"/>
              </a:rPr>
            </a:br>
            <a:r>
              <a:rPr lang="ar-EG" sz="2000" b="1" dirty="0">
                <a:solidFill>
                  <a:srgbClr val="C00000"/>
                </a:solidFill>
                <a:latin typeface="Arial" panose="020B0604020202020204" pitchFamily="34" charset="0"/>
                <a:cs typeface="Arial" panose="020B0604020202020204" pitchFamily="34" charset="0"/>
              </a:rPr>
              <a:t>أسلس</a:t>
            </a:r>
            <a:endParaRPr lang="en-US" sz="1200" b="1" dirty="0">
              <a:solidFill>
                <a:srgbClr val="C00000"/>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E110347B-EDBF-4E4B-9D3A-41626998141F}"/>
              </a:ext>
            </a:extLst>
          </p:cNvPr>
          <p:cNvSpPr/>
          <p:nvPr/>
        </p:nvSpPr>
        <p:spPr>
          <a:xfrm>
            <a:off x="1467500" y="5500060"/>
            <a:ext cx="5788183" cy="947969"/>
          </a:xfrm>
          <a:prstGeom prst="rect">
            <a:avLst/>
          </a:prstGeom>
          <a:gradFill>
            <a:gsLst>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a:t>نموذج تجميع المتصاحبات </a:t>
            </a:r>
            <a:r>
              <a:rPr lang="en-US" sz="2400" b="1" dirty="0"/>
              <a:t>Ego- Graph</a:t>
            </a:r>
          </a:p>
        </p:txBody>
      </p:sp>
    </p:spTree>
    <p:extLst>
      <p:ext uri="{BB962C8B-B14F-4D97-AF65-F5344CB8AC3E}">
        <p14:creationId xmlns:p14="http://schemas.microsoft.com/office/powerpoint/2010/main" val="8017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764768-0E2E-27B8-0951-6B4C5FEA04D6}"/>
              </a:ext>
            </a:extLst>
          </p:cNvPr>
          <p:cNvSpPr/>
          <p:nvPr/>
        </p:nvSpPr>
        <p:spPr>
          <a:xfrm>
            <a:off x="0" y="14288"/>
            <a:ext cx="12192000" cy="6858000"/>
          </a:xfrm>
          <a:prstGeom prst="rect">
            <a:avLst/>
          </a:prstGeom>
          <a:gradFill>
            <a:gsLst>
              <a:gs pos="0">
                <a:srgbClr val="002060"/>
              </a:gs>
              <a:gs pos="100000">
                <a:srgbClr val="18D89D"/>
              </a:gs>
            </a:gsLst>
            <a:lin ang="18600000" scaled="0"/>
          </a:gra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dirty="0"/>
          </a:p>
        </p:txBody>
      </p:sp>
      <p:sp>
        <p:nvSpPr>
          <p:cNvPr id="5" name="Rectangle 4">
            <a:extLst>
              <a:ext uri="{FF2B5EF4-FFF2-40B4-BE49-F238E27FC236}">
                <a16:creationId xmlns:a16="http://schemas.microsoft.com/office/drawing/2014/main" id="{A4BBE351-0B32-3095-9835-FC8013C5EB06}"/>
              </a:ext>
            </a:extLst>
          </p:cNvPr>
          <p:cNvSpPr/>
          <p:nvPr/>
        </p:nvSpPr>
        <p:spPr>
          <a:xfrm>
            <a:off x="1540933" y="2331912"/>
            <a:ext cx="8981944" cy="758578"/>
          </a:xfrm>
          <a:prstGeom prst="rect">
            <a:avLst/>
          </a:prstGeom>
          <a:gradFill>
            <a:gsLst>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a:t>رابط التطبيق على منصة</a:t>
            </a:r>
            <a:r>
              <a:rPr lang="en-US" sz="2400" b="1" dirty="0"/>
              <a:t> </a:t>
            </a:r>
            <a:r>
              <a:rPr lang="en-US" sz="2400" b="1" dirty="0" err="1"/>
              <a:t>Githup</a:t>
            </a:r>
            <a:r>
              <a:rPr lang="ar-EG" sz="2400" b="1" dirty="0"/>
              <a:t> </a:t>
            </a:r>
            <a:r>
              <a:rPr lang="en-US" sz="2400" b="1" dirty="0">
                <a:hlinkClick r:id="rId2"/>
              </a:rPr>
              <a:t>https://github.com/Ar-sls/ASLS</a:t>
            </a:r>
            <a:endParaRPr lang="en-US" sz="2400" b="1" dirty="0"/>
          </a:p>
          <a:p>
            <a:pPr algn="ctr" rtl="1"/>
            <a:endParaRPr lang="en-US" sz="2400" b="1" dirty="0"/>
          </a:p>
        </p:txBody>
      </p:sp>
      <p:sp>
        <p:nvSpPr>
          <p:cNvPr id="6" name="Rectangle 5">
            <a:extLst>
              <a:ext uri="{FF2B5EF4-FFF2-40B4-BE49-F238E27FC236}">
                <a16:creationId xmlns:a16="http://schemas.microsoft.com/office/drawing/2014/main" id="{D99DE7AD-2384-94C1-1C83-05B5BAEF0412}"/>
              </a:ext>
            </a:extLst>
          </p:cNvPr>
          <p:cNvSpPr/>
          <p:nvPr/>
        </p:nvSpPr>
        <p:spPr>
          <a:xfrm>
            <a:off x="1540933" y="3600809"/>
            <a:ext cx="8981944" cy="683903"/>
          </a:xfrm>
          <a:prstGeom prst="rect">
            <a:avLst/>
          </a:prstGeom>
          <a:gradFill>
            <a:gsLst>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a:t>رابط التطبيق على الويب </a:t>
            </a:r>
            <a:r>
              <a:rPr lang="en-US" sz="2400" b="1" dirty="0">
                <a:hlinkClick r:id="rId3"/>
              </a:rPr>
              <a:t>https://ar-sls.com</a:t>
            </a:r>
            <a:endParaRPr lang="ar-EG" sz="2400" b="1" dirty="0"/>
          </a:p>
        </p:txBody>
      </p:sp>
      <p:sp>
        <p:nvSpPr>
          <p:cNvPr id="8" name="Rectangle: Rounded Corners 7">
            <a:extLst>
              <a:ext uri="{FF2B5EF4-FFF2-40B4-BE49-F238E27FC236}">
                <a16:creationId xmlns:a16="http://schemas.microsoft.com/office/drawing/2014/main" id="{8244A50C-6082-4718-8EBF-762D6E688031}"/>
              </a:ext>
            </a:extLst>
          </p:cNvPr>
          <p:cNvSpPr/>
          <p:nvPr/>
        </p:nvSpPr>
        <p:spPr>
          <a:xfrm>
            <a:off x="1467500" y="883955"/>
            <a:ext cx="9055376" cy="758578"/>
          </a:xfrm>
          <a:prstGeom prst="roundRect">
            <a:avLst/>
          </a:prstGeom>
          <a:gradFill flip="none" rotWithShape="1">
            <a:gsLst>
              <a:gs pos="100000">
                <a:srgbClr val="012A64"/>
              </a:gs>
              <a:gs pos="35000">
                <a:srgbClr val="245D9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3600" b="1" dirty="0"/>
              <a:t>روابط رفع التطبيق</a:t>
            </a:r>
            <a:endParaRPr lang="en-US" sz="3600" b="1" dirty="0"/>
          </a:p>
        </p:txBody>
      </p:sp>
      <p:cxnSp>
        <p:nvCxnSpPr>
          <p:cNvPr id="16" name="Straight Connector 15">
            <a:extLst>
              <a:ext uri="{FF2B5EF4-FFF2-40B4-BE49-F238E27FC236}">
                <a16:creationId xmlns:a16="http://schemas.microsoft.com/office/drawing/2014/main" id="{EB02A20D-2FA0-4CF3-B362-85A2EBF034D1}"/>
              </a:ext>
            </a:extLst>
          </p:cNvPr>
          <p:cNvCxnSpPr>
            <a:cxnSpLocks/>
          </p:cNvCxnSpPr>
          <p:nvPr/>
        </p:nvCxnSpPr>
        <p:spPr>
          <a:xfrm flipH="1">
            <a:off x="1467500" y="1809148"/>
            <a:ext cx="9055376" cy="1244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1B5A073-2F78-495C-B3E4-53811097FAB7}"/>
              </a:ext>
            </a:extLst>
          </p:cNvPr>
          <p:cNvSpPr txBox="1"/>
          <p:nvPr/>
        </p:nvSpPr>
        <p:spPr>
          <a:xfrm>
            <a:off x="10906836" y="192719"/>
            <a:ext cx="954510" cy="707886"/>
          </a:xfrm>
          <a:prstGeom prst="rect">
            <a:avLst/>
          </a:prstGeom>
          <a:noFill/>
        </p:spPr>
        <p:txBody>
          <a:bodyPr wrap="square" rtlCol="0">
            <a:spAutoFit/>
          </a:bodyPr>
          <a:lstStyle/>
          <a:p>
            <a:pPr algn="ctr"/>
            <a:r>
              <a:rPr lang="en-US" sz="2000" b="1" dirty="0">
                <a:solidFill>
                  <a:srgbClr val="C00000"/>
                </a:solidFill>
                <a:latin typeface="Arial" panose="020B0604020202020204" pitchFamily="34" charset="0"/>
                <a:cs typeface="Arial" panose="020B0604020202020204" pitchFamily="34" charset="0"/>
              </a:rPr>
              <a:t>ASLS</a:t>
            </a:r>
            <a:br>
              <a:rPr lang="en-US" sz="2000" b="1" dirty="0">
                <a:solidFill>
                  <a:srgbClr val="C00000"/>
                </a:solidFill>
                <a:latin typeface="Arial" panose="020B0604020202020204" pitchFamily="34" charset="0"/>
                <a:cs typeface="Arial" panose="020B0604020202020204" pitchFamily="34" charset="0"/>
              </a:rPr>
            </a:br>
            <a:r>
              <a:rPr lang="ar-EG" sz="2000" b="1" dirty="0">
                <a:solidFill>
                  <a:srgbClr val="C00000"/>
                </a:solidFill>
                <a:latin typeface="Arial" panose="020B0604020202020204" pitchFamily="34" charset="0"/>
                <a:cs typeface="Arial" panose="020B0604020202020204" pitchFamily="34" charset="0"/>
              </a:rPr>
              <a:t>أسلس</a:t>
            </a:r>
            <a:endParaRPr lang="en-US" sz="12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654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764768-0E2E-27B8-0951-6B4C5FEA04D6}"/>
              </a:ext>
            </a:extLst>
          </p:cNvPr>
          <p:cNvSpPr/>
          <p:nvPr/>
        </p:nvSpPr>
        <p:spPr>
          <a:xfrm>
            <a:off x="0" y="0"/>
            <a:ext cx="12192000" cy="6858000"/>
          </a:xfrm>
          <a:prstGeom prst="rect">
            <a:avLst/>
          </a:prstGeom>
          <a:gradFill>
            <a:gsLst>
              <a:gs pos="0">
                <a:srgbClr val="002060"/>
              </a:gs>
              <a:gs pos="100000">
                <a:srgbClr val="18D89D"/>
              </a:gs>
            </a:gsLst>
            <a:lin ang="18600000" scaled="0"/>
          </a:gra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1066800">
              <a:lnSpc>
                <a:spcPct val="90000"/>
              </a:lnSpc>
              <a:spcBef>
                <a:spcPct val="0"/>
              </a:spcBef>
              <a:spcAft>
                <a:spcPct val="35000"/>
              </a:spcAft>
              <a:buNone/>
            </a:pPr>
            <a:r>
              <a:rPr lang="ar-EG" sz="1800" b="1" kern="1200" dirty="0">
                <a:solidFill>
                  <a:prstClr val="white"/>
                </a:solidFill>
                <a:latin typeface="Calibri" panose="020F0502020204030204"/>
                <a:ea typeface="+mn-ea"/>
                <a:cs typeface="Arial" panose="020B0604020202020204" pitchFamily="34" charset="0"/>
              </a:rPr>
              <a:t>القابلية للتطوير</a:t>
            </a:r>
            <a:endParaRPr lang="en-US" sz="1800" b="1" kern="1200" dirty="0">
              <a:solidFill>
                <a:prstClr val="white"/>
              </a:solidFill>
              <a:latin typeface="Calibri" panose="020F0502020204030204"/>
              <a:ea typeface="+mn-ea"/>
              <a:cs typeface="Arial" panose="020B0604020202020204" pitchFamily="34" charset="0"/>
            </a:endParaRPr>
          </a:p>
        </p:txBody>
      </p:sp>
      <p:sp>
        <p:nvSpPr>
          <p:cNvPr id="5" name="Rectangle 4">
            <a:extLst>
              <a:ext uri="{FF2B5EF4-FFF2-40B4-BE49-F238E27FC236}">
                <a16:creationId xmlns:a16="http://schemas.microsoft.com/office/drawing/2014/main" id="{A4BBE351-0B32-3095-9835-FC8013C5EB06}"/>
              </a:ext>
            </a:extLst>
          </p:cNvPr>
          <p:cNvSpPr/>
          <p:nvPr/>
        </p:nvSpPr>
        <p:spPr>
          <a:xfrm>
            <a:off x="1713885" y="2703194"/>
            <a:ext cx="2387260" cy="2192867"/>
          </a:xfrm>
          <a:prstGeom prst="rect">
            <a:avLst/>
          </a:prstGeom>
          <a:gradFill>
            <a:gsLst>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2400" b="1" dirty="0"/>
              <a:t>تمكين المستخدم من قياس نسبة تغطية المعجم للنصوص التي يتعامل معها</a:t>
            </a:r>
            <a:endParaRPr lang="en-US" sz="2400" b="1" dirty="0"/>
          </a:p>
        </p:txBody>
      </p:sp>
      <p:sp>
        <p:nvSpPr>
          <p:cNvPr id="6" name="Rectangle 5">
            <a:extLst>
              <a:ext uri="{FF2B5EF4-FFF2-40B4-BE49-F238E27FC236}">
                <a16:creationId xmlns:a16="http://schemas.microsoft.com/office/drawing/2014/main" id="{D99DE7AD-2384-94C1-1C83-05B5BAEF0412}"/>
              </a:ext>
            </a:extLst>
          </p:cNvPr>
          <p:cNvSpPr/>
          <p:nvPr/>
        </p:nvSpPr>
        <p:spPr>
          <a:xfrm>
            <a:off x="5120931" y="2703194"/>
            <a:ext cx="2387261" cy="2192867"/>
          </a:xfrm>
          <a:prstGeom prst="rect">
            <a:avLst/>
          </a:prstGeom>
          <a:gradFill>
            <a:gsLst>
              <a:gs pos="100000">
                <a:srgbClr val="002060"/>
              </a:gs>
              <a:gs pos="0">
                <a:srgbClr val="7030A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2400" b="1" dirty="0"/>
              <a:t>تمكين المستخدم من بناء معجم خاص به</a:t>
            </a:r>
            <a:endParaRPr lang="en-US" sz="2400" b="1" dirty="0"/>
          </a:p>
        </p:txBody>
      </p:sp>
      <p:sp>
        <p:nvSpPr>
          <p:cNvPr id="7" name="Rectangle 6">
            <a:extLst>
              <a:ext uri="{FF2B5EF4-FFF2-40B4-BE49-F238E27FC236}">
                <a16:creationId xmlns:a16="http://schemas.microsoft.com/office/drawing/2014/main" id="{6132BA3D-C3A7-5CBB-6501-0D1C7E1EB2C4}"/>
              </a:ext>
            </a:extLst>
          </p:cNvPr>
          <p:cNvSpPr/>
          <p:nvPr/>
        </p:nvSpPr>
        <p:spPr>
          <a:xfrm>
            <a:off x="8382000" y="2703193"/>
            <a:ext cx="2387261" cy="2192867"/>
          </a:xfrm>
          <a:prstGeom prst="rect">
            <a:avLst/>
          </a:prstGeom>
          <a:gradFill>
            <a:gsLst>
              <a:gs pos="100000">
                <a:srgbClr val="012A64"/>
              </a:gs>
              <a:gs pos="0">
                <a:srgbClr val="245D9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2400" b="1" dirty="0"/>
              <a:t>تمكين المستخدم من بناء مدونة خاصة به</a:t>
            </a:r>
            <a:endParaRPr lang="en-US" sz="2400" b="1" dirty="0"/>
          </a:p>
        </p:txBody>
      </p:sp>
      <p:sp>
        <p:nvSpPr>
          <p:cNvPr id="8" name="Rectangle: Rounded Corners 7">
            <a:extLst>
              <a:ext uri="{FF2B5EF4-FFF2-40B4-BE49-F238E27FC236}">
                <a16:creationId xmlns:a16="http://schemas.microsoft.com/office/drawing/2014/main" id="{8244A50C-6082-4718-8EBF-762D6E688031}"/>
              </a:ext>
            </a:extLst>
          </p:cNvPr>
          <p:cNvSpPr/>
          <p:nvPr/>
        </p:nvSpPr>
        <p:spPr>
          <a:xfrm>
            <a:off x="1467500" y="900605"/>
            <a:ext cx="9055376" cy="758578"/>
          </a:xfrm>
          <a:prstGeom prst="roundRect">
            <a:avLst/>
          </a:prstGeom>
          <a:gradFill flip="none" rotWithShape="1">
            <a:gsLst>
              <a:gs pos="100000">
                <a:srgbClr val="012A64"/>
              </a:gs>
              <a:gs pos="35000">
                <a:srgbClr val="245D9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3600" b="1" dirty="0"/>
              <a:t>كيفية مشاركة المجتمع في تطوير المعجم</a:t>
            </a:r>
            <a:endParaRPr lang="en-US" sz="3600" b="1" dirty="0"/>
          </a:p>
        </p:txBody>
      </p:sp>
      <p:cxnSp>
        <p:nvCxnSpPr>
          <p:cNvPr id="16" name="Straight Connector 15">
            <a:extLst>
              <a:ext uri="{FF2B5EF4-FFF2-40B4-BE49-F238E27FC236}">
                <a16:creationId xmlns:a16="http://schemas.microsoft.com/office/drawing/2014/main" id="{28B4A73F-A992-4570-BFD7-52CCCFAA1353}"/>
              </a:ext>
            </a:extLst>
          </p:cNvPr>
          <p:cNvCxnSpPr>
            <a:cxnSpLocks/>
          </p:cNvCxnSpPr>
          <p:nvPr/>
        </p:nvCxnSpPr>
        <p:spPr>
          <a:xfrm flipH="1">
            <a:off x="1467500" y="1809148"/>
            <a:ext cx="9055376" cy="1244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EF53151-06BD-492B-812C-5A0EF16000DD}"/>
              </a:ext>
            </a:extLst>
          </p:cNvPr>
          <p:cNvSpPr txBox="1"/>
          <p:nvPr/>
        </p:nvSpPr>
        <p:spPr>
          <a:xfrm>
            <a:off x="10906836" y="192719"/>
            <a:ext cx="954510" cy="707886"/>
          </a:xfrm>
          <a:prstGeom prst="rect">
            <a:avLst/>
          </a:prstGeom>
          <a:noFill/>
        </p:spPr>
        <p:txBody>
          <a:bodyPr wrap="square" rtlCol="0">
            <a:spAutoFit/>
          </a:bodyPr>
          <a:lstStyle/>
          <a:p>
            <a:pPr algn="ctr"/>
            <a:r>
              <a:rPr lang="en-US" sz="2000" b="1" dirty="0">
                <a:solidFill>
                  <a:srgbClr val="C00000"/>
                </a:solidFill>
                <a:latin typeface="Arial" panose="020B0604020202020204" pitchFamily="34" charset="0"/>
                <a:cs typeface="Arial" panose="020B0604020202020204" pitchFamily="34" charset="0"/>
              </a:rPr>
              <a:t>ASLS</a:t>
            </a:r>
            <a:br>
              <a:rPr lang="en-US" sz="2000" b="1" dirty="0">
                <a:solidFill>
                  <a:srgbClr val="C00000"/>
                </a:solidFill>
                <a:latin typeface="Arial" panose="020B0604020202020204" pitchFamily="34" charset="0"/>
                <a:cs typeface="Arial" panose="020B0604020202020204" pitchFamily="34" charset="0"/>
              </a:rPr>
            </a:br>
            <a:r>
              <a:rPr lang="ar-EG" sz="2000" b="1" dirty="0">
                <a:solidFill>
                  <a:srgbClr val="C00000"/>
                </a:solidFill>
                <a:latin typeface="Arial" panose="020B0604020202020204" pitchFamily="34" charset="0"/>
                <a:cs typeface="Arial" panose="020B0604020202020204" pitchFamily="34" charset="0"/>
              </a:rPr>
              <a:t>أسلس</a:t>
            </a:r>
            <a:endParaRPr lang="en-US" sz="12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864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764768-0E2E-27B8-0951-6B4C5FEA04D6}"/>
              </a:ext>
            </a:extLst>
          </p:cNvPr>
          <p:cNvSpPr/>
          <p:nvPr/>
        </p:nvSpPr>
        <p:spPr>
          <a:xfrm>
            <a:off x="0" y="0"/>
            <a:ext cx="12192000" cy="6858000"/>
          </a:xfrm>
          <a:prstGeom prst="rect">
            <a:avLst/>
          </a:prstGeom>
          <a:gradFill>
            <a:gsLst>
              <a:gs pos="0">
                <a:srgbClr val="002060"/>
              </a:gs>
              <a:gs pos="100000">
                <a:srgbClr val="18D89D"/>
              </a:gs>
            </a:gsLst>
            <a:lin ang="18600000" scaled="0"/>
          </a:gra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dirty="0"/>
          </a:p>
        </p:txBody>
      </p:sp>
      <p:sp>
        <p:nvSpPr>
          <p:cNvPr id="5" name="Rectangle 4">
            <a:extLst>
              <a:ext uri="{FF2B5EF4-FFF2-40B4-BE49-F238E27FC236}">
                <a16:creationId xmlns:a16="http://schemas.microsoft.com/office/drawing/2014/main" id="{A4BBE351-0B32-3095-9835-FC8013C5EB06}"/>
              </a:ext>
            </a:extLst>
          </p:cNvPr>
          <p:cNvSpPr/>
          <p:nvPr/>
        </p:nvSpPr>
        <p:spPr>
          <a:xfrm>
            <a:off x="1467500" y="2332567"/>
            <a:ext cx="2387260" cy="2192867"/>
          </a:xfrm>
          <a:prstGeom prst="rect">
            <a:avLst/>
          </a:prstGeom>
          <a:gradFill>
            <a:gsLst>
              <a:gs pos="100000">
                <a:schemeClr val="accent2">
                  <a:lumMod val="50000"/>
                </a:schemeClr>
              </a:gs>
              <a:gs pos="0">
                <a:srgbClr val="F2AB1E"/>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2400" b="1" dirty="0"/>
              <a:t>الجهات والهيئات العلمية العربية والعالمية ذات الصلة بالمعالجة الآلية للغة العربية</a:t>
            </a:r>
            <a:endParaRPr lang="en-US" sz="2400" b="1" dirty="0"/>
          </a:p>
        </p:txBody>
      </p:sp>
      <p:sp>
        <p:nvSpPr>
          <p:cNvPr id="6" name="Rectangle 5">
            <a:extLst>
              <a:ext uri="{FF2B5EF4-FFF2-40B4-BE49-F238E27FC236}">
                <a16:creationId xmlns:a16="http://schemas.microsoft.com/office/drawing/2014/main" id="{D99DE7AD-2384-94C1-1C83-05B5BAEF0412}"/>
              </a:ext>
            </a:extLst>
          </p:cNvPr>
          <p:cNvSpPr/>
          <p:nvPr/>
        </p:nvSpPr>
        <p:spPr>
          <a:xfrm>
            <a:off x="4874546" y="2332567"/>
            <a:ext cx="2387261" cy="2192867"/>
          </a:xfrm>
          <a:prstGeom prst="rect">
            <a:avLst/>
          </a:prstGeom>
          <a:gradFill>
            <a:gsLst>
              <a:gs pos="100000">
                <a:srgbClr val="002060"/>
              </a:gs>
              <a:gs pos="0">
                <a:srgbClr val="7030A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2400" b="1" dirty="0"/>
              <a:t>الباحثون في مجال اللغة والبرمجة</a:t>
            </a:r>
            <a:endParaRPr lang="en-US" sz="2400" b="1" dirty="0"/>
          </a:p>
        </p:txBody>
      </p:sp>
      <p:sp>
        <p:nvSpPr>
          <p:cNvPr id="7" name="Rectangle 6">
            <a:extLst>
              <a:ext uri="{FF2B5EF4-FFF2-40B4-BE49-F238E27FC236}">
                <a16:creationId xmlns:a16="http://schemas.microsoft.com/office/drawing/2014/main" id="{6132BA3D-C3A7-5CBB-6501-0D1C7E1EB2C4}"/>
              </a:ext>
            </a:extLst>
          </p:cNvPr>
          <p:cNvSpPr/>
          <p:nvPr/>
        </p:nvSpPr>
        <p:spPr>
          <a:xfrm>
            <a:off x="8135615" y="2332566"/>
            <a:ext cx="2387261" cy="2192867"/>
          </a:xfrm>
          <a:prstGeom prst="rect">
            <a:avLst/>
          </a:prstGeom>
          <a:gradFill>
            <a:gsLst>
              <a:gs pos="100000">
                <a:srgbClr val="012A64"/>
              </a:gs>
              <a:gs pos="0">
                <a:srgbClr val="245D9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2400" b="1" dirty="0"/>
              <a:t>طلاب الدراسات العليا وسنوات التخرج</a:t>
            </a:r>
            <a:endParaRPr lang="en-US" sz="2400" b="1" dirty="0"/>
          </a:p>
        </p:txBody>
      </p:sp>
      <p:sp>
        <p:nvSpPr>
          <p:cNvPr id="8" name="Rectangle: Rounded Corners 7">
            <a:extLst>
              <a:ext uri="{FF2B5EF4-FFF2-40B4-BE49-F238E27FC236}">
                <a16:creationId xmlns:a16="http://schemas.microsoft.com/office/drawing/2014/main" id="{8244A50C-6082-4718-8EBF-762D6E688031}"/>
              </a:ext>
            </a:extLst>
          </p:cNvPr>
          <p:cNvSpPr/>
          <p:nvPr/>
        </p:nvSpPr>
        <p:spPr>
          <a:xfrm>
            <a:off x="1467500" y="883955"/>
            <a:ext cx="9055376" cy="758578"/>
          </a:xfrm>
          <a:prstGeom prst="roundRect">
            <a:avLst/>
          </a:prstGeom>
          <a:gradFill flip="none" rotWithShape="1">
            <a:gsLst>
              <a:gs pos="100000">
                <a:srgbClr val="012A64"/>
              </a:gs>
              <a:gs pos="35000">
                <a:srgbClr val="245D9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3600" b="1" dirty="0"/>
              <a:t>الشريحة المستهدفة وعدد المستخدمين</a:t>
            </a:r>
            <a:endParaRPr lang="en-US" sz="3600" b="1" dirty="0"/>
          </a:p>
        </p:txBody>
      </p:sp>
      <p:sp>
        <p:nvSpPr>
          <p:cNvPr id="9" name="Arrow: Down 8">
            <a:extLst>
              <a:ext uri="{FF2B5EF4-FFF2-40B4-BE49-F238E27FC236}">
                <a16:creationId xmlns:a16="http://schemas.microsoft.com/office/drawing/2014/main" id="{305B2619-E858-4BF9-81F0-BA0E3B997B5F}"/>
              </a:ext>
            </a:extLst>
          </p:cNvPr>
          <p:cNvSpPr/>
          <p:nvPr/>
        </p:nvSpPr>
        <p:spPr>
          <a:xfrm>
            <a:off x="2456011" y="4525433"/>
            <a:ext cx="267133" cy="46706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62D4C866-191C-4305-A55F-C30513AEA662}"/>
              </a:ext>
            </a:extLst>
          </p:cNvPr>
          <p:cNvSpPr/>
          <p:nvPr/>
        </p:nvSpPr>
        <p:spPr>
          <a:xfrm>
            <a:off x="5748803" y="4525433"/>
            <a:ext cx="267133" cy="46706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6011C6BF-907D-4300-BA1D-5B65CD85C9B6}"/>
              </a:ext>
            </a:extLst>
          </p:cNvPr>
          <p:cNvSpPr/>
          <p:nvPr/>
        </p:nvSpPr>
        <p:spPr>
          <a:xfrm>
            <a:off x="9170473" y="4525433"/>
            <a:ext cx="267133" cy="46706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3EA07E6-95A7-4F75-9525-ACCD88F299CB}"/>
              </a:ext>
            </a:extLst>
          </p:cNvPr>
          <p:cNvSpPr/>
          <p:nvPr/>
        </p:nvSpPr>
        <p:spPr>
          <a:xfrm>
            <a:off x="8726062" y="4989076"/>
            <a:ext cx="1277592" cy="1268850"/>
          </a:xfrm>
          <a:prstGeom prst="ellipse">
            <a:avLst/>
          </a:prstGeom>
          <a:gradFill flip="none" rotWithShape="1">
            <a:gsLst>
              <a:gs pos="46000">
                <a:srgbClr val="245D90"/>
              </a:gs>
              <a:gs pos="0">
                <a:srgbClr val="245D90"/>
              </a:gs>
              <a:gs pos="100000">
                <a:srgbClr val="BE1E31"/>
              </a:gs>
            </a:gsLst>
            <a:path path="circle">
              <a:fillToRect l="100000" t="100000"/>
            </a:path>
            <a:tileRect r="-100000" b="-100000"/>
          </a:gradFill>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a:t>100 طالب</a:t>
            </a:r>
            <a:endParaRPr lang="en-US" sz="2400" b="1" dirty="0"/>
          </a:p>
        </p:txBody>
      </p:sp>
      <p:cxnSp>
        <p:nvCxnSpPr>
          <p:cNvPr id="16" name="Straight Connector 15">
            <a:extLst>
              <a:ext uri="{FF2B5EF4-FFF2-40B4-BE49-F238E27FC236}">
                <a16:creationId xmlns:a16="http://schemas.microsoft.com/office/drawing/2014/main" id="{EB02A20D-2FA0-4CF3-B362-85A2EBF034D1}"/>
              </a:ext>
            </a:extLst>
          </p:cNvPr>
          <p:cNvCxnSpPr>
            <a:cxnSpLocks/>
          </p:cNvCxnSpPr>
          <p:nvPr/>
        </p:nvCxnSpPr>
        <p:spPr>
          <a:xfrm flipH="1">
            <a:off x="1467500" y="1809148"/>
            <a:ext cx="9055376" cy="1244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1B5A073-2F78-495C-B3E4-53811097FAB7}"/>
              </a:ext>
            </a:extLst>
          </p:cNvPr>
          <p:cNvSpPr txBox="1"/>
          <p:nvPr/>
        </p:nvSpPr>
        <p:spPr>
          <a:xfrm>
            <a:off x="10906836" y="192719"/>
            <a:ext cx="954510" cy="707886"/>
          </a:xfrm>
          <a:prstGeom prst="rect">
            <a:avLst/>
          </a:prstGeom>
          <a:noFill/>
        </p:spPr>
        <p:txBody>
          <a:bodyPr wrap="square" rtlCol="0">
            <a:spAutoFit/>
          </a:bodyPr>
          <a:lstStyle/>
          <a:p>
            <a:pPr algn="ctr"/>
            <a:r>
              <a:rPr lang="en-US" sz="2000" b="1" dirty="0">
                <a:solidFill>
                  <a:srgbClr val="C00000"/>
                </a:solidFill>
                <a:latin typeface="Arial" panose="020B0604020202020204" pitchFamily="34" charset="0"/>
                <a:cs typeface="Arial" panose="020B0604020202020204" pitchFamily="34" charset="0"/>
              </a:rPr>
              <a:t>ASLS</a:t>
            </a:r>
            <a:br>
              <a:rPr lang="en-US" sz="2000" b="1" dirty="0">
                <a:solidFill>
                  <a:srgbClr val="C00000"/>
                </a:solidFill>
                <a:latin typeface="Arial" panose="020B0604020202020204" pitchFamily="34" charset="0"/>
                <a:cs typeface="Arial" panose="020B0604020202020204" pitchFamily="34" charset="0"/>
              </a:rPr>
            </a:br>
            <a:r>
              <a:rPr lang="ar-EG" sz="2000" b="1" dirty="0">
                <a:solidFill>
                  <a:srgbClr val="C00000"/>
                </a:solidFill>
                <a:latin typeface="Arial" panose="020B0604020202020204" pitchFamily="34" charset="0"/>
                <a:cs typeface="Arial" panose="020B0604020202020204" pitchFamily="34" charset="0"/>
              </a:rPr>
              <a:t>أسلس</a:t>
            </a:r>
            <a:endParaRPr lang="en-US" sz="1200" b="1" dirty="0">
              <a:solidFill>
                <a:srgbClr val="C00000"/>
              </a:solidFill>
              <a:latin typeface="Arial" panose="020B0604020202020204" pitchFamily="34" charset="0"/>
              <a:cs typeface="Arial" panose="020B0604020202020204" pitchFamily="34" charset="0"/>
            </a:endParaRPr>
          </a:p>
        </p:txBody>
      </p:sp>
      <p:sp>
        <p:nvSpPr>
          <p:cNvPr id="17" name="Oval 16">
            <a:extLst>
              <a:ext uri="{FF2B5EF4-FFF2-40B4-BE49-F238E27FC236}">
                <a16:creationId xmlns:a16="http://schemas.microsoft.com/office/drawing/2014/main" id="{C81604AF-2346-44A1-BEA2-83BA0C6B5B99}"/>
              </a:ext>
            </a:extLst>
          </p:cNvPr>
          <p:cNvSpPr/>
          <p:nvPr/>
        </p:nvSpPr>
        <p:spPr>
          <a:xfrm>
            <a:off x="5243573" y="4989076"/>
            <a:ext cx="1277592" cy="1268850"/>
          </a:xfrm>
          <a:prstGeom prst="ellipse">
            <a:avLst/>
          </a:prstGeom>
          <a:gradFill flip="none" rotWithShape="1">
            <a:gsLst>
              <a:gs pos="46000">
                <a:srgbClr val="245D90"/>
              </a:gs>
              <a:gs pos="0">
                <a:srgbClr val="245D90"/>
              </a:gs>
              <a:gs pos="100000">
                <a:srgbClr val="BE1E31"/>
              </a:gs>
            </a:gsLst>
            <a:path path="circle">
              <a:fillToRect l="100000" t="100000"/>
            </a:path>
            <a:tileRect r="-100000" b="-100000"/>
          </a:gradFill>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a:t>30 باحثا</a:t>
            </a:r>
            <a:endParaRPr lang="en-US" sz="2400" b="1" dirty="0"/>
          </a:p>
        </p:txBody>
      </p:sp>
      <p:sp>
        <p:nvSpPr>
          <p:cNvPr id="18" name="Oval 17">
            <a:extLst>
              <a:ext uri="{FF2B5EF4-FFF2-40B4-BE49-F238E27FC236}">
                <a16:creationId xmlns:a16="http://schemas.microsoft.com/office/drawing/2014/main" id="{DDEB2936-90E7-40E2-9500-157975EDA112}"/>
              </a:ext>
            </a:extLst>
          </p:cNvPr>
          <p:cNvSpPr/>
          <p:nvPr/>
        </p:nvSpPr>
        <p:spPr>
          <a:xfrm>
            <a:off x="1965069" y="5014427"/>
            <a:ext cx="1277592" cy="1268850"/>
          </a:xfrm>
          <a:prstGeom prst="ellipse">
            <a:avLst/>
          </a:prstGeom>
          <a:gradFill flip="none" rotWithShape="1">
            <a:gsLst>
              <a:gs pos="46000">
                <a:srgbClr val="245D90"/>
              </a:gs>
              <a:gs pos="0">
                <a:srgbClr val="245D90"/>
              </a:gs>
              <a:gs pos="100000">
                <a:srgbClr val="BE1E31"/>
              </a:gs>
            </a:gsLst>
            <a:path path="circle">
              <a:fillToRect l="100000" t="100000"/>
            </a:path>
            <a:tileRect r="-100000" b="-100000"/>
          </a:gradFill>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2400" b="1" dirty="0"/>
              <a:t>10 هيئات</a:t>
            </a:r>
            <a:endParaRPr lang="en-US" sz="2400" b="1" dirty="0"/>
          </a:p>
        </p:txBody>
      </p:sp>
    </p:spTree>
    <p:extLst>
      <p:ext uri="{BB962C8B-B14F-4D97-AF65-F5344CB8AC3E}">
        <p14:creationId xmlns:p14="http://schemas.microsoft.com/office/powerpoint/2010/main" val="419825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339CA5-CF73-B3E4-E7D3-89EA871A9FEE}"/>
              </a:ext>
            </a:extLst>
          </p:cNvPr>
          <p:cNvSpPr/>
          <p:nvPr/>
        </p:nvSpPr>
        <p:spPr>
          <a:xfrm>
            <a:off x="0" y="0"/>
            <a:ext cx="12192000" cy="6858000"/>
          </a:xfrm>
          <a:prstGeom prst="rect">
            <a:avLst/>
          </a:prstGeom>
          <a:gradFill>
            <a:gsLst>
              <a:gs pos="0">
                <a:srgbClr val="002060"/>
              </a:gs>
              <a:gs pos="100000">
                <a:srgbClr val="18D89D"/>
              </a:gs>
            </a:gsLst>
            <a:lin ang="18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166066FB-E41D-4E21-04D9-D6A39283FDB0}"/>
              </a:ext>
            </a:extLst>
          </p:cNvPr>
          <p:cNvSpPr/>
          <p:nvPr/>
        </p:nvSpPr>
        <p:spPr>
          <a:xfrm>
            <a:off x="2579427" y="589255"/>
            <a:ext cx="6741994" cy="625396"/>
          </a:xfrm>
          <a:prstGeom prst="roundRect">
            <a:avLst/>
          </a:prstGeom>
          <a:gradFill flip="none" rotWithShape="1">
            <a:gsLst>
              <a:gs pos="100000">
                <a:srgbClr val="012A64"/>
              </a:gs>
              <a:gs pos="35000">
                <a:srgbClr val="245D9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3600" b="1" dirty="0">
                <a:solidFill>
                  <a:schemeClr val="bg1"/>
                </a:solidFill>
              </a:rPr>
              <a:t>لماذا نظام التوسيم الدلالي العربي (أَسْلَس)؟</a:t>
            </a:r>
            <a:endParaRPr lang="en-US" sz="3600" b="1" dirty="0">
              <a:solidFill>
                <a:schemeClr val="bg1"/>
              </a:solidFill>
            </a:endParaRPr>
          </a:p>
        </p:txBody>
      </p:sp>
      <p:graphicFrame>
        <p:nvGraphicFramePr>
          <p:cNvPr id="3" name="Diagram 2">
            <a:extLst>
              <a:ext uri="{FF2B5EF4-FFF2-40B4-BE49-F238E27FC236}">
                <a16:creationId xmlns:a16="http://schemas.microsoft.com/office/drawing/2014/main" id="{11727234-16D8-BBFB-59FA-69FA600EEC25}"/>
              </a:ext>
            </a:extLst>
          </p:cNvPr>
          <p:cNvGraphicFramePr/>
          <p:nvPr>
            <p:extLst>
              <p:ext uri="{D42A27DB-BD31-4B8C-83A1-F6EECF244321}">
                <p14:modId xmlns:p14="http://schemas.microsoft.com/office/powerpoint/2010/main" val="2330344096"/>
              </p:ext>
            </p:extLst>
          </p:nvPr>
        </p:nvGraphicFramePr>
        <p:xfrm>
          <a:off x="7369793" y="1803906"/>
          <a:ext cx="4796430" cy="2931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916886DE-A38D-BAB4-78F3-450472249B6D}"/>
              </a:ext>
            </a:extLst>
          </p:cNvPr>
          <p:cNvGraphicFramePr/>
          <p:nvPr>
            <p:extLst>
              <p:ext uri="{D42A27DB-BD31-4B8C-83A1-F6EECF244321}">
                <p14:modId xmlns:p14="http://schemas.microsoft.com/office/powerpoint/2010/main" val="973874601"/>
              </p:ext>
            </p:extLst>
          </p:nvPr>
        </p:nvGraphicFramePr>
        <p:xfrm>
          <a:off x="412089" y="1963065"/>
          <a:ext cx="4796430" cy="29318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a:extLst>
              <a:ext uri="{FF2B5EF4-FFF2-40B4-BE49-F238E27FC236}">
                <a16:creationId xmlns:a16="http://schemas.microsoft.com/office/drawing/2014/main" id="{C3F09FC2-1B25-471F-99AF-223E997AD872}"/>
              </a:ext>
            </a:extLst>
          </p:cNvPr>
          <p:cNvGraphicFramePr/>
          <p:nvPr>
            <p:extLst>
              <p:ext uri="{D42A27DB-BD31-4B8C-83A1-F6EECF244321}">
                <p14:modId xmlns:p14="http://schemas.microsoft.com/office/powerpoint/2010/main" val="4272884500"/>
              </p:ext>
            </p:extLst>
          </p:nvPr>
        </p:nvGraphicFramePr>
        <p:xfrm>
          <a:off x="3287848" y="1963066"/>
          <a:ext cx="4796430" cy="293186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8" name="Oval 7">
            <a:extLst>
              <a:ext uri="{FF2B5EF4-FFF2-40B4-BE49-F238E27FC236}">
                <a16:creationId xmlns:a16="http://schemas.microsoft.com/office/drawing/2014/main" id="{5052081D-1B78-AE17-479C-597FCEA54AE8}"/>
              </a:ext>
            </a:extLst>
          </p:cNvPr>
          <p:cNvSpPr/>
          <p:nvPr/>
        </p:nvSpPr>
        <p:spPr>
          <a:xfrm>
            <a:off x="1296537" y="5691116"/>
            <a:ext cx="9962866" cy="723331"/>
          </a:xfrm>
          <a:prstGeom prst="ellipse">
            <a:avLst/>
          </a:prstGeom>
          <a:gradFill>
            <a:gsLst>
              <a:gs pos="100000">
                <a:srgbClr val="012A64"/>
              </a:gs>
              <a:gs pos="35000">
                <a:srgbClr val="245D90"/>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2400" b="1" dirty="0"/>
              <a:t>ربط المعجم بواقع الاستخدام اللغوي وحاجات مستخدميه المتجددة</a:t>
            </a:r>
            <a:endParaRPr lang="en-US" sz="2400" b="1" dirty="0"/>
          </a:p>
        </p:txBody>
      </p:sp>
      <p:sp>
        <p:nvSpPr>
          <p:cNvPr id="9" name="TextBox 8">
            <a:extLst>
              <a:ext uri="{FF2B5EF4-FFF2-40B4-BE49-F238E27FC236}">
                <a16:creationId xmlns:a16="http://schemas.microsoft.com/office/drawing/2014/main" id="{F084F6A9-255F-4214-AC45-3219C6092116}"/>
              </a:ext>
            </a:extLst>
          </p:cNvPr>
          <p:cNvSpPr txBox="1"/>
          <p:nvPr/>
        </p:nvSpPr>
        <p:spPr>
          <a:xfrm>
            <a:off x="10906836" y="192719"/>
            <a:ext cx="954510" cy="707886"/>
          </a:xfrm>
          <a:prstGeom prst="rect">
            <a:avLst/>
          </a:prstGeom>
          <a:noFill/>
        </p:spPr>
        <p:txBody>
          <a:bodyPr wrap="square" rtlCol="0">
            <a:spAutoFit/>
          </a:bodyPr>
          <a:lstStyle/>
          <a:p>
            <a:pPr algn="ctr"/>
            <a:r>
              <a:rPr lang="en-US" sz="2000" b="1" dirty="0">
                <a:solidFill>
                  <a:srgbClr val="C00000"/>
                </a:solidFill>
                <a:latin typeface="Arial" panose="020B0604020202020204" pitchFamily="34" charset="0"/>
                <a:cs typeface="Arial" panose="020B0604020202020204" pitchFamily="34" charset="0"/>
              </a:rPr>
              <a:t>ASLS</a:t>
            </a:r>
            <a:br>
              <a:rPr lang="en-US" sz="2000" b="1" dirty="0">
                <a:solidFill>
                  <a:srgbClr val="C00000"/>
                </a:solidFill>
                <a:latin typeface="Arial" panose="020B0604020202020204" pitchFamily="34" charset="0"/>
                <a:cs typeface="Arial" panose="020B0604020202020204" pitchFamily="34" charset="0"/>
              </a:rPr>
            </a:br>
            <a:r>
              <a:rPr lang="ar-EG" sz="2000" b="1" dirty="0">
                <a:solidFill>
                  <a:srgbClr val="C00000"/>
                </a:solidFill>
                <a:latin typeface="Arial" panose="020B0604020202020204" pitchFamily="34" charset="0"/>
                <a:cs typeface="Arial" panose="020B0604020202020204" pitchFamily="34" charset="0"/>
              </a:rPr>
              <a:t>أسلس</a:t>
            </a:r>
            <a:endParaRPr lang="en-US" sz="12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5851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1046</TotalTime>
  <Words>453</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لوجو          اسم الشركة 5-7 كلمات تصف بها ما تفعل           العبارات المفتاحية في المجال: 1-2-3          الإميل  fgfg  </dc:title>
  <dc:creator>AL Ostaz</dc:creator>
  <cp:lastModifiedBy>AL Ostaz</cp:lastModifiedBy>
  <cp:revision>66</cp:revision>
  <dcterms:created xsi:type="dcterms:W3CDTF">2023-09-12T20:52:12Z</dcterms:created>
  <dcterms:modified xsi:type="dcterms:W3CDTF">2023-11-19T10:32:59Z</dcterms:modified>
</cp:coreProperties>
</file>