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rgbClr val="375A7D"/>
          </a:solidFill>
        </a:fill>
      </a:tcStyle>
    </a:wholeTbl>
    <a:band2H>
      <a:tcTxStyle b="def" i="def"/>
      <a:tcStyle>
        <a:tcBdr/>
        <a:fill>
          <a:solidFill>
            <a:srgbClr val="3B749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rgbClr val="53D5FD"/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53D5FD"/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53D5FD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A0A0A">
              <a:alpha val="92000"/>
            </a:srgbClr>
          </a:solidFill>
        </a:fill>
      </a:tcStyle>
    </a:band2H>
    <a:firstCo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635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635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635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EDFF">
              <a:alpha val="24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2">
              <a:satOff val="-5186"/>
              <a:lumOff val="-1238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satOff val="-5186"/>
              <a:lumOff val="-2840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D6D6D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080">
              <a:alpha val="3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41B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D26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chemeClr val="accent2">
            <a:satOff val="44164"/>
            <a:lumOff val="14231"/>
          </a:schemeClr>
        </a:fontRef>
        <a:schemeClr val="accent2">
          <a:satOff val="44164"/>
          <a:lumOff val="14231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60400" y="4292600"/>
            <a:ext cx="11684000" cy="2222500"/>
          </a:xfrm>
          <a:prstGeom prst="rect">
            <a:avLst/>
          </a:prstGeom>
        </p:spPr>
        <p:txBody>
          <a:bodyPr/>
          <a:lstStyle>
            <a:lvl1pPr>
              <a:defRPr spc="992" sz="6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660400" y="3416300"/>
            <a:ext cx="11684000" cy="88900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pic" sz="half" idx="13"/>
          </p:nvPr>
        </p:nvSpPr>
        <p:spPr>
          <a:xfrm>
            <a:off x="6502400" y="4879052"/>
            <a:ext cx="6502400" cy="48768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Shape 94"/>
          <p:cNvSpPr/>
          <p:nvPr>
            <p:ph type="pic" sz="half" idx="14"/>
          </p:nvPr>
        </p:nvSpPr>
        <p:spPr>
          <a:xfrm>
            <a:off x="6502400" y="0"/>
            <a:ext cx="6502400" cy="4876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Shape 95"/>
          <p:cNvSpPr/>
          <p:nvPr>
            <p:ph type="pic" idx="15"/>
          </p:nvPr>
        </p:nvSpPr>
        <p:spPr>
          <a:xfrm>
            <a:off x="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Shape 9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body" sz="quarter" idx="13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4" name="Shape 104"/>
          <p:cNvSpPr/>
          <p:nvPr>
            <p:ph type="body" sz="quarter" idx="14"/>
          </p:nvPr>
        </p:nvSpPr>
        <p:spPr>
          <a:xfrm>
            <a:off x="1270000" y="4248150"/>
            <a:ext cx="10464800" cy="723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5" name="Shape 10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body" sz="quarter" idx="13"/>
          </p:nvPr>
        </p:nvSpPr>
        <p:spPr>
          <a:xfrm>
            <a:off x="1270000" y="2959100"/>
            <a:ext cx="10464800" cy="520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13" name="Shape 113"/>
          <p:cNvSpPr/>
          <p:nvPr>
            <p:ph type="body" sz="quarter" idx="14"/>
          </p:nvPr>
        </p:nvSpPr>
        <p:spPr>
          <a:xfrm>
            <a:off x="1270000" y="1346200"/>
            <a:ext cx="10464800" cy="723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14" name="Shape 114"/>
          <p:cNvSpPr/>
          <p:nvPr>
            <p:ph type="pic" idx="15"/>
          </p:nvPr>
        </p:nvSpPr>
        <p:spPr>
          <a:xfrm>
            <a:off x="-19050" y="3613150"/>
            <a:ext cx="13004800" cy="613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60400" y="1003300"/>
            <a:ext cx="11684000" cy="1460500"/>
          </a:xfrm>
          <a:prstGeom prst="rect">
            <a:avLst/>
          </a:prstGeom>
        </p:spPr>
        <p:txBody>
          <a:bodyPr/>
          <a:lstStyle>
            <a:lvl1pPr>
              <a:defRPr spc="992" sz="62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60400" y="508000"/>
            <a:ext cx="11684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pic" idx="13"/>
          </p:nvPr>
        </p:nvSpPr>
        <p:spPr>
          <a:xfrm>
            <a:off x="0" y="2717800"/>
            <a:ext cx="13004800" cy="7035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1" name="Shape 31"/>
          <p:cNvSpPr/>
          <p:nvPr>
            <p:ph type="title"/>
          </p:nvPr>
        </p:nvSpPr>
        <p:spPr>
          <a:xfrm>
            <a:off x="660400" y="1003300"/>
            <a:ext cx="11684000" cy="1460500"/>
          </a:xfrm>
          <a:prstGeom prst="rect">
            <a:avLst/>
          </a:prstGeom>
        </p:spPr>
        <p:txBody>
          <a:bodyPr/>
          <a:lstStyle>
            <a:lvl1pPr>
              <a:defRPr spc="992" sz="62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Shape 32"/>
          <p:cNvSpPr/>
          <p:nvPr>
            <p:ph type="body" sz="quarter" idx="1"/>
          </p:nvPr>
        </p:nvSpPr>
        <p:spPr>
          <a:xfrm>
            <a:off x="660400" y="508000"/>
            <a:ext cx="11684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660400" y="3759200"/>
            <a:ext cx="11684000" cy="2222500"/>
          </a:xfrm>
          <a:prstGeom prst="rect">
            <a:avLst/>
          </a:prstGeom>
        </p:spPr>
        <p:txBody>
          <a:bodyPr anchor="ctr"/>
          <a:lstStyle>
            <a:lvl1pPr>
              <a:defRPr spc="992" sz="6200"/>
            </a:lvl1pPr>
          </a:lstStyle>
          <a:p>
            <a:pPr/>
            <a:r>
              <a:t>Title Text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pic" idx="13"/>
          </p:nvPr>
        </p:nvSpPr>
        <p:spPr>
          <a:xfrm>
            <a:off x="6496050" y="635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9" name="Shape 49"/>
          <p:cNvSpPr/>
          <p:nvPr>
            <p:ph type="title"/>
          </p:nvPr>
        </p:nvSpPr>
        <p:spPr>
          <a:xfrm>
            <a:off x="546100" y="4305300"/>
            <a:ext cx="5410200" cy="2984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Shape 50"/>
          <p:cNvSpPr/>
          <p:nvPr>
            <p:ph type="body" sz="quarter" idx="1"/>
          </p:nvPr>
        </p:nvSpPr>
        <p:spPr>
          <a:xfrm>
            <a:off x="546100" y="3429000"/>
            <a:ext cx="5410200" cy="889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Shape 76"/>
          <p:cNvSpPr/>
          <p:nvPr>
            <p:ph type="title"/>
          </p:nvPr>
        </p:nvSpPr>
        <p:spPr>
          <a:xfrm>
            <a:off x="660400" y="609600"/>
            <a:ext cx="5080000" cy="1854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Shape 77"/>
          <p:cNvSpPr/>
          <p:nvPr>
            <p:ph type="body" sz="half" idx="1"/>
          </p:nvPr>
        </p:nvSpPr>
        <p:spPr>
          <a:xfrm>
            <a:off x="660400" y="2819400"/>
            <a:ext cx="5080000" cy="60579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3200"/>
              </a:spcBef>
              <a:defRPr sz="3000"/>
            </a:lvl1pPr>
            <a:lvl2pPr marL="787400" indent="-393700">
              <a:spcBef>
                <a:spcPts val="3200"/>
              </a:spcBef>
              <a:defRPr sz="3000"/>
            </a:lvl2pPr>
            <a:lvl3pPr marL="1181100" indent="-393700">
              <a:spcBef>
                <a:spcPts val="3200"/>
              </a:spcBef>
              <a:defRPr sz="3000"/>
            </a:lvl3pPr>
            <a:lvl4pPr marL="1574800" indent="-393700">
              <a:spcBef>
                <a:spcPts val="3200"/>
              </a:spcBef>
              <a:defRPr sz="3000"/>
            </a:lvl4pPr>
            <a:lvl5pPr marL="1968500" indent="-393700">
              <a:spcBef>
                <a:spcPts val="320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body" idx="1"/>
          </p:nvPr>
        </p:nvSpPr>
        <p:spPr>
          <a:xfrm>
            <a:off x="660400" y="1511300"/>
            <a:ext cx="11684000" cy="6718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0400" y="609600"/>
            <a:ext cx="11684000" cy="142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60400" y="2019300"/>
            <a:ext cx="11684000" cy="671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897" y="9258300"/>
            <a:ext cx="352045" cy="4191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titleStyle>
    <p:bodyStyle>
      <a:lvl1pPr marL="4699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9398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14097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18796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23495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28194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32893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37592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42291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448" sz="2800">
                <a:solidFill>
                  <a:schemeClr val="accent1">
                    <a:hueOff val="-297087"/>
                    <a:satOff val="11340"/>
                    <a:lumOff val="7366"/>
                  </a:schemeClr>
                </a:solidFill>
              </a:defRPr>
            </a:lvl1pPr>
          </a:lstStyle>
          <a:p>
            <a:pPr/>
            <a:r>
              <a:t>A prediction and recommendation ENGINE</a:t>
            </a:r>
          </a:p>
        </p:txBody>
      </p:sp>
      <p:sp>
        <p:nvSpPr>
          <p:cNvPr id="140" name="Shape 14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pc="721" sz="4512">
                <a:solidFill>
                  <a:schemeClr val="accent1">
                    <a:hueOff val="-297087"/>
                    <a:satOff val="11340"/>
                    <a:lumOff val="7366"/>
                  </a:schemeClr>
                </a:solidFill>
              </a:defRPr>
            </a:lvl1pPr>
          </a:lstStyle>
          <a:p>
            <a:pPr/>
            <a:r>
              <a:t>cse 499 : FLASHRIDE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xfrm>
            <a:off x="660400" y="609600"/>
            <a:ext cx="6445648" cy="1127522"/>
          </a:xfrm>
          <a:prstGeom prst="rect">
            <a:avLst/>
          </a:prstGeom>
        </p:spPr>
        <p:txBody>
          <a:bodyPr/>
          <a:lstStyle>
            <a:lvl1pPr defTabSz="514095">
              <a:defRPr spc="633" sz="3959">
                <a:solidFill>
                  <a:schemeClr val="accent1">
                    <a:hueOff val="-297087"/>
                    <a:satOff val="11340"/>
                    <a:lumOff val="7366"/>
                  </a:schemeClr>
                </a:solidFill>
              </a:defRPr>
            </a:lvl1pPr>
          </a:lstStyle>
          <a:p>
            <a:pPr/>
            <a:r>
              <a:t>WHAT IS FLASHRIDE?</a:t>
            </a:r>
          </a:p>
        </p:txBody>
      </p:sp>
      <p:sp>
        <p:nvSpPr>
          <p:cNvPr id="143" name="Shape 143"/>
          <p:cNvSpPr/>
          <p:nvPr>
            <p:ph type="body" sz="half" idx="1"/>
          </p:nvPr>
        </p:nvSpPr>
        <p:spPr>
          <a:xfrm>
            <a:off x="660399" y="1805947"/>
            <a:ext cx="6445648" cy="7116417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Multi-purpose application which analyses user preferences  using various regression and prediction algorithm.</a:t>
            </a:r>
          </a:p>
          <a:p>
            <a:pPr>
              <a:defRPr sz="2400"/>
            </a:pPr>
            <a:r>
              <a:t>It is an all in one user friendly  application since the user can interact in a way like never before.</a:t>
            </a:r>
          </a:p>
          <a:p>
            <a:pPr>
              <a:defRPr sz="2400"/>
            </a:pPr>
            <a:r>
              <a:t>Main focus is on the following categories :</a:t>
            </a:r>
          </a:p>
          <a:p>
            <a:pPr lvl="1" marL="1185333" indent="-474133">
              <a:buClrTx/>
              <a:buSzPct val="100000"/>
              <a:buAutoNum type="arabicPeriod" startAt="1"/>
              <a:defRPr sz="2000"/>
            </a:pPr>
            <a:r>
              <a:t>Travel</a:t>
            </a:r>
          </a:p>
          <a:p>
            <a:pPr lvl="1" marL="1185333" indent="-474133">
              <a:buClrTx/>
              <a:buSzPct val="100000"/>
              <a:buAutoNum type="arabicPeriod" startAt="1"/>
              <a:defRPr sz="2000"/>
            </a:pPr>
            <a:r>
              <a:t>Bookings</a:t>
            </a:r>
          </a:p>
          <a:p>
            <a:pPr lvl="1" marL="1185333" indent="-474133">
              <a:buClrTx/>
              <a:buSzPct val="100000"/>
              <a:buAutoNum type="arabicPeriod" startAt="1"/>
              <a:defRPr sz="2000"/>
            </a:pPr>
            <a:r>
              <a:t>Food</a:t>
            </a:r>
          </a:p>
        </p:txBody>
      </p:sp>
      <p:pic>
        <p:nvPicPr>
          <p:cNvPr id="144" name="1.jpg"/>
          <p:cNvPicPr>
            <a:picLocks noChangeAspect="1"/>
          </p:cNvPicPr>
          <p:nvPr/>
        </p:nvPicPr>
        <p:blipFill>
          <a:blip r:embed="rId2">
            <a:extLst/>
          </a:blip>
          <a:srcRect l="5051" t="0" r="5051" b="0"/>
          <a:stretch>
            <a:fillRect/>
          </a:stretch>
        </p:blipFill>
        <p:spPr>
          <a:xfrm>
            <a:off x="7112891" y="-19249"/>
            <a:ext cx="5893202" cy="97922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1">
                    <a:hueOff val="-297087"/>
                    <a:satOff val="11340"/>
                    <a:lumOff val="7366"/>
                  </a:schemeClr>
                </a:solidFill>
              </a:defRPr>
            </a:lvl1pPr>
          </a:lstStyle>
          <a:p>
            <a:pPr/>
            <a:r>
              <a:t>features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6404" indent="-446404" defTabSz="554990">
              <a:spcBef>
                <a:spcPts val="3900"/>
              </a:spcBef>
              <a:defRPr sz="2850"/>
            </a:pPr>
            <a:r>
              <a:t>One tap digital solution to simplify living.</a:t>
            </a:r>
          </a:p>
          <a:p>
            <a:pPr marL="446404" indent="-446404" defTabSz="554990">
              <a:spcBef>
                <a:spcPts val="3900"/>
              </a:spcBef>
              <a:defRPr sz="2850"/>
            </a:pPr>
            <a:r>
              <a:t>Price comparison tool which helps in recommendation of fares and booking prices.</a:t>
            </a:r>
          </a:p>
          <a:p>
            <a:pPr marL="446404" indent="-446404" defTabSz="554990">
              <a:spcBef>
                <a:spcPts val="3900"/>
              </a:spcBef>
              <a:defRPr sz="2850"/>
            </a:pPr>
            <a:r>
              <a:t>Based on the user preferences, it recommends the best solution available in a particular domain.</a:t>
            </a:r>
          </a:p>
          <a:p>
            <a:pPr marL="446404" indent="-446404" defTabSz="554990">
              <a:spcBef>
                <a:spcPts val="3900"/>
              </a:spcBef>
              <a:defRPr sz="2850"/>
            </a:pPr>
            <a:r>
              <a:t>Choice feed which predicts information from previous transactions. </a:t>
            </a:r>
          </a:p>
          <a:p>
            <a:pPr marL="446404" indent="-446404" defTabSz="554990">
              <a:spcBef>
                <a:spcPts val="3900"/>
              </a:spcBef>
              <a:defRPr sz="2850"/>
            </a:pPr>
            <a:r>
              <a:t>User issues can be addressed by a chatbot.</a:t>
            </a:r>
          </a:p>
          <a:p>
            <a:pPr marL="446404" indent="-446404" defTabSz="554990">
              <a:spcBef>
                <a:spcPts val="3900"/>
              </a:spcBef>
              <a:defRPr sz="2850"/>
            </a:pPr>
            <a:r>
              <a:t>Sentiment analysis to check for positive and negative reviews.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1">
                    <a:hueOff val="-297087"/>
                    <a:satOff val="11340"/>
                    <a:lumOff val="7366"/>
                  </a:schemeClr>
                </a:solidFill>
              </a:defRPr>
            </a:lvl1pPr>
          </a:lstStyle>
          <a:p>
            <a:pPr/>
            <a:r>
              <a:t>Technology used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9900" indent="-469900">
              <a:defRPr sz="2800"/>
            </a:pPr>
            <a:r>
              <a:t>Open source platforms like Node JS and Python</a:t>
            </a:r>
          </a:p>
          <a:p>
            <a:pPr marL="469900" indent="-469900">
              <a:defRPr sz="2800"/>
            </a:pPr>
            <a:r>
              <a:t>Available on both web and mobile platforms</a:t>
            </a:r>
          </a:p>
          <a:p>
            <a:pPr marL="469900" indent="-469900">
              <a:defRPr sz="2800"/>
            </a:pPr>
            <a:r>
              <a:t>Node Server and PostgreSQL  for backend</a:t>
            </a:r>
          </a:p>
          <a:p>
            <a:pPr marL="469900" indent="-469900">
              <a:defRPr sz="2800"/>
            </a:pPr>
            <a:r>
              <a:t>Sentiment Analysis and Google maps API for location and distance calculation using Node JS</a:t>
            </a:r>
          </a:p>
          <a:p>
            <a:pPr marL="469900" indent="-469900">
              <a:defRPr sz="2800"/>
            </a:pPr>
            <a:r>
              <a:t>Data Analysis and Chatbot using Python libraries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xfrm>
            <a:off x="482600" y="1282700"/>
            <a:ext cx="11684000" cy="14224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1">
                    <a:hueOff val="-297087"/>
                    <a:satOff val="11340"/>
                    <a:lumOff val="7366"/>
                  </a:schemeClr>
                </a:solidFill>
              </a:defRPr>
            </a:lvl1pPr>
          </a:lstStyle>
          <a:p>
            <a:pPr/>
            <a:r>
              <a:t>application  entities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Users - The end users who use the application.</a:t>
            </a:r>
          </a:p>
          <a:p>
            <a:pPr/>
            <a:r>
              <a:t>Intermediary - The people who provide/ perform the service. e.g. drivers</a:t>
            </a:r>
          </a:p>
          <a:p>
            <a:pPr/>
            <a:r>
              <a:t>Services - The different things that a user can avail. e.g. cabs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>
            <a:off x="660400" y="939800"/>
            <a:ext cx="11684000" cy="1143298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1">
                    <a:hueOff val="-297087"/>
                    <a:satOff val="11340"/>
                    <a:lumOff val="7366"/>
                  </a:schemeClr>
                </a:solidFill>
              </a:defRPr>
            </a:lvl1pPr>
          </a:lstStyle>
          <a:p>
            <a:pPr/>
            <a:r>
              <a:t>workflow</a:t>
            </a:r>
          </a:p>
        </p:txBody>
      </p:sp>
      <p:pic>
        <p:nvPicPr>
          <p:cNvPr id="156" name="3 cop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55961" y="2510312"/>
            <a:ext cx="8426073" cy="6316319"/>
          </a:xfrm>
          <a:prstGeom prst="rect">
            <a:avLst/>
          </a:prstGeom>
          <a:ln w="25400">
            <a:solidFill>
              <a:srgbClr val="4F81BD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1">
                    <a:hueOff val="-297087"/>
                    <a:satOff val="11340"/>
                    <a:lumOff val="7366"/>
                  </a:schemeClr>
                </a:solidFill>
              </a:defRPr>
            </a:lvl1pPr>
          </a:lstStyle>
          <a:p>
            <a:pPr/>
            <a:r>
              <a:t>What we have done so far?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1705" indent="-441705" defTabSz="549148">
              <a:spcBef>
                <a:spcPts val="3900"/>
              </a:spcBef>
              <a:defRPr sz="3384"/>
            </a:pPr>
            <a:r>
              <a:t>Front End Designing of web application</a:t>
            </a:r>
          </a:p>
          <a:p>
            <a:pPr marL="441705" indent="-441705" defTabSz="549148">
              <a:spcBef>
                <a:spcPts val="3900"/>
              </a:spcBef>
              <a:defRPr sz="3384"/>
            </a:pPr>
            <a:r>
              <a:t>Database in PostgreSQL</a:t>
            </a:r>
          </a:p>
          <a:p>
            <a:pPr marL="441705" indent="-441705" defTabSz="549148">
              <a:spcBef>
                <a:spcPts val="3900"/>
              </a:spcBef>
              <a:defRPr sz="3384"/>
            </a:pPr>
            <a:r>
              <a:t>Server in Node JS</a:t>
            </a:r>
          </a:p>
          <a:p>
            <a:pPr marL="441705" indent="-441705" defTabSz="549148">
              <a:spcBef>
                <a:spcPts val="3900"/>
              </a:spcBef>
              <a:defRPr sz="3384"/>
            </a:pPr>
            <a:r>
              <a:t>Google Maps API integration</a:t>
            </a:r>
          </a:p>
          <a:p>
            <a:pPr marL="441705" indent="-441705" defTabSz="549148">
              <a:spcBef>
                <a:spcPts val="3900"/>
              </a:spcBef>
              <a:defRPr sz="3384"/>
            </a:pPr>
            <a:r>
              <a:t>Prediction of fares of cab services and recommendation as per given rates</a:t>
            </a:r>
          </a:p>
          <a:p>
            <a:pPr marL="441705" indent="-441705" defTabSz="549148">
              <a:spcBef>
                <a:spcPts val="3900"/>
              </a:spcBef>
              <a:defRPr sz="3384"/>
            </a:pPr>
            <a:r>
              <a:t>Chatbot to answer user queries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1">
                    <a:hueOff val="-297087"/>
                    <a:satOff val="11340"/>
                    <a:lumOff val="7366"/>
                  </a:schemeClr>
                </a:solidFill>
              </a:defRPr>
            </a:lvl1pPr>
          </a:lstStyle>
          <a:p>
            <a:pPr/>
            <a:r>
              <a:t>What we plan to do?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 the different user modules like the various login and register screens with sessions</a:t>
            </a:r>
          </a:p>
          <a:p>
            <a:pPr/>
            <a:r>
              <a:t>Complete the travel module with complete front end and back end functionalities</a:t>
            </a:r>
          </a:p>
          <a:p>
            <a:pPr/>
            <a:r>
              <a:t>Connect travel module to users for recommendations and predictions</a:t>
            </a:r>
          </a:p>
          <a:p>
            <a:pPr/>
            <a:r>
              <a:t>Extend to other domains like food and bookings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143917994_2881x1992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4190" t="258" r="4105" b="26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65" name="Shape 165"/>
          <p:cNvSpPr/>
          <p:nvPr/>
        </p:nvSpPr>
        <p:spPr>
          <a:xfrm>
            <a:off x="4930902" y="4603750"/>
            <a:ext cx="3396997" cy="800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THANK YOU!!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384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384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