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99"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0066"/>
    <a:srgbClr val="336600"/>
    <a:srgbClr val="FF3399"/>
    <a:srgbClr val="CC0099"/>
    <a:srgbClr val="CC3300"/>
    <a:srgbClr val="CC0000"/>
    <a:srgbClr val="990099"/>
    <a:srgbClr val="0066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69A0CED-77BD-4809-A3D7-6F88ABB554CE}" type="datetimeFigureOut">
              <a:rPr lang="en-US" smtClean="0"/>
              <a:pPr/>
              <a:t>8/5/2025</a:t>
            </a:fld>
            <a:endParaRPr lang="en-IN"/>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67FD869-0E37-462F-8056-F5C817A99058}"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C644E42-7EBF-4959-8FC2-7A532782BB5C}" type="datetimeFigureOut">
              <a:rPr lang="en-US" smtClean="0"/>
              <a:pPr/>
              <a:t>8/5/2025</a:t>
            </a:fld>
            <a:endParaRPr lang="en-I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1CCE199-9A53-4942-AAE8-79F04FE70E6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7F0FB6-2995-40E5-9A97-A38285DBF778}" type="datetime1">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0A58D-5DF5-420D-A208-F413D025D6D3}" type="datetime1">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2BB73E-30ED-4F5B-B1C4-8C5EBE6FD006}" type="datetime1">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00971-B9BE-4050-9362-3F33BD15F0A0}" type="datetime1">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E99A6-CCFB-4C83-A93D-95CB22D8DC2D}" type="datetime1">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FF1EF9-88A4-4DDE-BDFE-4CF6C1A0246C}" type="datetime1">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27CD9A-7B26-4BE1-AC72-127DE25C2562}" type="datetime1">
              <a:rPr lang="en-US" smtClean="0"/>
              <a:pPr/>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6E585-D485-4554-9456-66F66B3EE1E6}" type="datetime1">
              <a:rPr lang="en-US" smtClean="0"/>
              <a:pPr/>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8419E-0415-4F44-B290-0FC04398543C}" type="datetime1">
              <a:rPr lang="en-US" smtClean="0"/>
              <a:pPr/>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B78F5-4165-4724-80FC-3154DF5F82E8}" type="datetime1">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9727D-F0DD-4D44-8368-BE787CC55DC6}" type="datetime1">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A8A9C-8FC7-4722-B412-20B0D82EB2F5}" type="datetime1">
              <a:rPr lang="en-US" smtClean="0"/>
              <a:pPr/>
              <a:t>8/5/2025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05C9BA-817B-6510-8F69-D9DB29349DCB}"/>
              </a:ext>
            </a:extLst>
          </p:cNvPr>
          <p:cNvSpPr>
            <a:spLocks noGrp="1"/>
          </p:cNvSpPr>
          <p:nvPr>
            <p:ph type="sldNum" sz="quarter" idx="12"/>
          </p:nvPr>
        </p:nvSpPr>
        <p:spPr/>
        <p:txBody>
          <a:bodyPr/>
          <a:lstStyle/>
          <a:p>
            <a:fld id="{B6F15528-21DE-4FAA-801E-634DDDAF4B2B}" type="slidenum">
              <a:rPr lang="en-US" smtClean="0"/>
              <a:pPr/>
              <a:t>1</a:t>
            </a:fld>
            <a:endParaRPr lang="en-US"/>
          </a:p>
        </p:txBody>
      </p:sp>
      <p:pic>
        <p:nvPicPr>
          <p:cNvPr id="4" name="Picture 3">
            <a:extLst>
              <a:ext uri="{FF2B5EF4-FFF2-40B4-BE49-F238E27FC236}">
                <a16:creationId xmlns:a16="http://schemas.microsoft.com/office/drawing/2014/main" id="{B7DB6247-48AD-62F9-C63C-40DD96C62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1"/>
            <a:ext cx="1524000" cy="1619250"/>
          </a:xfrm>
          <a:prstGeom prst="rect">
            <a:avLst/>
          </a:prstGeom>
        </p:spPr>
      </p:pic>
      <p:sp>
        <p:nvSpPr>
          <p:cNvPr id="5" name="TextBox 4">
            <a:extLst>
              <a:ext uri="{FF2B5EF4-FFF2-40B4-BE49-F238E27FC236}">
                <a16:creationId xmlns:a16="http://schemas.microsoft.com/office/drawing/2014/main" id="{8C1C69CD-A9C4-BF48-2583-935E49C2ED0B}"/>
              </a:ext>
            </a:extLst>
          </p:cNvPr>
          <p:cNvSpPr txBox="1"/>
          <p:nvPr/>
        </p:nvSpPr>
        <p:spPr>
          <a:xfrm>
            <a:off x="1600200" y="50516"/>
            <a:ext cx="7315200" cy="1015663"/>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Guru Nanak Dev Engineering College  Ludhiana</a:t>
            </a:r>
          </a:p>
        </p:txBody>
      </p:sp>
      <p:sp>
        <p:nvSpPr>
          <p:cNvPr id="6" name="TextBox 5">
            <a:extLst>
              <a:ext uri="{FF2B5EF4-FFF2-40B4-BE49-F238E27FC236}">
                <a16:creationId xmlns:a16="http://schemas.microsoft.com/office/drawing/2014/main" id="{A9263D2E-6483-3DF5-DE4C-3BE1E0A8566F}"/>
              </a:ext>
            </a:extLst>
          </p:cNvPr>
          <p:cNvSpPr txBox="1"/>
          <p:nvPr/>
        </p:nvSpPr>
        <p:spPr>
          <a:xfrm>
            <a:off x="685800" y="2209800"/>
            <a:ext cx="8001000" cy="538609"/>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Department Of Civil Engineering</a:t>
            </a:r>
          </a:p>
        </p:txBody>
      </p:sp>
      <p:sp>
        <p:nvSpPr>
          <p:cNvPr id="7" name="TextBox 6">
            <a:extLst>
              <a:ext uri="{FF2B5EF4-FFF2-40B4-BE49-F238E27FC236}">
                <a16:creationId xmlns:a16="http://schemas.microsoft.com/office/drawing/2014/main" id="{A25DC00C-BD73-EC89-357A-091379713F49}"/>
              </a:ext>
            </a:extLst>
          </p:cNvPr>
          <p:cNvSpPr txBox="1"/>
          <p:nvPr/>
        </p:nvSpPr>
        <p:spPr>
          <a:xfrm>
            <a:off x="547955" y="3412733"/>
            <a:ext cx="838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Topic – Design philosophies</a:t>
            </a:r>
          </a:p>
        </p:txBody>
      </p:sp>
      <p:sp>
        <p:nvSpPr>
          <p:cNvPr id="10" name="TextBox 9">
            <a:extLst>
              <a:ext uri="{FF2B5EF4-FFF2-40B4-BE49-F238E27FC236}">
                <a16:creationId xmlns:a16="http://schemas.microsoft.com/office/drawing/2014/main" id="{96D46F62-ABE5-7431-72AC-813E94101558}"/>
              </a:ext>
            </a:extLst>
          </p:cNvPr>
          <p:cNvSpPr txBox="1"/>
          <p:nvPr/>
        </p:nvSpPr>
        <p:spPr>
          <a:xfrm>
            <a:off x="4686300" y="5855420"/>
            <a:ext cx="4495800" cy="861774"/>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Submitted By – Aryan Gupta</a:t>
            </a:r>
          </a:p>
          <a:p>
            <a:pPr algn="ctr"/>
            <a:r>
              <a:rPr lang="en-US" sz="2500" b="1" dirty="0">
                <a:latin typeface="Times New Roman" panose="02020603050405020304" pitchFamily="18" charset="0"/>
                <a:cs typeface="Times New Roman" panose="02020603050405020304" pitchFamily="18" charset="0"/>
              </a:rPr>
              <a:t>                          C.R.N - 2214006</a:t>
            </a:r>
          </a:p>
        </p:txBody>
      </p:sp>
      <p:sp>
        <p:nvSpPr>
          <p:cNvPr id="11" name="TextBox 10">
            <a:extLst>
              <a:ext uri="{FF2B5EF4-FFF2-40B4-BE49-F238E27FC236}">
                <a16:creationId xmlns:a16="http://schemas.microsoft.com/office/drawing/2014/main" id="{70A4CC27-D1D8-ACA6-3C2C-6C52388BF640}"/>
              </a:ext>
            </a:extLst>
          </p:cNvPr>
          <p:cNvSpPr txBox="1"/>
          <p:nvPr/>
        </p:nvSpPr>
        <p:spPr>
          <a:xfrm>
            <a:off x="178512" y="5882721"/>
            <a:ext cx="4381501"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Submitted To – Dr H.S Rai Sir</a:t>
            </a:r>
          </a:p>
        </p:txBody>
      </p:sp>
    </p:spTree>
    <p:extLst>
      <p:ext uri="{BB962C8B-B14F-4D97-AF65-F5344CB8AC3E}">
        <p14:creationId xmlns:p14="http://schemas.microsoft.com/office/powerpoint/2010/main" val="201246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marL="465138" indent="-465138">
              <a:buNone/>
            </a:pPr>
            <a:r>
              <a:rPr lang="en-IN" sz="1800" dirty="0">
                <a:latin typeface="Times New Roman" pitchFamily="18" charset="0"/>
                <a:cs typeface="Times New Roman" pitchFamily="18" charset="0"/>
              </a:rPr>
              <a:t>1	</a:t>
            </a:r>
            <a:r>
              <a:rPr lang="en-IN" sz="1800" b="1" u="sng" dirty="0">
                <a:latin typeface="Times New Roman" pitchFamily="18" charset="0"/>
                <a:cs typeface="Times New Roman" pitchFamily="18" charset="0"/>
              </a:rPr>
              <a:t>Limit State of Collapse</a:t>
            </a:r>
            <a:endParaRPr lang="en-IN" sz="1800" dirty="0">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Limit State that concerns with the safety of people and/or safety of structure are classified as “Limit State of Collapse” or Ultimate Limit State.</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Following Limit States shall be verified where they are relevant </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Loss of Equilibrium of the Structure or any part of it considered as a Rigid Body</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Failure due to Excessive Deformations, Rupture and Loss of Stability of Structure.</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Failure caused by Fatigue or other Time Dependent effects.</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These above Limit States Corresponds to Maximum Load carrying capacity </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Violation of Collapse Limit State implies Failure in the sense that a clearly defined Limit State of Structural Usefulness has been exceeded.</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However it does not mean a complete collapse</a:t>
            </a:r>
          </a:p>
          <a:p>
            <a:pPr marL="465138" indent="-465138">
              <a:buFont typeface="Wingdings" pitchFamily="2" charset="2"/>
              <a:buChar char="q"/>
            </a:pPr>
            <a:r>
              <a:rPr lang="en-IN" sz="1800" b="1" dirty="0">
                <a:solidFill>
                  <a:schemeClr val="accent2">
                    <a:lumMod val="50000"/>
                  </a:schemeClr>
                </a:solidFill>
                <a:latin typeface="Times New Roman" pitchFamily="18" charset="0"/>
                <a:cs typeface="Times New Roman" pitchFamily="18" charset="0"/>
              </a:rPr>
              <a:t>The Collapse Limit State may correspond to </a:t>
            </a:r>
          </a:p>
          <a:p>
            <a:pPr marL="914400" lvl="0" indent="-449263" algn="just"/>
            <a:r>
              <a:rPr lang="en-IN" sz="1800" b="1" dirty="0">
                <a:solidFill>
                  <a:srgbClr val="CC3300"/>
                </a:solidFill>
                <a:latin typeface="Times New Roman" pitchFamily="18" charset="0"/>
                <a:cs typeface="Times New Roman" pitchFamily="18" charset="0"/>
              </a:rPr>
              <a:t>Flexure</a:t>
            </a:r>
          </a:p>
          <a:p>
            <a:pPr marL="914400" lvl="0" indent="-449263" algn="just"/>
            <a:r>
              <a:rPr lang="en-IN" sz="1800" b="1" dirty="0">
                <a:solidFill>
                  <a:srgbClr val="CC3300"/>
                </a:solidFill>
                <a:latin typeface="Times New Roman" pitchFamily="18" charset="0"/>
                <a:cs typeface="Times New Roman" pitchFamily="18" charset="0"/>
              </a:rPr>
              <a:t>Compression</a:t>
            </a:r>
          </a:p>
          <a:p>
            <a:pPr marL="914400" lvl="0" indent="-449263" algn="just"/>
            <a:r>
              <a:rPr lang="en-IN" sz="1800" b="1" dirty="0">
                <a:solidFill>
                  <a:srgbClr val="CC3300"/>
                </a:solidFill>
                <a:latin typeface="Times New Roman" pitchFamily="18" charset="0"/>
                <a:cs typeface="Times New Roman" pitchFamily="18" charset="0"/>
              </a:rPr>
              <a:t>Shear</a:t>
            </a:r>
          </a:p>
          <a:p>
            <a:pPr marL="914400" lvl="0" indent="-449263" algn="just"/>
            <a:r>
              <a:rPr lang="en-IN" sz="1800" b="1" dirty="0">
                <a:solidFill>
                  <a:srgbClr val="CC3300"/>
                </a:solidFill>
                <a:latin typeface="Times New Roman" pitchFamily="18" charset="0"/>
                <a:cs typeface="Times New Roman" pitchFamily="18" charset="0"/>
              </a:rPr>
              <a:t>Torsion</a:t>
            </a:r>
          </a:p>
          <a:p>
            <a:pPr marL="914400" lvl="0" indent="-449263" algn="just">
              <a:buNone/>
            </a:pPr>
            <a:endParaRPr lang="en-IN" sz="1800" b="1" dirty="0">
              <a:solidFill>
                <a:srgbClr val="6600CC"/>
              </a:solidFill>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pPr marL="457200" indent="-457200">
              <a:buAutoNum type="arabicPlain" startAt="2"/>
            </a:pPr>
            <a:r>
              <a:rPr lang="en-IN" sz="3300" b="1" u="sng" dirty="0">
                <a:solidFill>
                  <a:srgbClr val="660066"/>
                </a:solidFill>
                <a:latin typeface="Times New Roman" pitchFamily="18" charset="0"/>
                <a:cs typeface="Times New Roman" pitchFamily="18" charset="0"/>
              </a:rPr>
              <a:t>Limit State of Serviceability</a:t>
            </a:r>
          </a:p>
          <a:p>
            <a:pPr marL="457200" indent="-457200">
              <a:buNone/>
            </a:pPr>
            <a:r>
              <a:rPr lang="en-IN" sz="2300" dirty="0">
                <a:solidFill>
                  <a:srgbClr val="660066"/>
                </a:solidFill>
                <a:latin typeface="Times New Roman" pitchFamily="18" charset="0"/>
                <a:cs typeface="Times New Roman" pitchFamily="18" charset="0"/>
              </a:rPr>
              <a:t> </a:t>
            </a:r>
          </a:p>
          <a:p>
            <a:pPr marL="465138" indent="-465138" algn="just">
              <a:buFont typeface="Wingdings" pitchFamily="2" charset="2"/>
              <a:buChar char="Ø"/>
            </a:pPr>
            <a:r>
              <a:rPr lang="en-IN" sz="3300" b="1" dirty="0">
                <a:solidFill>
                  <a:srgbClr val="0000CC"/>
                </a:solidFill>
                <a:latin typeface="Times New Roman" pitchFamily="18" charset="0"/>
                <a:cs typeface="Times New Roman" pitchFamily="18" charset="0"/>
              </a:rPr>
              <a:t>The Limit State that Concerns with the : </a:t>
            </a:r>
          </a:p>
          <a:p>
            <a:pPr marL="465138" lvl="0" indent="-465138" algn="just">
              <a:lnSpc>
                <a:spcPct val="120000"/>
              </a:lnSpc>
              <a:spcBef>
                <a:spcPts val="0"/>
              </a:spcBef>
              <a:buFont typeface="Wingdings" pitchFamily="2" charset="2"/>
              <a:buChar char="Ø"/>
            </a:pPr>
            <a:r>
              <a:rPr lang="en-IN" sz="3300" b="1" dirty="0">
                <a:solidFill>
                  <a:srgbClr val="0000CC"/>
                </a:solidFill>
                <a:latin typeface="Times New Roman" pitchFamily="18" charset="0"/>
                <a:cs typeface="Times New Roman" pitchFamily="18" charset="0"/>
              </a:rPr>
              <a:t>Functioning of  the Structure or Structural Members under Normal use</a:t>
            </a:r>
          </a:p>
          <a:p>
            <a:pPr marL="465138" lvl="0" indent="-465138" algn="just">
              <a:lnSpc>
                <a:spcPct val="120000"/>
              </a:lnSpc>
              <a:spcBef>
                <a:spcPts val="0"/>
              </a:spcBef>
              <a:buFont typeface="Wingdings" pitchFamily="2" charset="2"/>
              <a:buChar char="Ø"/>
            </a:pPr>
            <a:r>
              <a:rPr lang="en-IN" sz="3300" b="1" dirty="0">
                <a:solidFill>
                  <a:srgbClr val="0000CC"/>
                </a:solidFill>
                <a:latin typeface="Times New Roman" pitchFamily="18" charset="0"/>
                <a:cs typeface="Times New Roman" pitchFamily="18" charset="0"/>
              </a:rPr>
              <a:t>Comfort of People or Appearance of the Construction work </a:t>
            </a:r>
          </a:p>
          <a:p>
            <a:pPr>
              <a:lnSpc>
                <a:spcPct val="120000"/>
              </a:lnSpc>
              <a:spcBef>
                <a:spcPts val="0"/>
              </a:spcBef>
              <a:buNone/>
            </a:pPr>
            <a:endParaRPr lang="en-IN" sz="2000" b="1" dirty="0">
              <a:solidFill>
                <a:srgbClr val="0000CC"/>
              </a:solidFill>
              <a:latin typeface="Times New Roman" pitchFamily="18" charset="0"/>
              <a:cs typeface="Times New Roman" pitchFamily="18" charset="0"/>
            </a:endParaRPr>
          </a:p>
          <a:p>
            <a:pPr>
              <a:lnSpc>
                <a:spcPct val="120000"/>
              </a:lnSpc>
              <a:spcBef>
                <a:spcPts val="0"/>
              </a:spcBef>
              <a:buNone/>
            </a:pPr>
            <a:r>
              <a:rPr lang="en-IN" sz="3300" b="1" dirty="0">
                <a:solidFill>
                  <a:srgbClr val="0000CC"/>
                </a:solidFill>
                <a:latin typeface="Times New Roman" pitchFamily="18" charset="0"/>
                <a:cs typeface="Times New Roman" pitchFamily="18" charset="0"/>
              </a:rPr>
              <a:t>Shall be Classified as Serviceability Limit State</a:t>
            </a:r>
          </a:p>
          <a:p>
            <a:pPr>
              <a:lnSpc>
                <a:spcPct val="120000"/>
              </a:lnSpc>
              <a:spcBef>
                <a:spcPts val="0"/>
              </a:spcBef>
              <a:buNone/>
            </a:pPr>
            <a:r>
              <a:rPr lang="en-IN" sz="2900" b="1" dirty="0">
                <a:solidFill>
                  <a:srgbClr val="0000CC"/>
                </a:solidFill>
                <a:latin typeface="Times New Roman" pitchFamily="18" charset="0"/>
                <a:cs typeface="Times New Roman" pitchFamily="18" charset="0"/>
              </a:rPr>
              <a:t> </a:t>
            </a:r>
          </a:p>
          <a:p>
            <a:pPr marL="0" indent="0" algn="just">
              <a:buNone/>
            </a:pPr>
            <a:r>
              <a:rPr lang="en-IN" sz="3300" b="1" dirty="0">
                <a:solidFill>
                  <a:srgbClr val="CC3300"/>
                </a:solidFill>
                <a:latin typeface="Times New Roman" pitchFamily="18" charset="0"/>
                <a:cs typeface="Times New Roman" pitchFamily="18" charset="0"/>
              </a:rPr>
              <a:t>The verification of Serviceability Limit State is based on the following aspects</a:t>
            </a:r>
          </a:p>
          <a:p>
            <a:pPr>
              <a:buNone/>
            </a:pPr>
            <a:endParaRPr lang="en-IN" sz="2000" dirty="0"/>
          </a:p>
          <a:p>
            <a:pPr marL="914400" indent="-569913">
              <a:buNone/>
            </a:pPr>
            <a:r>
              <a:rPr lang="en-IN" sz="3300" b="1" dirty="0">
                <a:solidFill>
                  <a:srgbClr val="6600CC"/>
                </a:solidFill>
                <a:latin typeface="Times New Roman" pitchFamily="18" charset="0"/>
                <a:cs typeface="Times New Roman" pitchFamily="18" charset="0"/>
              </a:rPr>
              <a:t>(a)</a:t>
            </a:r>
            <a:r>
              <a:rPr lang="en-IN" sz="3300" dirty="0">
                <a:solidFill>
                  <a:srgbClr val="6600CC"/>
                </a:solidFill>
                <a:latin typeface="Times New Roman" pitchFamily="18" charset="0"/>
                <a:cs typeface="Times New Roman" pitchFamily="18" charset="0"/>
              </a:rPr>
              <a:t>	</a:t>
            </a:r>
            <a:r>
              <a:rPr lang="en-IN" sz="3300" b="1" i="1" u="sng" dirty="0">
                <a:solidFill>
                  <a:srgbClr val="6600CC"/>
                </a:solidFill>
                <a:latin typeface="Times New Roman" pitchFamily="18" charset="0"/>
                <a:cs typeface="Times New Roman" pitchFamily="18" charset="0"/>
              </a:rPr>
              <a:t>Deformations</a:t>
            </a:r>
            <a:r>
              <a:rPr lang="en-IN" sz="3300" u="sng" dirty="0">
                <a:solidFill>
                  <a:srgbClr val="6600CC"/>
                </a:solidFill>
                <a:latin typeface="Times New Roman" pitchFamily="18" charset="0"/>
                <a:cs typeface="Times New Roman" pitchFamily="18" charset="0"/>
              </a:rPr>
              <a:t> </a:t>
            </a:r>
            <a:r>
              <a:rPr lang="en-IN" sz="3300" u="wavy" dirty="0">
                <a:solidFill>
                  <a:srgbClr val="6600CC"/>
                </a:solidFill>
                <a:latin typeface="Times New Roman" pitchFamily="18" charset="0"/>
                <a:cs typeface="Times New Roman" pitchFamily="18" charset="0"/>
              </a:rPr>
              <a:t> </a:t>
            </a:r>
            <a:r>
              <a:rPr lang="en-IN" sz="3300" b="1" dirty="0">
                <a:solidFill>
                  <a:srgbClr val="0000CC"/>
                </a:solidFill>
                <a:latin typeface="Times New Roman" pitchFamily="18" charset="0"/>
                <a:cs typeface="Times New Roman" pitchFamily="18" charset="0"/>
              </a:rPr>
              <a:t>that affects</a:t>
            </a:r>
            <a:r>
              <a:rPr lang="en-IN" sz="3300" b="1" u="wavy" dirty="0">
                <a:solidFill>
                  <a:srgbClr val="0000CC"/>
                </a:solidFill>
                <a:latin typeface="Times New Roman" pitchFamily="18" charset="0"/>
                <a:cs typeface="Times New Roman" pitchFamily="18" charset="0"/>
              </a:rPr>
              <a:t> </a:t>
            </a:r>
            <a:endParaRPr lang="en-IN" sz="3300" b="1" dirty="0">
              <a:solidFill>
                <a:srgbClr val="0000CC"/>
              </a:solidFill>
              <a:latin typeface="Times New Roman" pitchFamily="18" charset="0"/>
              <a:cs typeface="Times New Roman" pitchFamily="18" charset="0"/>
            </a:endParaRPr>
          </a:p>
          <a:p>
            <a:pPr marL="914400" lvl="0" indent="-449263" algn="just"/>
            <a:r>
              <a:rPr lang="en-IN" sz="3300" b="1" dirty="0">
                <a:solidFill>
                  <a:srgbClr val="0000CC"/>
                </a:solidFill>
                <a:latin typeface="Times New Roman" pitchFamily="18" charset="0"/>
                <a:cs typeface="Times New Roman" pitchFamily="18" charset="0"/>
              </a:rPr>
              <a:t>Appearance</a:t>
            </a:r>
          </a:p>
          <a:p>
            <a:pPr marL="914400" lvl="0" indent="-449263" algn="just"/>
            <a:r>
              <a:rPr lang="en-IN" sz="3300" b="1" dirty="0">
                <a:solidFill>
                  <a:srgbClr val="0000CC"/>
                </a:solidFill>
                <a:latin typeface="Times New Roman" pitchFamily="18" charset="0"/>
                <a:cs typeface="Times New Roman" pitchFamily="18" charset="0"/>
              </a:rPr>
              <a:t>Comfort of Users</a:t>
            </a:r>
          </a:p>
          <a:p>
            <a:pPr marL="914400" lvl="0" indent="-449263" algn="just"/>
            <a:r>
              <a:rPr lang="en-IN" sz="3300" b="1" dirty="0">
                <a:solidFill>
                  <a:srgbClr val="0000CC"/>
                </a:solidFill>
                <a:latin typeface="Times New Roman" pitchFamily="18" charset="0"/>
                <a:cs typeface="Times New Roman" pitchFamily="18" charset="0"/>
              </a:rPr>
              <a:t>The Function of the Users</a:t>
            </a:r>
          </a:p>
          <a:p>
            <a:pPr marL="0" lvl="0" indent="0" algn="just">
              <a:buNone/>
            </a:pPr>
            <a:endParaRPr lang="en-IN" sz="2000" b="1" dirty="0">
              <a:solidFill>
                <a:srgbClr val="0000CC"/>
              </a:solidFill>
              <a:latin typeface="Times New Roman" pitchFamily="18" charset="0"/>
              <a:cs typeface="Times New Roman" pitchFamily="18" charset="0"/>
            </a:endParaRPr>
          </a:p>
          <a:p>
            <a:pPr marL="914400" indent="-569913">
              <a:buNone/>
            </a:pPr>
            <a:r>
              <a:rPr lang="en-IN" sz="3300" b="1" dirty="0">
                <a:solidFill>
                  <a:srgbClr val="6600CC"/>
                </a:solidFill>
                <a:latin typeface="Times New Roman" pitchFamily="18" charset="0"/>
                <a:cs typeface="Times New Roman" pitchFamily="18" charset="0"/>
              </a:rPr>
              <a:t>(b)</a:t>
            </a:r>
            <a:r>
              <a:rPr lang="en-IN" sz="3300" dirty="0">
                <a:solidFill>
                  <a:srgbClr val="6600CC"/>
                </a:solidFill>
                <a:latin typeface="Times New Roman" pitchFamily="18" charset="0"/>
                <a:cs typeface="Times New Roman" pitchFamily="18" charset="0"/>
              </a:rPr>
              <a:t>	</a:t>
            </a:r>
            <a:r>
              <a:rPr lang="en-IN" sz="3300" b="1" i="1" u="sng" dirty="0">
                <a:solidFill>
                  <a:srgbClr val="6600CC"/>
                </a:solidFill>
                <a:latin typeface="Times New Roman" pitchFamily="18" charset="0"/>
                <a:cs typeface="Times New Roman" pitchFamily="18" charset="0"/>
              </a:rPr>
              <a:t>Vibrations</a:t>
            </a:r>
            <a:r>
              <a:rPr lang="en-IN" sz="3300" u="sng" dirty="0">
                <a:solidFill>
                  <a:srgbClr val="6600CC"/>
                </a:solidFill>
                <a:latin typeface="Times New Roman" pitchFamily="18" charset="0"/>
                <a:cs typeface="Times New Roman" pitchFamily="18" charset="0"/>
              </a:rPr>
              <a:t> </a:t>
            </a:r>
          </a:p>
          <a:p>
            <a:pPr marL="914400" lvl="0" indent="-449263" algn="just"/>
            <a:r>
              <a:rPr lang="en-IN" sz="3300" b="1" dirty="0">
                <a:solidFill>
                  <a:srgbClr val="0000CC"/>
                </a:solidFill>
                <a:latin typeface="Times New Roman" pitchFamily="18" charset="0"/>
                <a:cs typeface="Times New Roman" pitchFamily="18" charset="0"/>
              </a:rPr>
              <a:t>That Causes Discomfort</a:t>
            </a:r>
          </a:p>
          <a:p>
            <a:pPr marL="914400" lvl="0" indent="-449263" algn="just"/>
            <a:r>
              <a:rPr lang="en-IN" sz="3300" b="1" dirty="0">
                <a:solidFill>
                  <a:srgbClr val="0000CC"/>
                </a:solidFill>
                <a:latin typeface="Times New Roman" pitchFamily="18" charset="0"/>
                <a:cs typeface="Times New Roman" pitchFamily="18" charset="0"/>
              </a:rPr>
              <a:t>That Limits the Functional Effectiveness of Structure</a:t>
            </a:r>
          </a:p>
          <a:p>
            <a:pPr marL="0" lvl="0" indent="0" algn="just">
              <a:buNone/>
            </a:pPr>
            <a:endParaRPr lang="en-IN" sz="2000" dirty="0">
              <a:solidFill>
                <a:srgbClr val="0000CC"/>
              </a:solidFill>
              <a:latin typeface="Times New Roman" pitchFamily="18" charset="0"/>
              <a:cs typeface="Times New Roman" pitchFamily="18" charset="0"/>
            </a:endParaRPr>
          </a:p>
          <a:p>
            <a:pPr marL="914400" indent="-569913">
              <a:buNone/>
            </a:pPr>
            <a:r>
              <a:rPr lang="en-IN" sz="3300" b="1" dirty="0">
                <a:solidFill>
                  <a:srgbClr val="6600CC"/>
                </a:solidFill>
                <a:latin typeface="Times New Roman" pitchFamily="18" charset="0"/>
                <a:cs typeface="Times New Roman" pitchFamily="18" charset="0"/>
              </a:rPr>
              <a:t>(c)	</a:t>
            </a:r>
            <a:r>
              <a:rPr lang="en-IN" sz="3300" b="1" i="1" u="sng" dirty="0">
                <a:solidFill>
                  <a:srgbClr val="6600CC"/>
                </a:solidFill>
                <a:latin typeface="Times New Roman" pitchFamily="18" charset="0"/>
                <a:cs typeface="Times New Roman" pitchFamily="18" charset="0"/>
              </a:rPr>
              <a:t>Damage/Cracking</a:t>
            </a:r>
            <a:r>
              <a:rPr lang="en-IN" sz="3300" u="sng" dirty="0">
                <a:latin typeface="Times New Roman" pitchFamily="18" charset="0"/>
                <a:cs typeface="Times New Roman" pitchFamily="18" charset="0"/>
              </a:rPr>
              <a:t> </a:t>
            </a:r>
            <a:r>
              <a:rPr lang="en-IN" sz="3300" dirty="0"/>
              <a:t> </a:t>
            </a:r>
            <a:r>
              <a:rPr lang="en-IN" sz="3300" b="1" dirty="0">
                <a:solidFill>
                  <a:srgbClr val="0000CC"/>
                </a:solidFill>
                <a:latin typeface="Times New Roman" pitchFamily="18" charset="0"/>
                <a:cs typeface="Times New Roman" pitchFamily="18" charset="0"/>
              </a:rPr>
              <a:t>That is likely to affect</a:t>
            </a:r>
          </a:p>
          <a:p>
            <a:pPr marL="914400" lvl="0" indent="-449263" algn="just"/>
            <a:r>
              <a:rPr lang="en-IN" sz="3300" b="1" dirty="0">
                <a:solidFill>
                  <a:srgbClr val="0000CC"/>
                </a:solidFill>
                <a:latin typeface="Times New Roman" pitchFamily="18" charset="0"/>
                <a:cs typeface="Times New Roman" pitchFamily="18" charset="0"/>
              </a:rPr>
              <a:t>Appearance</a:t>
            </a:r>
          </a:p>
          <a:p>
            <a:pPr marL="914400" lvl="0" indent="-449263" algn="just"/>
            <a:r>
              <a:rPr lang="en-IN" sz="3300" b="1" dirty="0">
                <a:solidFill>
                  <a:srgbClr val="0000CC"/>
                </a:solidFill>
                <a:latin typeface="Times New Roman" pitchFamily="18" charset="0"/>
                <a:cs typeface="Times New Roman" pitchFamily="18" charset="0"/>
              </a:rPr>
              <a:t>Durability</a:t>
            </a:r>
          </a:p>
          <a:p>
            <a:pPr marL="914400" lvl="0" indent="-449263" algn="just"/>
            <a:r>
              <a:rPr lang="en-IN" sz="3300" b="1" dirty="0">
                <a:solidFill>
                  <a:srgbClr val="0000CC"/>
                </a:solidFill>
                <a:latin typeface="Times New Roman" pitchFamily="18" charset="0"/>
                <a:cs typeface="Times New Roman" pitchFamily="18" charset="0"/>
              </a:rPr>
              <a:t>Functioning</a:t>
            </a:r>
          </a:p>
          <a:p>
            <a:pPr algn="just"/>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465138" indent="-465138" algn="just">
              <a:buFont typeface="Wingdings" pitchFamily="2" charset="2"/>
              <a:buChar char="Ø"/>
            </a:pPr>
            <a:r>
              <a:rPr lang="en-IN" sz="1600" b="1" dirty="0">
                <a:solidFill>
                  <a:srgbClr val="0000CC"/>
                </a:solidFill>
                <a:latin typeface="Times New Roman" pitchFamily="18" charset="0"/>
                <a:cs typeface="Times New Roman" pitchFamily="18" charset="0"/>
              </a:rPr>
              <a:t>Hence effectively it is a S</a:t>
            </a:r>
            <a:r>
              <a:rPr lang="en-IN" sz="1600" b="1" baseline="-25000" dirty="0">
                <a:solidFill>
                  <a:srgbClr val="0000CC"/>
                </a:solidFill>
                <a:latin typeface="Times New Roman" pitchFamily="18" charset="0"/>
                <a:cs typeface="Times New Roman" pitchFamily="18" charset="0"/>
              </a:rPr>
              <a:t>3</a:t>
            </a:r>
            <a:r>
              <a:rPr lang="en-IN" sz="1600" b="1" dirty="0">
                <a:solidFill>
                  <a:srgbClr val="0000CC"/>
                </a:solidFill>
                <a:latin typeface="Times New Roman" pitchFamily="18" charset="0"/>
                <a:cs typeface="Times New Roman" pitchFamily="18" charset="0"/>
              </a:rPr>
              <a:t> problem i.e. for structure to be safe, it should have </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Strength</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Stiffness/Serviceability</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Stability against</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Overturning</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Sliding</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Shrinkage</a:t>
            </a:r>
          </a:p>
          <a:p>
            <a:pPr marL="465138" indent="-465138">
              <a:buNone/>
            </a:pPr>
            <a:r>
              <a:rPr lang="en-IN" sz="1600" dirty="0">
                <a:latin typeface="Times New Roman" pitchFamily="18" charset="0"/>
                <a:cs typeface="Times New Roman" pitchFamily="18" charset="0"/>
              </a:rPr>
              <a:t>	</a:t>
            </a:r>
            <a:r>
              <a:rPr lang="en-IN" sz="1600" b="1" dirty="0">
                <a:solidFill>
                  <a:srgbClr val="0000CC"/>
                </a:solidFill>
                <a:latin typeface="Times New Roman" pitchFamily="18" charset="0"/>
                <a:cs typeface="Times New Roman" pitchFamily="18" charset="0"/>
              </a:rPr>
              <a:t>And off course</a:t>
            </a:r>
          </a:p>
          <a:p>
            <a:pPr marL="914400" indent="-449263">
              <a:buAutoNum type="arabicPlain" startAt="4"/>
            </a:pPr>
            <a:r>
              <a:rPr lang="en-IN" sz="1600" b="1" dirty="0">
                <a:solidFill>
                  <a:srgbClr val="FF3399"/>
                </a:solidFill>
                <a:latin typeface="Times New Roman" pitchFamily="18" charset="0"/>
                <a:cs typeface="Times New Roman" pitchFamily="18" charset="0"/>
              </a:rPr>
              <a:t>Economy </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The Limit State approach of Design basically considers the strength of material beyond Elastic Limit where the Stress is no longer Proportional to Stress.</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 It follows a Parabolic variation.</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This is due to the Non-Linear behaviour of concrete as it is a Heterogeneous Material. </a:t>
            </a:r>
          </a:p>
          <a:p>
            <a:pPr marL="465138" indent="-465138">
              <a:buFont typeface="Wingdings" pitchFamily="2" charset="2"/>
              <a:buChar char="Ø"/>
            </a:pPr>
            <a:endParaRPr lang="en-IN" sz="1800" b="1" dirty="0">
              <a:solidFill>
                <a:srgbClr val="0000CC"/>
              </a:solidFill>
              <a:latin typeface="Times New Roman" pitchFamily="18" charset="0"/>
              <a:cs typeface="Times New Roman" pitchFamily="18" charset="0"/>
            </a:endParaRPr>
          </a:p>
          <a:p>
            <a:pPr marL="465138" indent="-465138"/>
            <a:endParaRPr lang="en-IN" sz="1800" dirty="0"/>
          </a:p>
        </p:txBody>
      </p:sp>
      <p:pic>
        <p:nvPicPr>
          <p:cNvPr id="5" name="Picture 4" descr="E:\RC Design\scans\003.jpg"/>
          <p:cNvPicPr/>
          <p:nvPr/>
        </p:nvPicPr>
        <p:blipFill>
          <a:blip r:embed="rId2" cstate="print"/>
          <a:srcRect/>
          <a:stretch>
            <a:fillRect/>
          </a:stretch>
        </p:blipFill>
        <p:spPr bwMode="auto">
          <a:xfrm>
            <a:off x="1295400" y="4114800"/>
            <a:ext cx="5943600" cy="1905000"/>
          </a:xfrm>
          <a:prstGeom prst="rect">
            <a:avLst/>
          </a:prstGeom>
          <a:noFill/>
          <a:ln w="9525">
            <a:noFill/>
            <a:miter lim="800000"/>
            <a:headEnd/>
            <a:tailEnd/>
          </a:ln>
        </p:spPr>
      </p:pic>
      <p:sp>
        <p:nvSpPr>
          <p:cNvPr id="1026" name="Text Box 2"/>
          <p:cNvSpPr txBox="1">
            <a:spLocks noChangeArrowheads="1"/>
          </p:cNvSpPr>
          <p:nvPr/>
        </p:nvSpPr>
        <p:spPr bwMode="auto">
          <a:xfrm>
            <a:off x="1905000" y="5943600"/>
            <a:ext cx="4724400" cy="47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dirty="0">
                <a:ln>
                  <a:noFill/>
                </a:ln>
                <a:solidFill>
                  <a:srgbClr val="C00000"/>
                </a:solidFill>
                <a:effectLst/>
                <a:latin typeface="Times New Roman" pitchFamily="18" charset="0"/>
                <a:cs typeface="Arial" pitchFamily="34" charset="0"/>
              </a:rPr>
              <a:t>Figure 3 	Stress Strain Curve in Limit State Design</a:t>
            </a:r>
            <a:endParaRPr kumimoji="0" lang="en-US" sz="1600" b="0" i="0" u="none" strike="noStrike" cap="none" normalizeH="0" baseline="0" dirty="0">
              <a:ln>
                <a:noFill/>
              </a:ln>
              <a:solidFill>
                <a:srgbClr val="C00000"/>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Limit State of Design of RCC Structures takes into account the probabilistic and Structural Variations in the </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Material properties, </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Loads and</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 Safety Factors.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Hence the Resistance to </a:t>
            </a:r>
            <a:r>
              <a:rPr lang="en-IN" sz="1800" b="1" dirty="0">
                <a:solidFill>
                  <a:schemeClr val="accent6">
                    <a:lumMod val="50000"/>
                  </a:schemeClr>
                </a:solidFill>
                <a:latin typeface="Times New Roman" pitchFamily="18" charset="0"/>
                <a:cs typeface="Times New Roman" pitchFamily="18" charset="0"/>
              </a:rPr>
              <a:t>Bending</a:t>
            </a:r>
            <a:r>
              <a:rPr lang="en-IN" sz="1800" b="1" dirty="0">
                <a:solidFill>
                  <a:srgbClr val="0000CC"/>
                </a:solidFill>
                <a:latin typeface="Times New Roman" pitchFamily="18" charset="0"/>
                <a:cs typeface="Times New Roman" pitchFamily="18" charset="0"/>
              </a:rPr>
              <a:t> , </a:t>
            </a:r>
            <a:r>
              <a:rPr lang="en-IN" sz="1800" b="1" dirty="0">
                <a:solidFill>
                  <a:srgbClr val="FF3399"/>
                </a:solidFill>
                <a:latin typeface="Times New Roman" pitchFamily="18" charset="0"/>
                <a:cs typeface="Times New Roman" pitchFamily="18" charset="0"/>
              </a:rPr>
              <a:t>Shear</a:t>
            </a:r>
            <a:r>
              <a:rPr lang="en-IN" sz="1800" b="1" dirty="0">
                <a:solidFill>
                  <a:srgbClr val="0000CC"/>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Torsion</a:t>
            </a:r>
            <a:r>
              <a:rPr lang="en-IN" sz="1800" b="1" dirty="0">
                <a:solidFill>
                  <a:srgbClr val="0000CC"/>
                </a:solidFill>
                <a:latin typeface="Times New Roman" pitchFamily="18" charset="0"/>
                <a:cs typeface="Times New Roman" pitchFamily="18" charset="0"/>
              </a:rPr>
              <a:t> and </a:t>
            </a:r>
            <a:r>
              <a:rPr lang="en-IN" sz="1800" b="1" dirty="0">
                <a:solidFill>
                  <a:srgbClr val="FF0000"/>
                </a:solidFill>
                <a:latin typeface="Times New Roman" pitchFamily="18" charset="0"/>
                <a:cs typeface="Times New Roman" pitchFamily="18" charset="0"/>
              </a:rPr>
              <a:t>Axial Loads </a:t>
            </a:r>
            <a:r>
              <a:rPr lang="en-IN" sz="1800" b="1" dirty="0">
                <a:solidFill>
                  <a:srgbClr val="0000CC"/>
                </a:solidFill>
                <a:latin typeface="Times New Roman" pitchFamily="18" charset="0"/>
                <a:cs typeface="Times New Roman" pitchFamily="18" charset="0"/>
              </a:rPr>
              <a:t>at every section shall not be less than the Appropriate value at that section produced by the probable most unfavourable combination of Loads on the Structure using the appropriate Partial Safety Factors.</a:t>
            </a:r>
          </a:p>
          <a:p>
            <a:pPr algn="just">
              <a:buNone/>
            </a:pPr>
            <a:r>
              <a:rPr lang="en-IN" sz="1800" b="1" dirty="0">
                <a:solidFill>
                  <a:srgbClr val="990099"/>
                </a:solidFill>
                <a:latin typeface="Times New Roman" pitchFamily="18" charset="0"/>
                <a:cs typeface="Times New Roman" pitchFamily="18" charset="0"/>
              </a:rPr>
              <a:t>The Limit State of Collapse can be expressed by the following expression:</a:t>
            </a:r>
          </a:p>
          <a:p>
            <a:pPr algn="just">
              <a:buNone/>
            </a:pPr>
            <a:endParaRPr lang="en-US" sz="1800" b="1" dirty="0">
              <a:solidFill>
                <a:srgbClr val="990099"/>
              </a:solidFill>
              <a:latin typeface="Times New Roman" pitchFamily="18" charset="0"/>
              <a:cs typeface="Times New Roman" pitchFamily="18" charset="0"/>
            </a:endParaRPr>
          </a:p>
          <a:p>
            <a:pPr>
              <a:buNone/>
            </a:pPr>
            <a:r>
              <a:rPr lang="en-IN" sz="1800" dirty="0"/>
              <a:t>Where</a:t>
            </a:r>
          </a:p>
          <a:p>
            <a:pPr marL="465138" indent="-465138">
              <a:buNone/>
            </a:pPr>
            <a:r>
              <a:rPr lang="en-IN" sz="1800" dirty="0"/>
              <a:t>	</a:t>
            </a:r>
            <a:r>
              <a:rPr lang="en-IN" sz="1800" b="1" dirty="0">
                <a:solidFill>
                  <a:srgbClr val="0000CC"/>
                </a:solidFill>
                <a:latin typeface="Times New Roman" pitchFamily="18" charset="0"/>
                <a:cs typeface="Times New Roman" pitchFamily="18" charset="0"/>
              </a:rPr>
              <a:t>R:-	Resistance or capacity of structure</a:t>
            </a:r>
          </a:p>
          <a:p>
            <a:pPr marL="465138" indent="-465138">
              <a:buNone/>
            </a:pPr>
            <a:r>
              <a:rPr lang="en-IN" sz="1800" b="1" dirty="0">
                <a:solidFill>
                  <a:srgbClr val="0000CC"/>
                </a:solidFill>
                <a:latin typeface="Times New Roman" pitchFamily="18" charset="0"/>
                <a:cs typeface="Times New Roman" pitchFamily="18" charset="0"/>
              </a:rPr>
              <a:t>	L:-	Loads acting on the Structure </a:t>
            </a:r>
          </a:p>
          <a:p>
            <a:pPr marL="465138" indent="-465138">
              <a:buNone/>
            </a:pPr>
            <a:r>
              <a:rPr lang="en-IN" sz="1800" b="1"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sym typeface="Symbol"/>
              </a:rPr>
              <a:t></a:t>
            </a:r>
            <a:r>
              <a:rPr lang="en-IN" sz="1800" b="1" dirty="0">
                <a:solidFill>
                  <a:srgbClr val="0000CC"/>
                </a:solidFill>
                <a:latin typeface="Times New Roman" pitchFamily="18" charset="0"/>
                <a:cs typeface="Times New Roman" pitchFamily="18" charset="0"/>
              </a:rPr>
              <a:t>:-	Load Factor &gt;1</a:t>
            </a:r>
          </a:p>
          <a:p>
            <a:pPr marL="465138" indent="-465138">
              <a:buNone/>
            </a:pPr>
            <a:r>
              <a:rPr lang="en-IN" sz="1800" b="1"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sym typeface="Symbol"/>
              </a:rPr>
              <a:t></a:t>
            </a:r>
            <a:r>
              <a:rPr lang="en-IN" sz="1800" b="1" dirty="0">
                <a:solidFill>
                  <a:srgbClr val="0000CC"/>
                </a:solidFill>
                <a:latin typeface="Times New Roman" pitchFamily="18" charset="0"/>
                <a:cs typeface="Times New Roman" pitchFamily="18" charset="0"/>
              </a:rPr>
              <a:t>:	Safety Factor associated with the uncertainties in the material 		properties</a:t>
            </a:r>
          </a:p>
          <a:p>
            <a:pPr marL="465138" indent="-465138" algn="just">
              <a:buNone/>
            </a:pPr>
            <a:r>
              <a:rPr lang="en-IN" sz="1800" b="1" dirty="0">
                <a:solidFill>
                  <a:srgbClr val="C00000"/>
                </a:solidFill>
                <a:latin typeface="Times New Roman" pitchFamily="18" charset="0"/>
                <a:cs typeface="Times New Roman" pitchFamily="18" charset="0"/>
              </a:rPr>
              <a:t>The Factors </a:t>
            </a:r>
            <a:r>
              <a:rPr lang="en-IN" sz="1800" b="1" dirty="0">
                <a:solidFill>
                  <a:srgbClr val="C00000"/>
                </a:solidFill>
                <a:latin typeface="Times New Roman" pitchFamily="18" charset="0"/>
                <a:cs typeface="Times New Roman" pitchFamily="18" charset="0"/>
                <a:sym typeface="Symbol"/>
              </a:rPr>
              <a:t></a:t>
            </a:r>
            <a:r>
              <a:rPr lang="en-IN" sz="1800" b="1" dirty="0">
                <a:solidFill>
                  <a:srgbClr val="C00000"/>
                </a:solidFill>
                <a:latin typeface="Times New Roman" pitchFamily="18" charset="0"/>
                <a:cs typeface="Times New Roman" pitchFamily="18" charset="0"/>
              </a:rPr>
              <a:t> and </a:t>
            </a:r>
            <a:r>
              <a:rPr lang="en-IN" sz="1800" b="1" dirty="0">
                <a:solidFill>
                  <a:srgbClr val="C00000"/>
                </a:solidFill>
                <a:latin typeface="Times New Roman" pitchFamily="18" charset="0"/>
                <a:cs typeface="Times New Roman" pitchFamily="18" charset="0"/>
                <a:sym typeface="Symbol"/>
              </a:rPr>
              <a:t></a:t>
            </a:r>
            <a:r>
              <a:rPr lang="en-IN" sz="1800" b="1" dirty="0">
                <a:solidFill>
                  <a:srgbClr val="C00000"/>
                </a:solidFill>
                <a:latin typeface="Times New Roman" pitchFamily="18" charset="0"/>
                <a:cs typeface="Times New Roman" pitchFamily="18" charset="0"/>
              </a:rPr>
              <a:t> are called partial safety factors. </a:t>
            </a:r>
          </a:p>
          <a:p>
            <a:pPr marL="465138" indent="-465138">
              <a:buNone/>
            </a:pPr>
            <a:endParaRPr lang="en-IN" sz="1800" b="1" dirty="0">
              <a:solidFill>
                <a:srgbClr val="0000CC"/>
              </a:solidFill>
              <a:latin typeface="Times New Roman" pitchFamily="18" charset="0"/>
              <a:cs typeface="Times New Roman" pitchFamily="18" charset="0"/>
            </a:endParaRPr>
          </a:p>
          <a:p>
            <a:pPr algn="just">
              <a:buNone/>
            </a:pPr>
            <a:endParaRPr lang="en-IN" sz="1800" b="1" dirty="0">
              <a:solidFill>
                <a:srgbClr val="990099"/>
              </a:solidFill>
              <a:latin typeface="Times New Roman" pitchFamily="18" charset="0"/>
              <a:cs typeface="Times New Roman" pitchFamily="18" charset="0"/>
            </a:endParaRPr>
          </a:p>
          <a:p>
            <a:pPr>
              <a:buNone/>
            </a:pPr>
            <a:endParaRPr lang="en-US" sz="1800" dirty="0"/>
          </a:p>
          <a:p>
            <a:pPr>
              <a:buNone/>
            </a:pPr>
            <a:endParaRPr lang="en-IN" sz="1800" dirty="0"/>
          </a:p>
          <a:p>
            <a:pPr>
              <a:buNone/>
            </a:pPr>
            <a:endParaRPr lang="en-IN" sz="18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14600" y="3505200"/>
            <a:ext cx="990600" cy="407895"/>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533400"/>
          </a:xfrm>
        </p:spPr>
        <p:txBody>
          <a:bodyPr>
            <a:normAutofit/>
          </a:bodyPr>
          <a:lstStyle/>
          <a:p>
            <a:pPr algn="just"/>
            <a:r>
              <a:rPr lang="en-IN" sz="2000" b="1" u="sng" dirty="0">
                <a:solidFill>
                  <a:srgbClr val="C00000"/>
                </a:solidFill>
                <a:latin typeface="Times New Roman" pitchFamily="18" charset="0"/>
                <a:cs typeface="Times New Roman" pitchFamily="18" charset="0"/>
              </a:rPr>
              <a:t>Characteristic &amp; Design Values and Partial Safety Factors</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458200" cy="5791200"/>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In order to keep the Structure Safe, Partial Safety Factors are applied to the calculations of Loads and Material Strength. </a:t>
            </a:r>
          </a:p>
          <a:p>
            <a:pPr marL="465138" indent="-465138">
              <a:buNone/>
            </a:pPr>
            <a:r>
              <a:rPr lang="en-IN" sz="1800" b="1" u="sng" dirty="0">
                <a:solidFill>
                  <a:srgbClr val="006600"/>
                </a:solidFill>
                <a:latin typeface="Times New Roman" pitchFamily="18" charset="0"/>
                <a:cs typeface="Times New Roman" pitchFamily="18" charset="0"/>
              </a:rPr>
              <a:t>Characteristic Strength of Material</a:t>
            </a:r>
            <a:endParaRPr lang="en-IN" sz="1800" dirty="0">
              <a:solidFill>
                <a:srgbClr val="006600"/>
              </a:solidFill>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It means that value of Strength of Material below which not more than 5% of test results are expected to fall.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Characteristic Strength should be in accordance with Table 2 of IS 456 – 2000 </a:t>
            </a:r>
          </a:p>
          <a:p>
            <a:pPr marL="465138" indent="-465138">
              <a:buNone/>
            </a:pPr>
            <a:r>
              <a:rPr lang="en-IN" sz="1800" b="1" i="1" u="sng" dirty="0">
                <a:solidFill>
                  <a:schemeClr val="accent2">
                    <a:lumMod val="75000"/>
                  </a:schemeClr>
                </a:solidFill>
                <a:latin typeface="Times New Roman" pitchFamily="18" charset="0"/>
                <a:cs typeface="Times New Roman" pitchFamily="18" charset="0"/>
              </a:rPr>
              <a:t>Design Value </a:t>
            </a:r>
            <a:endParaRPr lang="en-IN" sz="1800" u="sng" dirty="0">
              <a:solidFill>
                <a:schemeClr val="accent2">
                  <a:lumMod val="75000"/>
                </a:schemeClr>
              </a:solidFill>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Characteristic Strength is determined in a laboratory by testing 15 cm cubes in compression under controlled conditions.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But at site the conditions are not controlled.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strength is a non-quantified quantity and due to the </a:t>
            </a:r>
            <a:r>
              <a:rPr lang="en-IN" sz="1800" b="1" dirty="0">
                <a:solidFill>
                  <a:srgbClr val="990099"/>
                </a:solidFill>
                <a:latin typeface="Times New Roman" pitchFamily="18" charset="0"/>
                <a:cs typeface="Times New Roman" pitchFamily="18" charset="0"/>
              </a:rPr>
              <a:t>Errors</a:t>
            </a:r>
            <a:r>
              <a:rPr lang="en-IN" sz="1800" b="1" dirty="0">
                <a:solidFill>
                  <a:srgbClr val="0000CC"/>
                </a:solidFill>
                <a:latin typeface="Times New Roman" pitchFamily="18" charset="0"/>
                <a:cs typeface="Times New Roman" pitchFamily="18" charset="0"/>
              </a:rPr>
              <a:t>, </a:t>
            </a:r>
            <a:r>
              <a:rPr lang="en-IN" sz="1800" b="1" dirty="0">
                <a:solidFill>
                  <a:srgbClr val="990099"/>
                </a:solidFill>
                <a:latin typeface="Times New Roman" pitchFamily="18" charset="0"/>
                <a:cs typeface="Times New Roman" pitchFamily="18" charset="0"/>
              </a:rPr>
              <a:t>Mistakes</a:t>
            </a:r>
            <a:r>
              <a:rPr lang="en-IN" sz="1800" b="1" dirty="0">
                <a:solidFill>
                  <a:srgbClr val="0000CC"/>
                </a:solidFill>
                <a:latin typeface="Times New Roman" pitchFamily="18" charset="0"/>
                <a:cs typeface="Times New Roman" pitchFamily="18" charset="0"/>
              </a:rPr>
              <a:t> and </a:t>
            </a:r>
            <a:r>
              <a:rPr lang="en-IN" sz="1800" b="1" dirty="0">
                <a:solidFill>
                  <a:srgbClr val="990099"/>
                </a:solidFill>
                <a:latin typeface="Times New Roman" pitchFamily="18" charset="0"/>
                <a:cs typeface="Times New Roman" pitchFamily="18" charset="0"/>
              </a:rPr>
              <a:t>Ignorance</a:t>
            </a:r>
            <a:r>
              <a:rPr lang="en-IN" sz="1800" b="1" dirty="0">
                <a:solidFill>
                  <a:srgbClr val="0000CC"/>
                </a:solidFill>
                <a:latin typeface="Times New Roman" pitchFamily="18" charset="0"/>
                <a:cs typeface="Times New Roman" pitchFamily="18" charset="0"/>
              </a:rPr>
              <a:t> of workers at site, it is possible that the required strength may not be achieved.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Hence, in order that the structure does not fail due to lack of strength of material the Design Strength is taken into consideration. </a:t>
            </a:r>
          </a:p>
          <a:p>
            <a:pPr marL="465138" indent="-465138">
              <a:buFont typeface="Wingdings" pitchFamily="2" charset="2"/>
              <a:buChar char="Ø"/>
            </a:pPr>
            <a:endParaRPr lang="en-IN" sz="1800" dirty="0"/>
          </a:p>
          <a:p>
            <a:pPr marL="465138" indent="-465138">
              <a:buNone/>
            </a:pPr>
            <a:r>
              <a:rPr lang="en-IN" sz="1800" b="1" dirty="0">
                <a:latin typeface="Times New Roman" pitchFamily="18" charset="0"/>
                <a:cs typeface="Times New Roman" pitchFamily="18" charset="0"/>
              </a:rPr>
              <a:t>	       Design Strength	=	</a:t>
            </a:r>
          </a:p>
          <a:p>
            <a:pPr marL="465138" indent="-465138">
              <a:buFont typeface="Wingdings" pitchFamily="2" charset="2"/>
              <a:buChar char="Ø"/>
            </a:pPr>
            <a:endParaRPr lang="en-IN" sz="1800" b="1" dirty="0">
              <a:solidFill>
                <a:srgbClr val="0000CC"/>
              </a:solidFill>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62400" y="5791200"/>
            <a:ext cx="1109472" cy="5334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304800"/>
            <a:ext cx="4876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Design Strength</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76600" y="304800"/>
            <a:ext cx="879231" cy="457200"/>
          </a:xfrm>
          <a:prstGeom prst="rect">
            <a:avLst/>
          </a:prstGeom>
          <a:noFill/>
        </p:spPr>
      </p:pic>
      <p:sp>
        <p:nvSpPr>
          <p:cNvPr id="26627"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28" name="Rectangle 4"/>
          <p:cNvSpPr>
            <a:spLocks noChangeArrowheads="1"/>
          </p:cNvSpPr>
          <p:nvPr/>
        </p:nvSpPr>
        <p:spPr bwMode="auto">
          <a:xfrm>
            <a:off x="304800" y="1143000"/>
            <a:ext cx="86106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Where,</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f</a:t>
            </a:r>
            <a:r>
              <a:rPr kumimoji="0" lang="en-US" b="1" i="0" u="none" strike="noStrike" cap="none" normalizeH="0" baseline="-30000" dirty="0" err="1">
                <a:ln>
                  <a:noFill/>
                </a:ln>
                <a:solidFill>
                  <a:srgbClr val="0000CC"/>
                </a:solidFill>
                <a:effectLst/>
                <a:latin typeface="Times New Roman" pitchFamily="18" charset="0"/>
                <a:ea typeface="Times New Roman" pitchFamily="18" charset="0"/>
                <a:cs typeface="Times New Roman" pitchFamily="18" charset="0"/>
              </a:rPr>
              <a:t>ck</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	Characteristic Strength of Material</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0000CC"/>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	Partial Safety Factor appropriate to Material</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Partial Safety Factor for Material Strength is a </a:t>
            </a: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DIVIDING Factor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i.e. the Material Strength is reduced and only corresponding loads are allowed on the structure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p:txBody>
      </p:sp>
      <p:sp>
        <p:nvSpPr>
          <p:cNvPr id="26629" name="Rectangle 5"/>
          <p:cNvSpPr>
            <a:spLocks noChangeArrowheads="1"/>
          </p:cNvSpPr>
          <p:nvPr/>
        </p:nvSpPr>
        <p:spPr bwMode="auto">
          <a:xfrm>
            <a:off x="381000" y="3276600"/>
            <a:ext cx="8534400"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Partial Safety Factor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0000CC"/>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[as per IS 456 2000 clause 36.4.2.1]	for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Concrete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Steel		=	1.</a:t>
            </a:r>
            <a:r>
              <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rPr>
              <a:t> </a:t>
            </a:r>
            <a:r>
              <a:rPr lang="en-US" b="1" dirty="0">
                <a:solidFill>
                  <a:srgbClr val="0000CC"/>
                </a:solidFill>
                <a:latin typeface="Times New Roman" pitchFamily="18" charset="0"/>
                <a:cs typeface="Times New Roman" pitchFamily="18" charset="0"/>
                <a:sym typeface="Symbol" pitchFamily="18" charset="2"/>
              </a:rPr>
              <a:t>1</a:t>
            </a:r>
            <a:r>
              <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rPr>
              <a:t>5</a:t>
            </a:r>
          </a:p>
          <a:p>
            <a:endParaRPr lang="en-IN" b="1" u="sng" dirty="0"/>
          </a:p>
          <a:p>
            <a:r>
              <a:rPr lang="en-IN" b="1" u="sng" dirty="0">
                <a:solidFill>
                  <a:srgbClr val="006600"/>
                </a:solidFill>
                <a:latin typeface="Times New Roman" pitchFamily="18" charset="0"/>
                <a:cs typeface="Times New Roman" pitchFamily="18" charset="0"/>
              </a:rPr>
              <a:t>Characteristic Loads</a:t>
            </a:r>
            <a:r>
              <a:rPr lang="en-IN" b="1" i="1" u="wavy" dirty="0">
                <a:solidFill>
                  <a:srgbClr val="006600"/>
                </a:solidFill>
                <a:latin typeface="Times New Roman" pitchFamily="18" charset="0"/>
                <a:cs typeface="Times New Roman" pitchFamily="18" charset="0"/>
              </a:rPr>
              <a:t> </a:t>
            </a:r>
            <a:r>
              <a:rPr lang="en-IN" b="1" dirty="0">
                <a:solidFill>
                  <a:srgbClr val="006600"/>
                </a:solidFill>
                <a:latin typeface="Times New Roman" pitchFamily="18" charset="0"/>
                <a:cs typeface="Times New Roman" pitchFamily="18" charset="0"/>
              </a:rPr>
              <a:t>      </a:t>
            </a:r>
            <a:r>
              <a:rPr lang="en-IN" b="1" dirty="0">
                <a:solidFill>
                  <a:srgbClr val="C00000"/>
                </a:solidFill>
              </a:rPr>
              <a:t>[Clause 36.2 of  IS 456 – 2000</a:t>
            </a:r>
            <a:r>
              <a:rPr lang="en-IN" b="1" dirty="0"/>
              <a:t>]</a:t>
            </a:r>
            <a:endParaRPr lang="en-IN" dirty="0"/>
          </a:p>
          <a:p>
            <a:endParaRPr lang="en-IN" sz="1000" b="1" dirty="0">
              <a:solidFill>
                <a:srgbClr val="0000CC"/>
              </a:solidFill>
              <a:latin typeface="Times New Roman" pitchFamily="18" charset="0"/>
              <a:cs typeface="Times New Roman" pitchFamily="18" charset="0"/>
            </a:endParaRPr>
          </a:p>
          <a:p>
            <a:r>
              <a:rPr lang="en-IN" b="1" dirty="0">
                <a:solidFill>
                  <a:srgbClr val="0000CC"/>
                </a:solidFill>
                <a:latin typeface="Times New Roman" pitchFamily="18" charset="0"/>
                <a:cs typeface="Times New Roman" pitchFamily="18" charset="0"/>
              </a:rPr>
              <a:t>The term Characteristic Load means that value of Load which has a 95% Probability of not being exceeded during the life of the structure</a:t>
            </a:r>
            <a:r>
              <a:rPr lang="en-IN"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buNone/>
            </a:pPr>
            <a:r>
              <a:rPr lang="en-IN" sz="1800" b="1" dirty="0">
                <a:solidFill>
                  <a:srgbClr val="0000CC"/>
                </a:solidFill>
                <a:latin typeface="Times New Roman" pitchFamily="18" charset="0"/>
                <a:cs typeface="Times New Roman" pitchFamily="18" charset="0"/>
              </a:rPr>
              <a:t>For the purpose, of determining the loads the loads are taken as per ::</a:t>
            </a:r>
          </a:p>
          <a:p>
            <a:pPr>
              <a:buNone/>
            </a:pPr>
            <a:r>
              <a:rPr lang="en-IN" sz="1000" dirty="0"/>
              <a:t> </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Dead Loads as given in IS 875 [Part 1]</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Imposed Loads as given in IS 875 [Part 2]</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Wind Loads as given in IS 875 [Part 3]</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Snow Loads as given in IS 875 [Part 4]</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Seismic Loads as given in IS 1893</a:t>
            </a:r>
          </a:p>
          <a:p>
            <a:pPr marL="465138" indent="-465138">
              <a:buNone/>
            </a:pPr>
            <a:r>
              <a:rPr lang="en-IN" sz="1800" b="1" dirty="0">
                <a:solidFill>
                  <a:srgbClr val="0000CC"/>
                </a:solidFill>
                <a:latin typeface="Times New Roman" pitchFamily="18" charset="0"/>
                <a:cs typeface="Times New Roman" pitchFamily="18" charset="0"/>
              </a:rPr>
              <a:t>Shall be assumed as Characteristic Loads</a:t>
            </a:r>
          </a:p>
          <a:p>
            <a:pPr>
              <a:buNone/>
            </a:pPr>
            <a:r>
              <a:rPr lang="en-IN" sz="1800" b="1" i="1" u="wavy" dirty="0">
                <a:solidFill>
                  <a:srgbClr val="CC3300"/>
                </a:solidFill>
              </a:rPr>
              <a:t>Design Values </a:t>
            </a:r>
            <a:endParaRPr lang="en-IN" sz="1800" dirty="0">
              <a:solidFill>
                <a:srgbClr val="CC33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order that the Loads coming on the Structure never surpasses or are more than the Characteristic Loads, the value of the load given in the code is increased by multiplying it by a factor known as Partial Safety Factor and is termed as “Designed Load”</a:t>
            </a:r>
          </a:p>
          <a:p>
            <a:pPr>
              <a:buNone/>
            </a:pPr>
            <a:r>
              <a:rPr lang="en-IN" sz="1800" b="1" dirty="0">
                <a:solidFill>
                  <a:srgbClr val="006600"/>
                </a:solidFill>
                <a:latin typeface="Times New Roman" pitchFamily="18" charset="0"/>
                <a:cs typeface="Times New Roman" pitchFamily="18" charset="0"/>
              </a:rPr>
              <a:t>Design Load </a:t>
            </a:r>
            <a:r>
              <a:rPr lang="en-IN" sz="1800" b="1" dirty="0" err="1">
                <a:solidFill>
                  <a:srgbClr val="006600"/>
                </a:solidFill>
                <a:latin typeface="Times New Roman" pitchFamily="18" charset="0"/>
                <a:cs typeface="Times New Roman" pitchFamily="18" charset="0"/>
              </a:rPr>
              <a:t>F</a:t>
            </a:r>
            <a:r>
              <a:rPr lang="en-IN" sz="1800" b="1" baseline="-25000" dirty="0" err="1">
                <a:solidFill>
                  <a:srgbClr val="006600"/>
                </a:solidFill>
                <a:latin typeface="Times New Roman" pitchFamily="18" charset="0"/>
                <a:cs typeface="Times New Roman" pitchFamily="18" charset="0"/>
              </a:rPr>
              <a:t>d</a:t>
            </a:r>
            <a:r>
              <a:rPr lang="en-IN" sz="1800" b="1" dirty="0">
                <a:solidFill>
                  <a:srgbClr val="006600"/>
                </a:solidFill>
                <a:latin typeface="Times New Roman" pitchFamily="18" charset="0"/>
                <a:cs typeface="Times New Roman" pitchFamily="18" charset="0"/>
              </a:rPr>
              <a:t> is given by:</a:t>
            </a:r>
          </a:p>
          <a:p>
            <a:pPr>
              <a:buNone/>
            </a:pPr>
            <a:endParaRPr lang="en-IN" sz="1800" dirty="0"/>
          </a:p>
          <a:p>
            <a:pPr>
              <a:buNone/>
            </a:pPr>
            <a:r>
              <a:rPr lang="en-IN" sz="1800" b="1" dirty="0">
                <a:solidFill>
                  <a:srgbClr val="0000CC"/>
                </a:solidFill>
                <a:latin typeface="Times New Roman" pitchFamily="18" charset="0"/>
                <a:cs typeface="Times New Roman" pitchFamily="18" charset="0"/>
              </a:rPr>
              <a:t>Where</a:t>
            </a:r>
          </a:p>
          <a:p>
            <a:pPr>
              <a:buNone/>
            </a:pPr>
            <a:r>
              <a:rPr lang="en-IN" sz="1800" b="1" dirty="0">
                <a:solidFill>
                  <a:srgbClr val="0000CC"/>
                </a:solidFill>
                <a:latin typeface="Times New Roman" pitchFamily="18" charset="0"/>
                <a:cs typeface="Times New Roman" pitchFamily="18" charset="0"/>
              </a:rPr>
              <a:t>		F:-	Characteristic Load</a:t>
            </a:r>
          </a:p>
          <a:p>
            <a:pPr>
              <a:buNone/>
            </a:pPr>
            <a:r>
              <a:rPr lang="en-IN" sz="1800" b="1" dirty="0">
                <a:solidFill>
                  <a:srgbClr val="0000CC"/>
                </a:solidFill>
                <a:latin typeface="Times New Roman" pitchFamily="18" charset="0"/>
                <a:cs typeface="Times New Roman" pitchFamily="18" charset="0"/>
              </a:rPr>
              <a:t>		</a:t>
            </a:r>
            <a:r>
              <a:rPr lang="en-IN" sz="2000" b="1" dirty="0">
                <a:solidFill>
                  <a:srgbClr val="0000CC"/>
                </a:solidFill>
                <a:latin typeface="Times New Roman" pitchFamily="18" charset="0"/>
                <a:cs typeface="Times New Roman" pitchFamily="18" charset="0"/>
                <a:sym typeface="Symbol"/>
              </a:rPr>
              <a:t></a:t>
            </a:r>
            <a:r>
              <a:rPr lang="en-IN" sz="2000" b="1" baseline="-25000" dirty="0">
                <a:solidFill>
                  <a:srgbClr val="0000CC"/>
                </a:solidFill>
                <a:latin typeface="Times New Roman" pitchFamily="18" charset="0"/>
                <a:cs typeface="Times New Roman" pitchFamily="18" charset="0"/>
              </a:rPr>
              <a:t>f</a:t>
            </a:r>
            <a:r>
              <a:rPr lang="en-IN" sz="1800" b="1" dirty="0">
                <a:solidFill>
                  <a:srgbClr val="0000CC"/>
                </a:solidFill>
                <a:latin typeface="Times New Roman" pitchFamily="18" charset="0"/>
                <a:cs typeface="Times New Roman" pitchFamily="18" charset="0"/>
              </a:rPr>
              <a:t>:-	Partial Safety Factor appropriate to nature of loading</a:t>
            </a:r>
          </a:p>
          <a:p>
            <a:endParaRPr lang="en-IN" sz="1800" dirty="0"/>
          </a:p>
          <a:p>
            <a:r>
              <a:rPr lang="en-IN" sz="1800" b="1" dirty="0">
                <a:solidFill>
                  <a:srgbClr val="0000CC"/>
                </a:solidFill>
                <a:latin typeface="Times New Roman" pitchFamily="18" charset="0"/>
                <a:cs typeface="Times New Roman" pitchFamily="18" charset="0"/>
              </a:rPr>
              <a:t>The Values of Partial Safety Factor for Load shall be taken as given in Table 18 of  IS 456 – 2000  i.e.</a:t>
            </a: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00400" y="4371622"/>
            <a:ext cx="1143000" cy="352778"/>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457200"/>
          <a:ext cx="6324600" cy="2248855"/>
        </p:xfrm>
        <a:graphic>
          <a:graphicData uri="http://schemas.openxmlformats.org/drawingml/2006/table">
            <a:tbl>
              <a:tblPr/>
              <a:tblGrid>
                <a:gridCol w="1580808">
                  <a:extLst>
                    <a:ext uri="{9D8B030D-6E8A-4147-A177-3AD203B41FA5}">
                      <a16:colId xmlns:a16="http://schemas.microsoft.com/office/drawing/2014/main" val="20000"/>
                    </a:ext>
                  </a:extLst>
                </a:gridCol>
                <a:gridCol w="1580808">
                  <a:extLst>
                    <a:ext uri="{9D8B030D-6E8A-4147-A177-3AD203B41FA5}">
                      <a16:colId xmlns:a16="http://schemas.microsoft.com/office/drawing/2014/main" val="20001"/>
                    </a:ext>
                  </a:extLst>
                </a:gridCol>
                <a:gridCol w="1581492">
                  <a:extLst>
                    <a:ext uri="{9D8B030D-6E8A-4147-A177-3AD203B41FA5}">
                      <a16:colId xmlns:a16="http://schemas.microsoft.com/office/drawing/2014/main" val="20002"/>
                    </a:ext>
                  </a:extLst>
                </a:gridCol>
                <a:gridCol w="1581492">
                  <a:extLst>
                    <a:ext uri="{9D8B030D-6E8A-4147-A177-3AD203B41FA5}">
                      <a16:colId xmlns:a16="http://schemas.microsoft.com/office/drawing/2014/main" val="20003"/>
                    </a:ext>
                  </a:extLst>
                </a:gridCol>
              </a:tblGrid>
              <a:tr h="335280">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Load Combination</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Dead Load (DL)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Imposed Load (IL)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Wind Load (WL)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 IL</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 WL</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1.5</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algn="ctr">
                        <a:lnSpc>
                          <a:spcPct val="150000"/>
                        </a:lnSpc>
                        <a:spcBef>
                          <a:spcPts val="0"/>
                        </a:spcBef>
                        <a:spcAft>
                          <a:spcPts val="0"/>
                        </a:spcAft>
                      </a:pPr>
                      <a:r>
                        <a:rPr lang="en-IN" sz="1800" b="1" baseline="30000">
                          <a:solidFill>
                            <a:srgbClr val="0000CC"/>
                          </a:solidFill>
                          <a:latin typeface="Times New Roman"/>
                          <a:ea typeface="Times New Roman"/>
                          <a:cs typeface="Times New Roman"/>
                        </a:rPr>
                        <a:t>*</a:t>
                      </a:r>
                      <a:r>
                        <a:rPr lang="en-IN" sz="1800" b="1">
                          <a:solidFill>
                            <a:srgbClr val="0000CC"/>
                          </a:solidFill>
                          <a:latin typeface="Times New Roman"/>
                          <a:ea typeface="Times New Roman"/>
                          <a:cs typeface="Times New Roman"/>
                        </a:rPr>
                        <a:t>DL + WL</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0.9</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+IL + WL </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2"/>
          <p:cNvSpPr/>
          <p:nvPr/>
        </p:nvSpPr>
        <p:spPr>
          <a:xfrm>
            <a:off x="1143000" y="2858869"/>
            <a:ext cx="7543800" cy="646331"/>
          </a:xfrm>
          <a:prstGeom prst="rect">
            <a:avLst/>
          </a:prstGeom>
        </p:spPr>
        <p:txBody>
          <a:bodyPr wrap="square">
            <a:spAutoFit/>
          </a:bodyPr>
          <a:lstStyle/>
          <a:p>
            <a:r>
              <a:rPr lang="en-IN" dirty="0"/>
              <a:t>* </a:t>
            </a:r>
            <a:r>
              <a:rPr lang="en-IN" b="1" dirty="0">
                <a:solidFill>
                  <a:srgbClr val="0000CC"/>
                </a:solidFill>
                <a:latin typeface="Times New Roman" pitchFamily="18" charset="0"/>
                <a:cs typeface="Times New Roman" pitchFamily="18" charset="0"/>
              </a:rPr>
              <a:t>When Stability against overturning is critical or Stress Reversal is Critical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
          <p:cNvPicPr>
            <a:picLocks noChangeAspect="1" noChangeArrowheads="1"/>
          </p:cNvPicPr>
          <p:nvPr/>
        </p:nvPicPr>
        <p:blipFill>
          <a:blip r:embed="rId2"/>
          <a:srcRect/>
          <a:stretch>
            <a:fillRect/>
          </a:stretch>
        </p:blipFill>
        <p:spPr bwMode="auto">
          <a:xfrm>
            <a:off x="1371600" y="533400"/>
            <a:ext cx="6673114" cy="3409950"/>
          </a:xfrm>
          <a:prstGeom prst="rect">
            <a:avLst/>
          </a:prstGeom>
          <a:noFill/>
        </p:spPr>
      </p:pic>
      <p:sp>
        <p:nvSpPr>
          <p:cNvPr id="29698" name="Rectangle 2"/>
          <p:cNvSpPr>
            <a:spLocks noChangeArrowheads="1"/>
          </p:cNvSpPr>
          <p:nvPr/>
        </p:nvSpPr>
        <p:spPr bwMode="auto">
          <a:xfrm>
            <a:off x="296149" y="76200"/>
            <a:ext cx="427585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Stress – Strain Relationship for Concrete </a:t>
            </a:r>
            <a:endParaRPr kumimoji="0" lang="en-US" b="0" i="0" u="none" strike="noStrike" cap="none" normalizeH="0" baseline="0" dirty="0">
              <a:ln>
                <a:noFill/>
              </a:ln>
              <a:solidFill>
                <a:srgbClr val="CC3300"/>
              </a:solidFill>
              <a:effectLst/>
              <a:latin typeface="Times New Roman" pitchFamily="18" charset="0"/>
              <a:cs typeface="Times New Roman" pitchFamily="18" charset="0"/>
            </a:endParaRPr>
          </a:p>
        </p:txBody>
      </p:sp>
      <p:sp>
        <p:nvSpPr>
          <p:cNvPr id="5" name="TextBox 4"/>
          <p:cNvSpPr txBox="1"/>
          <p:nvPr/>
        </p:nvSpPr>
        <p:spPr>
          <a:xfrm>
            <a:off x="1371600" y="3886200"/>
            <a:ext cx="6705600" cy="584775"/>
          </a:xfrm>
          <a:prstGeom prst="rect">
            <a:avLst/>
          </a:prstGeom>
          <a:noFill/>
        </p:spPr>
        <p:txBody>
          <a:bodyPr wrap="square" rtlCol="0">
            <a:spAutoFit/>
          </a:bodyPr>
          <a:lstStyle/>
          <a:p>
            <a:pPr algn="just">
              <a:tabLst>
                <a:tab pos="688975" algn="l"/>
              </a:tabLst>
            </a:pPr>
            <a:r>
              <a:rPr lang="en-IN" sz="1600" b="1" dirty="0">
                <a:solidFill>
                  <a:srgbClr val="C00000"/>
                </a:solidFill>
                <a:latin typeface="Times New Roman"/>
                <a:ea typeface="Times New Roman"/>
                <a:cs typeface="Times New Roman"/>
              </a:rPr>
              <a:t>Fig 4	Idealized Stress Strain Curve and Stress Block Parameters for 	Concrete</a:t>
            </a:r>
            <a:endParaRPr lang="en-IN" sz="1600" dirty="0">
              <a:solidFill>
                <a:srgbClr val="C00000"/>
              </a:solidFill>
              <a:ea typeface="Times New Roman"/>
              <a:cs typeface="Times New Roman"/>
            </a:endParaRPr>
          </a:p>
        </p:txBody>
      </p:sp>
      <p:sp>
        <p:nvSpPr>
          <p:cNvPr id="29699" name="Rectangle 3"/>
          <p:cNvSpPr>
            <a:spLocks noChangeArrowheads="1"/>
          </p:cNvSpPr>
          <p:nvPr/>
        </p:nvSpPr>
        <p:spPr bwMode="auto">
          <a:xfrm>
            <a:off x="304800" y="4419600"/>
            <a:ext cx="7706277"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5138" marR="0" lvl="0" indent="-465138"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Mechanical Properties of Concrete and therefore, the Stress Strain </a:t>
            </a:r>
          </a:p>
          <a:p>
            <a:pPr marL="465138" marR="0" lvl="0" indent="-465138" algn="just" defTabSz="914400" rtl="0" eaLnBrk="1" fontAlgn="base" latinLnBrk="0" hangingPunct="1">
              <a:lnSpc>
                <a:spcPct val="100000"/>
              </a:lnSpc>
              <a:spcBef>
                <a:spcPct val="0"/>
              </a:spcBef>
              <a:spcAft>
                <a:spcPct val="0"/>
              </a:spcAft>
              <a:buClrTx/>
              <a:buSzTx/>
              <a:tabLst/>
            </a:pPr>
            <a:r>
              <a:rPr lang="en-US" b="1" dirty="0">
                <a:solidFill>
                  <a:srgbClr val="0000CC"/>
                </a:solidFill>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Relationship is influenced by a number of factors such as:</a:t>
            </a:r>
          </a:p>
          <a:p>
            <a:pPr marL="465138" marR="0" lvl="0" indent="-465138" algn="just" defTabSz="914400" rtl="0" eaLnBrk="1" fontAlgn="base" latinLnBrk="0" hangingPunct="1">
              <a:lnSpc>
                <a:spcPct val="100000"/>
              </a:lnSpc>
              <a:spcBef>
                <a:spcPct val="0"/>
              </a:spcBef>
              <a:spcAft>
                <a:spcPct val="0"/>
              </a:spcAft>
              <a:buClrTx/>
              <a:buSzTx/>
              <a:tabLst/>
            </a:pPr>
            <a:endParaRPr kumimoji="0" lang="en-US" sz="1000"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Type of Aggregate and Concrete Mix</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Strength of Concrete</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Age of Concrete</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Shape and Size of Concrete Specimen</a:t>
            </a:r>
          </a:p>
          <a:p>
            <a:pPr marL="914400" lvl="0" indent="-449263">
              <a:buFont typeface="Wingdings" pitchFamily="2" charset="2"/>
              <a:buChar char="v"/>
            </a:pPr>
            <a:r>
              <a:rPr lang="en-IN" b="1" dirty="0">
                <a:solidFill>
                  <a:schemeClr val="accent3">
                    <a:lumMod val="50000"/>
                  </a:schemeClr>
                </a:solidFill>
                <a:latin typeface="Times New Roman" pitchFamily="18" charset="0"/>
                <a:cs typeface="Times New Roman" pitchFamily="18" charset="0"/>
              </a:rPr>
              <a:t>Creep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experimental Stress-Strain curve for concrete is too complicated to be used in design.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Code IS 456 – 2000 has idealized it as shown in Fig 4 [Given at page 69, Clause 38, Fig 21].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Since the concrete is heterogeneous, the curve is a Parabola i.e. Stress is not Proportional to Strain.</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As per the Code the Curve remain parabolic </a:t>
            </a:r>
            <a:r>
              <a:rPr lang="en-IN" sz="1800" b="1" dirty="0" err="1">
                <a:solidFill>
                  <a:srgbClr val="0000CC"/>
                </a:solidFill>
                <a:latin typeface="Times New Roman" pitchFamily="18" charset="0"/>
                <a:cs typeface="Times New Roman" pitchFamily="18" charset="0"/>
              </a:rPr>
              <a:t>upto</a:t>
            </a:r>
            <a:r>
              <a:rPr lang="en-IN" sz="1800" b="1" dirty="0">
                <a:solidFill>
                  <a:srgbClr val="0000CC"/>
                </a:solidFill>
                <a:latin typeface="Times New Roman" pitchFamily="18" charset="0"/>
                <a:cs typeface="Times New Roman" pitchFamily="18" charset="0"/>
              </a:rPr>
              <a:t> a strain of 0.002, beyond which the strain remains constant with increasing load until a strain of 0.0035 (0.35%) has reached when the concrete is said to have failed. </a:t>
            </a:r>
          </a:p>
          <a:p>
            <a:endParaRPr lang="en-IN" sz="1800" b="1"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IN" sz="2400" b="1" dirty="0">
                <a:solidFill>
                  <a:srgbClr val="C00000"/>
                </a:solidFill>
                <a:latin typeface="Times New Roman" pitchFamily="18" charset="0"/>
                <a:cs typeface="Times New Roman" pitchFamily="18" charset="0"/>
              </a:rPr>
              <a:t>DESIGN PHILOSOPHIES</a:t>
            </a:r>
          </a:p>
        </p:txBody>
      </p:sp>
      <p:sp>
        <p:nvSpPr>
          <p:cNvPr id="3" name="Content Placeholder 2"/>
          <p:cNvSpPr>
            <a:spLocks noGrp="1"/>
          </p:cNvSpPr>
          <p:nvPr>
            <p:ph idx="1"/>
          </p:nvPr>
        </p:nvSpPr>
        <p:spPr>
          <a:xfrm>
            <a:off x="304800" y="685800"/>
            <a:ext cx="8534400" cy="5791200"/>
          </a:xfrm>
        </p:spPr>
        <p:txBody>
          <a:bodyPr>
            <a:normAutofit lnSpcReduction="10000"/>
          </a:bodyPr>
          <a:lstStyle/>
          <a:p>
            <a:pPr>
              <a:buNone/>
            </a:pPr>
            <a:r>
              <a:rPr lang="en-IN" sz="2000" b="1" u="sng" dirty="0"/>
              <a:t>Objectives of RCC Design</a:t>
            </a:r>
            <a:endParaRPr lang="en-IN" sz="2000" dirty="0"/>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To achieve a structure that will result in a Safe and Economical solution. It consists of the following steps:</a:t>
            </a:r>
          </a:p>
          <a:p>
            <a:pPr marL="900113" indent="-360363" algn="just">
              <a:buNone/>
            </a:pPr>
            <a:r>
              <a:rPr lang="en-IN" sz="2000" dirty="0"/>
              <a:t>1	</a:t>
            </a:r>
            <a:r>
              <a:rPr lang="en-IN" sz="1800" b="1" dirty="0">
                <a:latin typeface="Times New Roman" pitchFamily="18" charset="0"/>
                <a:cs typeface="Times New Roman" pitchFamily="18" charset="0"/>
              </a:rPr>
              <a:t>Idealization of Structure for Analysis </a:t>
            </a:r>
            <a:r>
              <a:rPr lang="en-IN" sz="1800" b="1" dirty="0">
                <a:solidFill>
                  <a:srgbClr val="660066"/>
                </a:solidFill>
                <a:latin typeface="Times New Roman" pitchFamily="18" charset="0"/>
                <a:cs typeface="Times New Roman" pitchFamily="18" charset="0"/>
              </a:rPr>
              <a:t>[</a:t>
            </a:r>
            <a:r>
              <a:rPr lang="en-IN" sz="1800" i="1" dirty="0">
                <a:solidFill>
                  <a:srgbClr val="FF0000"/>
                </a:solidFill>
                <a:latin typeface="Times New Roman" pitchFamily="18" charset="0"/>
                <a:cs typeface="Times New Roman" pitchFamily="18" charset="0"/>
              </a:rPr>
              <a:t>The process of replacing an actual structure with a simple system conducive to analysis is called structural idealization].</a:t>
            </a:r>
            <a:endParaRPr lang="en-IN" sz="1800" b="1" i="1" dirty="0">
              <a:solidFill>
                <a:srgbClr val="FF0000"/>
              </a:solidFill>
              <a:latin typeface="Times New Roman" pitchFamily="18" charset="0"/>
              <a:cs typeface="Times New Roman" pitchFamily="18" charset="0"/>
            </a:endParaRPr>
          </a:p>
          <a:p>
            <a:pPr marL="900113" indent="-360363">
              <a:buNone/>
            </a:pPr>
            <a:r>
              <a:rPr lang="en-IN" sz="1800" b="1" dirty="0">
                <a:solidFill>
                  <a:srgbClr val="660066"/>
                </a:solidFill>
                <a:latin typeface="Times New Roman" pitchFamily="18" charset="0"/>
                <a:cs typeface="Times New Roman" pitchFamily="18" charset="0"/>
              </a:rPr>
              <a:t>2	</a:t>
            </a:r>
            <a:r>
              <a:rPr lang="en-IN" sz="1800" b="1" dirty="0">
                <a:latin typeface="Times New Roman" pitchFamily="18" charset="0"/>
                <a:cs typeface="Times New Roman" pitchFamily="18" charset="0"/>
              </a:rPr>
              <a:t>Estimation of Loads</a:t>
            </a:r>
          </a:p>
          <a:p>
            <a:pPr marL="900113" indent="-360363">
              <a:buAutoNum type="arabicPlain" startAt="3"/>
            </a:pPr>
            <a:r>
              <a:rPr lang="en-IN" sz="1800" b="1" dirty="0">
                <a:latin typeface="Times New Roman" pitchFamily="18" charset="0"/>
                <a:cs typeface="Times New Roman" pitchFamily="18" charset="0"/>
              </a:rPr>
              <a:t>Analysis of Idealized Structure to determine</a:t>
            </a:r>
          </a:p>
          <a:p>
            <a:pPr marL="1438275" indent="-538163" algn="just">
              <a:buNone/>
            </a:pPr>
            <a:r>
              <a:rPr lang="en-IN" sz="1800" b="1" dirty="0">
                <a:latin typeface="Times New Roman" pitchFamily="18" charset="0"/>
                <a:cs typeface="Times New Roman" pitchFamily="18" charset="0"/>
              </a:rPr>
              <a:t>(a)	Axial Thrust</a:t>
            </a:r>
          </a:p>
          <a:p>
            <a:pPr marL="1438275" indent="-538163" algn="just">
              <a:buNone/>
            </a:pPr>
            <a:r>
              <a:rPr lang="en-IN" sz="1800" b="1" dirty="0">
                <a:solidFill>
                  <a:srgbClr val="FF3399"/>
                </a:solidFill>
                <a:latin typeface="Times New Roman" pitchFamily="18" charset="0"/>
                <a:cs typeface="Times New Roman" pitchFamily="18" charset="0"/>
              </a:rPr>
              <a:t>(b)	Shear</a:t>
            </a:r>
          </a:p>
          <a:p>
            <a:pPr marL="1438275" indent="-538163" algn="just">
              <a:buNone/>
            </a:pPr>
            <a:r>
              <a:rPr lang="en-IN" sz="1800" b="1" dirty="0">
                <a:solidFill>
                  <a:srgbClr val="FF3399"/>
                </a:solidFill>
                <a:latin typeface="Times New Roman" pitchFamily="18" charset="0"/>
                <a:cs typeface="Times New Roman" pitchFamily="18" charset="0"/>
              </a:rPr>
              <a:t>(c)	Bending Moments</a:t>
            </a:r>
          </a:p>
          <a:p>
            <a:pPr marL="1438275" indent="-538163" algn="just">
              <a:buNone/>
            </a:pPr>
            <a:r>
              <a:rPr lang="en-IN" sz="1800" b="1" dirty="0">
                <a:solidFill>
                  <a:srgbClr val="FF3399"/>
                </a:solidFill>
                <a:latin typeface="Times New Roman" pitchFamily="18" charset="0"/>
                <a:cs typeface="Times New Roman" pitchFamily="18" charset="0"/>
              </a:rPr>
              <a:t>(d)	Deflections</a:t>
            </a:r>
          </a:p>
          <a:p>
            <a:pPr marL="900113" indent="-360363">
              <a:buAutoNum type="arabicPlain" startAt="4"/>
            </a:pPr>
            <a:r>
              <a:rPr lang="en-IN" sz="1800" b="1" dirty="0">
                <a:latin typeface="Times New Roman" pitchFamily="18" charset="0"/>
                <a:cs typeface="Times New Roman" pitchFamily="18" charset="0"/>
              </a:rPr>
              <a:t>Design of Structural Elements </a:t>
            </a:r>
          </a:p>
          <a:p>
            <a:pPr marL="900113" indent="-360363">
              <a:buAutoNum type="arabicPlain" startAt="4"/>
            </a:pPr>
            <a:r>
              <a:rPr lang="en-IN" sz="1800" b="1" dirty="0">
                <a:latin typeface="Times New Roman" pitchFamily="18" charset="0"/>
                <a:cs typeface="Times New Roman" pitchFamily="18" charset="0"/>
              </a:rPr>
              <a:t>Material Specifications and Detailing of Reinforcement</a:t>
            </a:r>
          </a:p>
          <a:p>
            <a:pPr marL="900113" indent="-360363">
              <a:buFont typeface="Arial" pitchFamily="34" charset="0"/>
              <a:buAutoNum type="arabicPlain" startAt="4"/>
            </a:pPr>
            <a:r>
              <a:rPr lang="en-IN" sz="1800" b="1" dirty="0">
                <a:latin typeface="Times New Roman" pitchFamily="18" charset="0"/>
                <a:cs typeface="Times New Roman" pitchFamily="18" charset="0"/>
              </a:rPr>
              <a:t>Detailed Structural Drawing</a:t>
            </a:r>
          </a:p>
          <a:p>
            <a:pPr>
              <a:buNone/>
            </a:pPr>
            <a:r>
              <a:rPr lang="en-IN" sz="1800" b="1" u="heavy" dirty="0">
                <a:latin typeface="Times New Roman" pitchFamily="18" charset="0"/>
                <a:cs typeface="Times New Roman" pitchFamily="18" charset="0"/>
              </a:rPr>
              <a:t>Design Philosophies</a:t>
            </a:r>
            <a:r>
              <a:rPr lang="en-IN" sz="1800" b="1" dirty="0">
                <a:latin typeface="Times New Roman" pitchFamily="18" charset="0"/>
                <a:cs typeface="Times New Roman" pitchFamily="18" charset="0"/>
              </a:rPr>
              <a:t> </a:t>
            </a:r>
            <a:endParaRPr lang="en-IN" sz="1800" dirty="0"/>
          </a:p>
          <a:p>
            <a:pPr marL="900113" indent="-360363" algn="just">
              <a:buNone/>
            </a:pPr>
            <a:r>
              <a:rPr lang="en-IN" sz="1800" b="1" dirty="0">
                <a:solidFill>
                  <a:srgbClr val="CC6600"/>
                </a:solidFill>
                <a:latin typeface="Times New Roman" pitchFamily="18" charset="0"/>
                <a:cs typeface="Times New Roman" pitchFamily="18" charset="0"/>
              </a:rPr>
              <a:t>1</a:t>
            </a:r>
            <a:r>
              <a:rPr lang="en-IN" sz="1800" dirty="0">
                <a:solidFill>
                  <a:srgbClr val="CC6600"/>
                </a:solidFill>
              </a:rPr>
              <a:t>	</a:t>
            </a:r>
            <a:r>
              <a:rPr lang="en-IN" sz="1800" b="1" dirty="0">
                <a:solidFill>
                  <a:srgbClr val="CC6600"/>
                </a:solidFill>
                <a:latin typeface="Times New Roman" pitchFamily="18" charset="0"/>
                <a:cs typeface="Times New Roman" pitchFamily="18" charset="0"/>
              </a:rPr>
              <a:t>Working Stress Method </a:t>
            </a:r>
          </a:p>
          <a:p>
            <a:pPr marL="900113" indent="-360363" algn="just">
              <a:buNone/>
            </a:pPr>
            <a:r>
              <a:rPr lang="en-IN" sz="1800" b="1" dirty="0">
                <a:solidFill>
                  <a:srgbClr val="CC6600"/>
                </a:solidFill>
                <a:latin typeface="Times New Roman" pitchFamily="18" charset="0"/>
                <a:cs typeface="Times New Roman" pitchFamily="18" charset="0"/>
              </a:rPr>
              <a:t>2	Ultimate Load method</a:t>
            </a:r>
          </a:p>
          <a:p>
            <a:pPr marL="900113" indent="-360363" algn="just">
              <a:buNone/>
            </a:pPr>
            <a:r>
              <a:rPr lang="en-IN" sz="1800" b="1" dirty="0">
                <a:solidFill>
                  <a:srgbClr val="CC6600"/>
                </a:solidFill>
                <a:latin typeface="Times New Roman" pitchFamily="18" charset="0"/>
                <a:cs typeface="Times New Roman" pitchFamily="18" charset="0"/>
              </a:rPr>
              <a:t>3	Limit State Design</a:t>
            </a:r>
          </a:p>
          <a:p>
            <a:pPr marL="900113" indent="-360363">
              <a:buNone/>
            </a:pPr>
            <a:endParaRPr lang="en-IN" sz="1800" b="1" dirty="0">
              <a:solidFill>
                <a:srgbClr val="66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grpSp>
        <p:nvGrpSpPr>
          <p:cNvPr id="5" name="Group 4"/>
          <p:cNvGrpSpPr/>
          <p:nvPr/>
        </p:nvGrpSpPr>
        <p:grpSpPr>
          <a:xfrm>
            <a:off x="5029200" y="2209800"/>
            <a:ext cx="3581400" cy="1981994"/>
            <a:chOff x="4953000" y="2209800"/>
            <a:chExt cx="3581400" cy="1981994"/>
          </a:xfrm>
        </p:grpSpPr>
        <p:grpSp>
          <p:nvGrpSpPr>
            <p:cNvPr id="6" name="Group 30"/>
            <p:cNvGrpSpPr/>
            <p:nvPr/>
          </p:nvGrpSpPr>
          <p:grpSpPr>
            <a:xfrm>
              <a:off x="5715000" y="2209802"/>
              <a:ext cx="2819400" cy="1066801"/>
              <a:chOff x="5715000" y="2209802"/>
              <a:chExt cx="2819400" cy="1066801"/>
            </a:xfrm>
          </p:grpSpPr>
          <p:grpSp>
            <p:nvGrpSpPr>
              <p:cNvPr id="19" name="Group 9"/>
              <p:cNvGrpSpPr/>
              <p:nvPr/>
            </p:nvGrpSpPr>
            <p:grpSpPr>
              <a:xfrm>
                <a:off x="5715000" y="2209802"/>
                <a:ext cx="2819400" cy="1066801"/>
                <a:chOff x="5715000" y="2286000"/>
                <a:chExt cx="2819400" cy="1295400"/>
              </a:xfrm>
            </p:grpSpPr>
            <p:sp>
              <p:nvSpPr>
                <p:cNvPr id="24" name="Rectangle 4"/>
                <p:cNvSpPr/>
                <p:nvPr/>
              </p:nvSpPr>
              <p:spPr>
                <a:xfrm>
                  <a:off x="5715000" y="2286000"/>
                  <a:ext cx="2819400" cy="457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715000" y="2743200"/>
                  <a:ext cx="152400" cy="838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6"/>
                <p:cNvSpPr/>
                <p:nvPr/>
              </p:nvSpPr>
              <p:spPr>
                <a:xfrm>
                  <a:off x="8382000" y="2743200"/>
                  <a:ext cx="152400" cy="838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29"/>
              <p:cNvGrpSpPr/>
              <p:nvPr/>
            </p:nvGrpSpPr>
            <p:grpSpPr>
              <a:xfrm>
                <a:off x="5867400" y="2590800"/>
                <a:ext cx="2514600" cy="458788"/>
                <a:chOff x="5867400" y="2590800"/>
                <a:chExt cx="2514600" cy="458788"/>
              </a:xfrm>
            </p:grpSpPr>
            <p:sp>
              <p:nvSpPr>
                <p:cNvPr id="21" name="TextBox 20"/>
                <p:cNvSpPr txBox="1"/>
                <p:nvPr/>
              </p:nvSpPr>
              <p:spPr>
                <a:xfrm>
                  <a:off x="6553200" y="2590800"/>
                  <a:ext cx="838200" cy="369332"/>
                </a:xfrm>
                <a:prstGeom prst="rect">
                  <a:avLst/>
                </a:prstGeom>
                <a:noFill/>
              </p:spPr>
              <p:txBody>
                <a:bodyPr wrap="square" rtlCol="0">
                  <a:spAutoFit/>
                </a:bodyPr>
                <a:lstStyle/>
                <a:p>
                  <a:r>
                    <a:rPr lang="en-IN" b="1" dirty="0"/>
                    <a:t>BEAM</a:t>
                  </a:r>
                </a:p>
              </p:txBody>
            </p:sp>
            <p:cxnSp>
              <p:nvCxnSpPr>
                <p:cNvPr id="22" name="Straight Arrow Connector 21"/>
                <p:cNvCxnSpPr/>
                <p:nvPr/>
              </p:nvCxnSpPr>
              <p:spPr>
                <a:xfrm>
                  <a:off x="7620000" y="30480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67400" y="3048000"/>
                  <a:ext cx="7620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grpSp>
        <p:grpSp>
          <p:nvGrpSpPr>
            <p:cNvPr id="7" name="Group 28"/>
            <p:cNvGrpSpPr/>
            <p:nvPr/>
          </p:nvGrpSpPr>
          <p:grpSpPr>
            <a:xfrm>
              <a:off x="5790406" y="3505200"/>
              <a:ext cx="2667794" cy="686594"/>
              <a:chOff x="5790406" y="3505200"/>
              <a:chExt cx="2667794" cy="686594"/>
            </a:xfrm>
          </p:grpSpPr>
          <p:cxnSp>
            <p:nvCxnSpPr>
              <p:cNvPr id="13" name="Straight Connector 12"/>
              <p:cNvCxnSpPr/>
              <p:nvPr/>
            </p:nvCxnSpPr>
            <p:spPr>
              <a:xfrm>
                <a:off x="5791200" y="3505200"/>
                <a:ext cx="2667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27"/>
              <p:cNvGrpSpPr/>
              <p:nvPr/>
            </p:nvGrpSpPr>
            <p:grpSpPr>
              <a:xfrm>
                <a:off x="5790406" y="3505200"/>
                <a:ext cx="2667794" cy="686594"/>
                <a:chOff x="5790406" y="3505200"/>
                <a:chExt cx="2667794" cy="686594"/>
              </a:xfrm>
            </p:grpSpPr>
            <p:grpSp>
              <p:nvGrpSpPr>
                <p:cNvPr id="15" name="Group 18"/>
                <p:cNvGrpSpPr/>
                <p:nvPr/>
              </p:nvGrpSpPr>
              <p:grpSpPr>
                <a:xfrm>
                  <a:off x="5790406" y="3505200"/>
                  <a:ext cx="2667794" cy="686594"/>
                  <a:chOff x="5790406" y="3505200"/>
                  <a:chExt cx="2667794" cy="686594"/>
                </a:xfrm>
              </p:grpSpPr>
              <p:cxnSp>
                <p:nvCxnSpPr>
                  <p:cNvPr id="17" name="Straight Arrow Connector 16"/>
                  <p:cNvCxnSpPr/>
                  <p:nvPr/>
                </p:nvCxnSpPr>
                <p:spPr>
                  <a:xfrm rot="5400000" flipH="1" flipV="1">
                    <a:off x="5448300" y="3848100"/>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8114506" y="3847306"/>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172200" y="3657600"/>
                  <a:ext cx="1828800" cy="369332"/>
                </a:xfrm>
                <a:prstGeom prst="rect">
                  <a:avLst/>
                </a:prstGeom>
                <a:noFill/>
              </p:spPr>
              <p:txBody>
                <a:bodyPr wrap="square" rtlCol="0">
                  <a:spAutoFit/>
                </a:bodyPr>
                <a:lstStyle/>
                <a:p>
                  <a:pPr algn="ctr"/>
                  <a:r>
                    <a:rPr lang="en-IN" b="1" dirty="0"/>
                    <a:t>Idealized Beam</a:t>
                  </a:r>
                </a:p>
              </p:txBody>
            </p:sp>
          </p:grpSp>
        </p:grpSp>
        <p:grpSp>
          <p:nvGrpSpPr>
            <p:cNvPr id="8" name="Group 35"/>
            <p:cNvGrpSpPr/>
            <p:nvPr/>
          </p:nvGrpSpPr>
          <p:grpSpPr>
            <a:xfrm>
              <a:off x="4953000" y="2209800"/>
              <a:ext cx="685800" cy="674132"/>
              <a:chOff x="4953000" y="2209800"/>
              <a:chExt cx="685800" cy="674132"/>
            </a:xfrm>
          </p:grpSpPr>
          <p:sp>
            <p:nvSpPr>
              <p:cNvPr id="9" name="TextBox 8"/>
              <p:cNvSpPr txBox="1"/>
              <p:nvPr/>
            </p:nvSpPr>
            <p:spPr>
              <a:xfrm>
                <a:off x="4953000" y="2209800"/>
                <a:ext cx="304800" cy="369332"/>
              </a:xfrm>
              <a:prstGeom prst="rect">
                <a:avLst/>
              </a:prstGeom>
              <a:noFill/>
            </p:spPr>
            <p:txBody>
              <a:bodyPr wrap="square" rtlCol="0">
                <a:spAutoFit/>
              </a:bodyPr>
              <a:lstStyle/>
              <a:p>
                <a:r>
                  <a:rPr lang="en-IN" b="1" dirty="0"/>
                  <a:t>D</a:t>
                </a:r>
              </a:p>
            </p:txBody>
          </p:sp>
          <p:grpSp>
            <p:nvGrpSpPr>
              <p:cNvPr id="10" name="Group 34"/>
              <p:cNvGrpSpPr/>
              <p:nvPr/>
            </p:nvGrpSpPr>
            <p:grpSpPr>
              <a:xfrm>
                <a:off x="5257800" y="2209800"/>
                <a:ext cx="381000" cy="674132"/>
                <a:chOff x="5181600" y="2209800"/>
                <a:chExt cx="381000" cy="674132"/>
              </a:xfrm>
            </p:grpSpPr>
            <p:sp>
              <p:nvSpPr>
                <p:cNvPr id="11" name="Rectangle 10"/>
                <p:cNvSpPr/>
                <p:nvPr/>
              </p:nvSpPr>
              <p:spPr>
                <a:xfrm>
                  <a:off x="5181600" y="2209800"/>
                  <a:ext cx="381000" cy="381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181600" y="2514600"/>
                  <a:ext cx="304800" cy="369332"/>
                </a:xfrm>
                <a:prstGeom prst="rect">
                  <a:avLst/>
                </a:prstGeom>
                <a:noFill/>
              </p:spPr>
              <p:txBody>
                <a:bodyPr wrap="square" rtlCol="0">
                  <a:spAutoFit/>
                </a:bodyPr>
                <a:lstStyle/>
                <a:p>
                  <a:r>
                    <a:rPr lang="en-IN" b="1" dirty="0"/>
                    <a:t>B</a:t>
                  </a: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04800" y="164068"/>
            <a:ext cx="3962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Stress – Strain Relationship for Steel</a:t>
            </a:r>
            <a:endParaRPr kumimoji="0" lang="en-US" b="0" i="0" u="none" strike="noStrike" cap="none" normalizeH="0" baseline="0" dirty="0">
              <a:ln>
                <a:noFill/>
              </a:ln>
              <a:solidFill>
                <a:srgbClr val="C00000"/>
              </a:solidFill>
              <a:effectLst/>
              <a:latin typeface="Times New Roman" pitchFamily="18" charset="0"/>
              <a:cs typeface="Times New Roman" pitchFamily="18" charset="0"/>
            </a:endParaRPr>
          </a:p>
        </p:txBody>
      </p:sp>
      <p:pic>
        <p:nvPicPr>
          <p:cNvPr id="5" name="Picture 4"/>
          <p:cNvPicPr/>
          <p:nvPr/>
        </p:nvPicPr>
        <p:blipFill>
          <a:blip r:embed="rId2" cstate="print"/>
          <a:srcRect/>
          <a:stretch>
            <a:fillRect/>
          </a:stretch>
        </p:blipFill>
        <p:spPr bwMode="auto">
          <a:xfrm>
            <a:off x="1905001" y="533400"/>
            <a:ext cx="4495800" cy="5867400"/>
          </a:xfrm>
          <a:prstGeom prst="rect">
            <a:avLst/>
          </a:prstGeom>
          <a:noFill/>
          <a:ln w="9525">
            <a:noFill/>
            <a:miter lim="800000"/>
            <a:headEnd/>
            <a:tailEnd/>
          </a:ln>
        </p:spPr>
      </p:pic>
      <p:sp>
        <p:nvSpPr>
          <p:cNvPr id="31747" name="Rectangle 3"/>
          <p:cNvSpPr>
            <a:spLocks noChangeArrowheads="1"/>
          </p:cNvSpPr>
          <p:nvPr/>
        </p:nvSpPr>
        <p:spPr bwMode="auto">
          <a:xfrm>
            <a:off x="1752600" y="6324600"/>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Fig 5	Idealized Stress Strain Curves for Steel</a:t>
            </a:r>
            <a:endParaRPr kumimoji="0" lang="en-US" sz="1600" b="0" i="0" u="none" strike="noStrike" cap="none" normalizeH="0" baseline="0" dirty="0">
              <a:ln>
                <a:noFill/>
              </a:ln>
              <a:solidFill>
                <a:srgbClr val="C00000"/>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C Design\scans\005.jpg"/>
          <p:cNvPicPr/>
          <p:nvPr/>
        </p:nvPicPr>
        <p:blipFill>
          <a:blip r:embed="rId2"/>
          <a:srcRect/>
          <a:stretch>
            <a:fillRect/>
          </a:stretch>
        </p:blipFill>
        <p:spPr bwMode="auto">
          <a:xfrm>
            <a:off x="1371600" y="457200"/>
            <a:ext cx="6066155" cy="4794926"/>
          </a:xfrm>
          <a:prstGeom prst="rect">
            <a:avLst/>
          </a:prstGeom>
          <a:noFill/>
          <a:ln w="9525">
            <a:noFill/>
            <a:miter lim="800000"/>
            <a:headEnd/>
            <a:tailEnd/>
          </a:ln>
        </p:spPr>
      </p:pic>
      <p:sp>
        <p:nvSpPr>
          <p:cNvPr id="3" name="TextBox 2"/>
          <p:cNvSpPr txBox="1"/>
          <p:nvPr/>
        </p:nvSpPr>
        <p:spPr>
          <a:xfrm>
            <a:off x="1905000" y="2438400"/>
            <a:ext cx="19050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Actual Stress Strain </a:t>
            </a:r>
          </a:p>
          <a:p>
            <a:r>
              <a:rPr lang="en-IN" sz="1400" b="1" dirty="0">
                <a:latin typeface="Times New Roman" pitchFamily="18" charset="0"/>
                <a:cs typeface="Times New Roman" pitchFamily="18" charset="0"/>
              </a:rPr>
              <a:t>curve for Mild Steel</a:t>
            </a:r>
          </a:p>
        </p:txBody>
      </p:sp>
      <p:sp>
        <p:nvSpPr>
          <p:cNvPr id="4" name="TextBox 3"/>
          <p:cNvSpPr txBox="1"/>
          <p:nvPr/>
        </p:nvSpPr>
        <p:spPr>
          <a:xfrm>
            <a:off x="4267200" y="2514600"/>
            <a:ext cx="28194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Idealized Stress Strain curve for</a:t>
            </a:r>
          </a:p>
          <a:p>
            <a:r>
              <a:rPr lang="en-IN" sz="1400" b="1" dirty="0">
                <a:latin typeface="Times New Roman" pitchFamily="18" charset="0"/>
                <a:cs typeface="Times New Roman" pitchFamily="18" charset="0"/>
              </a:rPr>
              <a:t>Steel having definite Yield Point</a:t>
            </a:r>
          </a:p>
        </p:txBody>
      </p:sp>
      <p:sp>
        <p:nvSpPr>
          <p:cNvPr id="5" name="TextBox 4"/>
          <p:cNvSpPr txBox="1"/>
          <p:nvPr/>
        </p:nvSpPr>
        <p:spPr>
          <a:xfrm>
            <a:off x="1676400" y="5181600"/>
            <a:ext cx="1905000" cy="523220"/>
          </a:xfrm>
          <a:prstGeom prst="rect">
            <a:avLst/>
          </a:prstGeom>
          <a:noFill/>
        </p:spPr>
        <p:txBody>
          <a:bodyPr wrap="square" rtlCol="0">
            <a:spAutoFit/>
          </a:bodyPr>
          <a:lstStyle/>
          <a:p>
            <a:r>
              <a:rPr lang="en-IN" sz="1400" b="1">
                <a:latin typeface="Times New Roman" pitchFamily="18" charset="0"/>
                <a:cs typeface="Times New Roman" pitchFamily="18" charset="0"/>
              </a:rPr>
              <a:t>Actual Stress Strain </a:t>
            </a:r>
          </a:p>
          <a:p>
            <a:r>
              <a:rPr lang="en-IN" sz="1400" b="1">
                <a:latin typeface="Times New Roman" pitchFamily="18" charset="0"/>
                <a:cs typeface="Times New Roman" pitchFamily="18" charset="0"/>
              </a:rPr>
              <a:t>curve for HYSD Bars</a:t>
            </a:r>
            <a:endParaRPr lang="en-IN" sz="1400" b="1" dirty="0">
              <a:latin typeface="Times New Roman" pitchFamily="18" charset="0"/>
              <a:cs typeface="Times New Roman" pitchFamily="18" charset="0"/>
            </a:endParaRPr>
          </a:p>
        </p:txBody>
      </p:sp>
      <p:sp>
        <p:nvSpPr>
          <p:cNvPr id="6" name="TextBox 5"/>
          <p:cNvSpPr txBox="1"/>
          <p:nvPr/>
        </p:nvSpPr>
        <p:spPr>
          <a:xfrm>
            <a:off x="4419600" y="5257800"/>
            <a:ext cx="28194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Idealized Stress Strain curve for</a:t>
            </a:r>
          </a:p>
          <a:p>
            <a:r>
              <a:rPr lang="en-IN" sz="1400" b="1" dirty="0">
                <a:latin typeface="Times New Roman" pitchFamily="18" charset="0"/>
                <a:cs typeface="Times New Roman" pitchFamily="18" charset="0"/>
              </a:rPr>
              <a:t>HYSD Bars</a:t>
            </a:r>
          </a:p>
        </p:txBody>
      </p:sp>
      <p:sp>
        <p:nvSpPr>
          <p:cNvPr id="7" name="Rectangle 6"/>
          <p:cNvSpPr/>
          <p:nvPr/>
        </p:nvSpPr>
        <p:spPr>
          <a:xfrm>
            <a:off x="1371600" y="5715000"/>
            <a:ext cx="6400800" cy="369332"/>
          </a:xfrm>
          <a:prstGeom prst="rect">
            <a:avLst/>
          </a:prstGeom>
        </p:spPr>
        <p:txBody>
          <a:bodyPr wrap="square">
            <a:spAutoFit/>
          </a:bodyPr>
          <a:lstStyle/>
          <a:p>
            <a:pPr>
              <a:tabLst>
                <a:tab pos="719138" algn="l"/>
              </a:tabLst>
            </a:pPr>
            <a:r>
              <a:rPr lang="en-IN" b="1" dirty="0">
                <a:solidFill>
                  <a:srgbClr val="C00000"/>
                </a:solidFill>
              </a:rPr>
              <a:t>Fig 6	Typical Stress Strain Curves for Mild Steel and HYSD Bars</a:t>
            </a:r>
            <a:endParaRPr lang="en-IN" dirty="0">
              <a:solidFill>
                <a:srgbClr val="C00000"/>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52400"/>
            <a:ext cx="4114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SINGLY REINFORCED SECTIONS</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grpSp>
        <p:nvGrpSpPr>
          <p:cNvPr id="1026" name="Group 2"/>
          <p:cNvGrpSpPr>
            <a:grpSpLocks/>
          </p:cNvGrpSpPr>
          <p:nvPr/>
        </p:nvGrpSpPr>
        <p:grpSpPr bwMode="auto">
          <a:xfrm>
            <a:off x="1333500" y="533400"/>
            <a:ext cx="5143500" cy="2362200"/>
            <a:chOff x="2100" y="1916"/>
            <a:chExt cx="7631" cy="3265"/>
          </a:xfrm>
        </p:grpSpPr>
        <p:grpSp>
          <p:nvGrpSpPr>
            <p:cNvPr id="1027" name="Group 3"/>
            <p:cNvGrpSpPr>
              <a:grpSpLocks/>
            </p:cNvGrpSpPr>
            <p:nvPr/>
          </p:nvGrpSpPr>
          <p:grpSpPr bwMode="auto">
            <a:xfrm>
              <a:off x="2100" y="1916"/>
              <a:ext cx="7023" cy="3265"/>
              <a:chOff x="2100" y="1931"/>
              <a:chExt cx="7023" cy="3265"/>
            </a:xfrm>
          </p:grpSpPr>
          <p:sp>
            <p:nvSpPr>
              <p:cNvPr id="1028" name="Rectangle 4"/>
              <p:cNvSpPr>
                <a:spLocks noChangeArrowheads="1"/>
              </p:cNvSpPr>
              <p:nvPr/>
            </p:nvSpPr>
            <p:spPr bwMode="auto">
              <a:xfrm>
                <a:off x="2100" y="2688"/>
                <a:ext cx="5085" cy="1290"/>
              </a:xfrm>
              <a:prstGeom prst="rect">
                <a:avLst/>
              </a:prstGeom>
              <a:solidFill>
                <a:srgbClr val="FFFFFF"/>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9" name="Rectangle 5" descr="Wide upward diagonal"/>
              <p:cNvSpPr>
                <a:spLocks noChangeArrowheads="1"/>
              </p:cNvSpPr>
              <p:nvPr/>
            </p:nvSpPr>
            <p:spPr bwMode="auto">
              <a:xfrm>
                <a:off x="2100" y="3975"/>
                <a:ext cx="390" cy="1125"/>
              </a:xfrm>
              <a:prstGeom prst="rect">
                <a:avLst/>
              </a:prstGeom>
              <a:pattFill prst="wd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0" name="Rectangle 6" descr="Wide upward diagonal"/>
              <p:cNvSpPr>
                <a:spLocks noChangeArrowheads="1"/>
              </p:cNvSpPr>
              <p:nvPr/>
            </p:nvSpPr>
            <p:spPr bwMode="auto">
              <a:xfrm>
                <a:off x="6795" y="3975"/>
                <a:ext cx="390" cy="1125"/>
              </a:xfrm>
              <a:prstGeom prst="rect">
                <a:avLst/>
              </a:prstGeom>
              <a:pattFill prst="wd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1031" name="Group 7"/>
              <p:cNvGrpSpPr>
                <a:grpSpLocks/>
              </p:cNvGrpSpPr>
              <p:nvPr/>
            </p:nvGrpSpPr>
            <p:grpSpPr bwMode="auto">
              <a:xfrm>
                <a:off x="3090" y="1931"/>
                <a:ext cx="854" cy="2749"/>
                <a:chOff x="3345" y="1931"/>
                <a:chExt cx="854" cy="2749"/>
              </a:xfrm>
            </p:grpSpPr>
            <p:cxnSp>
              <p:nvCxnSpPr>
                <p:cNvPr id="1032" name="AutoShape 8"/>
                <p:cNvCxnSpPr>
                  <a:cxnSpLocks noChangeShapeType="1"/>
                </p:cNvCxnSpPr>
                <p:nvPr/>
              </p:nvCxnSpPr>
              <p:spPr bwMode="auto">
                <a:xfrm>
                  <a:off x="3345" y="2175"/>
                  <a:ext cx="0" cy="510"/>
                </a:xfrm>
                <a:prstGeom prst="straightConnector1">
                  <a:avLst/>
                </a:prstGeom>
                <a:noFill/>
                <a:ln w="19050">
                  <a:solidFill>
                    <a:srgbClr val="000000"/>
                  </a:solidFill>
                  <a:round/>
                  <a:headEnd/>
                  <a:tailEnd/>
                </a:ln>
              </p:spPr>
            </p:cxnSp>
            <p:cxnSp>
              <p:nvCxnSpPr>
                <p:cNvPr id="1033" name="AutoShape 9"/>
                <p:cNvCxnSpPr>
                  <a:cxnSpLocks noChangeShapeType="1"/>
                </p:cNvCxnSpPr>
                <p:nvPr/>
              </p:nvCxnSpPr>
              <p:spPr bwMode="auto">
                <a:xfrm>
                  <a:off x="3345" y="3975"/>
                  <a:ext cx="0" cy="510"/>
                </a:xfrm>
                <a:prstGeom prst="straightConnector1">
                  <a:avLst/>
                </a:prstGeom>
                <a:noFill/>
                <a:ln w="15875">
                  <a:solidFill>
                    <a:srgbClr val="000000"/>
                  </a:solidFill>
                  <a:round/>
                  <a:headEnd/>
                  <a:tailEnd/>
                </a:ln>
              </p:spPr>
            </p:cxnSp>
            <p:cxnSp>
              <p:nvCxnSpPr>
                <p:cNvPr id="1034" name="AutoShape 10"/>
                <p:cNvCxnSpPr>
                  <a:cxnSpLocks noChangeShapeType="1"/>
                </p:cNvCxnSpPr>
                <p:nvPr/>
              </p:nvCxnSpPr>
              <p:spPr bwMode="auto">
                <a:xfrm>
                  <a:off x="3345" y="2175"/>
                  <a:ext cx="420" cy="0"/>
                </a:xfrm>
                <a:prstGeom prst="straightConnector1">
                  <a:avLst/>
                </a:prstGeom>
                <a:noFill/>
                <a:ln w="15875">
                  <a:solidFill>
                    <a:srgbClr val="000000"/>
                  </a:solidFill>
                  <a:round/>
                  <a:headEnd/>
                  <a:tailEnd type="triangle" w="med" len="med"/>
                </a:ln>
              </p:spPr>
            </p:cxnSp>
            <p:cxnSp>
              <p:nvCxnSpPr>
                <p:cNvPr id="1035" name="AutoShape 11"/>
                <p:cNvCxnSpPr>
                  <a:cxnSpLocks noChangeShapeType="1"/>
                </p:cNvCxnSpPr>
                <p:nvPr/>
              </p:nvCxnSpPr>
              <p:spPr bwMode="auto">
                <a:xfrm>
                  <a:off x="3345" y="4485"/>
                  <a:ext cx="420" cy="0"/>
                </a:xfrm>
                <a:prstGeom prst="straightConnector1">
                  <a:avLst/>
                </a:prstGeom>
                <a:noFill/>
                <a:ln w="15875">
                  <a:solidFill>
                    <a:srgbClr val="000000"/>
                  </a:solidFill>
                  <a:round/>
                  <a:headEnd/>
                  <a:tailEnd type="triangle" w="med" len="med"/>
                </a:ln>
              </p:spPr>
            </p:cxnSp>
            <p:sp>
              <p:nvSpPr>
                <p:cNvPr id="1036" name="Text Box 12"/>
                <p:cNvSpPr txBox="1">
                  <a:spLocks noChangeArrowheads="1"/>
                </p:cNvSpPr>
                <p:nvPr/>
              </p:nvSpPr>
              <p:spPr bwMode="auto">
                <a:xfrm>
                  <a:off x="3765" y="1931"/>
                  <a:ext cx="434"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Text Box 13"/>
                <p:cNvSpPr txBox="1">
                  <a:spLocks noChangeArrowheads="1"/>
                </p:cNvSpPr>
                <p:nvPr/>
              </p:nvSpPr>
              <p:spPr bwMode="auto">
                <a:xfrm>
                  <a:off x="3765" y="4226"/>
                  <a:ext cx="434"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cxnSp>
            <p:nvCxnSpPr>
              <p:cNvPr id="1038" name="AutoShape 14"/>
              <p:cNvCxnSpPr>
                <a:cxnSpLocks noChangeShapeType="1"/>
              </p:cNvCxnSpPr>
              <p:nvPr/>
            </p:nvCxnSpPr>
            <p:spPr bwMode="auto">
              <a:xfrm>
                <a:off x="2370" y="3736"/>
                <a:ext cx="4605" cy="0"/>
              </a:xfrm>
              <a:prstGeom prst="straightConnector1">
                <a:avLst/>
              </a:prstGeom>
              <a:noFill/>
              <a:ln w="19050">
                <a:solidFill>
                  <a:srgbClr val="000000"/>
                </a:solidFill>
                <a:round/>
                <a:headEnd/>
                <a:tailEnd/>
              </a:ln>
            </p:spPr>
          </p:cxnSp>
          <p:sp>
            <p:nvSpPr>
              <p:cNvPr id="1039" name="Arc 15"/>
              <p:cNvSpPr>
                <a:spLocks/>
              </p:cNvSpPr>
              <p:nvPr/>
            </p:nvSpPr>
            <p:spPr bwMode="auto">
              <a:xfrm flipV="1">
                <a:off x="6900" y="3503"/>
                <a:ext cx="143" cy="234"/>
              </a:xfrm>
              <a:custGeom>
                <a:avLst/>
                <a:gdLst>
                  <a:gd name="G0" fmla="+- 0 0 0"/>
                  <a:gd name="G1" fmla="+- 21600 0 0"/>
                  <a:gd name="G2" fmla="+- 21600 0 0"/>
                  <a:gd name="T0" fmla="*/ 0 w 21600"/>
                  <a:gd name="T1" fmla="*/ 0 h 35416"/>
                  <a:gd name="T2" fmla="*/ 16603 w 21600"/>
                  <a:gd name="T3" fmla="*/ 35416 h 35416"/>
                  <a:gd name="T4" fmla="*/ 0 w 21600"/>
                  <a:gd name="T5" fmla="*/ 21600 h 35416"/>
                </a:gdLst>
                <a:ahLst/>
                <a:cxnLst>
                  <a:cxn ang="0">
                    <a:pos x="T0" y="T1"/>
                  </a:cxn>
                  <a:cxn ang="0">
                    <a:pos x="T2" y="T3"/>
                  </a:cxn>
                  <a:cxn ang="0">
                    <a:pos x="T4" y="T5"/>
                  </a:cxn>
                </a:cxnLst>
                <a:rect l="0" t="0" r="r" b="b"/>
                <a:pathLst>
                  <a:path w="21600" h="35416" fill="none" extrusionOk="0">
                    <a:moveTo>
                      <a:pt x="-1" y="0"/>
                    </a:moveTo>
                    <a:cubicBezTo>
                      <a:pt x="11929" y="0"/>
                      <a:pt x="21600" y="9670"/>
                      <a:pt x="21600" y="21600"/>
                    </a:cubicBezTo>
                    <a:cubicBezTo>
                      <a:pt x="21600" y="26647"/>
                      <a:pt x="19832" y="31536"/>
                      <a:pt x="16603" y="35416"/>
                    </a:cubicBezTo>
                  </a:path>
                  <a:path w="21600" h="35416" stroke="0" extrusionOk="0">
                    <a:moveTo>
                      <a:pt x="-1" y="0"/>
                    </a:moveTo>
                    <a:cubicBezTo>
                      <a:pt x="11929" y="0"/>
                      <a:pt x="21600" y="9670"/>
                      <a:pt x="21600" y="21600"/>
                    </a:cubicBezTo>
                    <a:cubicBezTo>
                      <a:pt x="21600" y="26647"/>
                      <a:pt x="19832" y="31536"/>
                      <a:pt x="16603" y="35416"/>
                    </a:cubicBezTo>
                    <a:lnTo>
                      <a:pt x="0" y="21600"/>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0" name="Arc 16"/>
              <p:cNvSpPr>
                <a:spLocks/>
              </p:cNvSpPr>
              <p:nvPr/>
            </p:nvSpPr>
            <p:spPr bwMode="auto">
              <a:xfrm flipH="1" flipV="1">
                <a:off x="2220" y="3503"/>
                <a:ext cx="150" cy="2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1" name="Text Box 17"/>
              <p:cNvSpPr txBox="1">
                <a:spLocks noChangeArrowheads="1"/>
              </p:cNvSpPr>
              <p:nvPr/>
            </p:nvSpPr>
            <p:spPr bwMode="auto">
              <a:xfrm>
                <a:off x="4936" y="4194"/>
                <a:ext cx="1191"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Tension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Text Box 18"/>
              <p:cNvSpPr txBox="1">
                <a:spLocks noChangeArrowheads="1"/>
              </p:cNvSpPr>
              <p:nvPr/>
            </p:nvSpPr>
            <p:spPr bwMode="auto">
              <a:xfrm>
                <a:off x="5086" y="2157"/>
                <a:ext cx="1529"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Compression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flipV="1">
                <a:off x="4410" y="2385"/>
                <a:ext cx="315" cy="303"/>
              </a:xfrm>
              <a:prstGeom prst="straightConnector1">
                <a:avLst/>
              </a:prstGeom>
              <a:noFill/>
              <a:ln w="15875">
                <a:solidFill>
                  <a:srgbClr val="000000"/>
                </a:solidFill>
                <a:round/>
                <a:headEnd type="triangle" w="med" len="med"/>
                <a:tailEnd/>
              </a:ln>
            </p:spPr>
          </p:cxnSp>
          <p:cxnSp>
            <p:nvCxnSpPr>
              <p:cNvPr id="1044" name="AutoShape 20"/>
              <p:cNvCxnSpPr>
                <a:cxnSpLocks noChangeShapeType="1"/>
              </p:cNvCxnSpPr>
              <p:nvPr/>
            </p:nvCxnSpPr>
            <p:spPr bwMode="auto">
              <a:xfrm>
                <a:off x="4725" y="2385"/>
                <a:ext cx="361" cy="1"/>
              </a:xfrm>
              <a:prstGeom prst="straightConnector1">
                <a:avLst/>
              </a:prstGeom>
              <a:noFill/>
              <a:ln w="15875">
                <a:solidFill>
                  <a:srgbClr val="000000"/>
                </a:solidFill>
                <a:round/>
                <a:headEnd/>
                <a:tailEnd/>
              </a:ln>
            </p:spPr>
          </p:cxnSp>
          <p:cxnSp>
            <p:nvCxnSpPr>
              <p:cNvPr id="1045" name="AutoShape 21"/>
              <p:cNvCxnSpPr>
                <a:cxnSpLocks noChangeShapeType="1"/>
              </p:cNvCxnSpPr>
              <p:nvPr/>
            </p:nvCxnSpPr>
            <p:spPr bwMode="auto">
              <a:xfrm>
                <a:off x="4500" y="4365"/>
                <a:ext cx="556" cy="1"/>
              </a:xfrm>
              <a:prstGeom prst="straightConnector1">
                <a:avLst/>
              </a:prstGeom>
              <a:noFill/>
              <a:ln w="15875">
                <a:solidFill>
                  <a:srgbClr val="000000"/>
                </a:solidFill>
                <a:round/>
                <a:headEnd/>
                <a:tailEnd/>
              </a:ln>
            </p:spPr>
          </p:cxnSp>
          <p:cxnSp>
            <p:nvCxnSpPr>
              <p:cNvPr id="1046" name="AutoShape 22"/>
              <p:cNvCxnSpPr>
                <a:cxnSpLocks noChangeShapeType="1"/>
              </p:cNvCxnSpPr>
              <p:nvPr/>
            </p:nvCxnSpPr>
            <p:spPr bwMode="auto">
              <a:xfrm>
                <a:off x="4290" y="3978"/>
                <a:ext cx="224" cy="372"/>
              </a:xfrm>
              <a:prstGeom prst="straightConnector1">
                <a:avLst/>
              </a:prstGeom>
              <a:noFill/>
              <a:ln w="15875">
                <a:solidFill>
                  <a:srgbClr val="000000"/>
                </a:solidFill>
                <a:round/>
                <a:headEnd type="triangle" w="med" len="med"/>
                <a:tailEnd/>
              </a:ln>
            </p:spPr>
          </p:cxnSp>
          <p:grpSp>
            <p:nvGrpSpPr>
              <p:cNvPr id="1047" name="Group 23"/>
              <p:cNvGrpSpPr>
                <a:grpSpLocks/>
              </p:cNvGrpSpPr>
              <p:nvPr/>
            </p:nvGrpSpPr>
            <p:grpSpPr bwMode="auto">
              <a:xfrm>
                <a:off x="8148" y="2685"/>
                <a:ext cx="975" cy="1290"/>
                <a:chOff x="8148" y="2685"/>
                <a:chExt cx="975" cy="1290"/>
              </a:xfrm>
            </p:grpSpPr>
            <p:sp>
              <p:nvSpPr>
                <p:cNvPr id="1048" name="Rectangle 24"/>
                <p:cNvSpPr>
                  <a:spLocks noChangeArrowheads="1"/>
                </p:cNvSpPr>
                <p:nvPr/>
              </p:nvSpPr>
              <p:spPr bwMode="auto">
                <a:xfrm>
                  <a:off x="8148" y="2685"/>
                  <a:ext cx="975" cy="1290"/>
                </a:xfrm>
                <a:prstGeom prst="rect">
                  <a:avLst/>
                </a:prstGeom>
                <a:solidFill>
                  <a:srgbClr val="FFFFFF"/>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1049" name="Group 25"/>
                <p:cNvGrpSpPr>
                  <a:grpSpLocks/>
                </p:cNvGrpSpPr>
                <p:nvPr/>
              </p:nvGrpSpPr>
              <p:grpSpPr bwMode="auto">
                <a:xfrm>
                  <a:off x="8283" y="3689"/>
                  <a:ext cx="705" cy="110"/>
                  <a:chOff x="8295" y="3736"/>
                  <a:chExt cx="480" cy="75"/>
                </a:xfrm>
              </p:grpSpPr>
              <p:sp>
                <p:nvSpPr>
                  <p:cNvPr id="1050" name="Oval 26"/>
                  <p:cNvSpPr>
                    <a:spLocks noChangeArrowheads="1"/>
                  </p:cNvSpPr>
                  <p:nvPr/>
                </p:nvSpPr>
                <p:spPr bwMode="auto">
                  <a:xfrm>
                    <a:off x="8295" y="3737"/>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Oval 27"/>
                  <p:cNvSpPr>
                    <a:spLocks noChangeArrowheads="1"/>
                  </p:cNvSpPr>
                  <p:nvPr/>
                </p:nvSpPr>
                <p:spPr bwMode="auto">
                  <a:xfrm>
                    <a:off x="8484" y="3736"/>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2" name="Oval 28"/>
                  <p:cNvSpPr>
                    <a:spLocks noChangeArrowheads="1"/>
                  </p:cNvSpPr>
                  <p:nvPr/>
                </p:nvSpPr>
                <p:spPr bwMode="auto">
                  <a:xfrm>
                    <a:off x="8694" y="3737"/>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1053" name="Text Box 29"/>
              <p:cNvSpPr txBox="1">
                <a:spLocks noChangeArrowheads="1"/>
              </p:cNvSpPr>
              <p:nvPr/>
            </p:nvSpPr>
            <p:spPr bwMode="auto">
              <a:xfrm>
                <a:off x="3841" y="4770"/>
                <a:ext cx="1529"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Clear Span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54" name="AutoShape 30"/>
              <p:cNvCxnSpPr>
                <a:cxnSpLocks noChangeShapeType="1"/>
              </p:cNvCxnSpPr>
              <p:nvPr/>
            </p:nvCxnSpPr>
            <p:spPr bwMode="auto">
              <a:xfrm>
                <a:off x="5250" y="4995"/>
                <a:ext cx="1545" cy="1"/>
              </a:xfrm>
              <a:prstGeom prst="straightConnector1">
                <a:avLst/>
              </a:prstGeom>
              <a:noFill/>
              <a:ln w="15875">
                <a:solidFill>
                  <a:srgbClr val="000000"/>
                </a:solidFill>
                <a:round/>
                <a:headEnd/>
                <a:tailEnd type="arrow" w="med" len="med"/>
              </a:ln>
            </p:spPr>
          </p:cxnSp>
          <p:cxnSp>
            <p:nvCxnSpPr>
              <p:cNvPr id="1055" name="AutoShape 31"/>
              <p:cNvCxnSpPr>
                <a:cxnSpLocks noChangeShapeType="1"/>
              </p:cNvCxnSpPr>
              <p:nvPr/>
            </p:nvCxnSpPr>
            <p:spPr bwMode="auto">
              <a:xfrm>
                <a:off x="2487" y="4995"/>
                <a:ext cx="1425" cy="0"/>
              </a:xfrm>
              <a:prstGeom prst="straightConnector1">
                <a:avLst/>
              </a:prstGeom>
              <a:noFill/>
              <a:ln w="15875">
                <a:solidFill>
                  <a:srgbClr val="000000"/>
                </a:solidFill>
                <a:round/>
                <a:headEnd type="arrow" w="med" len="med"/>
                <a:tailEnd/>
              </a:ln>
            </p:spPr>
          </p:cxnSp>
        </p:grpSp>
        <p:sp>
          <p:nvSpPr>
            <p:cNvPr id="1056" name="Text Box 32"/>
            <p:cNvSpPr txBox="1">
              <a:spLocks noChangeArrowheads="1"/>
            </p:cNvSpPr>
            <p:nvPr/>
          </p:nvSpPr>
          <p:spPr bwMode="auto">
            <a:xfrm>
              <a:off x="8402" y="2270"/>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Text Box 33"/>
            <p:cNvSpPr txBox="1">
              <a:spLocks noChangeArrowheads="1"/>
            </p:cNvSpPr>
            <p:nvPr/>
          </p:nvSpPr>
          <p:spPr bwMode="auto">
            <a:xfrm>
              <a:off x="7641" y="3088"/>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058" name="Group 34"/>
            <p:cNvGrpSpPr>
              <a:grpSpLocks/>
            </p:cNvGrpSpPr>
            <p:nvPr/>
          </p:nvGrpSpPr>
          <p:grpSpPr bwMode="auto">
            <a:xfrm>
              <a:off x="7686" y="2673"/>
              <a:ext cx="342" cy="1287"/>
              <a:chOff x="7686" y="2673"/>
              <a:chExt cx="342" cy="1287"/>
            </a:xfrm>
          </p:grpSpPr>
          <p:cxnSp>
            <p:nvCxnSpPr>
              <p:cNvPr id="1059" name="AutoShape 35"/>
              <p:cNvCxnSpPr>
                <a:cxnSpLocks noChangeShapeType="1"/>
              </p:cNvCxnSpPr>
              <p:nvPr/>
            </p:nvCxnSpPr>
            <p:spPr bwMode="auto">
              <a:xfrm flipH="1">
                <a:off x="7686" y="2673"/>
                <a:ext cx="309" cy="0"/>
              </a:xfrm>
              <a:prstGeom prst="straightConnector1">
                <a:avLst/>
              </a:prstGeom>
              <a:noFill/>
              <a:ln w="9525">
                <a:solidFill>
                  <a:srgbClr val="000000"/>
                </a:solidFill>
                <a:round/>
                <a:headEnd/>
                <a:tailEnd/>
              </a:ln>
            </p:spPr>
          </p:cxnSp>
          <p:cxnSp>
            <p:nvCxnSpPr>
              <p:cNvPr id="1060" name="AutoShape 36"/>
              <p:cNvCxnSpPr>
                <a:cxnSpLocks noChangeShapeType="1"/>
              </p:cNvCxnSpPr>
              <p:nvPr/>
            </p:nvCxnSpPr>
            <p:spPr bwMode="auto">
              <a:xfrm flipH="1">
                <a:off x="7719" y="3960"/>
                <a:ext cx="309" cy="0"/>
              </a:xfrm>
              <a:prstGeom prst="straightConnector1">
                <a:avLst/>
              </a:prstGeom>
              <a:noFill/>
              <a:ln w="9525">
                <a:solidFill>
                  <a:srgbClr val="000000"/>
                </a:solidFill>
                <a:round/>
                <a:headEnd/>
                <a:tailEnd/>
              </a:ln>
            </p:spPr>
          </p:cxnSp>
          <p:cxnSp>
            <p:nvCxnSpPr>
              <p:cNvPr id="1061" name="AutoShape 37"/>
              <p:cNvCxnSpPr>
                <a:cxnSpLocks noChangeShapeType="1"/>
              </p:cNvCxnSpPr>
              <p:nvPr/>
            </p:nvCxnSpPr>
            <p:spPr bwMode="auto">
              <a:xfrm>
                <a:off x="7890" y="3390"/>
                <a:ext cx="0" cy="570"/>
              </a:xfrm>
              <a:prstGeom prst="straightConnector1">
                <a:avLst/>
              </a:prstGeom>
              <a:noFill/>
              <a:ln w="9525">
                <a:solidFill>
                  <a:srgbClr val="000000"/>
                </a:solidFill>
                <a:round/>
                <a:headEnd/>
                <a:tailEnd type="triangle" w="med" len="med"/>
              </a:ln>
            </p:spPr>
          </p:cxnSp>
          <p:cxnSp>
            <p:nvCxnSpPr>
              <p:cNvPr id="1062" name="AutoShape 38"/>
              <p:cNvCxnSpPr>
                <a:cxnSpLocks noChangeShapeType="1"/>
              </p:cNvCxnSpPr>
              <p:nvPr/>
            </p:nvCxnSpPr>
            <p:spPr bwMode="auto">
              <a:xfrm>
                <a:off x="7891" y="2673"/>
                <a:ext cx="0" cy="477"/>
              </a:xfrm>
              <a:prstGeom prst="straightConnector1">
                <a:avLst/>
              </a:prstGeom>
              <a:noFill/>
              <a:ln w="9525">
                <a:solidFill>
                  <a:srgbClr val="000000"/>
                </a:solidFill>
                <a:round/>
                <a:headEnd type="arrow" w="med" len="med"/>
                <a:tailEnd/>
              </a:ln>
            </p:spPr>
          </p:cxnSp>
        </p:grpSp>
        <p:grpSp>
          <p:nvGrpSpPr>
            <p:cNvPr id="1063" name="Group 39"/>
            <p:cNvGrpSpPr>
              <a:grpSpLocks/>
            </p:cNvGrpSpPr>
            <p:nvPr/>
          </p:nvGrpSpPr>
          <p:grpSpPr bwMode="auto">
            <a:xfrm>
              <a:off x="9272" y="2688"/>
              <a:ext cx="459" cy="1046"/>
              <a:chOff x="9572" y="2628"/>
              <a:chExt cx="459" cy="1046"/>
            </a:xfrm>
          </p:grpSpPr>
          <p:sp>
            <p:nvSpPr>
              <p:cNvPr id="1064" name="Text Box 40"/>
              <p:cNvSpPr txBox="1">
                <a:spLocks noChangeArrowheads="1"/>
              </p:cNvSpPr>
              <p:nvPr/>
            </p:nvSpPr>
            <p:spPr bwMode="auto">
              <a:xfrm>
                <a:off x="9572" y="2960"/>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65" name="AutoShape 41"/>
              <p:cNvCxnSpPr>
                <a:cxnSpLocks noChangeShapeType="1"/>
              </p:cNvCxnSpPr>
              <p:nvPr/>
            </p:nvCxnSpPr>
            <p:spPr bwMode="auto">
              <a:xfrm flipH="1">
                <a:off x="9584" y="2628"/>
                <a:ext cx="309" cy="0"/>
              </a:xfrm>
              <a:prstGeom prst="straightConnector1">
                <a:avLst/>
              </a:prstGeom>
              <a:noFill/>
              <a:ln w="9525">
                <a:solidFill>
                  <a:srgbClr val="000000"/>
                </a:solidFill>
                <a:round/>
                <a:headEnd/>
                <a:tailEnd/>
              </a:ln>
            </p:spPr>
          </p:cxnSp>
          <p:cxnSp>
            <p:nvCxnSpPr>
              <p:cNvPr id="1066" name="AutoShape 42"/>
              <p:cNvCxnSpPr>
                <a:cxnSpLocks noChangeShapeType="1"/>
              </p:cNvCxnSpPr>
              <p:nvPr/>
            </p:nvCxnSpPr>
            <p:spPr bwMode="auto">
              <a:xfrm flipH="1">
                <a:off x="9617" y="3674"/>
                <a:ext cx="309" cy="0"/>
              </a:xfrm>
              <a:prstGeom prst="straightConnector1">
                <a:avLst/>
              </a:prstGeom>
              <a:noFill/>
              <a:ln w="9525">
                <a:solidFill>
                  <a:srgbClr val="000000"/>
                </a:solidFill>
                <a:round/>
                <a:headEnd/>
                <a:tailEnd/>
              </a:ln>
            </p:spPr>
          </p:cxnSp>
          <p:cxnSp>
            <p:nvCxnSpPr>
              <p:cNvPr id="1067" name="AutoShape 43"/>
              <p:cNvCxnSpPr>
                <a:cxnSpLocks noChangeShapeType="1"/>
              </p:cNvCxnSpPr>
              <p:nvPr/>
            </p:nvCxnSpPr>
            <p:spPr bwMode="auto">
              <a:xfrm>
                <a:off x="9788" y="3300"/>
                <a:ext cx="1" cy="374"/>
              </a:xfrm>
              <a:prstGeom prst="straightConnector1">
                <a:avLst/>
              </a:prstGeom>
              <a:noFill/>
              <a:ln w="9525">
                <a:solidFill>
                  <a:srgbClr val="000000"/>
                </a:solidFill>
                <a:round/>
                <a:headEnd/>
                <a:tailEnd type="triangle" w="med" len="med"/>
              </a:ln>
            </p:spPr>
          </p:cxnSp>
          <p:cxnSp>
            <p:nvCxnSpPr>
              <p:cNvPr id="1068" name="AutoShape 44"/>
              <p:cNvCxnSpPr>
                <a:cxnSpLocks noChangeShapeType="1"/>
              </p:cNvCxnSpPr>
              <p:nvPr/>
            </p:nvCxnSpPr>
            <p:spPr bwMode="auto">
              <a:xfrm flipH="1">
                <a:off x="9788" y="2628"/>
                <a:ext cx="1" cy="388"/>
              </a:xfrm>
              <a:prstGeom prst="straightConnector1">
                <a:avLst/>
              </a:prstGeom>
              <a:noFill/>
              <a:ln w="9525">
                <a:solidFill>
                  <a:srgbClr val="000000"/>
                </a:solidFill>
                <a:round/>
                <a:headEnd type="arrow" w="med" len="med"/>
                <a:tailEnd/>
              </a:ln>
            </p:spPr>
          </p:cxnSp>
        </p:grpSp>
      </p:grpSp>
      <p:sp>
        <p:nvSpPr>
          <p:cNvPr id="1069" name="Rectangle 45"/>
          <p:cNvSpPr>
            <a:spLocks noChangeArrowheads="1"/>
          </p:cNvSpPr>
          <p:nvPr/>
        </p:nvSpPr>
        <p:spPr bwMode="auto">
          <a:xfrm>
            <a:off x="304800" y="2895600"/>
            <a:ext cx="86106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A  Reinforced Concrete Flexure Member should be able to resist to the following stresses induced due to Imposed Loads :</a:t>
            </a: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Tensile Stress</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	Compressive Stress</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	Shear Stress</a:t>
            </a:r>
          </a:p>
          <a:p>
            <a:pPr marL="900113" marR="0" lvl="0" indent="-539750" algn="just" defTabSz="914400" rtl="0" eaLnBrk="0" fontAlgn="base" latinLnBrk="0" hangingPunct="0">
              <a:lnSpc>
                <a:spcPct val="100000"/>
              </a:lnSpc>
              <a:spcBef>
                <a:spcPct val="0"/>
              </a:spcBef>
              <a:spcAft>
                <a:spcPct val="0"/>
              </a:spcAft>
              <a:buClr>
                <a:srgbClr val="990099"/>
              </a:buClr>
              <a:buSzTx/>
              <a:tabLst/>
            </a:pPr>
            <a:endPar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endParaRPr>
          </a:p>
          <a:p>
            <a:pPr marL="900113" indent="-539750" algn="just" eaLnBrk="0" fontAlgn="base" hangingPunct="0">
              <a:spcBef>
                <a:spcPct val="0"/>
              </a:spcBef>
              <a:spcAft>
                <a:spcPct val="0"/>
              </a:spcAft>
              <a:buClr>
                <a:srgbClr val="990099"/>
              </a:buClr>
            </a:pPr>
            <a:r>
              <a:rPr lang="en-IN" b="1" dirty="0">
                <a:solidFill>
                  <a:srgbClr val="006600"/>
                </a:solidFill>
                <a:latin typeface="Times New Roman" pitchFamily="18" charset="0"/>
                <a:cs typeface="Times New Roman" pitchFamily="18" charset="0"/>
              </a:rPr>
              <a:t>Concrete :- </a:t>
            </a:r>
            <a:r>
              <a:rPr lang="en-IN" b="1" dirty="0">
                <a:latin typeface="Times New Roman" pitchFamily="18" charset="0"/>
                <a:cs typeface="Times New Roman" pitchFamily="18" charset="0"/>
              </a:rPr>
              <a:t>	</a:t>
            </a:r>
          </a:p>
          <a:p>
            <a:pPr marL="1258888" indent="-539750" algn="just" eaLnBrk="0" fontAlgn="base" hangingPunct="0">
              <a:spcBef>
                <a:spcPct val="0"/>
              </a:spcBef>
              <a:spcAft>
                <a:spcPct val="0"/>
              </a:spcAft>
              <a:buClr>
                <a:srgbClr val="CC3300"/>
              </a:buClr>
              <a:buFont typeface="Wingdings" pitchFamily="2" charset="2"/>
              <a:buChar char="§"/>
            </a:pPr>
            <a:r>
              <a:rPr lang="en-IN" b="1" dirty="0">
                <a:solidFill>
                  <a:srgbClr val="CC3300"/>
                </a:solidFill>
                <a:latin typeface="Times New Roman" pitchFamily="18" charset="0"/>
                <a:cs typeface="Times New Roman" pitchFamily="18" charset="0"/>
              </a:rPr>
              <a:t>Fairly Strong in Compression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Weak in Tension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Tensile Strength taken as Zero</a:t>
            </a:r>
            <a:endParaRPr lang="en-IN" b="1" dirty="0">
              <a:solidFill>
                <a:srgbClr val="0000CC"/>
              </a:solidFill>
              <a:latin typeface="Times New Roman" pitchFamily="18" charset="0"/>
              <a:cs typeface="Times New Roman" pitchFamily="18" charset="0"/>
            </a:endParaRPr>
          </a:p>
          <a:p>
            <a:pPr indent="360363" algn="just"/>
            <a:r>
              <a:rPr lang="en-IN" b="1" dirty="0">
                <a:solidFill>
                  <a:srgbClr val="006600"/>
                </a:solidFill>
                <a:latin typeface="Times New Roman" pitchFamily="18" charset="0"/>
                <a:cs typeface="Times New Roman" pitchFamily="18" charset="0"/>
              </a:rPr>
              <a:t>Steel:-</a:t>
            </a:r>
            <a:r>
              <a:rPr lang="en-IN" b="1" dirty="0">
                <a:latin typeface="Times New Roman" pitchFamily="18" charset="0"/>
                <a:cs typeface="Times New Roman" pitchFamily="18" charset="0"/>
              </a:rPr>
              <a:t>	</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Very Strong in Tension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Steel takes up Tension in the Tensile Zone of the Flexural Member</a:t>
            </a:r>
            <a:r>
              <a:rPr lang="en-IN" b="1" dirty="0">
                <a:solidFill>
                  <a:srgbClr val="CC3300"/>
                </a:solidFill>
              </a:rPr>
              <a:t>.</a:t>
            </a:r>
          </a:p>
        </p:txBody>
      </p:sp>
      <p:sp>
        <p:nvSpPr>
          <p:cNvPr id="47" name="Slide Number Placeholder 46"/>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While Designing a Reinforced Concrete Section, the </a:t>
            </a:r>
            <a:r>
              <a:rPr lang="en-IN" sz="1800" b="1" dirty="0">
                <a:solidFill>
                  <a:srgbClr val="CC3300"/>
                </a:solidFill>
                <a:latin typeface="Times New Roman" pitchFamily="18" charset="0"/>
                <a:cs typeface="Times New Roman" pitchFamily="18" charset="0"/>
              </a:rPr>
              <a:t>Loading</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Span</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Grade of Concrete,</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Grade of Steel </a:t>
            </a:r>
            <a:r>
              <a:rPr lang="en-IN" sz="1800" b="1" dirty="0">
                <a:solidFill>
                  <a:srgbClr val="0000CC"/>
                </a:solidFill>
                <a:latin typeface="Times New Roman" pitchFamily="18" charset="0"/>
                <a:cs typeface="Times New Roman" pitchFamily="18" charset="0"/>
              </a:rPr>
              <a:t>and </a:t>
            </a:r>
            <a:r>
              <a:rPr lang="en-IN" sz="1800" b="1" dirty="0">
                <a:solidFill>
                  <a:srgbClr val="CC3300"/>
                </a:solidFill>
                <a:latin typeface="Times New Roman" pitchFamily="18" charset="0"/>
                <a:cs typeface="Times New Roman" pitchFamily="18" charset="0"/>
              </a:rPr>
              <a:t>Width of Section </a:t>
            </a:r>
            <a:r>
              <a:rPr lang="en-IN" sz="1800" b="1" dirty="0">
                <a:solidFill>
                  <a:srgbClr val="0000CC"/>
                </a:solidFill>
                <a:latin typeface="Times New Roman" pitchFamily="18" charset="0"/>
                <a:cs typeface="Times New Roman" pitchFamily="18" charset="0"/>
              </a:rPr>
              <a:t>are usually known in advance.</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Section Dimensions and Area of Steel Bars [Reinforcing Steel] are to be determined.</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There can be no unique section for a given set of forces. There are many possible combinations.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Thus the cost will decide the final design </a:t>
            </a:r>
          </a:p>
          <a:p>
            <a:pPr>
              <a:buNone/>
            </a:pPr>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0"/>
            <a:ext cx="8610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ASSUMPTIONS</a:t>
            </a:r>
          </a:p>
          <a:p>
            <a:pPr marL="360363" marR="0" lvl="0" indent="-360363" algn="just" defTabSz="914400" rtl="0" eaLnBrk="1" fontAlgn="base" latinLnBrk="0" hangingPunct="1">
              <a:lnSpc>
                <a:spcPct val="100000"/>
              </a:lnSpc>
              <a:spcBef>
                <a:spcPct val="0"/>
              </a:spcBef>
              <a:spcAft>
                <a:spcPct val="0"/>
              </a:spcAft>
              <a:buClrTx/>
              <a:buSzTx/>
              <a:tabLst/>
            </a:pPr>
            <a:endParaRPr kumimoji="0" lang="en-US" b="1" i="0" u="none" strike="noStrike" cap="none" normalizeH="0" baseline="0" dirty="0">
              <a:ln>
                <a:noFill/>
              </a:ln>
              <a:solidFill>
                <a:srgbClr val="C00000"/>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Design for the Limit State of Collapse in Flexure shall be based on the assumptions as per IS 456 – 2000; Clause 38.1, p 69</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Plane Sections Normal to the Axis remain Plane after Bending</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Maximum Strain in Concrete at the outermost Compression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Fibre</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is taken as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0.0035</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in Bending</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Relationship between Stress-Strain distribution in Concrete is Parabolic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 Strain of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0.002</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and then constant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 Strain of 0.0035 at which the concrete is said to have failed [IS 456 – 2000, Fig 21, pp. 69]</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For Design purpose the Compressive Strength of Concrete is taken as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0.67 times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Characteristic Strength of Concrete. A Partial Safety Factor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990099"/>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  =  1.5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shall be applied in addition to this.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Tensile Strength of Concrete is ignored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Stress in the Reinforcement is derived from the representative Stress-Strain Curve for the type of Steel used. The typical Curves are given in Fig 23 of IS 456 – 2000; pp. 70</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For Design Purposes the Partial Safety Factor of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990099"/>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  =  1.15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shall be applied to the Characteristic Strength of Steel</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endParaRPr>
          </a:p>
        </p:txBody>
      </p:sp>
      <p:sp>
        <p:nvSpPr>
          <p:cNvPr id="3481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5355312"/>
          </a:xfrm>
          <a:prstGeom prst="rect">
            <a:avLst/>
          </a:prstGeom>
        </p:spPr>
        <p:txBody>
          <a:bodyPr wrap="square">
            <a:spAutoFit/>
          </a:bodyPr>
          <a:lstStyle/>
          <a:p>
            <a:pPr marL="360363" lvl="0" indent="-360363" algn="just" eaLnBrk="0" fontAlgn="base" hangingPunct="0">
              <a:spcBef>
                <a:spcPct val="0"/>
              </a:spcBef>
              <a:spcAft>
                <a:spcPct val="0"/>
              </a:spcAft>
              <a:buFont typeface="Wingdings" pitchFamily="2" charset="2"/>
              <a:buChar char="Ø"/>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The Maximum Strain in Tension Reinforcement in the Section at Failure should not be less than the following i.e.</a:t>
            </a: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179388" indent="-179388"/>
            <a:r>
              <a:rPr lang="en-IN" b="1" dirty="0">
                <a:solidFill>
                  <a:srgbClr val="660066"/>
                </a:solidFill>
                <a:latin typeface="Times New Roman" pitchFamily="18" charset="0"/>
                <a:cs typeface="Times New Roman" pitchFamily="18" charset="0"/>
              </a:rPr>
              <a:t>	</a:t>
            </a:r>
            <a:r>
              <a:rPr lang="en-IN" b="1" u="sng" dirty="0">
                <a:solidFill>
                  <a:srgbClr val="660066"/>
                </a:solidFill>
                <a:latin typeface="Times New Roman" pitchFamily="18" charset="0"/>
                <a:cs typeface="Times New Roman" pitchFamily="18" charset="0"/>
              </a:rPr>
              <a:t>Bending of Beams</a:t>
            </a:r>
            <a:endParaRPr lang="en-IN" dirty="0">
              <a:solidFill>
                <a:srgbClr val="660066"/>
              </a:solidFill>
              <a:latin typeface="Times New Roman" pitchFamily="18" charset="0"/>
              <a:cs typeface="Times New Roman" pitchFamily="18" charset="0"/>
            </a:endParaRPr>
          </a:p>
          <a:p>
            <a:r>
              <a:rPr lang="en-IN" dirty="0"/>
              <a:t> </a:t>
            </a:r>
          </a:p>
          <a:p>
            <a:pPr marL="179388" indent="-179388"/>
            <a:r>
              <a:rPr lang="en-IN" b="1" dirty="0">
                <a:solidFill>
                  <a:srgbClr val="0000CC"/>
                </a:solidFill>
                <a:latin typeface="Times New Roman" pitchFamily="18" charset="0"/>
                <a:cs typeface="Times New Roman" pitchFamily="18" charset="0"/>
              </a:rPr>
              <a:t>	We know that </a:t>
            </a:r>
          </a:p>
          <a:p>
            <a:pPr marL="179388" indent="-179388"/>
            <a:endParaRPr lang="en-IN" b="1" dirty="0">
              <a:solidFill>
                <a:srgbClr val="0000CC"/>
              </a:solidFill>
              <a:latin typeface="Times New Roman" pitchFamily="18" charset="0"/>
              <a:cs typeface="Times New Roman" pitchFamily="18" charset="0"/>
            </a:endParaRPr>
          </a:p>
          <a:p>
            <a:r>
              <a:rPr lang="en-IN" dirty="0"/>
              <a:t> </a:t>
            </a:r>
          </a:p>
          <a:p>
            <a:r>
              <a:rPr lang="en-IN" dirty="0"/>
              <a:t>	</a:t>
            </a:r>
          </a:p>
          <a:p>
            <a:pPr marL="179388" indent="-179388"/>
            <a:r>
              <a:rPr lang="en-IN" b="1" dirty="0">
                <a:solidFill>
                  <a:srgbClr val="0000CC"/>
                </a:solidFill>
                <a:latin typeface="Times New Roman" pitchFamily="18" charset="0"/>
                <a:cs typeface="Times New Roman" pitchFamily="18" charset="0"/>
              </a:rPr>
              <a:t>	OR</a:t>
            </a:r>
          </a:p>
          <a:p>
            <a:r>
              <a:rPr lang="en-IN" dirty="0"/>
              <a:t>	</a:t>
            </a:r>
          </a:p>
          <a:p>
            <a:r>
              <a:rPr lang="en-IN" dirty="0"/>
              <a:t>	</a:t>
            </a:r>
          </a:p>
          <a:p>
            <a:pPr marL="1528763" indent="-1528763" algn="just" eaLnBrk="0" fontAlgn="base" hangingPunct="0">
              <a:spcBef>
                <a:spcPct val="0"/>
              </a:spcBef>
              <a:spcAft>
                <a:spcPct val="0"/>
              </a:spcAft>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	</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f</a:t>
            </a:r>
            <a:r>
              <a:rPr lang="en-IN" b="1" baseline="-25000" dirty="0" err="1">
                <a:latin typeface="Times New Roman" pitchFamily="18" charset="0"/>
                <a:cs typeface="Times New Roman" pitchFamily="18" charset="0"/>
              </a:rPr>
              <a:t>cr</a:t>
            </a:r>
            <a:r>
              <a:rPr lang="en-IN" b="1" dirty="0">
                <a:latin typeface="Times New Roman" pitchFamily="18" charset="0"/>
                <a:cs typeface="Times New Roman" pitchFamily="18" charset="0"/>
              </a:rPr>
              <a:t>  =  0.7</a:t>
            </a:r>
            <a:r>
              <a:rPr lang="en-IN" b="1" dirty="0">
                <a:latin typeface="Times New Roman" pitchFamily="18" charset="0"/>
                <a:cs typeface="Times New Roman" pitchFamily="18" charset="0"/>
                <a:sym typeface="Symbol"/>
              </a:rPr>
              <a:t></a:t>
            </a:r>
            <a:r>
              <a:rPr lang="en-IN" b="1" dirty="0" err="1">
                <a:latin typeface="Times New Roman" pitchFamily="18" charset="0"/>
                <a:cs typeface="Times New Roman" pitchFamily="18" charset="0"/>
                <a:sym typeface="Symbol"/>
              </a:rPr>
              <a:t>f</a:t>
            </a:r>
            <a:r>
              <a:rPr lang="en-IN" b="1" baseline="-25000" dirty="0" err="1">
                <a:latin typeface="Times New Roman" pitchFamily="18" charset="0"/>
                <a:cs typeface="Times New Roman" pitchFamily="18" charset="0"/>
                <a:sym typeface="Symbol"/>
              </a:rPr>
              <a:t>CK</a:t>
            </a:r>
            <a:r>
              <a:rPr lang="en-IN" b="1" dirty="0">
                <a:sym typeface="Symbol"/>
              </a:rPr>
              <a:t> </a:t>
            </a:r>
            <a:endParaRPr lang="en-IN" dirty="0"/>
          </a:p>
          <a:p>
            <a:pPr marL="360363" lvl="0" indent="-360363" algn="just" eaLnBrk="0" fontAlgn="base" hangingPunct="0">
              <a:spcBef>
                <a:spcPct val="0"/>
              </a:spcBef>
              <a:spcAft>
                <a:spcPct val="0"/>
              </a:spcAft>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p:txBody>
      </p:sp>
      <p:pic>
        <p:nvPicPr>
          <p:cNvPr id="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1" y="990601"/>
            <a:ext cx="1904999" cy="496454"/>
          </a:xfrm>
          <a:prstGeom prst="rect">
            <a:avLst/>
          </a:prstGeom>
          <a:noFill/>
        </p:spPr>
      </p:pic>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686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81200" y="2360863"/>
            <a:ext cx="1219200" cy="534737"/>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686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33074" y="3048000"/>
            <a:ext cx="1419726" cy="685800"/>
          </a:xfrm>
          <a:prstGeom prst="rect">
            <a:avLst/>
          </a:prstGeom>
          <a:noFill/>
        </p:spPr>
      </p:pic>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228600" y="180201"/>
            <a:ext cx="3276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MOMENT OF RESISTANCE</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pic>
        <p:nvPicPr>
          <p:cNvPr id="3" name="Picture 2" descr="L:\RC Design\scans\006.jpg"/>
          <p:cNvPicPr/>
          <p:nvPr/>
        </p:nvPicPr>
        <p:blipFill>
          <a:blip r:embed="rId2" cstate="print"/>
          <a:srcRect/>
          <a:stretch>
            <a:fillRect/>
          </a:stretch>
        </p:blipFill>
        <p:spPr bwMode="auto">
          <a:xfrm>
            <a:off x="1295400" y="609600"/>
            <a:ext cx="5731510" cy="3312708"/>
          </a:xfrm>
          <a:prstGeom prst="rect">
            <a:avLst/>
          </a:prstGeom>
          <a:noFill/>
          <a:ln w="9525">
            <a:noFill/>
            <a:miter lim="800000"/>
            <a:headEnd/>
            <a:tailEnd/>
          </a:ln>
        </p:spPr>
      </p:pic>
      <p:sp>
        <p:nvSpPr>
          <p:cNvPr id="37890" name="Text Box 2"/>
          <p:cNvSpPr txBox="1">
            <a:spLocks noChangeArrowheads="1"/>
          </p:cNvSpPr>
          <p:nvPr/>
        </p:nvSpPr>
        <p:spPr bwMode="auto">
          <a:xfrm>
            <a:off x="1104900" y="5810250"/>
            <a:ext cx="169545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2209800"/>
            <a:ext cx="1137138" cy="457200"/>
          </a:xfrm>
          <a:prstGeom prst="rect">
            <a:avLst/>
          </a:prstGeom>
          <a:noFill/>
        </p:spPr>
      </p:pic>
      <p:sp>
        <p:nvSpPr>
          <p:cNvPr id="37893" name="Text Box 5"/>
          <p:cNvSpPr txBox="1">
            <a:spLocks noChangeArrowheads="1"/>
          </p:cNvSpPr>
          <p:nvPr/>
        </p:nvSpPr>
        <p:spPr bwMode="auto">
          <a:xfrm>
            <a:off x="1066800" y="1600200"/>
            <a:ext cx="1009650" cy="252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a:ln>
                  <a:noFill/>
                </a:ln>
                <a:solidFill>
                  <a:schemeClr val="tx1"/>
                </a:solidFill>
                <a:effectLst/>
                <a:latin typeface="Times New Roman" pitchFamily="18" charset="0"/>
                <a:cs typeface="Arial" pitchFamily="34" charset="0"/>
              </a:rPr>
              <a:t>Neutral Axis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894" name="Text Box 6"/>
          <p:cNvSpPr txBox="1">
            <a:spLocks noChangeArrowheads="1"/>
          </p:cNvSpPr>
          <p:nvPr/>
        </p:nvSpPr>
        <p:spPr bwMode="auto">
          <a:xfrm>
            <a:off x="2438400" y="3810000"/>
            <a:ext cx="3657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09625" algn="l"/>
              </a:tabLst>
            </a:pPr>
            <a:r>
              <a:rPr kumimoji="0" lang="en-IN" b="1" i="0" u="none" strike="noStrike" cap="none" normalizeH="0" baseline="0" dirty="0">
                <a:ln>
                  <a:noFill/>
                </a:ln>
                <a:solidFill>
                  <a:srgbClr val="C00000"/>
                </a:solidFill>
                <a:effectLst/>
                <a:latin typeface="Times New Roman" pitchFamily="18" charset="0"/>
                <a:cs typeface="Arial" pitchFamily="34" charset="0"/>
              </a:rPr>
              <a:t>Fig 8:	Stress Block Parameters</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sp>
        <p:nvSpPr>
          <p:cNvPr id="37895" name="Rectangle 7"/>
          <p:cNvSpPr>
            <a:spLocks noChangeArrowheads="1"/>
          </p:cNvSpPr>
          <p:nvPr/>
        </p:nvSpPr>
        <p:spPr bwMode="auto">
          <a:xfrm>
            <a:off x="228600" y="4191000"/>
            <a:ext cx="8686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Consider a Simply Supported Beam subjected to Bending under factored loads. </a:t>
            </a:r>
          </a:p>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For Equilibrium total force of Compression must be equal to the total force of Tension i.e. </a:t>
            </a:r>
          </a:p>
          <a:p>
            <a:pPr marL="360363" indent="-360363" algn="just" fontAlgn="base">
              <a:spcBef>
                <a:spcPct val="0"/>
              </a:spcBef>
              <a:spcAft>
                <a:spcPct val="0"/>
              </a:spcAft>
              <a:tabLst>
                <a:tab pos="2159000" algn="l"/>
              </a:tabLst>
            </a:pPr>
            <a:r>
              <a:rPr lang="en-IN" b="1" dirty="0"/>
              <a:t>		</a:t>
            </a:r>
            <a:r>
              <a:rPr lang="en-IN" b="1" dirty="0">
                <a:solidFill>
                  <a:srgbClr val="990099"/>
                </a:solidFill>
                <a:latin typeface="Times New Roman" pitchFamily="18" charset="0"/>
                <a:cs typeface="Times New Roman" pitchFamily="18" charset="0"/>
              </a:rPr>
              <a:t>C  =  T</a:t>
            </a: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The applied Bending Moment at Collapse i.e. Factored Bending Moment is equal to the Resisting Moment of the Section provided by the Internal Stresses. </a:t>
            </a: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This called the Ultimate Moment of Resistance</a:t>
            </a:r>
            <a:r>
              <a:rPr lang="en-IN" b="1" dirty="0"/>
              <a:t>. </a:t>
            </a:r>
            <a:endParaRPr lang="en-IN" dirty="0">
              <a:solidFill>
                <a:srgbClr val="990099"/>
              </a:solidFill>
              <a:latin typeface="Times New Roman" pitchFamily="18" charset="0"/>
              <a:cs typeface="Times New Roman" pitchFamily="18" charset="0"/>
            </a:endParaRPr>
          </a:p>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endParaRPr lang="en-US" b="1" dirty="0">
              <a:solidFill>
                <a:srgbClr val="0000CC"/>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buNone/>
            </a:pPr>
            <a:r>
              <a:rPr lang="en-IN" sz="1800" b="1" dirty="0">
                <a:solidFill>
                  <a:srgbClr val="0000CC"/>
                </a:solidFill>
                <a:latin typeface="Times New Roman" pitchFamily="18" charset="0"/>
                <a:cs typeface="Times New Roman" pitchFamily="18" charset="0"/>
              </a:rPr>
              <a:t>Now </a:t>
            </a:r>
          </a:p>
          <a:p>
            <a:pPr>
              <a:buNone/>
            </a:pPr>
            <a:r>
              <a:rPr lang="en-IN" sz="1800" b="1" dirty="0">
                <a:solidFill>
                  <a:srgbClr val="0000CC"/>
                </a:solidFill>
                <a:latin typeface="Times New Roman" pitchFamily="18" charset="0"/>
                <a:cs typeface="Times New Roman" pitchFamily="18" charset="0"/>
              </a:rPr>
              <a:t>		Force  =  C   =   C</a:t>
            </a:r>
            <a:r>
              <a:rPr lang="en-IN" sz="1800" b="1" baseline="-25000" dirty="0">
                <a:solidFill>
                  <a:srgbClr val="0000CC"/>
                </a:solidFill>
                <a:latin typeface="Times New Roman" pitchFamily="18" charset="0"/>
                <a:cs typeface="Times New Roman" pitchFamily="18" charset="0"/>
              </a:rPr>
              <a:t>1</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2</a:t>
            </a: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 </a:t>
            </a:r>
          </a:p>
          <a:p>
            <a:pPr>
              <a:buNone/>
            </a:pPr>
            <a:r>
              <a:rPr lang="en-IN" sz="1800" b="1" dirty="0">
                <a:solidFill>
                  <a:srgbClr val="0000CC"/>
                </a:solidFill>
                <a:latin typeface="Times New Roman" pitchFamily="18" charset="0"/>
                <a:cs typeface="Times New Roman" pitchFamily="18" charset="0"/>
              </a:rPr>
              <a:t>		C  =  Force x Area</a:t>
            </a:r>
          </a:p>
          <a:p>
            <a:pPr>
              <a:buNone/>
            </a:pPr>
            <a:r>
              <a:rPr lang="en-IN" sz="1800" b="1" dirty="0">
                <a:solidFill>
                  <a:srgbClr val="0000CC"/>
                </a:solidFill>
                <a:latin typeface="Times New Roman" pitchFamily="18" charset="0"/>
                <a:cs typeface="Times New Roman" pitchFamily="18" charset="0"/>
              </a:rPr>
              <a:t>And</a:t>
            </a:r>
          </a:p>
          <a:p>
            <a:pPr>
              <a:buNone/>
            </a:pPr>
            <a:r>
              <a:rPr lang="en-IN" sz="1800" b="1" dirty="0">
                <a:solidFill>
                  <a:srgbClr val="0000CC"/>
                </a:solidFill>
                <a:latin typeface="Times New Roman" pitchFamily="18" charset="0"/>
                <a:cs typeface="Times New Roman" pitchFamily="18" charset="0"/>
              </a:rPr>
              <a:t>		M</a:t>
            </a:r>
            <a:r>
              <a:rPr lang="en-IN" sz="1800" b="1" baseline="-25000" dirty="0">
                <a:solidFill>
                  <a:srgbClr val="0000CC"/>
                </a:solidFill>
                <a:latin typeface="Times New Roman" pitchFamily="18" charset="0"/>
                <a:cs typeface="Times New Roman" pitchFamily="18" charset="0"/>
              </a:rPr>
              <a:t>R</a:t>
            </a:r>
            <a:r>
              <a:rPr lang="en-IN" sz="1800" b="1" dirty="0">
                <a:solidFill>
                  <a:srgbClr val="0000CC"/>
                </a:solidFill>
                <a:latin typeface="Times New Roman" pitchFamily="18" charset="0"/>
                <a:cs typeface="Times New Roman" pitchFamily="18" charset="0"/>
              </a:rPr>
              <a:t>   =    Force x Lever Arm</a:t>
            </a: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portion above the Neutral Axis is in Compression and the Strain is proportional to distance from Neutral Axis (NA) to the Extreme Compression Fibre i.e. Zero at the NA to a Maximum at the Extreme fibre.</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cross section below the NA is in Tension and hence the Concrete is assumed to have Cracked.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All the Tensile Stresses are supposed to be borne by steel bars and stresses in all the steel bars are equal.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resultant Tensile Force thus acts at the </a:t>
            </a:r>
            <a:r>
              <a:rPr lang="en-IN" sz="1800" b="1" dirty="0" err="1">
                <a:solidFill>
                  <a:srgbClr val="0000CC"/>
                </a:solidFill>
                <a:latin typeface="Times New Roman" pitchFamily="18" charset="0"/>
                <a:cs typeface="Times New Roman" pitchFamily="18" charset="0"/>
              </a:rPr>
              <a:t>Centroid</a:t>
            </a:r>
            <a:r>
              <a:rPr lang="en-IN" sz="1800" b="1" dirty="0">
                <a:solidFill>
                  <a:srgbClr val="0000CC"/>
                </a:solidFill>
                <a:latin typeface="Times New Roman" pitchFamily="18" charset="0"/>
                <a:cs typeface="Times New Roman" pitchFamily="18" charset="0"/>
              </a:rPr>
              <a:t> of the Reinforcing Bars.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distance from the Extreme Compression Fibre to the </a:t>
            </a:r>
            <a:r>
              <a:rPr lang="en-IN" sz="1800" b="1" dirty="0" err="1">
                <a:solidFill>
                  <a:srgbClr val="0000CC"/>
                </a:solidFill>
                <a:latin typeface="Times New Roman" pitchFamily="18" charset="0"/>
                <a:cs typeface="Times New Roman" pitchFamily="18" charset="0"/>
              </a:rPr>
              <a:t>centroid</a:t>
            </a:r>
            <a:r>
              <a:rPr lang="en-IN" sz="1800" b="1" dirty="0">
                <a:solidFill>
                  <a:srgbClr val="0000CC"/>
                </a:solidFill>
                <a:latin typeface="Times New Roman" pitchFamily="18" charset="0"/>
                <a:cs typeface="Times New Roman" pitchFamily="18" charset="0"/>
              </a:rPr>
              <a:t> of the Reinforcing Bars i.e. line of action of Tensile Force is called the </a:t>
            </a:r>
            <a:r>
              <a:rPr lang="en-IN" sz="1800" b="1" dirty="0">
                <a:solidFill>
                  <a:srgbClr val="FF0000"/>
                </a:solidFill>
                <a:latin typeface="Times New Roman" pitchFamily="18" charset="0"/>
                <a:cs typeface="Times New Roman" pitchFamily="18" charset="0"/>
              </a:rPr>
              <a:t>Effective Depth 'd'.</a:t>
            </a:r>
          </a:p>
          <a:p>
            <a:pPr>
              <a:buNone/>
            </a:pPr>
            <a:r>
              <a:rPr lang="en-IN" sz="1800" b="1" dirty="0">
                <a:solidFill>
                  <a:srgbClr val="0000CC"/>
                </a:solidFill>
                <a:latin typeface="Times New Roman" pitchFamily="18" charset="0"/>
                <a:cs typeface="Times New Roman" pitchFamily="18" charset="0"/>
              </a:rPr>
              <a:t>Now,</a:t>
            </a:r>
          </a:p>
          <a:p>
            <a:pPr>
              <a:buNone/>
            </a:pPr>
            <a:r>
              <a:rPr lang="en-IN" sz="1800" b="1" dirty="0">
                <a:solidFill>
                  <a:srgbClr val="0000CC"/>
                </a:solidFill>
                <a:latin typeface="Times New Roman" pitchFamily="18" charset="0"/>
                <a:cs typeface="Times New Roman" pitchFamily="18" charset="0"/>
              </a:rPr>
              <a:t>	Maximum Compressive Stress in Concrete without Safety Factor </a:t>
            </a:r>
          </a:p>
          <a:p>
            <a:pPr algn="just">
              <a:buNone/>
              <a:tabLst>
                <a:tab pos="1438275" algn="l"/>
                <a:tab pos="1889125" algn="l"/>
              </a:tabLst>
            </a:pPr>
            <a:r>
              <a:rPr lang="en-IN" sz="1800" b="1" dirty="0">
                <a:solidFill>
                  <a:srgbClr val="0000CC"/>
                </a:solidFill>
                <a:latin typeface="Times New Roman" pitchFamily="18" charset="0"/>
                <a:cs typeface="Times New Roman" pitchFamily="18" charset="0"/>
              </a:rPr>
              <a:t>		</a:t>
            </a:r>
            <a:r>
              <a:rPr lang="en-IN" sz="1800" b="1" dirty="0">
                <a:solidFill>
                  <a:srgbClr val="CC0000"/>
                </a:solidFill>
                <a:latin typeface="Times New Roman" pitchFamily="18" charset="0"/>
                <a:cs typeface="Times New Roman" pitchFamily="18" charset="0"/>
              </a:rPr>
              <a:t>=	0.67 </a:t>
            </a:r>
            <a:r>
              <a:rPr lang="en-IN" sz="1800" b="1" dirty="0" err="1">
                <a:solidFill>
                  <a:srgbClr val="CC0000"/>
                </a:solidFill>
                <a:latin typeface="Times New Roman" pitchFamily="18" charset="0"/>
                <a:cs typeface="Times New Roman" pitchFamily="18" charset="0"/>
              </a:rPr>
              <a:t>f</a:t>
            </a:r>
            <a:r>
              <a:rPr lang="en-IN" sz="1800" b="1" baseline="-25000" dirty="0" err="1">
                <a:solidFill>
                  <a:srgbClr val="CC0000"/>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[Assumption 4]</a:t>
            </a:r>
          </a:p>
          <a:p>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a:buNone/>
            </a:pPr>
            <a:r>
              <a:rPr lang="en-IN" sz="1800" b="1" dirty="0">
                <a:solidFill>
                  <a:srgbClr val="0000CC"/>
                </a:solidFill>
                <a:latin typeface="Times New Roman" pitchFamily="18" charset="0"/>
                <a:cs typeface="Times New Roman" pitchFamily="18" charset="0"/>
              </a:rPr>
              <a:t>Let,</a:t>
            </a:r>
          </a:p>
          <a:p>
            <a:pPr marL="900113" indent="-360363">
              <a:buNone/>
              <a:tabLst>
                <a:tab pos="1438275" algn="l"/>
              </a:tabLst>
            </a:pPr>
            <a:r>
              <a:rPr lang="en-IN" sz="1800" b="1" dirty="0">
                <a:solidFill>
                  <a:srgbClr val="0000CC"/>
                </a:solidFill>
                <a:latin typeface="Times New Roman" pitchFamily="18" charset="0"/>
                <a:cs typeface="Times New Roman" pitchFamily="18" charset="0"/>
              </a:rPr>
              <a:t>X</a:t>
            </a:r>
            <a:r>
              <a:rPr lang="en-IN" sz="1800" b="1" baseline="-25000" dirty="0">
                <a:solidFill>
                  <a:srgbClr val="0000CC"/>
                </a:solidFill>
                <a:latin typeface="Times New Roman" pitchFamily="18" charset="0"/>
                <a:cs typeface="Times New Roman" pitchFamily="18" charset="0"/>
              </a:rPr>
              <a:t>1	</a:t>
            </a:r>
            <a:r>
              <a:rPr lang="en-IN" sz="1800" b="1" dirty="0">
                <a:solidFill>
                  <a:srgbClr val="0000CC"/>
                </a:solidFill>
                <a:latin typeface="Times New Roman" pitchFamily="18" charset="0"/>
                <a:cs typeface="Times New Roman" pitchFamily="18" charset="0"/>
              </a:rPr>
              <a:t>:	Depth of Parabolic Portion</a:t>
            </a:r>
          </a:p>
          <a:p>
            <a:pPr marL="900113" indent="-360363">
              <a:buNone/>
              <a:tabLst>
                <a:tab pos="1438275" algn="l"/>
              </a:tabLst>
            </a:pPr>
            <a:r>
              <a:rPr lang="en-IN" sz="1800" b="1" dirty="0">
                <a:solidFill>
                  <a:srgbClr val="0000CC"/>
                </a:solidFill>
                <a:latin typeface="Times New Roman" pitchFamily="18" charset="0"/>
                <a:cs typeface="Times New Roman" pitchFamily="18" charset="0"/>
              </a:rPr>
              <a:t>X</a:t>
            </a:r>
            <a:r>
              <a:rPr lang="en-IN" sz="1800" b="1" baseline="-25000" dirty="0">
                <a:solidFill>
                  <a:srgbClr val="0000CC"/>
                </a:solidFill>
                <a:latin typeface="Times New Roman" pitchFamily="18" charset="0"/>
                <a:cs typeface="Times New Roman" pitchFamily="18" charset="0"/>
              </a:rPr>
              <a:t>2	</a:t>
            </a:r>
            <a:r>
              <a:rPr lang="en-IN" sz="1800" b="1" dirty="0">
                <a:solidFill>
                  <a:srgbClr val="0000CC"/>
                </a:solidFill>
                <a:latin typeface="Times New Roman" pitchFamily="18" charset="0"/>
                <a:cs typeface="Times New Roman" pitchFamily="18" charset="0"/>
              </a:rPr>
              <a:t>:	Depth of Rectangular Portion</a:t>
            </a:r>
          </a:p>
          <a:p>
            <a:endParaRPr lang="en-IN" sz="1800" dirty="0">
              <a:latin typeface="Times New Roman" pitchFamily="18" charset="0"/>
              <a:cs typeface="Times New Roman" pitchFamily="18" charset="0"/>
            </a:endParaRPr>
          </a:p>
        </p:txBody>
      </p:sp>
      <p:sp>
        <p:nvSpPr>
          <p:cNvPr id="1025" name="Rectangle 1"/>
          <p:cNvSpPr>
            <a:spLocks noChangeArrowheads="1"/>
          </p:cNvSpPr>
          <p:nvPr/>
        </p:nvSpPr>
        <p:spPr bwMode="auto">
          <a:xfrm>
            <a:off x="228600" y="14478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From,</a:t>
            </a:r>
            <a:endParaRPr kumimoji="0" lang="en-US" b="1" i="0" u="none" strike="noStrike" cap="none" normalizeH="0" baseline="0" dirty="0">
              <a:ln>
                <a:noFill/>
              </a:ln>
              <a:solidFill>
                <a:srgbClr val="0000CC"/>
              </a:solidFill>
              <a:effectLst/>
              <a:latin typeface="Arial" pitchFamily="34" charset="0"/>
              <a:cs typeface="Arial" pitchFamily="34" charset="0"/>
            </a:endParaRPr>
          </a:p>
          <a:p>
            <a:pPr marL="539750" marR="0" lvl="0" indent="-53975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Similar Triangles of Strain Diagram, </a:t>
            </a:r>
            <a:endParaRPr kumimoji="0" lang="en-US" b="1" i="0" u="none" strike="noStrike" cap="none" normalizeH="0" baseline="0" dirty="0">
              <a:ln>
                <a:noFill/>
              </a:ln>
              <a:solidFill>
                <a:srgbClr val="0000CC"/>
              </a:solidFill>
              <a:effectLst/>
              <a:latin typeface="Arial" pitchFamily="34" charset="0"/>
              <a:cs typeface="Arial" pitchFamily="34" charset="0"/>
            </a:endParaRPr>
          </a:p>
          <a:p>
            <a:pPr marL="539750" marR="0" lvl="0" indent="-53975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Depth of Parabolic Portion is </a:t>
            </a:r>
          </a:p>
          <a:p>
            <a:pPr marL="539750" marR="0" lvl="0" indent="-53975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lang="en-US" b="1" dirty="0">
              <a:solidFill>
                <a:srgbClr val="0000CC"/>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000CC"/>
                </a:solidFill>
                <a:effectLst/>
                <a:latin typeface="Times New Roman" pitchFamily="18" charset="0"/>
                <a:cs typeface="Times New Roman" pitchFamily="18" charset="0"/>
              </a:rPr>
              <a:t>Or,</a:t>
            </a:r>
          </a:p>
          <a:p>
            <a:pPr marL="0" marR="0" lvl="0" indent="0" algn="l" defTabSz="914400" rtl="0" eaLnBrk="0" fontAlgn="base" latinLnBrk="0" hangingPunct="0">
              <a:lnSpc>
                <a:spcPct val="100000"/>
              </a:lnSpc>
              <a:spcBef>
                <a:spcPct val="0"/>
              </a:spcBef>
              <a:spcAft>
                <a:spcPct val="0"/>
              </a:spcAft>
              <a:buClrTx/>
              <a:buSzTx/>
              <a:tabLst/>
            </a:pPr>
            <a:r>
              <a:rPr lang="en-US" b="1" dirty="0">
                <a:solidFill>
                  <a:srgbClr val="0000CC"/>
                </a:solidFill>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b="1" dirty="0">
              <a:solidFill>
                <a:srgbClr val="0000CC"/>
              </a:solidFill>
              <a:latin typeface="Times New Roman" pitchFamily="18" charset="0"/>
              <a:cs typeface="Times New Roman" pitchFamily="18" charset="0"/>
            </a:endParaRPr>
          </a:p>
          <a:p>
            <a:r>
              <a:rPr lang="en-IN" b="1" dirty="0">
                <a:solidFill>
                  <a:srgbClr val="0000CC"/>
                </a:solidFill>
                <a:latin typeface="Times New Roman" pitchFamily="18" charset="0"/>
                <a:cs typeface="Times New Roman" pitchFamily="18" charset="0"/>
              </a:rPr>
              <a:t>Depth of Rectangular Portion </a:t>
            </a:r>
          </a:p>
          <a:p>
            <a:endParaRPr lang="en-IN" b="1" dirty="0">
              <a:solidFill>
                <a:srgbClr val="0000CC"/>
              </a:solidFill>
              <a:latin typeface="Times New Roman" pitchFamily="18" charset="0"/>
              <a:cs typeface="Times New Roman" pitchFamily="18" charset="0"/>
            </a:endParaRPr>
          </a:p>
          <a:p>
            <a:r>
              <a:rPr lang="en-IN" dirty="0"/>
              <a:t> 	</a:t>
            </a:r>
            <a:r>
              <a:rPr lang="en-IN" b="1" dirty="0">
                <a:solidFill>
                  <a:srgbClr val="660066"/>
                </a:solidFill>
                <a:latin typeface="Times New Roman" pitchFamily="18" charset="0"/>
                <a:cs typeface="Times New Roman" pitchFamily="18" charset="0"/>
              </a:rPr>
              <a:t>X</a:t>
            </a:r>
            <a:r>
              <a:rPr lang="en-IN" b="1" baseline="-25000" dirty="0">
                <a:solidFill>
                  <a:srgbClr val="660066"/>
                </a:solidFill>
                <a:latin typeface="Times New Roman" pitchFamily="18" charset="0"/>
                <a:cs typeface="Times New Roman" pitchFamily="18" charset="0"/>
              </a:rPr>
              <a:t>2</a:t>
            </a:r>
            <a:r>
              <a:rPr lang="en-IN" b="1" dirty="0">
                <a:solidFill>
                  <a:srgbClr val="660066"/>
                </a:solidFill>
                <a:latin typeface="Times New Roman" pitchFamily="18" charset="0"/>
                <a:cs typeface="Times New Roman" pitchFamily="18" charset="0"/>
              </a:rPr>
              <a:t>	</a:t>
            </a:r>
            <a:r>
              <a:rPr lang="en-IN" b="1" dirty="0">
                <a:solidFill>
                  <a:srgbClr val="990099"/>
                </a:solidFill>
                <a:latin typeface="Times New Roman" pitchFamily="18" charset="0"/>
                <a:cs typeface="Times New Roman" pitchFamily="18" charset="0"/>
              </a:rPr>
              <a:t>=</a:t>
            </a:r>
            <a:r>
              <a:rPr lang="en-IN" b="1" dirty="0">
                <a:solidFill>
                  <a:srgbClr val="660066"/>
                </a:solidFill>
                <a:latin typeface="Times New Roman" pitchFamily="18" charset="0"/>
                <a:cs typeface="Times New Roman" pitchFamily="18" charset="0"/>
              </a:rPr>
              <a:t>	X</a:t>
            </a:r>
            <a:r>
              <a:rPr lang="en-IN" b="1" baseline="-25000" dirty="0">
                <a:solidFill>
                  <a:srgbClr val="660066"/>
                </a:solidFill>
                <a:latin typeface="Times New Roman" pitchFamily="18" charset="0"/>
                <a:cs typeface="Times New Roman" pitchFamily="18" charset="0"/>
              </a:rPr>
              <a:t>U</a:t>
            </a:r>
            <a:r>
              <a:rPr lang="en-IN" b="1" dirty="0">
                <a:solidFill>
                  <a:srgbClr val="660066"/>
                </a:solidFill>
                <a:latin typeface="Times New Roman" pitchFamily="18" charset="0"/>
                <a:cs typeface="Times New Roman" pitchFamily="18" charset="0"/>
              </a:rPr>
              <a:t> - X</a:t>
            </a:r>
            <a:r>
              <a:rPr lang="en-IN" b="1" baseline="-25000" dirty="0">
                <a:solidFill>
                  <a:srgbClr val="660066"/>
                </a:solidFill>
                <a:latin typeface="Times New Roman" pitchFamily="18" charset="0"/>
                <a:cs typeface="Times New Roman" pitchFamily="18" charset="0"/>
              </a:rPr>
              <a:t>1</a:t>
            </a:r>
            <a:r>
              <a:rPr lang="en-IN" b="1" dirty="0">
                <a:solidFill>
                  <a:srgbClr val="660066"/>
                </a:solidFill>
                <a:latin typeface="Times New Roman" pitchFamily="18" charset="0"/>
                <a:cs typeface="Times New Roman" pitchFamily="18" charset="0"/>
              </a:rPr>
              <a:t> </a:t>
            </a:r>
          </a:p>
          <a:p>
            <a:endParaRPr lang="en-IN" b="1" dirty="0">
              <a:solidFill>
                <a:srgbClr val="660066"/>
              </a:solidFill>
              <a:latin typeface="Times New Roman" pitchFamily="18" charset="0"/>
              <a:cs typeface="Times New Roman" pitchFamily="18" charset="0"/>
            </a:endParaRPr>
          </a:p>
          <a:p>
            <a:r>
              <a:rPr lang="en-IN" b="1" dirty="0">
                <a:solidFill>
                  <a:srgbClr val="660066"/>
                </a:solidFill>
                <a:latin typeface="Times New Roman" pitchFamily="18" charset="0"/>
                <a:cs typeface="Times New Roman" pitchFamily="18" charset="0"/>
              </a:rPr>
              <a:t>		=</a:t>
            </a:r>
          </a:p>
          <a:p>
            <a:endParaRPr lang="en-IN" b="1" dirty="0">
              <a:solidFill>
                <a:srgbClr val="660066"/>
              </a:solidFill>
              <a:latin typeface="Times New Roman" pitchFamily="18" charset="0"/>
              <a:cs typeface="Times New Roman" pitchFamily="18" charset="0"/>
            </a:endParaRPr>
          </a:p>
          <a:p>
            <a:endParaRPr lang="en-IN" b="1" dirty="0">
              <a:solidFill>
                <a:srgbClr val="660066"/>
              </a:solidFill>
              <a:latin typeface="Times New Roman" pitchFamily="18" charset="0"/>
              <a:cs typeface="Times New Roman" pitchFamily="18" charset="0"/>
            </a:endParaRPr>
          </a:p>
          <a:p>
            <a:r>
              <a:rPr lang="en-IN" b="1" dirty="0">
                <a:solidFill>
                  <a:srgbClr val="660066"/>
                </a:solidFill>
                <a:latin typeface="Times New Roman" pitchFamily="18" charset="0"/>
                <a:cs typeface="Times New Roman" pitchFamily="18" charset="0"/>
              </a:rPr>
              <a:t>OR	</a:t>
            </a: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000CC"/>
                </a:solidFill>
                <a:effectLst/>
                <a:latin typeface="Arial" pitchFamily="34" charset="0"/>
                <a:cs typeface="Arial" pitchFamily="34" charset="0"/>
              </a:rPr>
              <a:t>		</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4999" y="2438400"/>
            <a:ext cx="1415143" cy="533400"/>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05000" y="3124200"/>
            <a:ext cx="1219200" cy="537882"/>
          </a:xfrm>
          <a:prstGeom prst="rect">
            <a:avLst/>
          </a:prstGeom>
          <a:noFill/>
        </p:spPr>
      </p:pic>
      <p:sp>
        <p:nvSpPr>
          <p:cNvPr id="10" name="Rectangle 9"/>
          <p:cNvSpPr/>
          <p:nvPr/>
        </p:nvSpPr>
        <p:spPr>
          <a:xfrm>
            <a:off x="1828800" y="3124200"/>
            <a:ext cx="1447800" cy="609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971800" y="4953000"/>
            <a:ext cx="1149773" cy="533400"/>
          </a:xfrm>
          <a:prstGeom prst="rect">
            <a:avLst/>
          </a:prstGeom>
          <a:noFill/>
        </p:spPr>
      </p:pic>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4"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286000" y="5638800"/>
            <a:ext cx="1381760" cy="609600"/>
          </a:xfrm>
          <a:prstGeom prst="rect">
            <a:avLst/>
          </a:prstGeom>
          <a:noFill/>
        </p:spPr>
      </p:pic>
      <p:sp>
        <p:nvSpPr>
          <p:cNvPr id="15" name="Rectangle 14"/>
          <p:cNvSpPr/>
          <p:nvPr/>
        </p:nvSpPr>
        <p:spPr>
          <a:xfrm>
            <a:off x="2286000" y="5638800"/>
            <a:ext cx="1447800" cy="609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92500" lnSpcReduction="20000"/>
          </a:bodyPr>
          <a:lstStyle/>
          <a:p>
            <a:pPr>
              <a:buNone/>
            </a:pPr>
            <a:r>
              <a:rPr lang="en-IN" sz="1900" b="1" u="sng" dirty="0">
                <a:solidFill>
                  <a:srgbClr val="CC0000"/>
                </a:solidFill>
                <a:latin typeface="Times New Roman" pitchFamily="18" charset="0"/>
                <a:cs typeface="Times New Roman" pitchFamily="18" charset="0"/>
              </a:rPr>
              <a:t>Force of Compression</a:t>
            </a:r>
            <a:endParaRPr lang="en-IN" sz="1900" dirty="0">
              <a:solidFill>
                <a:srgbClr val="CC0000"/>
              </a:solidFill>
              <a:latin typeface="Times New Roman" pitchFamily="18" charset="0"/>
              <a:cs typeface="Times New Roman" pitchFamily="18" charset="0"/>
            </a:endParaRPr>
          </a:p>
          <a:p>
            <a:r>
              <a:rPr lang="en-IN" sz="1800" b="1" dirty="0"/>
              <a:t> </a:t>
            </a:r>
            <a:endParaRPr lang="en-IN" sz="1800" dirty="0"/>
          </a:p>
          <a:p>
            <a:pPr>
              <a:buNone/>
            </a:pPr>
            <a:r>
              <a:rPr lang="en-IN" sz="1900" b="1" i="1" u="sng" dirty="0">
                <a:solidFill>
                  <a:srgbClr val="336600"/>
                </a:solidFill>
                <a:latin typeface="Times New Roman" pitchFamily="18" charset="0"/>
                <a:cs typeface="Times New Roman" pitchFamily="18" charset="0"/>
              </a:rPr>
              <a:t>Parabolic  Block </a:t>
            </a:r>
            <a:r>
              <a:rPr lang="en-IN" sz="1900" b="1" i="1" dirty="0">
                <a:solidFill>
                  <a:srgbClr val="336600"/>
                </a:solidFill>
                <a:latin typeface="Times New Roman" pitchFamily="18" charset="0"/>
                <a:cs typeface="Times New Roman" pitchFamily="18" charset="0"/>
              </a:rPr>
              <a:t>:-</a:t>
            </a:r>
            <a:r>
              <a:rPr lang="en-IN" sz="1900" b="1" dirty="0">
                <a:latin typeface="Times New Roman" pitchFamily="18" charset="0"/>
                <a:cs typeface="Times New Roman" pitchFamily="18" charset="0"/>
              </a:rPr>
              <a:t> </a:t>
            </a:r>
          </a:p>
          <a:p>
            <a:pPr>
              <a:buNone/>
            </a:pPr>
            <a:r>
              <a:rPr lang="en-IN" sz="1800" dirty="0"/>
              <a:t>	</a:t>
            </a:r>
            <a:r>
              <a:rPr lang="en-IN" sz="1900" b="1" dirty="0">
                <a:solidFill>
                  <a:srgbClr val="0000CC"/>
                </a:solidFill>
                <a:latin typeface="Times New Roman" pitchFamily="18" charset="0"/>
                <a:cs typeface="Times New Roman" pitchFamily="18" charset="0"/>
              </a:rPr>
              <a:t>C</a:t>
            </a:r>
            <a:r>
              <a:rPr lang="en-IN" sz="1900" b="1" baseline="-25000" dirty="0">
                <a:solidFill>
                  <a:srgbClr val="0000CC"/>
                </a:solidFill>
                <a:latin typeface="Times New Roman" pitchFamily="18" charset="0"/>
                <a:cs typeface="Times New Roman" pitchFamily="18" charset="0"/>
              </a:rPr>
              <a:t>1</a:t>
            </a:r>
            <a:r>
              <a:rPr lang="en-IN" sz="1900" b="1" dirty="0">
                <a:solidFill>
                  <a:srgbClr val="0000CC"/>
                </a:solidFill>
                <a:latin typeface="Times New Roman" pitchFamily="18" charset="0"/>
                <a:cs typeface="Times New Roman" pitchFamily="18" charset="0"/>
              </a:rPr>
              <a:t>	=	Stress  x  Area</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(2/3 X</a:t>
            </a:r>
            <a:r>
              <a:rPr lang="en-IN" sz="1900" b="1" baseline="-25000" dirty="0">
                <a:solidFill>
                  <a:srgbClr val="0000CC"/>
                </a:solidFill>
                <a:latin typeface="Times New Roman" pitchFamily="18" charset="0"/>
                <a:cs typeface="Times New Roman" pitchFamily="18" charset="0"/>
              </a:rPr>
              <a:t>1</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(2/3 . X</a:t>
            </a:r>
            <a:r>
              <a:rPr lang="en-IN" sz="1900" b="1" baseline="-25000" dirty="0">
                <a:solidFill>
                  <a:srgbClr val="0000CC"/>
                </a:solidFill>
                <a:latin typeface="Times New Roman" pitchFamily="18" charset="0"/>
                <a:cs typeface="Times New Roman" pitchFamily="18" charset="0"/>
              </a:rPr>
              <a:t>U</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1</a:t>
            </a:r>
            <a:r>
              <a:rPr lang="en-IN" sz="1900" b="1" dirty="0">
                <a:solidFill>
                  <a:srgbClr val="990099"/>
                </a:solidFill>
                <a:latin typeface="Times New Roman" pitchFamily="18" charset="0"/>
                <a:cs typeface="Times New Roman" pitchFamily="18" charset="0"/>
              </a:rPr>
              <a:t>	=	0.255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p>
          <a:p>
            <a:r>
              <a:rPr lang="en-IN" sz="1800" dirty="0"/>
              <a:t> </a:t>
            </a:r>
          </a:p>
          <a:p>
            <a:pPr>
              <a:buNone/>
            </a:pPr>
            <a:r>
              <a:rPr lang="en-IN" sz="1900" b="1" i="1" u="sng" dirty="0">
                <a:solidFill>
                  <a:srgbClr val="336600"/>
                </a:solidFill>
                <a:latin typeface="Times New Roman" pitchFamily="18" charset="0"/>
                <a:cs typeface="Times New Roman" pitchFamily="18" charset="0"/>
              </a:rPr>
              <a:t>Rectangular Block</a:t>
            </a:r>
            <a:r>
              <a:rPr lang="en-IN" sz="1900" b="1" i="1" dirty="0">
                <a:solidFill>
                  <a:srgbClr val="336600"/>
                </a:solidFill>
                <a:latin typeface="Times New Roman" pitchFamily="18" charset="0"/>
                <a:cs typeface="Times New Roman" pitchFamily="18" charset="0"/>
              </a:rPr>
              <a:t>:-</a:t>
            </a:r>
          </a:p>
          <a:p>
            <a:pPr>
              <a:buNone/>
            </a:pPr>
            <a:endParaRPr lang="en-IN" sz="1800" dirty="0"/>
          </a:p>
          <a:p>
            <a:pPr>
              <a:buNone/>
            </a:pPr>
            <a:r>
              <a:rPr lang="en-IN" sz="1800" dirty="0"/>
              <a:t>	</a:t>
            </a:r>
            <a:r>
              <a:rPr lang="en-IN" sz="1900" b="1" dirty="0">
                <a:solidFill>
                  <a:srgbClr val="0000CC"/>
                </a:solidFill>
                <a:latin typeface="Times New Roman" pitchFamily="18" charset="0"/>
                <a:cs typeface="Times New Roman" pitchFamily="18" charset="0"/>
              </a:rPr>
              <a:t>C</a:t>
            </a:r>
            <a:r>
              <a:rPr lang="en-IN" sz="1900" b="1" baseline="-25000" dirty="0">
                <a:solidFill>
                  <a:srgbClr val="0000CC"/>
                </a:solidFill>
                <a:latin typeface="Times New Roman" pitchFamily="18" charset="0"/>
                <a:cs typeface="Times New Roman" pitchFamily="18" charset="0"/>
              </a:rPr>
              <a:t>2</a:t>
            </a:r>
            <a:r>
              <a:rPr lang="en-IN" sz="1900" b="1" dirty="0">
                <a:solidFill>
                  <a:srgbClr val="0000CC"/>
                </a:solidFill>
                <a:latin typeface="Times New Roman" pitchFamily="18" charset="0"/>
                <a:cs typeface="Times New Roman" pitchFamily="18" charset="0"/>
              </a:rPr>
              <a:t>	=	Stress  x  Area</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 X</a:t>
            </a:r>
            <a:r>
              <a:rPr lang="en-IN" sz="1900" b="1" baseline="-25000" dirty="0">
                <a:solidFill>
                  <a:srgbClr val="0000CC"/>
                </a:solidFill>
                <a:latin typeface="Times New Roman" pitchFamily="18" charset="0"/>
                <a:cs typeface="Times New Roman" pitchFamily="18" charset="0"/>
              </a:rPr>
              <a:t>2</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X</a:t>
            </a:r>
            <a:r>
              <a:rPr lang="en-IN" sz="1900" b="1" baseline="-25000" dirty="0">
                <a:solidFill>
                  <a:srgbClr val="0000CC"/>
                </a:solidFill>
                <a:latin typeface="Times New Roman" pitchFamily="18" charset="0"/>
                <a:cs typeface="Times New Roman" pitchFamily="18" charset="0"/>
              </a:rPr>
              <a:t>U</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2</a:t>
            </a:r>
            <a:r>
              <a:rPr lang="en-IN" sz="1900" b="1" dirty="0">
                <a:solidFill>
                  <a:srgbClr val="990099"/>
                </a:solidFill>
                <a:latin typeface="Times New Roman" pitchFamily="18" charset="0"/>
                <a:cs typeface="Times New Roman" pitchFamily="18" charset="0"/>
              </a:rPr>
              <a:t>	=	0.287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p>
          <a:p>
            <a:r>
              <a:rPr lang="en-IN" sz="1800" dirty="0"/>
              <a:t> </a:t>
            </a:r>
          </a:p>
          <a:p>
            <a:pPr>
              <a:buNone/>
            </a:pPr>
            <a:r>
              <a:rPr lang="en-IN" sz="1900" b="1" dirty="0">
                <a:solidFill>
                  <a:srgbClr val="0000CC"/>
                </a:solidFill>
                <a:latin typeface="Times New Roman" pitchFamily="18" charset="0"/>
                <a:cs typeface="Times New Roman" pitchFamily="18" charset="0"/>
              </a:rPr>
              <a:t>Hence Total Force of Compression without Partial Safety Factor</a:t>
            </a:r>
          </a:p>
          <a:p>
            <a:pPr marL="360363" indent="-360363">
              <a:buNone/>
            </a:pPr>
            <a:r>
              <a:rPr lang="en-IN" sz="1800" dirty="0"/>
              <a:t>	</a:t>
            </a:r>
            <a:r>
              <a:rPr lang="en-IN" sz="1800" b="1" dirty="0">
                <a:solidFill>
                  <a:srgbClr val="0000CC"/>
                </a:solidFill>
                <a:latin typeface="Times New Roman" pitchFamily="18" charset="0"/>
                <a:cs typeface="Times New Roman" pitchFamily="18" charset="0"/>
              </a:rPr>
              <a:t>C</a:t>
            </a:r>
            <a:r>
              <a:rPr lang="en-IN" sz="1800" b="1" baseline="-25000" dirty="0">
                <a:solidFill>
                  <a:srgbClr val="0000CC"/>
                </a:solidFill>
                <a:latin typeface="Times New Roman" pitchFamily="18" charset="0"/>
                <a:cs typeface="Times New Roman" pitchFamily="18" charset="0"/>
              </a:rPr>
              <a:t>O</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1 </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2</a:t>
            </a:r>
          </a:p>
          <a:p>
            <a:pPr marL="360363" indent="-360363">
              <a:buNone/>
            </a:pPr>
            <a:endParaRPr lang="en-IN" sz="1800" b="1" dirty="0">
              <a:solidFill>
                <a:srgbClr val="0000CC"/>
              </a:solidFill>
              <a:latin typeface="Times New Roman" pitchFamily="18" charset="0"/>
              <a:cs typeface="Times New Roman" pitchFamily="18" charset="0"/>
            </a:endParaRPr>
          </a:p>
          <a:p>
            <a:pPr marL="360363" indent="-360363">
              <a:buNone/>
            </a:pPr>
            <a:r>
              <a:rPr lang="en-IN" sz="1800" b="1" dirty="0">
                <a:solidFill>
                  <a:srgbClr val="0000CC"/>
                </a:solidFill>
                <a:latin typeface="Times New Roman" pitchFamily="18" charset="0"/>
                <a:cs typeface="Times New Roman" pitchFamily="18" charset="0"/>
              </a:rPr>
              <a:t>		=	0.255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  0.287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a:t>
            </a:r>
          </a:p>
          <a:p>
            <a:pPr marL="360363" indent="-360363">
              <a:buNone/>
            </a:pPr>
            <a:endParaRPr lang="en-IN" sz="1800" b="1" dirty="0"/>
          </a:p>
          <a:p>
            <a:pPr marL="1079500" indent="-1079500">
              <a:buNone/>
              <a:tabLst>
                <a:tab pos="1708150" algn="l"/>
                <a:tab pos="2159000" algn="l"/>
              </a:tabLst>
            </a:pPr>
            <a:r>
              <a:rPr lang="en-IN" sz="1800" b="1" dirty="0"/>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O</a:t>
            </a:r>
            <a:r>
              <a:rPr lang="en-IN" sz="1900" b="1" dirty="0">
                <a:solidFill>
                  <a:srgbClr val="990099"/>
                </a:solidFill>
                <a:latin typeface="Times New Roman" pitchFamily="18" charset="0"/>
                <a:cs typeface="Times New Roman" pitchFamily="18" charset="0"/>
              </a:rPr>
              <a:t> 	=	0.542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r>
              <a:rPr lang="en-IN" sz="1900" b="1" dirty="0">
                <a:solidFill>
                  <a:srgbClr val="0000CC"/>
                </a:solidFill>
                <a:latin typeface="Times New Roman" pitchFamily="18" charset="0"/>
                <a:cs typeface="Times New Roman" pitchFamily="18" charset="0"/>
              </a:rPr>
              <a:t>{Without Partial Safety Factor}</a:t>
            </a:r>
          </a:p>
          <a:p>
            <a:pPr>
              <a:buNone/>
            </a:pPr>
            <a:endParaRPr lang="en-IN" sz="1800" dirty="0">
              <a:latin typeface="Times New Roman" pitchFamily="18" charset="0"/>
              <a:cs typeface="Times New Roman" pitchFamily="18" charset="0"/>
            </a:endParaRPr>
          </a:p>
        </p:txBody>
      </p:sp>
      <p:sp>
        <p:nvSpPr>
          <p:cNvPr id="4" name="Rectangle 3"/>
          <p:cNvSpPr/>
          <p:nvPr/>
        </p:nvSpPr>
        <p:spPr>
          <a:xfrm>
            <a:off x="1371600" y="5486400"/>
            <a:ext cx="31242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28600"/>
            <a:ext cx="3581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effectLst/>
                <a:latin typeface="Times New Roman" pitchFamily="18" charset="0"/>
                <a:ea typeface="Times New Roman" pitchFamily="18" charset="0"/>
                <a:cs typeface="Times New Roman" pitchFamily="18" charset="0"/>
              </a:rPr>
              <a:t>WORKING STRESS METHOD</a:t>
            </a:r>
            <a:endParaRPr kumimoji="0" lang="en-US" b="0" i="0" u="sng" strike="noStrike" cap="none" normalizeH="0" baseline="0" dirty="0">
              <a:ln>
                <a:noFill/>
              </a:ln>
              <a:effectLst/>
              <a:latin typeface="Arial" pitchFamily="34" charset="0"/>
              <a:cs typeface="Arial" pitchFamily="34" charset="0"/>
            </a:endParaRPr>
          </a:p>
        </p:txBody>
      </p:sp>
      <p:graphicFrame>
        <p:nvGraphicFramePr>
          <p:cNvPr id="7" name="Table 6"/>
          <p:cNvGraphicFramePr>
            <a:graphicFrameLocks noGrp="1"/>
          </p:cNvGraphicFramePr>
          <p:nvPr/>
        </p:nvGraphicFramePr>
        <p:xfrm>
          <a:off x="1524000" y="13970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endParaRPr lang="en-IN" dirty="0"/>
                    </a:p>
                  </a:txBody>
                  <a:tcPr>
                    <a:noFill/>
                  </a:tcPr>
                </a:tc>
                <a:extLst>
                  <a:ext uri="{0D108BD9-81ED-4DB2-BD59-A6C34878D82A}">
                    <a16:rowId xmlns:a16="http://schemas.microsoft.com/office/drawing/2014/main" val="10000"/>
                  </a:ext>
                </a:extLst>
              </a:tr>
            </a:tbl>
          </a:graphicData>
        </a:graphic>
      </p:graphicFrame>
      <p:sp>
        <p:nvSpPr>
          <p:cNvPr id="9" name="Rectangle 8"/>
          <p:cNvSpPr/>
          <p:nvPr/>
        </p:nvSpPr>
        <p:spPr>
          <a:xfrm>
            <a:off x="1676400" y="3733800"/>
            <a:ext cx="5334000" cy="369332"/>
          </a:xfrm>
          <a:prstGeom prst="rect">
            <a:avLst/>
          </a:prstGeom>
        </p:spPr>
        <p:txBody>
          <a:bodyPr wrap="square">
            <a:spAutoFit/>
          </a:bodyPr>
          <a:lstStyle/>
          <a:p>
            <a:pPr>
              <a:tabLst>
                <a:tab pos="630238" algn="l"/>
              </a:tabLst>
            </a:pPr>
            <a:r>
              <a:rPr lang="en-IN" b="1" dirty="0">
                <a:solidFill>
                  <a:srgbClr val="CC0000"/>
                </a:solidFill>
              </a:rPr>
              <a:t>Fig 1:	Stress Strain Curves for Concrete and Steel</a:t>
            </a:r>
            <a:endParaRPr lang="en-IN" dirty="0">
              <a:solidFill>
                <a:srgbClr val="CC0000"/>
              </a:solidFill>
            </a:endParaRPr>
          </a:p>
        </p:txBody>
      </p:sp>
      <p:sp>
        <p:nvSpPr>
          <p:cNvPr id="1028" name="Rectangle 4"/>
          <p:cNvSpPr>
            <a:spLocks noChangeArrowheads="1"/>
          </p:cNvSpPr>
          <p:nvPr/>
        </p:nvSpPr>
        <p:spPr bwMode="auto">
          <a:xfrm>
            <a:off x="228600" y="4191000"/>
            <a:ext cx="8763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Working Stress Method is an Elastic Method i.e. the material behaves Elastically and Hook's Law is valid i.e. Stress is Proportional to Strain. </a:t>
            </a:r>
          </a:p>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This means Strength of only that part of the material is</a:t>
            </a:r>
            <a:r>
              <a:rPr kumimoji="0" lang="en-US" b="1" i="0" u="none" strike="noStrike" cap="none" normalizeH="0" dirty="0">
                <a:ln>
                  <a:noFill/>
                </a:ln>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considered which is under</a:t>
            </a:r>
          </a:p>
          <a:p>
            <a:pPr marL="539750" marR="0" lvl="0" indent="-539750" algn="just"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Elastic Limit i.e. up to point 'A'. </a:t>
            </a:r>
          </a:p>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The remaining Strength Beyond point A is not</a:t>
            </a:r>
            <a:r>
              <a:rPr kumimoji="0" lang="en-US" b="1" i="0" u="none" strike="noStrike" cap="none" normalizeH="0" dirty="0">
                <a:ln>
                  <a:noFill/>
                </a:ln>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taken into consideration for a </a:t>
            </a:r>
          </a:p>
          <a:p>
            <a:pPr marL="539750" marR="0" lvl="0" indent="-539750" algn="just"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particular Load</a:t>
            </a:r>
            <a:r>
              <a:rPr kumimoji="0" lang="en-US" b="0" i="0" u="none" strike="noStrike" cap="none" normalizeH="0" baseline="0" dirty="0">
                <a:ln>
                  <a:noFill/>
                </a:ln>
                <a:effectLst/>
                <a:latin typeface="Times New Roman" pitchFamily="18" charset="0"/>
                <a:ea typeface="Times New Roman" pitchFamily="18" charset="0"/>
                <a:cs typeface="Times New Roman" pitchFamily="18" charset="0"/>
              </a:rPr>
              <a:t>. </a:t>
            </a:r>
            <a:endParaRPr kumimoji="0" lang="en-US" b="0" i="0" u="none" strike="noStrike" cap="none" normalizeH="0" baseline="0" dirty="0">
              <a:ln>
                <a:noFill/>
              </a:ln>
              <a:effectLst/>
              <a:latin typeface="Arial" pitchFamily="34" charset="0"/>
              <a:cs typeface="Arial" pitchFamily="34" charset="0"/>
            </a:endParaRPr>
          </a:p>
        </p:txBody>
      </p:sp>
      <p:sp>
        <p:nvSpPr>
          <p:cNvPr id="1029" name="Rectangle 5"/>
          <p:cNvSpPr>
            <a:spLocks noChangeArrowheads="1"/>
          </p:cNvSpPr>
          <p:nvPr/>
        </p:nvSpPr>
        <p:spPr bwMode="auto">
          <a:xfrm>
            <a:off x="457200" y="5943600"/>
            <a:ext cx="3505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This can be summarized as </a:t>
            </a:r>
            <a:endParaRPr kumimoji="0" lang="en-US" b="1" i="0" u="none" strike="noStrike" cap="none" normalizeH="0" baseline="0" dirty="0">
              <a:ln>
                <a:noFill/>
              </a:ln>
              <a:solidFill>
                <a:srgbClr val="0000CC"/>
              </a:solidFill>
              <a:effectLst/>
              <a:latin typeface="Arial" pitchFamily="34" charset="0"/>
              <a:cs typeface="Arial" pitchFamily="34" charset="0"/>
            </a:endParaRPr>
          </a:p>
        </p:txBody>
      </p:sp>
      <p:pic>
        <p:nvPicPr>
          <p:cNvPr id="10" name="Picture 9" descr="E:\RC Design\scans\001.jpg"/>
          <p:cNvPicPr/>
          <p:nvPr/>
        </p:nvPicPr>
        <p:blipFill>
          <a:blip r:embed="rId2"/>
          <a:srcRect/>
          <a:stretch>
            <a:fillRect/>
          </a:stretch>
        </p:blipFill>
        <p:spPr bwMode="auto">
          <a:xfrm>
            <a:off x="1066800" y="685800"/>
            <a:ext cx="6629400" cy="31242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5897563"/>
          </a:xfrm>
        </p:spPr>
        <p:txBody>
          <a:bodyPr>
            <a:normAutofit/>
          </a:bodyPr>
          <a:lstStyle/>
          <a:p>
            <a:pPr>
              <a:buFont typeface="Wingdings" pitchFamily="2" charset="2"/>
              <a:buChar char="Ø"/>
            </a:pPr>
            <a:r>
              <a:rPr lang="en-IN" sz="1800" b="1" dirty="0">
                <a:solidFill>
                  <a:srgbClr val="0000CC"/>
                </a:solidFill>
                <a:latin typeface="Times New Roman" pitchFamily="18" charset="0"/>
                <a:cs typeface="Times New Roman" pitchFamily="18" charset="0"/>
              </a:rPr>
              <a:t>Now Applying Partial Safety Factor of 1.5 the Design Force of Compression is:- </a:t>
            </a:r>
          </a:p>
          <a:p>
            <a:pPr>
              <a:buNone/>
            </a:pPr>
            <a:r>
              <a:rPr lang="en-IN" sz="1800" dirty="0"/>
              <a:t>			</a:t>
            </a:r>
          </a:p>
          <a:p>
            <a:pPr>
              <a:buNone/>
            </a:pPr>
            <a:r>
              <a:rPr lang="en-IN" sz="1800" b="1" dirty="0"/>
              <a:t>	</a:t>
            </a:r>
          </a:p>
          <a:p>
            <a:pPr>
              <a:buNone/>
            </a:pPr>
            <a:r>
              <a:rPr lang="en-IN" sz="1800" b="1" dirty="0"/>
              <a:t>	</a:t>
            </a:r>
          </a:p>
          <a:p>
            <a:pPr marL="1258888" indent="-1258888">
              <a:buNone/>
              <a:tabLst>
                <a:tab pos="1619250" algn="l"/>
                <a:tab pos="2159000" algn="l"/>
              </a:tabLst>
            </a:pPr>
            <a:r>
              <a:rPr lang="en-IN" sz="1800" b="1" dirty="0"/>
              <a:t>	</a:t>
            </a:r>
            <a:r>
              <a:rPr lang="en-IN" sz="1800" b="1" dirty="0">
                <a:solidFill>
                  <a:srgbClr val="CC0000"/>
                </a:solidFill>
                <a:latin typeface="Times New Roman" pitchFamily="18" charset="0"/>
                <a:cs typeface="Times New Roman" pitchFamily="18" charset="0"/>
              </a:rPr>
              <a:t>C	=	0.36 </a:t>
            </a:r>
            <a:r>
              <a:rPr lang="en-IN" sz="1800" b="1" dirty="0" err="1">
                <a:solidFill>
                  <a:srgbClr val="CC0000"/>
                </a:solidFill>
                <a:latin typeface="Times New Roman" pitchFamily="18" charset="0"/>
                <a:cs typeface="Times New Roman" pitchFamily="18" charset="0"/>
              </a:rPr>
              <a:t>f</a:t>
            </a:r>
            <a:r>
              <a:rPr lang="en-IN" sz="1800" b="1" baseline="-25000" dirty="0" err="1">
                <a:solidFill>
                  <a:srgbClr val="CC0000"/>
                </a:solidFill>
                <a:latin typeface="Times New Roman" pitchFamily="18" charset="0"/>
                <a:cs typeface="Times New Roman" pitchFamily="18" charset="0"/>
              </a:rPr>
              <a:t>CK</a:t>
            </a:r>
            <a:r>
              <a:rPr lang="en-IN" sz="1800" b="1" dirty="0">
                <a:solidFill>
                  <a:srgbClr val="CC0000"/>
                </a:solidFill>
                <a:latin typeface="Times New Roman" pitchFamily="18" charset="0"/>
                <a:cs typeface="Times New Roman" pitchFamily="18" charset="0"/>
              </a:rPr>
              <a:t>  b X</a:t>
            </a:r>
            <a:r>
              <a:rPr lang="en-IN" sz="1800" b="1" baseline="-25000" dirty="0"/>
              <a:t>U</a:t>
            </a:r>
            <a:endParaRPr lang="en-IN" sz="1800" dirty="0"/>
          </a:p>
          <a:p>
            <a:pPr>
              <a:buNone/>
            </a:pPr>
            <a:r>
              <a:rPr lang="en-IN" sz="1800" b="1" dirty="0"/>
              <a:t> </a:t>
            </a:r>
            <a:endParaRPr lang="en-IN" sz="1800" dirty="0"/>
          </a:p>
          <a:p>
            <a:pPr>
              <a:buNone/>
            </a:pPr>
            <a:r>
              <a:rPr lang="en-IN" sz="1800" b="1" dirty="0">
                <a:solidFill>
                  <a:srgbClr val="0000CC"/>
                </a:solidFill>
                <a:latin typeface="Times New Roman" pitchFamily="18" charset="0"/>
                <a:cs typeface="Times New Roman" pitchFamily="18" charset="0"/>
              </a:rPr>
              <a:t>Now,</a:t>
            </a:r>
          </a:p>
          <a:p>
            <a:pPr>
              <a:buNone/>
              <a:tabLst>
                <a:tab pos="1258888" algn="l"/>
                <a:tab pos="3582988" algn="l"/>
                <a:tab pos="3941763" algn="l"/>
              </a:tabLst>
            </a:pPr>
            <a:r>
              <a:rPr lang="en-IN" sz="1800" b="1" dirty="0">
                <a:solidFill>
                  <a:srgbClr val="0000CC"/>
                </a:solidFill>
                <a:latin typeface="Times New Roman" pitchFamily="18" charset="0"/>
                <a:cs typeface="Times New Roman" pitchFamily="18" charset="0"/>
              </a:rPr>
              <a:t>		Moment of Resistance 	= 	Force × Lever </a:t>
            </a:r>
            <a:r>
              <a:rPr lang="en-IN" sz="1800" b="1" dirty="0">
                <a:solidFill>
                  <a:srgbClr val="0000CC"/>
                </a:solidFill>
              </a:rPr>
              <a:t>Arm</a:t>
            </a:r>
          </a:p>
          <a:p>
            <a:endParaRPr lang="en-IN" sz="1800" dirty="0"/>
          </a:p>
          <a:p>
            <a:pPr>
              <a:buNone/>
              <a:tabLst>
                <a:tab pos="1258888" algn="l"/>
                <a:tab pos="2338388" algn="l"/>
                <a:tab pos="2698750" algn="l"/>
                <a:tab pos="3222625" algn="l"/>
              </a:tabLst>
            </a:pPr>
            <a:r>
              <a:rPr lang="en-IN" sz="1800" dirty="0"/>
              <a:t>		</a:t>
            </a:r>
            <a:r>
              <a:rPr lang="en-IN" sz="1800" b="1" dirty="0">
                <a:solidFill>
                  <a:srgbClr val="0000CC"/>
                </a:solidFill>
                <a:latin typeface="Times New Roman" pitchFamily="18" charset="0"/>
                <a:cs typeface="Times New Roman" pitchFamily="18" charset="0"/>
              </a:rPr>
              <a:t>Lever Arm 	=	Z	=	d ˗ a</a:t>
            </a:r>
          </a:p>
          <a:p>
            <a:pPr>
              <a:buNone/>
            </a:pPr>
            <a:r>
              <a:rPr lang="en-IN" sz="1800" b="1" dirty="0">
                <a:solidFill>
                  <a:srgbClr val="0000CC"/>
                </a:solidFill>
                <a:latin typeface="Times New Roman" pitchFamily="18" charset="0"/>
                <a:cs typeface="Times New Roman" pitchFamily="18" charset="0"/>
              </a:rPr>
              <a:t>Where,</a:t>
            </a:r>
          </a:p>
          <a:p>
            <a:pPr>
              <a:buFont typeface="Wingdings" pitchFamily="2" charset="2"/>
              <a:buChar char="Ø"/>
            </a:pPr>
            <a:r>
              <a:rPr lang="en-IN" sz="1800" b="1" dirty="0">
                <a:solidFill>
                  <a:srgbClr val="0000CC"/>
                </a:solidFill>
                <a:latin typeface="Times New Roman" pitchFamily="18" charset="0"/>
                <a:cs typeface="Times New Roman" pitchFamily="18" charset="0"/>
              </a:rPr>
              <a:t>'a'  is the distance of line of action of force of compression from the extreme top fibre. </a:t>
            </a:r>
          </a:p>
          <a:p>
            <a:pPr>
              <a:buFont typeface="Wingdings" pitchFamily="2" charset="2"/>
              <a:buChar char="Ø"/>
            </a:pPr>
            <a:r>
              <a:rPr lang="en-IN" sz="1800" b="1" dirty="0">
                <a:solidFill>
                  <a:srgbClr val="0000CC"/>
                </a:solidFill>
                <a:latin typeface="Times New Roman" pitchFamily="18" charset="0"/>
                <a:cs typeface="Times New Roman" pitchFamily="18" charset="0"/>
              </a:rPr>
              <a:t>To determine 'a' take moment of all the forces about top extreme fibre. i.e. </a:t>
            </a:r>
          </a:p>
          <a:p>
            <a:pPr>
              <a:buNone/>
            </a:pPr>
            <a:endParaRPr lang="en-IN" sz="1800" b="1" dirty="0">
              <a:solidFill>
                <a:srgbClr val="0000CC"/>
              </a:solidFill>
              <a:latin typeface="Times New Roman" pitchFamily="18" charset="0"/>
              <a:cs typeface="Times New Roman" pitchFamily="18" charset="0"/>
            </a:endParaRP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609600"/>
            <a:ext cx="1855304" cy="533400"/>
          </a:xfrm>
          <a:prstGeom prst="rect">
            <a:avLst/>
          </a:prstGeom>
          <a:noFill/>
        </p:spPr>
      </p:pic>
      <p:sp>
        <p:nvSpPr>
          <p:cNvPr id="8" name="Rectangle 7"/>
          <p:cNvSpPr/>
          <p:nvPr/>
        </p:nvSpPr>
        <p:spPr>
          <a:xfrm>
            <a:off x="1524000" y="1371600"/>
            <a:ext cx="259080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1" y="4876800"/>
            <a:ext cx="4114800" cy="578840"/>
          </a:xfrm>
          <a:prstGeom prst="rect">
            <a:avLst/>
          </a:prstGeom>
          <a:noFill/>
        </p:spPr>
      </p:pic>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7"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00200" y="5562600"/>
            <a:ext cx="6715369" cy="533400"/>
          </a:xfrm>
          <a:prstGeom prst="rect">
            <a:avLst/>
          </a:prstGeom>
          <a:noFill/>
        </p:spPr>
      </p:pic>
      <p:sp>
        <p:nvSpPr>
          <p:cNvPr id="11" name="Slide Number Placeholder 10"/>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324600"/>
          </a:xfrm>
        </p:spPr>
        <p:txBody>
          <a:bodyPr>
            <a:normAutofit fontScale="70000" lnSpcReduction="20000"/>
          </a:bodyPr>
          <a:lstStyle/>
          <a:p>
            <a:pPr>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marL="719138" indent="-719138">
              <a:buNone/>
              <a:tabLst>
                <a:tab pos="1619250" algn="l"/>
                <a:tab pos="2159000" algn="l"/>
              </a:tabLst>
            </a:pPr>
            <a:r>
              <a:rPr lang="en-IN" sz="1800" dirty="0"/>
              <a:t>	</a:t>
            </a: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r>
              <a:rPr lang="en-IN" sz="1800" b="1" dirty="0">
                <a:solidFill>
                  <a:srgbClr val="0000CC"/>
                </a:solidFill>
                <a:latin typeface="Times New Roman" pitchFamily="18" charset="0"/>
                <a:cs typeface="Times New Roman" pitchFamily="18" charset="0"/>
              </a:rPr>
              <a:t>	</a:t>
            </a:r>
            <a:r>
              <a:rPr lang="en-IN" sz="2100" b="1" dirty="0">
                <a:solidFill>
                  <a:srgbClr val="0000CC"/>
                </a:solidFill>
                <a:latin typeface="Times New Roman" pitchFamily="18" charset="0"/>
                <a:cs typeface="Times New Roman" pitchFamily="18" charset="0"/>
              </a:rPr>
              <a:t>C</a:t>
            </a:r>
            <a:r>
              <a:rPr lang="en-IN" sz="2100" b="1" baseline="-25000" dirty="0">
                <a:solidFill>
                  <a:srgbClr val="0000CC"/>
                </a:solidFill>
                <a:latin typeface="Times New Roman" pitchFamily="18" charset="0"/>
                <a:cs typeface="Times New Roman" pitchFamily="18" charset="0"/>
              </a:rPr>
              <a:t>O </a:t>
            </a:r>
            <a:r>
              <a:rPr lang="en-IN" sz="2100" b="1" dirty="0">
                <a:solidFill>
                  <a:srgbClr val="0000CC"/>
                </a:solidFill>
                <a:latin typeface="Times New Roman" pitchFamily="18" charset="0"/>
                <a:cs typeface="Times New Roman" pitchFamily="18" charset="0"/>
              </a:rPr>
              <a:t>× a	=	0.225 </a:t>
            </a:r>
            <a:r>
              <a:rPr lang="en-IN" sz="2100" b="1" dirty="0" err="1">
                <a:solidFill>
                  <a:srgbClr val="0000CC"/>
                </a:solidFill>
                <a:latin typeface="Times New Roman" pitchFamily="18" charset="0"/>
                <a:cs typeface="Times New Roman" pitchFamily="18" charset="0"/>
              </a:rPr>
              <a:t>f</a:t>
            </a:r>
            <a:r>
              <a:rPr lang="en-IN" sz="2100" b="1" baseline="-25000" dirty="0" err="1">
                <a:solidFill>
                  <a:srgbClr val="0000CC"/>
                </a:solidFill>
                <a:latin typeface="Times New Roman" pitchFamily="18" charset="0"/>
                <a:cs typeface="Times New Roman" pitchFamily="18" charset="0"/>
              </a:rPr>
              <a:t>CK</a:t>
            </a:r>
            <a:r>
              <a:rPr lang="en-IN" sz="2100" b="1" dirty="0">
                <a:solidFill>
                  <a:srgbClr val="0000CC"/>
                </a:solidFill>
                <a:latin typeface="Times New Roman" pitchFamily="18" charset="0"/>
                <a:cs typeface="Times New Roman" pitchFamily="18" charset="0"/>
              </a:rPr>
              <a:t> .b . X</a:t>
            </a:r>
            <a:r>
              <a:rPr lang="en-IN" sz="2100" b="1" baseline="-25000" dirty="0">
                <a:solidFill>
                  <a:srgbClr val="0000CC"/>
                </a:solidFill>
                <a:latin typeface="Times New Roman" pitchFamily="18" charset="0"/>
                <a:cs typeface="Times New Roman" pitchFamily="18" charset="0"/>
              </a:rPr>
              <a:t>U</a:t>
            </a:r>
            <a:r>
              <a:rPr lang="en-IN" sz="2100" b="1" dirty="0">
                <a:solidFill>
                  <a:srgbClr val="0000CC"/>
                </a:solidFill>
                <a:latin typeface="Times New Roman" pitchFamily="18" charset="0"/>
                <a:cs typeface="Times New Roman" pitchFamily="18" charset="0"/>
              </a:rPr>
              <a:t> </a:t>
            </a:r>
            <a:r>
              <a:rPr lang="en-IN" sz="2100" b="1" baseline="30000" dirty="0">
                <a:solidFill>
                  <a:srgbClr val="0000CC"/>
                </a:solidFill>
                <a:latin typeface="Times New Roman" pitchFamily="18" charset="0"/>
                <a:cs typeface="Times New Roman" pitchFamily="18" charset="0"/>
              </a:rPr>
              <a:t>2</a:t>
            </a:r>
            <a:r>
              <a:rPr lang="en-IN" sz="2100" b="1" dirty="0">
                <a:solidFill>
                  <a:srgbClr val="0000CC"/>
                </a:solidFill>
                <a:latin typeface="Times New Roman" pitchFamily="18" charset="0"/>
                <a:cs typeface="Times New Roman" pitchFamily="18" charset="0"/>
              </a:rPr>
              <a:t> </a:t>
            </a: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r>
              <a:rPr lang="en-IN" sz="2100" b="1" dirty="0">
                <a:solidFill>
                  <a:srgbClr val="660066"/>
                </a:solidFill>
                <a:latin typeface="Times New Roman" pitchFamily="18" charset="0"/>
                <a:cs typeface="Times New Roman" pitchFamily="18" charset="0"/>
              </a:rPr>
              <a:t>a	=	0.42 X</a:t>
            </a:r>
            <a:r>
              <a:rPr lang="en-IN" sz="2100" b="1" baseline="-25000" dirty="0">
                <a:solidFill>
                  <a:srgbClr val="660066"/>
                </a:solidFill>
                <a:latin typeface="Times New Roman" pitchFamily="18" charset="0"/>
                <a:cs typeface="Times New Roman" pitchFamily="18" charset="0"/>
              </a:rPr>
              <a:t>U</a:t>
            </a:r>
          </a:p>
          <a:p>
            <a:pPr marL="719138" indent="-719138">
              <a:buNone/>
              <a:tabLst>
                <a:tab pos="1079500" algn="l"/>
                <a:tab pos="1528763" algn="l"/>
              </a:tabLst>
            </a:pPr>
            <a:endParaRPr lang="en-IN" sz="1800" b="1" baseline="-25000" dirty="0">
              <a:solidFill>
                <a:srgbClr val="660066"/>
              </a:solidFill>
              <a:latin typeface="Times New Roman" pitchFamily="18" charset="0"/>
              <a:cs typeface="Times New Roman" pitchFamily="18" charset="0"/>
            </a:endParaRPr>
          </a:p>
          <a:p>
            <a:pPr>
              <a:buNone/>
            </a:pPr>
            <a:endParaRPr lang="en-IN" sz="1800" b="1" dirty="0">
              <a:solidFill>
                <a:srgbClr val="0000CC"/>
              </a:solidFill>
            </a:endParaRPr>
          </a:p>
          <a:p>
            <a:pPr>
              <a:buNone/>
            </a:pPr>
            <a:r>
              <a:rPr lang="en-IN" sz="2100" b="1" dirty="0">
                <a:solidFill>
                  <a:srgbClr val="0000CC"/>
                </a:solidFill>
                <a:latin typeface="Times New Roman" pitchFamily="18" charset="0"/>
                <a:cs typeface="Times New Roman" pitchFamily="18" charset="0"/>
              </a:rPr>
              <a:t>Where,</a:t>
            </a:r>
          </a:p>
          <a:p>
            <a:pPr>
              <a:buNone/>
            </a:pPr>
            <a:r>
              <a:rPr lang="en-IN" sz="2100" b="1" dirty="0">
                <a:solidFill>
                  <a:srgbClr val="0000CC"/>
                </a:solidFill>
                <a:latin typeface="Times New Roman" pitchFamily="18" charset="0"/>
                <a:cs typeface="Times New Roman" pitchFamily="18" charset="0"/>
              </a:rPr>
              <a:t>	X</a:t>
            </a:r>
            <a:r>
              <a:rPr lang="en-IN" sz="2100" b="1" baseline="-25000" dirty="0">
                <a:solidFill>
                  <a:srgbClr val="0000CC"/>
                </a:solidFill>
                <a:latin typeface="Times New Roman" pitchFamily="18" charset="0"/>
                <a:cs typeface="Times New Roman" pitchFamily="18" charset="0"/>
              </a:rPr>
              <a:t>U</a:t>
            </a:r>
            <a:r>
              <a:rPr lang="en-IN" sz="2100" b="1" dirty="0">
                <a:solidFill>
                  <a:srgbClr val="0000CC"/>
                </a:solidFill>
                <a:latin typeface="Times New Roman" pitchFamily="18" charset="0"/>
                <a:cs typeface="Times New Roman" pitchFamily="18" charset="0"/>
              </a:rPr>
              <a:t>	:	Depth of Neutral Axis from Top Fibre</a:t>
            </a:r>
          </a:p>
          <a:p>
            <a:pPr>
              <a:buNone/>
            </a:pPr>
            <a:r>
              <a:rPr lang="en-IN" sz="2100" b="1" dirty="0">
                <a:solidFill>
                  <a:srgbClr val="0000CC"/>
                </a:solidFill>
                <a:latin typeface="Times New Roman" pitchFamily="18" charset="0"/>
                <a:cs typeface="Times New Roman" pitchFamily="18" charset="0"/>
              </a:rPr>
              <a:t>	B	:	Width of the Section</a:t>
            </a:r>
          </a:p>
          <a:p>
            <a:pPr marL="719138" indent="-719138" algn="just">
              <a:buNone/>
              <a:tabLst>
                <a:tab pos="1079500" algn="l"/>
                <a:tab pos="1528763" algn="l"/>
              </a:tabLst>
            </a:pPr>
            <a:endParaRPr lang="en-IN" sz="1800" b="1" u="sng" dirty="0">
              <a:solidFill>
                <a:srgbClr val="CC0000"/>
              </a:solidFill>
            </a:endParaRPr>
          </a:p>
          <a:p>
            <a:pPr marL="719138" indent="-719138" algn="just">
              <a:buNone/>
              <a:tabLst>
                <a:tab pos="1079500" algn="l"/>
                <a:tab pos="1528763" algn="l"/>
              </a:tabLst>
            </a:pPr>
            <a:r>
              <a:rPr lang="en-IN" sz="2100" b="1" u="sng" dirty="0">
                <a:solidFill>
                  <a:srgbClr val="CC0000"/>
                </a:solidFill>
                <a:latin typeface="Times New Roman" pitchFamily="18" charset="0"/>
                <a:cs typeface="Times New Roman" pitchFamily="18" charset="0"/>
              </a:rPr>
              <a:t>DEPTH OF NEUTRAL AXIS</a:t>
            </a:r>
            <a:endParaRPr lang="en-IN" sz="2100" dirty="0">
              <a:solidFill>
                <a:srgbClr val="CC0000"/>
              </a:solidFill>
              <a:latin typeface="Times New Roman" pitchFamily="18" charset="0"/>
              <a:cs typeface="Times New Roman" pitchFamily="18" charset="0"/>
            </a:endParaRPr>
          </a:p>
          <a:p>
            <a:pPr marL="360363" indent="-360363">
              <a:buFont typeface="Wingdings" pitchFamily="2" charset="2"/>
              <a:buChar char="Ø"/>
            </a:pPr>
            <a:endParaRPr lang="en-IN" sz="1800" b="1" dirty="0">
              <a:solidFill>
                <a:srgbClr val="0000CC"/>
              </a:solidFill>
              <a:latin typeface="Times New Roman" pitchFamily="18" charset="0"/>
              <a:cs typeface="Times New Roman" pitchFamily="18" charset="0"/>
            </a:endParaRPr>
          </a:p>
          <a:p>
            <a:pPr marL="360363" indent="-360363">
              <a:buFont typeface="Wingdings" pitchFamily="2" charset="2"/>
              <a:buChar char="Ø"/>
            </a:pPr>
            <a:r>
              <a:rPr lang="en-IN" sz="2100" b="1" dirty="0">
                <a:solidFill>
                  <a:srgbClr val="0000CC"/>
                </a:solidFill>
                <a:latin typeface="Times New Roman" pitchFamily="18" charset="0"/>
                <a:cs typeface="Times New Roman" pitchFamily="18" charset="0"/>
              </a:rPr>
              <a:t>Depth of NA can be obtained by considering the equilibrium of normal force i.e.</a:t>
            </a:r>
          </a:p>
          <a:p>
            <a:pPr marL="360363" indent="-360363">
              <a:buNone/>
            </a:pPr>
            <a:endParaRPr lang="en-IN" sz="2100" b="1" dirty="0">
              <a:latin typeface="Times New Roman" pitchFamily="18" charset="0"/>
              <a:cs typeface="Times New Roman" pitchFamily="18" charset="0"/>
            </a:endParaRPr>
          </a:p>
          <a:p>
            <a:pPr marL="360363" indent="-360363">
              <a:buNone/>
              <a:tabLst>
                <a:tab pos="2517775" algn="l"/>
                <a:tab pos="3133725" algn="l"/>
              </a:tabLst>
            </a:pPr>
            <a:r>
              <a:rPr lang="en-IN" sz="2100" b="1" dirty="0">
                <a:latin typeface="Times New Roman" pitchFamily="18" charset="0"/>
                <a:cs typeface="Times New Roman" pitchFamily="18" charset="0"/>
              </a:rPr>
              <a:t>	</a:t>
            </a:r>
            <a:r>
              <a:rPr lang="en-IN" sz="2100" b="1" dirty="0">
                <a:solidFill>
                  <a:srgbClr val="0000CC"/>
                </a:solidFill>
                <a:latin typeface="Times New Roman" pitchFamily="18" charset="0"/>
                <a:cs typeface="Times New Roman" pitchFamily="18" charset="0"/>
              </a:rPr>
              <a:t>Force of Compression 	=	Force of Tension</a:t>
            </a:r>
          </a:p>
          <a:p>
            <a:pPr marL="719138" indent="-719138">
              <a:buNone/>
              <a:tabLst>
                <a:tab pos="1079500" algn="l"/>
                <a:tab pos="1528763" algn="l"/>
              </a:tabLst>
            </a:pPr>
            <a:endParaRPr lang="en-IN" sz="2100" dirty="0">
              <a:solidFill>
                <a:srgbClr val="660066"/>
              </a:solidFill>
              <a:latin typeface="Times New Roman" pitchFamily="18" charset="0"/>
              <a:cs typeface="Times New Roman" pitchFamily="18" charset="0"/>
            </a:endParaRPr>
          </a:p>
          <a:p>
            <a:pPr marL="719138" indent="-719138">
              <a:buNone/>
              <a:tabLst>
                <a:tab pos="1079500" algn="l"/>
                <a:tab pos="1528763" algn="l"/>
              </a:tabLst>
            </a:pPr>
            <a:r>
              <a:rPr lang="en-IN" sz="2100" b="1" dirty="0">
                <a:solidFill>
                  <a:srgbClr val="0000CC"/>
                </a:solidFill>
                <a:latin typeface="Times New Roman" pitchFamily="18" charset="0"/>
                <a:cs typeface="Times New Roman" pitchFamily="18" charset="0"/>
              </a:rPr>
              <a:t>Resultant Force of Compression</a:t>
            </a:r>
          </a:p>
          <a:p>
            <a:pPr marL="719138" indent="-719138">
              <a:buNone/>
              <a:tabLst>
                <a:tab pos="1079500" algn="l"/>
                <a:tab pos="1528763" algn="l"/>
              </a:tabLst>
            </a:pPr>
            <a:endParaRPr lang="en-IN" sz="2100" b="1" dirty="0">
              <a:solidFill>
                <a:srgbClr val="0000CC"/>
              </a:solidFill>
              <a:latin typeface="Times New Roman" pitchFamily="18" charset="0"/>
              <a:cs typeface="Times New Roman" pitchFamily="18" charset="0"/>
            </a:endParaRPr>
          </a:p>
          <a:p>
            <a:pPr marL="719138" indent="-719138" algn="just">
              <a:buNone/>
              <a:tabLst>
                <a:tab pos="1619250" algn="l"/>
                <a:tab pos="2159000" algn="l"/>
              </a:tabLst>
            </a:pPr>
            <a:r>
              <a:rPr lang="en-IN" sz="2100" b="1" dirty="0">
                <a:solidFill>
                  <a:srgbClr val="0000CC"/>
                </a:solidFill>
                <a:latin typeface="Times New Roman" pitchFamily="18" charset="0"/>
                <a:cs typeface="Times New Roman" pitchFamily="18" charset="0"/>
              </a:rPr>
              <a:t>		</a:t>
            </a:r>
            <a:r>
              <a:rPr lang="en-IN" sz="2100" b="1" dirty="0">
                <a:solidFill>
                  <a:srgbClr val="FF0000"/>
                </a:solidFill>
                <a:latin typeface="Times New Roman" pitchFamily="18" charset="0"/>
                <a:cs typeface="Times New Roman" pitchFamily="18" charset="0"/>
              </a:rPr>
              <a:t>C   =   Average Stress × Area </a:t>
            </a:r>
          </a:p>
          <a:p>
            <a:pPr marL="719138" indent="-719138" algn="just">
              <a:buNone/>
              <a:tabLst>
                <a:tab pos="1619250" algn="l"/>
                <a:tab pos="2159000" algn="l"/>
              </a:tabLst>
            </a:pPr>
            <a:r>
              <a:rPr lang="en-IN" sz="2100" b="1" dirty="0">
                <a:solidFill>
                  <a:srgbClr val="0000CC"/>
                </a:solidFill>
                <a:latin typeface="Times New Roman" pitchFamily="18" charset="0"/>
                <a:cs typeface="Times New Roman" pitchFamily="18" charset="0"/>
              </a:rPr>
              <a:t>		</a:t>
            </a:r>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301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47800" y="609600"/>
            <a:ext cx="3748709" cy="295275"/>
          </a:xfrm>
          <a:prstGeom prst="rect">
            <a:avLst/>
          </a:prstGeom>
          <a:noFill/>
        </p:spPr>
      </p:pic>
      <p:sp>
        <p:nvSpPr>
          <p:cNvPr id="430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30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301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1524000"/>
            <a:ext cx="2257778" cy="609600"/>
          </a:xfrm>
          <a:prstGeom prst="rect">
            <a:avLst/>
          </a:prstGeom>
          <a:noFill/>
        </p:spPr>
      </p:pic>
      <p:sp>
        <p:nvSpPr>
          <p:cNvPr id="12" name="Rectangle 11"/>
          <p:cNvSpPr/>
          <p:nvPr/>
        </p:nvSpPr>
        <p:spPr>
          <a:xfrm>
            <a:off x="1295400" y="2362200"/>
            <a:ext cx="21336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None/>
              <a:tabLst>
                <a:tab pos="900113" algn="l"/>
                <a:tab pos="1258888" algn="l"/>
                <a:tab pos="1619250" algn="l"/>
              </a:tabLst>
            </a:pPr>
            <a:r>
              <a:rPr lang="en-IN" sz="1800" dirty="0"/>
              <a:t>		</a:t>
            </a:r>
          </a:p>
          <a:p>
            <a:pPr algn="just">
              <a:buNone/>
              <a:tabLst>
                <a:tab pos="900113" algn="l"/>
                <a:tab pos="1258888" algn="l"/>
                <a:tab pos="1619250" algn="l"/>
              </a:tabLst>
            </a:pPr>
            <a:r>
              <a:rPr lang="en-IN" sz="1800" b="1" dirty="0">
                <a:solidFill>
                  <a:srgbClr val="336600"/>
                </a:solidFill>
                <a:latin typeface="Times New Roman" pitchFamily="18" charset="0"/>
                <a:cs typeface="Times New Roman" pitchFamily="18" charset="0"/>
              </a:rPr>
              <a:t>		C	=	0.36 </a:t>
            </a:r>
            <a:r>
              <a:rPr lang="en-IN" sz="1800" b="1" dirty="0" err="1">
                <a:solidFill>
                  <a:srgbClr val="336600"/>
                </a:solidFill>
                <a:latin typeface="Times New Roman" pitchFamily="18" charset="0"/>
                <a:cs typeface="Times New Roman" pitchFamily="18" charset="0"/>
              </a:rPr>
              <a:t>f</a:t>
            </a:r>
            <a:r>
              <a:rPr lang="en-IN" sz="1800" b="1" baseline="-25000" dirty="0" err="1">
                <a:solidFill>
                  <a:srgbClr val="336600"/>
                </a:solidFill>
                <a:latin typeface="Times New Roman" pitchFamily="18" charset="0"/>
                <a:cs typeface="Times New Roman" pitchFamily="18" charset="0"/>
              </a:rPr>
              <a:t>CK</a:t>
            </a:r>
            <a:r>
              <a:rPr lang="en-IN" sz="1800" b="1" dirty="0">
                <a:solidFill>
                  <a:srgbClr val="336600"/>
                </a:solidFill>
                <a:latin typeface="Times New Roman" pitchFamily="18" charset="0"/>
                <a:cs typeface="Times New Roman" pitchFamily="18" charset="0"/>
              </a:rPr>
              <a:t> b X</a:t>
            </a:r>
            <a:r>
              <a:rPr lang="en-IN" sz="1800" b="1" baseline="-25000" dirty="0">
                <a:solidFill>
                  <a:srgbClr val="336600"/>
                </a:solidFill>
                <a:latin typeface="Times New Roman" pitchFamily="18" charset="0"/>
                <a:cs typeface="Times New Roman" pitchFamily="18" charset="0"/>
              </a:rPr>
              <a:t>U</a:t>
            </a:r>
            <a:endParaRPr lang="en-IN" sz="1800" b="1" dirty="0">
              <a:solidFill>
                <a:srgbClr val="336600"/>
              </a:solidFill>
              <a:latin typeface="Times New Roman" pitchFamily="18" charset="0"/>
              <a:cs typeface="Times New Roman" pitchFamily="18" charset="0"/>
            </a:endParaRPr>
          </a:p>
          <a:p>
            <a:pPr>
              <a:buNone/>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Resultant Force of Tension</a:t>
            </a:r>
          </a:p>
          <a:p>
            <a:pPr marL="900113" indent="-900113">
              <a:buNone/>
              <a:tabLst>
                <a:tab pos="1258888" algn="l"/>
                <a:tab pos="1619250" algn="l"/>
              </a:tabLst>
            </a:pPr>
            <a:r>
              <a:rPr lang="en-IN" sz="1800" b="1" dirty="0">
                <a:solidFill>
                  <a:srgbClr val="0000CC"/>
                </a:solidFill>
                <a:latin typeface="Times New Roman" pitchFamily="18" charset="0"/>
                <a:cs typeface="Times New Roman" pitchFamily="18" charset="0"/>
              </a:rPr>
              <a:t>	</a:t>
            </a:r>
          </a:p>
          <a:p>
            <a:pPr marL="900113" indent="-900113">
              <a:buNone/>
              <a:tabLst>
                <a:tab pos="1258888" algn="l"/>
                <a:tab pos="1619250" algn="l"/>
              </a:tabLst>
            </a:pPr>
            <a:r>
              <a:rPr lang="en-IN" sz="1800" b="1" dirty="0">
                <a:solidFill>
                  <a:srgbClr val="0000CC"/>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 T	=	0.87 </a:t>
            </a:r>
            <a:r>
              <a:rPr lang="en-IN" sz="1800" b="1" dirty="0" err="1">
                <a:solidFill>
                  <a:srgbClr val="336600"/>
                </a:solidFill>
                <a:latin typeface="Times New Roman" pitchFamily="18" charset="0"/>
                <a:cs typeface="Times New Roman" pitchFamily="18" charset="0"/>
              </a:rPr>
              <a:t>f</a:t>
            </a:r>
            <a:r>
              <a:rPr lang="en-IN" sz="1800" b="1" baseline="-25000" dirty="0" err="1">
                <a:solidFill>
                  <a:srgbClr val="336600"/>
                </a:solidFill>
                <a:latin typeface="Times New Roman" pitchFamily="18" charset="0"/>
                <a:cs typeface="Times New Roman" pitchFamily="18" charset="0"/>
              </a:rPr>
              <a:t>Y</a:t>
            </a:r>
            <a:r>
              <a:rPr lang="en-IN" sz="1800" b="1" dirty="0">
                <a:solidFill>
                  <a:srgbClr val="336600"/>
                </a:solidFill>
                <a:latin typeface="Times New Roman" pitchFamily="18" charset="0"/>
                <a:cs typeface="Times New Roman" pitchFamily="18" charset="0"/>
              </a:rPr>
              <a:t> A</a:t>
            </a:r>
            <a:r>
              <a:rPr lang="en-IN" sz="1800" b="1" baseline="-25000" dirty="0">
                <a:solidFill>
                  <a:srgbClr val="336600"/>
                </a:solidFill>
                <a:latin typeface="Times New Roman" pitchFamily="18" charset="0"/>
                <a:cs typeface="Times New Roman" pitchFamily="18" charset="0"/>
              </a:rPr>
              <a:t>t</a:t>
            </a:r>
          </a:p>
          <a:p>
            <a:pPr marL="900113" indent="-900113">
              <a:buNone/>
              <a:tabLst>
                <a:tab pos="1258888" algn="l"/>
                <a:tab pos="1619250" algn="l"/>
              </a:tabLst>
            </a:pPr>
            <a:endParaRPr lang="en-IN" sz="1800" b="1" baseline="-25000" dirty="0">
              <a:solidFill>
                <a:srgbClr val="336600"/>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Now</a:t>
            </a:r>
          </a:p>
          <a:p>
            <a:pPr marL="900113" indent="-900113">
              <a:buNone/>
              <a:tabLst>
                <a:tab pos="1258888" algn="l"/>
                <a:tab pos="1798638" algn="l"/>
              </a:tabLst>
            </a:pPr>
            <a:r>
              <a:rPr lang="en-IN" sz="1800" b="1" dirty="0">
                <a:solidFill>
                  <a:srgbClr val="0000CC"/>
                </a:solidFill>
                <a:latin typeface="Times New Roman" pitchFamily="18" charset="0"/>
                <a:cs typeface="Times New Roman" pitchFamily="18" charset="0"/>
              </a:rPr>
              <a:t>	C	=	T</a:t>
            </a:r>
          </a:p>
          <a:p>
            <a:pPr marL="900113" indent="-900113">
              <a:buNone/>
              <a:tabLst>
                <a:tab pos="2428875" algn="l"/>
              </a:tabLst>
            </a:pPr>
            <a:r>
              <a:rPr lang="en-IN" sz="1800" b="1" dirty="0">
                <a:solidFill>
                  <a:srgbClr val="336600"/>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0.36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X</a:t>
            </a:r>
            <a:r>
              <a:rPr lang="en-IN" sz="1800" b="1" baseline="-25000" dirty="0">
                <a:solidFill>
                  <a:srgbClr val="0000CC"/>
                </a:solidFill>
                <a:latin typeface="Times New Roman" pitchFamily="18" charset="0"/>
                <a:cs typeface="Times New Roman" pitchFamily="18" charset="0"/>
              </a:rPr>
              <a:t>U </a:t>
            </a:r>
            <a:r>
              <a:rPr lang="en-IN" sz="1800" b="1" dirty="0">
                <a:solidFill>
                  <a:srgbClr val="0000CC"/>
                </a:solidFill>
                <a:latin typeface="Times New Roman" pitchFamily="18" charset="0"/>
                <a:cs typeface="Times New Roman" pitchFamily="18" charset="0"/>
              </a:rPr>
              <a:t> 	=	 0.87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Y</a:t>
            </a: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t</a:t>
            </a:r>
            <a:endParaRPr lang="en-IN" sz="1800" b="1" dirty="0">
              <a:solidFill>
                <a:srgbClr val="0000CC"/>
              </a:solidFill>
              <a:latin typeface="Times New Roman" pitchFamily="18" charset="0"/>
              <a:cs typeface="Times New Roman" pitchFamily="18" charset="0"/>
            </a:endParaRPr>
          </a:p>
          <a:p>
            <a:pPr marL="900113" indent="-900113">
              <a:buNone/>
              <a:tabLst>
                <a:tab pos="1258888" algn="l"/>
                <a:tab pos="1619250" algn="l"/>
              </a:tabLst>
            </a:pPr>
            <a:r>
              <a:rPr lang="en-IN" sz="1800" b="1" dirty="0">
                <a:solidFill>
                  <a:srgbClr val="336600"/>
                </a:solidFill>
                <a:latin typeface="Times New Roman" pitchFamily="18" charset="0"/>
                <a:cs typeface="Times New Roman" pitchFamily="18" charset="0"/>
              </a:rPr>
              <a:t>OR,</a:t>
            </a: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a:t>
            </a:r>
          </a:p>
          <a:p>
            <a:pPr marL="809625" indent="-809625">
              <a:buNone/>
              <a:tabLst>
                <a:tab pos="1438275" algn="l"/>
              </a:tabLst>
            </a:pP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t</a:t>
            </a:r>
            <a:r>
              <a:rPr lang="en-IN" sz="1800" b="1" dirty="0">
                <a:solidFill>
                  <a:srgbClr val="0000CC"/>
                </a:solidFill>
                <a:latin typeface="Times New Roman" pitchFamily="18" charset="0"/>
                <a:cs typeface="Times New Roman" pitchFamily="18" charset="0"/>
              </a:rPr>
              <a:t>	=  	Area of Tension Steel</a:t>
            </a: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marL="900113" indent="-900113">
              <a:buNone/>
              <a:tabLst>
                <a:tab pos="1258888" algn="l"/>
                <a:tab pos="1619250" algn="l"/>
              </a:tabLst>
            </a:pPr>
            <a:r>
              <a:rPr lang="en-IN" sz="1800" b="1" dirty="0">
                <a:solidFill>
                  <a:srgbClr val="336600"/>
                </a:solidFill>
                <a:latin typeface="Times New Roman" pitchFamily="18" charset="0"/>
                <a:cs typeface="Times New Roman" pitchFamily="18" charset="0"/>
              </a:rPr>
              <a:t>	</a:t>
            </a:r>
          </a:p>
          <a:p>
            <a:pPr>
              <a:buNone/>
              <a:tabLst>
                <a:tab pos="1258888" algn="l"/>
              </a:tabLst>
            </a:pPr>
            <a:r>
              <a:rPr lang="en-IN" sz="1800" dirty="0">
                <a:latin typeface="Times New Roman" pitchFamily="18" charset="0"/>
                <a:cs typeface="Times New Roman" pitchFamily="18" charset="0"/>
              </a:rPr>
              <a:t>	</a:t>
            </a:r>
          </a:p>
        </p:txBody>
      </p:sp>
      <p:sp>
        <p:nvSpPr>
          <p:cNvPr id="4" name="Rectangle 3"/>
          <p:cNvSpPr/>
          <p:nvPr/>
        </p:nvSpPr>
        <p:spPr>
          <a:xfrm>
            <a:off x="1295400" y="533400"/>
            <a:ext cx="24384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295400" y="1828800"/>
            <a:ext cx="24384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40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3657601"/>
            <a:ext cx="1397509" cy="533400"/>
          </a:xfrm>
          <a:prstGeom prst="rect">
            <a:avLst/>
          </a:prstGeom>
          <a:noFill/>
        </p:spPr>
      </p:pic>
      <p:sp>
        <p:nvSpPr>
          <p:cNvPr id="12" name="Rectangle 11"/>
          <p:cNvSpPr/>
          <p:nvPr/>
        </p:nvSpPr>
        <p:spPr>
          <a:xfrm>
            <a:off x="1371600" y="3581400"/>
            <a:ext cx="24384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lgn="just">
              <a:buNone/>
            </a:pPr>
            <a:r>
              <a:rPr lang="en-IN" sz="1800" b="1" u="sng" dirty="0">
                <a:solidFill>
                  <a:srgbClr val="C00000"/>
                </a:solidFill>
              </a:rPr>
              <a:t>LEVER ARM</a:t>
            </a:r>
            <a:endParaRPr lang="en-IN" sz="1800" dirty="0">
              <a:solidFill>
                <a:srgbClr val="C000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forces of Compression and Tension forms a Couple.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distance between the lines of action of these two forces is called the Lever Arm and is denoted by  </a:t>
            </a:r>
            <a:r>
              <a:rPr lang="en-IN" sz="1800" b="1" dirty="0">
                <a:solidFill>
                  <a:srgbClr val="FF0000"/>
                </a:solidFill>
                <a:latin typeface="Times New Roman" pitchFamily="18" charset="0"/>
                <a:cs typeface="Times New Roman" pitchFamily="18" charset="0"/>
              </a:rPr>
              <a:t>'Z'</a:t>
            </a:r>
            <a:r>
              <a:rPr lang="en-IN" sz="1800" b="1" dirty="0">
                <a:solidFill>
                  <a:srgbClr val="0000CC"/>
                </a:solidFill>
                <a:latin typeface="Times New Roman" pitchFamily="18" charset="0"/>
                <a:cs typeface="Times New Roman" pitchFamily="18" charset="0"/>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equation of equilibrium </a:t>
            </a:r>
            <a:r>
              <a:rPr lang="en-IN" sz="1800" b="1" dirty="0">
                <a:solidFill>
                  <a:srgbClr val="FF0000"/>
                </a:solidFill>
                <a:latin typeface="Times New Roman" pitchFamily="18" charset="0"/>
                <a:cs typeface="Times New Roman" pitchFamily="18" charset="0"/>
              </a:rPr>
              <a:t>Σ M = 0 </a:t>
            </a:r>
            <a:r>
              <a:rPr lang="en-IN" sz="1800" b="1" dirty="0">
                <a:solidFill>
                  <a:srgbClr val="0000CC"/>
                </a:solidFill>
                <a:latin typeface="Times New Roman" pitchFamily="18" charset="0"/>
                <a:cs typeface="Times New Roman" pitchFamily="18" charset="0"/>
              </a:rPr>
              <a:t>is satisfied by equating the factored Bending Moment to the Moment of Resistance offered by either Force of Compression or Force of Tension. </a:t>
            </a:r>
          </a:p>
          <a:p>
            <a:pPr algn="just">
              <a:buNone/>
            </a:pPr>
            <a:endParaRPr lang="en-IN" sz="1800" b="1" dirty="0">
              <a:solidFill>
                <a:srgbClr val="0000CC"/>
              </a:solidFill>
              <a:latin typeface="Times New Roman" pitchFamily="18" charset="0"/>
              <a:cs typeface="Times New Roman" pitchFamily="18" charset="0"/>
            </a:endParaRPr>
          </a:p>
          <a:p>
            <a:pPr algn="just">
              <a:buNone/>
              <a:tabLst>
                <a:tab pos="1798638" algn="l"/>
                <a:tab pos="2338388" algn="l"/>
                <a:tab pos="2863850" algn="l"/>
              </a:tabLst>
            </a:pPr>
            <a:r>
              <a:rPr lang="en-IN" sz="1800" b="1" dirty="0">
                <a:solidFill>
                  <a:srgbClr val="0000CC"/>
                </a:solidFill>
                <a:latin typeface="Times New Roman" pitchFamily="18" charset="0"/>
                <a:cs typeface="Times New Roman" pitchFamily="18" charset="0"/>
              </a:rPr>
              <a:t>Lever Arm 	Z	=	d ˗ a </a:t>
            </a:r>
          </a:p>
          <a:p>
            <a:pPr algn="just">
              <a:buNone/>
            </a:pPr>
            <a:r>
              <a:rPr lang="en-IN" sz="1800" b="1" dirty="0">
                <a:solidFill>
                  <a:srgbClr val="0000CC"/>
                </a:solidFill>
                <a:latin typeface="Times New Roman" pitchFamily="18" charset="0"/>
                <a:cs typeface="Times New Roman" pitchFamily="18" charset="0"/>
              </a:rPr>
              <a:t>OR</a:t>
            </a:r>
          </a:p>
          <a:p>
            <a:pPr algn="just">
              <a:buNone/>
              <a:tabLst>
                <a:tab pos="1708150" algn="l"/>
                <a:tab pos="1798638" algn="l"/>
                <a:tab pos="2338388" algn="l"/>
              </a:tabLst>
            </a:pPr>
            <a:r>
              <a:rPr lang="en-IN" sz="1800" dirty="0">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Z	=	d  ˗  0.42 X</a:t>
            </a:r>
            <a:r>
              <a:rPr lang="en-IN" sz="1800" b="1" baseline="-25000" dirty="0">
                <a:solidFill>
                  <a:srgbClr val="0000CC"/>
                </a:solidFill>
                <a:latin typeface="Times New Roman" pitchFamily="18" charset="0"/>
                <a:cs typeface="Times New Roman" pitchFamily="18" charset="0"/>
              </a:rPr>
              <a:t>U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endParaRPr lang="en-IN" sz="1800" b="1" dirty="0">
              <a:solidFill>
                <a:srgbClr val="0000CC"/>
              </a:solidFill>
              <a:latin typeface="Times New Roman" pitchFamily="18" charset="0"/>
              <a:cs typeface="Times New Roman" pitchFamily="18" charset="0"/>
            </a:endParaRPr>
          </a:p>
          <a:p>
            <a:pPr algn="just">
              <a:buNone/>
              <a:tabLst>
                <a:tab pos="1708150" algn="l"/>
                <a:tab pos="1798638" algn="l"/>
                <a:tab pos="2338388" algn="l"/>
              </a:tabLst>
            </a:pPr>
            <a:endParaRPr lang="en-IN" sz="1800" b="1" dirty="0">
              <a:solidFill>
                <a:srgbClr val="0000CC"/>
              </a:solidFill>
              <a:latin typeface="Times New Roman" pitchFamily="18" charset="0"/>
              <a:cs typeface="Times New Roman" pitchFamily="18" charset="0"/>
            </a:endParaRP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Now,</a:t>
            </a:r>
          </a:p>
          <a:p>
            <a:pPr algn="just">
              <a:buNone/>
              <a:tabLst>
                <a:tab pos="1708150" algn="l"/>
                <a:tab pos="1798638" algn="l"/>
                <a:tab pos="2338388" algn="l"/>
              </a:tabLst>
            </a:pPr>
            <a:r>
              <a:rPr lang="en-IN" sz="1800" b="1" baseline="-25000"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Moment of Resistance</a:t>
            </a:r>
            <a:r>
              <a:rPr lang="en-IN" sz="1800" b="1" baseline="-25000" dirty="0">
                <a:solidFill>
                  <a:srgbClr val="0000CC"/>
                </a:solidFill>
                <a:latin typeface="Times New Roman" pitchFamily="18" charset="0"/>
                <a:cs typeface="Times New Roman" pitchFamily="18" charset="0"/>
              </a:rPr>
              <a:t> </a:t>
            </a:r>
            <a:endParaRPr lang="en-IN" sz="1800" dirty="0">
              <a:solidFill>
                <a:srgbClr val="0000CC"/>
              </a:solidFill>
              <a:latin typeface="Times New Roman" pitchFamily="18" charset="0"/>
              <a:cs typeface="Times New Roman" pitchFamily="18" charset="0"/>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50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0" y="3886200"/>
            <a:ext cx="2438400" cy="549189"/>
          </a:xfrm>
          <a:prstGeom prst="rect">
            <a:avLst/>
          </a:prstGeom>
          <a:noFill/>
        </p:spPr>
      </p:pic>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4552950"/>
            <a:ext cx="1772793" cy="628650"/>
          </a:xfrm>
          <a:prstGeom prst="rect">
            <a:avLst/>
          </a:prstGeom>
          <a:noFill/>
        </p:spPr>
      </p:pic>
      <p:sp>
        <p:nvSpPr>
          <p:cNvPr id="10" name="Rectangle 9"/>
          <p:cNvSpPr/>
          <p:nvPr/>
        </p:nvSpPr>
        <p:spPr>
          <a:xfrm>
            <a:off x="2209800" y="4495800"/>
            <a:ext cx="2057400" cy="762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lide Number Placeholder 7"/>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IN" sz="1800" b="1" dirty="0">
                <a:solidFill>
                  <a:srgbClr val="0000CC"/>
                </a:solidFill>
                <a:latin typeface="Times New Roman" pitchFamily="18" charset="0"/>
                <a:cs typeface="Times New Roman" pitchFamily="18" charset="0"/>
              </a:rPr>
              <a:t>Now,</a:t>
            </a:r>
          </a:p>
          <a:p>
            <a:pPr>
              <a:buNone/>
            </a:pPr>
            <a:r>
              <a:rPr lang="en-IN" sz="1800" b="1" dirty="0">
                <a:solidFill>
                  <a:srgbClr val="0000CC"/>
                </a:solidFill>
                <a:latin typeface="Times New Roman" pitchFamily="18" charset="0"/>
                <a:cs typeface="Times New Roman" pitchFamily="18" charset="0"/>
              </a:rPr>
              <a:t>	Moment of Resistance w. r. t. Concrete</a:t>
            </a:r>
          </a:p>
          <a:p>
            <a:pPr>
              <a:buNone/>
            </a:pPr>
            <a:endParaRPr lang="en-IN" sz="1800" b="1" dirty="0">
              <a:solidFill>
                <a:srgbClr val="0000CC"/>
              </a:solidFill>
              <a:latin typeface="Times New Roman" pitchFamily="18" charset="0"/>
              <a:cs typeface="Times New Roman" pitchFamily="18" charset="0"/>
            </a:endParaRPr>
          </a:p>
          <a:p>
            <a:pPr>
              <a:buNone/>
              <a:tabLst>
                <a:tab pos="719138" algn="l"/>
                <a:tab pos="1438275" algn="l"/>
              </a:tabLst>
            </a:pPr>
            <a:r>
              <a:rPr lang="en-IN" sz="1800" b="1" dirty="0">
                <a:solidFill>
                  <a:srgbClr val="0000CC"/>
                </a:solidFill>
                <a:latin typeface="Times New Roman" pitchFamily="18" charset="0"/>
                <a:cs typeface="Times New Roman" pitchFamily="18" charset="0"/>
              </a:rPr>
              <a:t>		M</a:t>
            </a:r>
            <a:r>
              <a:rPr lang="en-IN" sz="1800" b="1" baseline="-25000" dirty="0">
                <a:solidFill>
                  <a:srgbClr val="0000CC"/>
                </a:solidFill>
                <a:latin typeface="Times New Roman" pitchFamily="18" charset="0"/>
                <a:cs typeface="Times New Roman" pitchFamily="18" charset="0"/>
              </a:rPr>
              <a:t>RC</a:t>
            </a:r>
            <a:r>
              <a:rPr lang="en-IN" sz="1800" b="1" dirty="0">
                <a:solidFill>
                  <a:srgbClr val="0000CC"/>
                </a:solidFill>
                <a:latin typeface="Times New Roman" pitchFamily="18" charset="0"/>
                <a:cs typeface="Times New Roman" pitchFamily="18" charset="0"/>
              </a:rPr>
              <a:t> 	=	Compressive Force × Lever Arm</a:t>
            </a:r>
            <a:r>
              <a:rPr lang="en-IN" sz="1800" dirty="0"/>
              <a:t> </a:t>
            </a:r>
            <a:br>
              <a:rPr lang="en-IN" sz="1800" dirty="0"/>
            </a:br>
            <a:r>
              <a:rPr lang="en-IN" sz="1800" dirty="0"/>
              <a:t>	</a:t>
            </a:r>
          </a:p>
          <a:p>
            <a:pPr>
              <a:buNone/>
              <a:tabLst>
                <a:tab pos="719138" algn="l"/>
                <a:tab pos="1438275" algn="l"/>
              </a:tabLst>
            </a:pPr>
            <a:r>
              <a:rPr lang="en-IN" sz="1800" b="1" dirty="0"/>
              <a:t>		</a:t>
            </a:r>
            <a:r>
              <a:rPr lang="en-IN" sz="1800" b="1" dirty="0">
                <a:solidFill>
                  <a:srgbClr val="C00000"/>
                </a:solidFill>
                <a:latin typeface="Times New Roman" pitchFamily="18" charset="0"/>
                <a:cs typeface="Times New Roman" pitchFamily="18" charset="0"/>
              </a:rPr>
              <a:t>M</a:t>
            </a:r>
            <a:r>
              <a:rPr lang="en-IN" sz="1800" b="1" baseline="-25000" dirty="0">
                <a:solidFill>
                  <a:srgbClr val="C00000"/>
                </a:solidFill>
                <a:latin typeface="Times New Roman" pitchFamily="18" charset="0"/>
                <a:cs typeface="Times New Roman" pitchFamily="18" charset="0"/>
              </a:rPr>
              <a:t>RC</a:t>
            </a:r>
            <a:r>
              <a:rPr lang="en-IN" sz="1800" b="1" dirty="0">
                <a:solidFill>
                  <a:srgbClr val="C00000"/>
                </a:solidFill>
                <a:latin typeface="Times New Roman" pitchFamily="18" charset="0"/>
                <a:cs typeface="Times New Roman" pitchFamily="18" charset="0"/>
              </a:rPr>
              <a:t> 	=	0.36 </a:t>
            </a:r>
            <a:r>
              <a:rPr lang="en-IN" sz="1800" b="1" dirty="0" err="1">
                <a:solidFill>
                  <a:srgbClr val="C00000"/>
                </a:solidFill>
                <a:latin typeface="Times New Roman" pitchFamily="18" charset="0"/>
                <a:cs typeface="Times New Roman" pitchFamily="18" charset="0"/>
              </a:rPr>
              <a:t>f</a:t>
            </a:r>
            <a:r>
              <a:rPr lang="en-IN" sz="1800" b="1" baseline="-25000" dirty="0" err="1">
                <a:solidFill>
                  <a:srgbClr val="C00000"/>
                </a:solidFill>
                <a:latin typeface="Times New Roman" pitchFamily="18" charset="0"/>
                <a:cs typeface="Times New Roman" pitchFamily="18" charset="0"/>
              </a:rPr>
              <a:t>CK</a:t>
            </a:r>
            <a:r>
              <a:rPr lang="en-IN" sz="1800" b="1" dirty="0">
                <a:solidFill>
                  <a:srgbClr val="C00000"/>
                </a:solidFill>
                <a:latin typeface="Times New Roman" pitchFamily="18" charset="0"/>
                <a:cs typeface="Times New Roman" pitchFamily="18" charset="0"/>
              </a:rPr>
              <a:t> b X</a:t>
            </a:r>
            <a:r>
              <a:rPr lang="en-IN" sz="1800" b="1" baseline="-25000" dirty="0">
                <a:solidFill>
                  <a:srgbClr val="C00000"/>
                </a:solidFill>
                <a:latin typeface="Times New Roman" pitchFamily="18" charset="0"/>
                <a:cs typeface="Times New Roman" pitchFamily="18" charset="0"/>
              </a:rPr>
              <a:t>U</a:t>
            </a:r>
            <a:r>
              <a:rPr lang="en-IN" sz="1800" b="1" dirty="0">
                <a:solidFill>
                  <a:srgbClr val="C00000"/>
                </a:solidFill>
                <a:latin typeface="Times New Roman" pitchFamily="18" charset="0"/>
                <a:cs typeface="Times New Roman" pitchFamily="18" charset="0"/>
              </a:rPr>
              <a:t> . Z</a:t>
            </a:r>
          </a:p>
          <a:p>
            <a:pPr>
              <a:buNone/>
              <a:tabLst>
                <a:tab pos="719138" algn="l"/>
                <a:tab pos="1438275" algn="l"/>
              </a:tabLst>
            </a:pPr>
            <a:endParaRPr lang="en-IN" sz="1800" b="1" dirty="0">
              <a:solidFill>
                <a:srgbClr val="C00000"/>
              </a:solidFill>
              <a:latin typeface="Times New Roman" pitchFamily="18" charset="0"/>
              <a:cs typeface="Times New Roman" pitchFamily="18" charset="0"/>
            </a:endParaRPr>
          </a:p>
          <a:p>
            <a:pPr>
              <a:buNone/>
              <a:tabLst>
                <a:tab pos="719138" algn="l"/>
                <a:tab pos="1438275" algn="l"/>
              </a:tabLst>
            </a:pPr>
            <a:r>
              <a:rPr lang="en-IN" sz="1800" b="1" dirty="0">
                <a:solidFill>
                  <a:srgbClr val="0000CC"/>
                </a:solidFill>
                <a:latin typeface="Times New Roman" pitchFamily="18" charset="0"/>
                <a:cs typeface="Times New Roman" pitchFamily="18" charset="0"/>
              </a:rPr>
              <a:t>Moment of Resistance w. r. t. Steel</a:t>
            </a:r>
            <a:endParaRPr lang="en-IN" sz="1800" dirty="0">
              <a:solidFill>
                <a:srgbClr val="0000CC"/>
              </a:solidFill>
              <a:latin typeface="Times New Roman" pitchFamily="18" charset="0"/>
              <a:cs typeface="Times New Roman" pitchFamily="18" charset="0"/>
            </a:endParaRPr>
          </a:p>
          <a:p>
            <a:pPr>
              <a:buNone/>
              <a:tabLst>
                <a:tab pos="719138" algn="l"/>
                <a:tab pos="1438275" algn="l"/>
              </a:tabLst>
            </a:pPr>
            <a:endParaRPr lang="en-IN" sz="1800" dirty="0">
              <a:solidFill>
                <a:srgbClr val="C00000"/>
              </a:solidFill>
              <a:latin typeface="Times New Roman" pitchFamily="18" charset="0"/>
              <a:cs typeface="Times New Roman" pitchFamily="18" charset="0"/>
            </a:endParaRPr>
          </a:p>
          <a:p>
            <a:pPr>
              <a:buNone/>
              <a:tabLst>
                <a:tab pos="719138" algn="l"/>
                <a:tab pos="1438275" algn="l"/>
                <a:tab pos="1798638" algn="l"/>
              </a:tabLst>
            </a:pPr>
            <a:r>
              <a:rPr lang="en-IN" sz="1800" dirty="0">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M</a:t>
            </a:r>
            <a:r>
              <a:rPr lang="en-IN" sz="1800" b="1" baseline="-25000" dirty="0" err="1">
                <a:solidFill>
                  <a:srgbClr val="0000CC"/>
                </a:solidFill>
                <a:latin typeface="Times New Roman" pitchFamily="18" charset="0"/>
                <a:cs typeface="Times New Roman" pitchFamily="18" charset="0"/>
              </a:rPr>
              <a:t>Rt</a:t>
            </a:r>
            <a:r>
              <a:rPr lang="en-IN" sz="1800" b="1" dirty="0">
                <a:solidFill>
                  <a:srgbClr val="0000CC"/>
                </a:solidFill>
                <a:latin typeface="Times New Roman" pitchFamily="18" charset="0"/>
                <a:cs typeface="Times New Roman" pitchFamily="18" charset="0"/>
              </a:rPr>
              <a:t> 	=	Compressive Force × Lever Arm</a:t>
            </a:r>
          </a:p>
          <a:p>
            <a:pPr>
              <a:buNone/>
              <a:tabLst>
                <a:tab pos="719138" algn="l"/>
                <a:tab pos="1438275" algn="l"/>
                <a:tab pos="1798638" algn="l"/>
              </a:tabLst>
            </a:pPr>
            <a:endParaRPr lang="en-IN" sz="1800" dirty="0">
              <a:latin typeface="Times New Roman" pitchFamily="18" charset="0"/>
              <a:cs typeface="Times New Roman" pitchFamily="18" charset="0"/>
            </a:endParaRPr>
          </a:p>
          <a:p>
            <a:pPr>
              <a:buNone/>
              <a:tabLst>
                <a:tab pos="719138" algn="l"/>
                <a:tab pos="1438275" algn="l"/>
                <a:tab pos="1798638" algn="l"/>
              </a:tabLst>
            </a:pPr>
            <a:r>
              <a:rPr lang="en-IN" sz="1800" dirty="0">
                <a:latin typeface="Times New Roman" pitchFamily="18" charset="0"/>
                <a:cs typeface="Times New Roman" pitchFamily="18" charset="0"/>
              </a:rPr>
              <a:t>		</a:t>
            </a:r>
            <a:r>
              <a:rPr lang="en-IN" sz="1800" b="1" dirty="0">
                <a:solidFill>
                  <a:srgbClr val="C00000"/>
                </a:solidFill>
                <a:latin typeface="Times New Roman" pitchFamily="18" charset="0"/>
                <a:cs typeface="Times New Roman" pitchFamily="18" charset="0"/>
              </a:rPr>
              <a:t> </a:t>
            </a:r>
            <a:r>
              <a:rPr lang="en-IN" sz="1800" b="1" dirty="0" err="1">
                <a:solidFill>
                  <a:srgbClr val="C00000"/>
                </a:solidFill>
                <a:latin typeface="Times New Roman" pitchFamily="18" charset="0"/>
                <a:cs typeface="Times New Roman" pitchFamily="18" charset="0"/>
              </a:rPr>
              <a:t>M</a:t>
            </a:r>
            <a:r>
              <a:rPr lang="en-IN" sz="1800" b="1" baseline="-25000" dirty="0" err="1">
                <a:solidFill>
                  <a:srgbClr val="C00000"/>
                </a:solidFill>
                <a:latin typeface="Times New Roman" pitchFamily="18" charset="0"/>
                <a:cs typeface="Times New Roman" pitchFamily="18" charset="0"/>
              </a:rPr>
              <a:t>Rt</a:t>
            </a:r>
            <a:r>
              <a:rPr lang="en-IN" sz="1800" b="1" dirty="0">
                <a:solidFill>
                  <a:srgbClr val="C00000"/>
                </a:solidFill>
                <a:latin typeface="Times New Roman" pitchFamily="18" charset="0"/>
                <a:cs typeface="Times New Roman" pitchFamily="18" charset="0"/>
              </a:rPr>
              <a:t> 	=	0.87 </a:t>
            </a:r>
            <a:r>
              <a:rPr lang="en-IN" sz="1800" b="1" dirty="0" err="1">
                <a:solidFill>
                  <a:srgbClr val="C00000"/>
                </a:solidFill>
                <a:latin typeface="Times New Roman" pitchFamily="18" charset="0"/>
                <a:cs typeface="Times New Roman" pitchFamily="18" charset="0"/>
              </a:rPr>
              <a:t>f</a:t>
            </a:r>
            <a:r>
              <a:rPr lang="en-IN" sz="1800" b="1" baseline="-25000" dirty="0" err="1">
                <a:solidFill>
                  <a:srgbClr val="C00000"/>
                </a:solidFill>
                <a:latin typeface="Times New Roman" pitchFamily="18" charset="0"/>
                <a:cs typeface="Times New Roman" pitchFamily="18" charset="0"/>
              </a:rPr>
              <a:t>Y</a:t>
            </a:r>
            <a:r>
              <a:rPr lang="en-IN" sz="1800" b="1" dirty="0">
                <a:solidFill>
                  <a:srgbClr val="C00000"/>
                </a:solidFill>
                <a:latin typeface="Times New Roman" pitchFamily="18" charset="0"/>
                <a:cs typeface="Times New Roman" pitchFamily="18" charset="0"/>
              </a:rPr>
              <a:t> A</a:t>
            </a:r>
            <a:r>
              <a:rPr lang="en-IN" sz="1800" b="1" baseline="-25000" dirty="0">
                <a:solidFill>
                  <a:srgbClr val="C00000"/>
                </a:solidFill>
                <a:latin typeface="Times New Roman" pitchFamily="18" charset="0"/>
                <a:cs typeface="Times New Roman" pitchFamily="18" charset="0"/>
              </a:rPr>
              <a:t>t</a:t>
            </a:r>
            <a:r>
              <a:rPr lang="en-IN" sz="1800" b="1" dirty="0">
                <a:solidFill>
                  <a:srgbClr val="C00000"/>
                </a:solidFill>
                <a:latin typeface="Times New Roman" pitchFamily="18" charset="0"/>
                <a:cs typeface="Times New Roman" pitchFamily="18" charset="0"/>
              </a:rPr>
              <a:t> . Z</a:t>
            </a:r>
            <a:endParaRPr lang="en-IN" sz="1800" dirty="0">
              <a:solidFill>
                <a:srgbClr val="C00000"/>
              </a:solidFill>
              <a:latin typeface="Times New Roman" pitchFamily="18" charset="0"/>
              <a:cs typeface="Times New Roman" pitchFamily="18" charset="0"/>
            </a:endParaRPr>
          </a:p>
          <a:p>
            <a:pPr>
              <a:buNone/>
              <a:tabLst>
                <a:tab pos="719138" algn="l"/>
                <a:tab pos="1438275" algn="l"/>
                <a:tab pos="1798638" algn="l"/>
              </a:tabLst>
            </a:pPr>
            <a:endParaRPr lang="en-IN" sz="1800" dirty="0">
              <a:latin typeface="Times New Roman" pitchFamily="18" charset="0"/>
              <a:cs typeface="Times New Roman" pitchFamily="18" charset="0"/>
            </a:endParaRPr>
          </a:p>
        </p:txBody>
      </p:sp>
      <p:sp>
        <p:nvSpPr>
          <p:cNvPr id="4" name="Rectangle 3"/>
          <p:cNvSpPr/>
          <p:nvPr/>
        </p:nvSpPr>
        <p:spPr>
          <a:xfrm>
            <a:off x="1219200" y="1752600"/>
            <a:ext cx="28956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143000" y="3657600"/>
            <a:ext cx="25908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248400"/>
          </a:xfrm>
        </p:spPr>
        <p:txBody>
          <a:bodyPr>
            <a:normAutofit lnSpcReduction="10000"/>
          </a:bodyPr>
          <a:lstStyle/>
          <a:p>
            <a:pPr>
              <a:buNone/>
            </a:pPr>
            <a:r>
              <a:rPr lang="en-IN" sz="1800" b="1" u="sng" dirty="0">
                <a:solidFill>
                  <a:srgbClr val="C00000"/>
                </a:solidFill>
                <a:latin typeface="Times New Roman" pitchFamily="18" charset="0"/>
                <a:cs typeface="Times New Roman" pitchFamily="18" charset="0"/>
              </a:rPr>
              <a:t>MODES OF FAILURE</a:t>
            </a:r>
          </a:p>
          <a:p>
            <a:pPr>
              <a:buNone/>
            </a:pPr>
            <a:endParaRPr lang="en-IN" sz="1100" dirty="0">
              <a:solidFill>
                <a:srgbClr val="C00000"/>
              </a:solidFill>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Balanced Section</a:t>
            </a:r>
            <a:r>
              <a:rPr lang="en-IN" sz="1800" b="1" dirty="0">
                <a:solidFill>
                  <a:srgbClr val="336600"/>
                </a:solidFill>
                <a:latin typeface="Times New Roman" pitchFamily="18" charset="0"/>
                <a:cs typeface="Times New Roman" pitchFamily="18" charset="0"/>
              </a:rPr>
              <a:t> </a:t>
            </a:r>
            <a:r>
              <a:rPr lang="en-IN" sz="1800" b="1" dirty="0"/>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ratio of Steel to Concrete in a beam is such that the maximum strain in concrete and steel reach simultaneously, a sudden failure would occur with less alarming deflections.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 Balanced Reinforced Beam</a:t>
            </a:r>
            <a:r>
              <a:rPr lang="en-IN" sz="1800" dirty="0"/>
              <a:t>.</a:t>
            </a:r>
          </a:p>
          <a:p>
            <a:pPr>
              <a:buNone/>
            </a:pPr>
            <a:endParaRPr lang="en-IN" sz="1800" b="1" dirty="0">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Under Reinforced Beam</a:t>
            </a:r>
            <a:r>
              <a:rPr lang="en-IN" sz="1800" dirty="0">
                <a:solidFill>
                  <a:srgbClr val="336600"/>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When the amount of steel is kept less than that in the Balanced Section, the NA moves upwards so as to reduce the area under compression to maintain the Equilibrium Condition i.e.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Force of Compression is equal to the Force of Tension. [This is because the Force of tension becomes less than the Force of Compression and hence the Force of Compression has to be reduced]</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this process the Centre of Gravity of compressive forces also shifts upwards.</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 Under increasing Bending Moments Steel is strained beyond Yield Point and the Maximum Strain in concrete remains less than </a:t>
            </a:r>
            <a:r>
              <a:rPr lang="en-IN" sz="1800" b="1" dirty="0">
                <a:solidFill>
                  <a:srgbClr val="CC0099"/>
                </a:solidFill>
                <a:latin typeface="Times New Roman" pitchFamily="18" charset="0"/>
                <a:cs typeface="Times New Roman" pitchFamily="18" charset="0"/>
              </a:rPr>
              <a:t>0.35%  i.e. 0.0035</a:t>
            </a:r>
            <a:r>
              <a:rPr lang="en-IN" sz="1800" b="1" dirty="0">
                <a:solidFill>
                  <a:srgbClr val="0000CC"/>
                </a:solidFill>
                <a:latin typeface="Times New Roman" pitchFamily="18" charset="0"/>
                <a:cs typeface="Times New Roman" pitchFamily="18" charset="0"/>
              </a:rPr>
              <a: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beam is further loaded, the strain the section increases. Once the steel has yielded it does not take any additional stresses for the additional strain and the total force of tension remains constant.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However compressive stresses in concrete increases with the additional strain.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Thus the NA and Centre of Gravity of Compressive Forces further shifts upwards to maintain Equilibrium.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This results in an increase in the Moment of Resistance of the Beam. This process of shift in the NA continues until maximum strain reaches its Ultimate Value i.e. 0.35%  and the Concrete Crushes.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t>
            </a:r>
            <a:r>
              <a:rPr lang="en-IN" sz="1800" b="1" dirty="0">
                <a:solidFill>
                  <a:srgbClr val="FF0000"/>
                </a:solidFill>
                <a:latin typeface="Times New Roman" pitchFamily="18" charset="0"/>
                <a:cs typeface="Times New Roman" pitchFamily="18" charset="0"/>
              </a:rPr>
              <a:t>"Under Reinforced Beam".</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Failure is called </a:t>
            </a:r>
            <a:r>
              <a:rPr lang="en-IN" sz="1800" b="1" i="1" dirty="0">
                <a:solidFill>
                  <a:srgbClr val="CC0099"/>
                </a:solidFill>
                <a:latin typeface="Times New Roman" pitchFamily="18" charset="0"/>
                <a:cs typeface="Times New Roman" pitchFamily="18" charset="0"/>
              </a:rPr>
              <a:t>Tension Failure </a:t>
            </a:r>
            <a:r>
              <a:rPr lang="en-IN" sz="1800" b="1" dirty="0">
                <a:solidFill>
                  <a:srgbClr val="0000CC"/>
                </a:solidFill>
                <a:latin typeface="Times New Roman" pitchFamily="18" charset="0"/>
                <a:cs typeface="Times New Roman" pitchFamily="18" charset="0"/>
              </a:rPr>
              <a:t>because Yielding of Steel was responsible for higher strains in concrete resulting in its failure. </a:t>
            </a:r>
          </a:p>
          <a:p>
            <a:pPr algn="just">
              <a:buNone/>
            </a:pPr>
            <a:endParaRPr lang="en-IN" sz="1800" b="1" i="1" u="sng" dirty="0">
              <a:solidFill>
                <a:srgbClr val="336600"/>
              </a:solidFill>
              <a:latin typeface="Times New Roman" pitchFamily="18" charset="0"/>
              <a:cs typeface="Times New Roman" pitchFamily="18" charset="0"/>
            </a:endParaRPr>
          </a:p>
          <a:p>
            <a:pPr algn="just">
              <a:buNone/>
            </a:pPr>
            <a:r>
              <a:rPr lang="en-IN" sz="1800" b="1" i="1" u="sng" dirty="0">
                <a:solidFill>
                  <a:srgbClr val="336600"/>
                </a:solidFill>
                <a:latin typeface="Times New Roman" pitchFamily="18" charset="0"/>
                <a:cs typeface="Times New Roman" pitchFamily="18" charset="0"/>
              </a:rPr>
              <a:t>Over Reinforced Beam</a:t>
            </a:r>
            <a:r>
              <a:rPr lang="en-IN" sz="1800" b="1" dirty="0">
                <a:solidFill>
                  <a:srgbClr val="336600"/>
                </a:solidFill>
                <a:latin typeface="Times New Roman" pitchFamily="18" charset="0"/>
                <a:cs typeface="Times New Roman" pitchFamily="18" charset="0"/>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When the amount of steel is kept more than that in the Balanced, the NA tends to move downwards and the Strain in Steel remains in Elastic Region.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beam is further loaded the stresses in steel keeps on increasing and so the force of tension.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Here the force of tension is more than that of compression, and hence to maintain the equilibrium of tensile and compressive forces the area of concrete resisting compression has to increase so as to increase the force of compression.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this process the NA </a:t>
            </a:r>
            <a:r>
              <a:rPr lang="en-IN" sz="1800" b="1" dirty="0" err="1">
                <a:solidFill>
                  <a:srgbClr val="0000CC"/>
                </a:solidFill>
                <a:latin typeface="Times New Roman" pitchFamily="18" charset="0"/>
                <a:cs typeface="Times New Roman" pitchFamily="18" charset="0"/>
              </a:rPr>
              <a:t>furher</a:t>
            </a:r>
            <a:r>
              <a:rPr lang="en-IN" sz="1800" b="1" dirty="0">
                <a:solidFill>
                  <a:srgbClr val="0000CC"/>
                </a:solidFill>
                <a:latin typeface="Times New Roman" pitchFamily="18" charset="0"/>
                <a:cs typeface="Times New Roman" pitchFamily="18" charset="0"/>
              </a:rPr>
              <a:t> shifts downwards until maximum strain in concrete reaches its ultimate value of 0.35% and concrete crushes. The Steel is well within Elastic Limits.</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an </a:t>
            </a:r>
            <a:r>
              <a:rPr lang="en-IN" sz="1800" b="1" dirty="0">
                <a:solidFill>
                  <a:srgbClr val="FF0000"/>
                </a:solidFill>
                <a:latin typeface="Times New Roman" pitchFamily="18" charset="0"/>
                <a:cs typeface="Times New Roman" pitchFamily="18" charset="0"/>
              </a:rPr>
              <a:t>"Over Reinforced Beam" </a:t>
            </a:r>
            <a:r>
              <a:rPr lang="en-IN" sz="1800" b="1" dirty="0">
                <a:solidFill>
                  <a:srgbClr val="0000CC"/>
                </a:solidFill>
                <a:latin typeface="Times New Roman" pitchFamily="18" charset="0"/>
                <a:cs typeface="Times New Roman" pitchFamily="18" charset="0"/>
              </a:rPr>
              <a:t>and the failure as </a:t>
            </a:r>
            <a:r>
              <a:rPr lang="en-IN" sz="1800" b="1" i="1" dirty="0">
                <a:solidFill>
                  <a:srgbClr val="CC0099"/>
                </a:solidFill>
                <a:latin typeface="Times New Roman" pitchFamily="18" charset="0"/>
                <a:cs typeface="Times New Roman" pitchFamily="18" charset="0"/>
              </a:rPr>
              <a:t>Compression Failure </a:t>
            </a:r>
            <a:endParaRPr lang="en-IN" sz="1800" b="1" dirty="0">
              <a:solidFill>
                <a:srgbClr val="CC0099"/>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buNone/>
            </a:pPr>
            <a:r>
              <a:rPr lang="en-IN" sz="1800" b="1" u="sng" dirty="0">
                <a:solidFill>
                  <a:srgbClr val="C00000"/>
                </a:solidFill>
              </a:rPr>
              <a:t>MAXIMUM DEPTH OF NEUTRAL AXIS</a:t>
            </a:r>
            <a:endParaRPr lang="en-IN" sz="1800" dirty="0">
              <a:solidFill>
                <a:srgbClr val="C000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A compression failure in a Over Reinforced Beam is a Brittle Failure.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Maximum Depth of NA is therefore limited to ensure that the Steel will reach its Yield Point before Concrete fails in Compression, so that a brittle Failure is avoided. </a:t>
            </a:r>
          </a:p>
          <a:p>
            <a:pPr algn="just">
              <a:buNone/>
            </a:pPr>
            <a:r>
              <a:rPr lang="en-IN" sz="1800" dirty="0"/>
              <a:t>	</a:t>
            </a:r>
            <a:r>
              <a:rPr lang="en-IN" sz="1800" b="1" dirty="0">
                <a:solidFill>
                  <a:srgbClr val="0000CC"/>
                </a:solidFill>
                <a:latin typeface="Times New Roman" pitchFamily="18" charset="0"/>
                <a:cs typeface="Times New Roman" pitchFamily="18" charset="0"/>
              </a:rPr>
              <a:t>Let the Limiting Value of the depth of NA be </a:t>
            </a:r>
            <a:r>
              <a:rPr lang="en-IN" sz="1800" b="1" dirty="0">
                <a:solidFill>
                  <a:srgbClr val="CC3300"/>
                </a:solidFill>
                <a:latin typeface="Times New Roman" pitchFamily="18" charset="0"/>
                <a:cs typeface="Times New Roman" pitchFamily="18" charset="0"/>
              </a:rPr>
              <a:t>X</a:t>
            </a:r>
            <a:r>
              <a:rPr lang="en-IN" sz="1800" b="1" baseline="-25000" dirty="0">
                <a:solidFill>
                  <a:srgbClr val="CC3300"/>
                </a:solidFill>
                <a:latin typeface="Times New Roman" pitchFamily="18" charset="0"/>
                <a:cs typeface="Times New Roman" pitchFamily="18" charset="0"/>
              </a:rPr>
              <a:t>U Lim</a:t>
            </a:r>
            <a:r>
              <a:rPr lang="en-IN" sz="1800" dirty="0"/>
              <a:t>.</a:t>
            </a:r>
          </a:p>
          <a:p>
            <a:pPr algn="just">
              <a:buNone/>
            </a:pPr>
            <a:endParaRPr lang="en-IN" sz="1800" b="1" dirty="0">
              <a:solidFill>
                <a:srgbClr val="0000CC"/>
              </a:solidFill>
              <a:latin typeface="Times New Roman" pitchFamily="18" charset="0"/>
              <a:cs typeface="Times New Roman" pitchFamily="18" charset="0"/>
            </a:endParaRPr>
          </a:p>
          <a:p>
            <a:pPr algn="just">
              <a:buNone/>
            </a:pPr>
            <a:r>
              <a:rPr lang="en-IN" sz="1800" b="1" dirty="0">
                <a:solidFill>
                  <a:srgbClr val="0000CC"/>
                </a:solidFill>
                <a:latin typeface="Times New Roman" pitchFamily="18" charset="0"/>
                <a:cs typeface="Times New Roman" pitchFamily="18" charset="0"/>
              </a:rPr>
              <a:t>When,</a:t>
            </a: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Balanced Section ]</a:t>
            </a:r>
          </a:p>
          <a:p>
            <a:pPr algn="just">
              <a:buNone/>
              <a:tabLst>
                <a:tab pos="719138" algn="l"/>
                <a:tab pos="1438275" algn="l"/>
                <a:tab pos="1978025" algn="l"/>
                <a:tab pos="2863850" algn="l"/>
              </a:tabLst>
            </a:pPr>
            <a:endParaRPr lang="en-IN" sz="1800" b="1" dirty="0">
              <a:solidFill>
                <a:srgbClr val="0000CC"/>
              </a:solidFill>
              <a:latin typeface="Times New Roman" pitchFamily="18" charset="0"/>
              <a:cs typeface="Times New Roman" pitchFamily="18" charset="0"/>
            </a:endParaRP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&lt;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Under Reinforced Section ] </a:t>
            </a:r>
          </a:p>
          <a:p>
            <a:pPr algn="just">
              <a:buNone/>
              <a:tabLst>
                <a:tab pos="719138" algn="l"/>
                <a:tab pos="1438275" algn="l"/>
                <a:tab pos="1978025" algn="l"/>
                <a:tab pos="2863850" algn="l"/>
              </a:tabLst>
            </a:pPr>
            <a:endParaRPr lang="en-IN" sz="1800" b="1" dirty="0">
              <a:solidFill>
                <a:srgbClr val="0000CC"/>
              </a:solidFill>
              <a:latin typeface="Times New Roman" pitchFamily="18" charset="0"/>
              <a:cs typeface="Times New Roman" pitchFamily="18" charset="0"/>
            </a:endParaRP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&gt;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Over Reinforced Section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5897563"/>
          </a:xfrm>
        </p:spPr>
        <p:txBody>
          <a:bodyPr>
            <a:normAutofit/>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The Limiting Value of Depth of NA X</a:t>
            </a:r>
            <a:r>
              <a:rPr lang="en-IN" sz="1800" b="1" baseline="-25000" dirty="0">
                <a:solidFill>
                  <a:srgbClr val="0000CC"/>
                </a:solidFill>
                <a:latin typeface="Times New Roman" pitchFamily="18" charset="0"/>
                <a:cs typeface="Times New Roman" pitchFamily="18" charset="0"/>
              </a:rPr>
              <a:t>U Lim</a:t>
            </a:r>
            <a:r>
              <a:rPr lang="en-IN" sz="1800" b="1" dirty="0">
                <a:solidFill>
                  <a:srgbClr val="0000CC"/>
                </a:solidFill>
                <a:latin typeface="Times New Roman" pitchFamily="18" charset="0"/>
                <a:cs typeface="Times New Roman" pitchFamily="18" charset="0"/>
              </a:rPr>
              <a:t>. for different grades of steel can be obtained from Strain Diagram as shown in Fig 8. </a:t>
            </a:r>
          </a:p>
          <a:p>
            <a:pPr>
              <a:buNone/>
            </a:pPr>
            <a:r>
              <a:rPr lang="en-IN" sz="1800" b="1" dirty="0">
                <a:solidFill>
                  <a:srgbClr val="660066"/>
                </a:solidFill>
                <a:latin typeface="Times New Roman" pitchFamily="18" charset="0"/>
                <a:cs typeface="Times New Roman" pitchFamily="18" charset="0"/>
              </a:rPr>
              <a:t>From Similar Triangles</a:t>
            </a:r>
          </a:p>
          <a:p>
            <a:pPr>
              <a:buNone/>
            </a:pPr>
            <a:endParaRPr lang="en-IN" sz="1800" b="1" dirty="0">
              <a:solidFill>
                <a:srgbClr val="660066"/>
              </a:solidFill>
              <a:latin typeface="Times New Roman" pitchFamily="18" charset="0"/>
              <a:cs typeface="Times New Roman" pitchFamily="18" charset="0"/>
            </a:endParaRPr>
          </a:p>
          <a:p>
            <a:pPr>
              <a:buNone/>
            </a:pPr>
            <a:endParaRPr lang="en-IN" sz="1800" b="1" dirty="0">
              <a:solidFill>
                <a:srgbClr val="660066"/>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or</a:t>
            </a:r>
          </a:p>
          <a:p>
            <a:pPr>
              <a:buNone/>
            </a:pPr>
            <a:endParaRPr lang="en-IN" sz="1800" b="1" dirty="0">
              <a:solidFill>
                <a:srgbClr val="660066"/>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or</a:t>
            </a:r>
          </a:p>
          <a:p>
            <a:pPr>
              <a:buNone/>
            </a:pPr>
            <a:r>
              <a:rPr lang="en-IN" sz="1800" dirty="0">
                <a:latin typeface="Times New Roman" pitchFamily="18" charset="0"/>
                <a:cs typeface="Times New Roman" pitchFamily="18" charset="0"/>
              </a:rPr>
              <a:t>	</a:t>
            </a:r>
          </a:p>
          <a:p>
            <a:pPr>
              <a:buNone/>
            </a:pPr>
            <a:r>
              <a:rPr lang="en-IN" sz="1800" dirty="0">
                <a:latin typeface="Times New Roman" pitchFamily="18" charset="0"/>
                <a:cs typeface="Times New Roman" pitchFamily="18" charset="0"/>
              </a:rPr>
              <a:t>	</a:t>
            </a:r>
          </a:p>
          <a:p>
            <a:pPr>
              <a:buNone/>
            </a:pPr>
            <a:endParaRPr lang="en-IN" sz="1800" dirty="0">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 </a:t>
            </a:r>
          </a:p>
          <a:p>
            <a:pPr>
              <a:buNone/>
              <a:tabLst>
                <a:tab pos="719138" algn="l"/>
                <a:tab pos="1258888" algn="l"/>
              </a:tabLst>
            </a:pPr>
            <a:r>
              <a:rPr lang="en-IN" sz="1800" b="1" dirty="0">
                <a:solidFill>
                  <a:srgbClr val="0000CC"/>
                </a:solidFill>
                <a:latin typeface="Times New Roman" pitchFamily="18" charset="0"/>
                <a:cs typeface="Times New Roman" pitchFamily="18" charset="0"/>
              </a:rPr>
              <a:t>		E	=	2 × 10</a:t>
            </a:r>
            <a:r>
              <a:rPr lang="en-IN" sz="1800" b="1" baseline="30000" dirty="0">
                <a:solidFill>
                  <a:srgbClr val="0000CC"/>
                </a:solidFill>
                <a:latin typeface="Times New Roman" pitchFamily="18" charset="0"/>
                <a:cs typeface="Times New Roman" pitchFamily="18" charset="0"/>
              </a:rPr>
              <a:t>5</a:t>
            </a:r>
            <a:r>
              <a:rPr lang="en-IN" sz="1800" b="1" dirty="0">
                <a:solidFill>
                  <a:srgbClr val="0000CC"/>
                </a:solidFill>
                <a:latin typeface="Times New Roman" pitchFamily="18" charset="0"/>
                <a:cs typeface="Times New Roman" pitchFamily="18" charset="0"/>
              </a:rPr>
              <a:t> N/mm</a:t>
            </a:r>
            <a:r>
              <a:rPr lang="en-IN" sz="1800" b="1" baseline="30000" dirty="0">
                <a:solidFill>
                  <a:srgbClr val="0000CC"/>
                </a:solidFill>
                <a:latin typeface="Times New Roman" pitchFamily="18" charset="0"/>
                <a:cs typeface="Times New Roman" pitchFamily="18" charset="0"/>
              </a:rPr>
              <a:t>2</a:t>
            </a:r>
            <a:endParaRPr lang="en-IN" sz="1800" b="1" dirty="0">
              <a:solidFill>
                <a:srgbClr val="0000CC"/>
              </a:solidFill>
              <a:latin typeface="Times New Roman" pitchFamily="18" charset="0"/>
              <a:cs typeface="Times New Roman" pitchFamily="18" charset="0"/>
            </a:endParaRPr>
          </a:p>
          <a:p>
            <a:pPr>
              <a:buNone/>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The Limiting values of Depth of NA for different grades of steel are given in Table 1 </a:t>
            </a:r>
          </a:p>
          <a:p>
            <a:pPr>
              <a:buNone/>
            </a:pPr>
            <a:endParaRPr lang="en-IN" sz="1800" dirty="0">
              <a:latin typeface="Times New Roman" pitchFamily="18" charset="0"/>
              <a:cs typeface="Times New Roman" pitchFamily="18" charset="0"/>
            </a:endParaRPr>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1295400"/>
            <a:ext cx="2438400" cy="695325"/>
          </a:xfrm>
          <a:prstGeom prst="rect">
            <a:avLst/>
          </a:prstGeom>
          <a:noFill/>
        </p:spPr>
      </p:pic>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2133600"/>
            <a:ext cx="2171700" cy="695325"/>
          </a:xfrm>
          <a:prstGeom prst="rect">
            <a:avLst/>
          </a:prstGeom>
          <a:noFill/>
        </p:spPr>
      </p:pic>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52600" y="2971800"/>
            <a:ext cx="2466975" cy="647700"/>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38</a:t>
            </a:fld>
            <a:endParaRPr lang="en-US"/>
          </a:p>
        </p:txBody>
      </p:sp>
      <p:grpSp>
        <p:nvGrpSpPr>
          <p:cNvPr id="10" name="Group 9"/>
          <p:cNvGrpSpPr/>
          <p:nvPr/>
        </p:nvGrpSpPr>
        <p:grpSpPr>
          <a:xfrm>
            <a:off x="4953000" y="1219200"/>
            <a:ext cx="3810000" cy="3276600"/>
            <a:chOff x="4876800" y="1219200"/>
            <a:chExt cx="3810000" cy="3276600"/>
          </a:xfrm>
        </p:grpSpPr>
        <p:sp>
          <p:nvSpPr>
            <p:cNvPr id="11" name="TextBox 10"/>
            <p:cNvSpPr txBox="1"/>
            <p:nvPr/>
          </p:nvSpPr>
          <p:spPr>
            <a:xfrm>
              <a:off x="7086600" y="3352800"/>
              <a:ext cx="1524000" cy="369332"/>
            </a:xfrm>
            <a:prstGeom prst="rect">
              <a:avLst/>
            </a:prstGeom>
            <a:noFill/>
          </p:spPr>
          <p:txBody>
            <a:bodyPr wrap="square" rtlCol="0">
              <a:spAutoFit/>
            </a:bodyPr>
            <a:lstStyle/>
            <a:p>
              <a:r>
                <a:rPr lang="en-IN" b="1" dirty="0">
                  <a:latin typeface="Times New Roman" pitchFamily="18" charset="0"/>
                  <a:cs typeface="Times New Roman" pitchFamily="18" charset="0"/>
                </a:rPr>
                <a:t>From Fig 8</a:t>
              </a:r>
            </a:p>
          </p:txBody>
        </p:sp>
        <p:grpSp>
          <p:nvGrpSpPr>
            <p:cNvPr id="12" name="Group 74"/>
            <p:cNvGrpSpPr/>
            <p:nvPr/>
          </p:nvGrpSpPr>
          <p:grpSpPr>
            <a:xfrm>
              <a:off x="4876800" y="1219200"/>
              <a:ext cx="3810000" cy="3276600"/>
              <a:chOff x="4800600" y="1219200"/>
              <a:chExt cx="3810000" cy="3276600"/>
            </a:xfrm>
          </p:grpSpPr>
          <p:grpSp>
            <p:nvGrpSpPr>
              <p:cNvPr id="13" name="Group 62"/>
              <p:cNvGrpSpPr/>
              <p:nvPr/>
            </p:nvGrpSpPr>
            <p:grpSpPr>
              <a:xfrm>
                <a:off x="4953000" y="1219200"/>
                <a:ext cx="3657600" cy="3276600"/>
                <a:chOff x="4495800" y="1219200"/>
                <a:chExt cx="3657600" cy="3276600"/>
              </a:xfrm>
            </p:grpSpPr>
            <p:cxnSp>
              <p:nvCxnSpPr>
                <p:cNvPr id="15" name="Straight Connector 14"/>
                <p:cNvCxnSpPr/>
                <p:nvPr/>
              </p:nvCxnSpPr>
              <p:spPr>
                <a:xfrm>
                  <a:off x="5943600" y="21336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61"/>
                <p:cNvGrpSpPr/>
                <p:nvPr/>
              </p:nvGrpSpPr>
              <p:grpSpPr>
                <a:xfrm>
                  <a:off x="4495800" y="1219200"/>
                  <a:ext cx="3657600" cy="3276600"/>
                  <a:chOff x="4495800" y="1219200"/>
                  <a:chExt cx="3657600" cy="3276600"/>
                </a:xfrm>
              </p:grpSpPr>
              <p:grpSp>
                <p:nvGrpSpPr>
                  <p:cNvPr id="17" name="Group 60"/>
                  <p:cNvGrpSpPr/>
                  <p:nvPr/>
                </p:nvGrpSpPr>
                <p:grpSpPr>
                  <a:xfrm>
                    <a:off x="6400800" y="1219200"/>
                    <a:ext cx="1219200" cy="902732"/>
                    <a:chOff x="6400800" y="1219200"/>
                    <a:chExt cx="1219200" cy="902732"/>
                  </a:xfrm>
                </p:grpSpPr>
                <p:sp>
                  <p:nvSpPr>
                    <p:cNvPr id="44" name="TextBox 27"/>
                    <p:cNvSpPr txBox="1"/>
                    <p:nvPr/>
                  </p:nvSpPr>
                  <p:spPr>
                    <a:xfrm>
                      <a:off x="6553200" y="1219200"/>
                      <a:ext cx="1066800" cy="369332"/>
                    </a:xfrm>
                    <a:prstGeom prst="rect">
                      <a:avLst/>
                    </a:prstGeom>
                    <a:noFill/>
                  </p:spPr>
                  <p:txBody>
                    <a:bodyPr wrap="square" rtlCol="0">
                      <a:spAutoFit/>
                    </a:bodyPr>
                    <a:lstStyle/>
                    <a:p>
                      <a:pPr algn="ctr"/>
                      <a:r>
                        <a:rPr lang="en-IN" b="1" dirty="0"/>
                        <a:t>0.0035</a:t>
                      </a:r>
                    </a:p>
                  </p:txBody>
                </p:sp>
                <p:sp>
                  <p:nvSpPr>
                    <p:cNvPr id="45" name="TextBox 44"/>
                    <p:cNvSpPr txBox="1"/>
                    <p:nvPr/>
                  </p:nvSpPr>
                  <p:spPr>
                    <a:xfrm>
                      <a:off x="6400800" y="1752600"/>
                      <a:ext cx="838200" cy="369332"/>
                    </a:xfrm>
                    <a:prstGeom prst="rect">
                      <a:avLst/>
                    </a:prstGeom>
                    <a:noFill/>
                  </p:spPr>
                  <p:txBody>
                    <a:bodyPr wrap="square" rtlCol="0">
                      <a:spAutoFit/>
                    </a:bodyPr>
                    <a:lstStyle/>
                    <a:p>
                      <a:pPr algn="ctr"/>
                      <a:r>
                        <a:rPr lang="en-IN" b="1" dirty="0"/>
                        <a:t>0.002</a:t>
                      </a:r>
                    </a:p>
                  </p:txBody>
                </p:sp>
              </p:grpSp>
              <p:grpSp>
                <p:nvGrpSpPr>
                  <p:cNvPr id="18" name="Group 59"/>
                  <p:cNvGrpSpPr/>
                  <p:nvPr/>
                </p:nvGrpSpPr>
                <p:grpSpPr>
                  <a:xfrm>
                    <a:off x="4495800" y="1598612"/>
                    <a:ext cx="3657600" cy="2897188"/>
                    <a:chOff x="4495800" y="1598612"/>
                    <a:chExt cx="3657600" cy="2897188"/>
                  </a:xfrm>
                </p:grpSpPr>
                <p:grpSp>
                  <p:nvGrpSpPr>
                    <p:cNvPr id="19" name="Group 25"/>
                    <p:cNvGrpSpPr/>
                    <p:nvPr/>
                  </p:nvGrpSpPr>
                  <p:grpSpPr>
                    <a:xfrm>
                      <a:off x="4876800" y="1598612"/>
                      <a:ext cx="3276600" cy="2363788"/>
                      <a:chOff x="4876800" y="1524000"/>
                      <a:chExt cx="3276600" cy="2363788"/>
                    </a:xfrm>
                  </p:grpSpPr>
                  <p:grpSp>
                    <p:nvGrpSpPr>
                      <p:cNvPr id="36" name="Group 21"/>
                      <p:cNvGrpSpPr/>
                      <p:nvPr/>
                    </p:nvGrpSpPr>
                    <p:grpSpPr>
                      <a:xfrm>
                        <a:off x="4876800" y="1524000"/>
                        <a:ext cx="2895600" cy="2363788"/>
                        <a:chOff x="4876800" y="1598612"/>
                        <a:chExt cx="2895600" cy="2363788"/>
                      </a:xfrm>
                    </p:grpSpPr>
                    <p:grpSp>
                      <p:nvGrpSpPr>
                        <p:cNvPr id="39" name="Group 20"/>
                        <p:cNvGrpSpPr/>
                        <p:nvPr/>
                      </p:nvGrpSpPr>
                      <p:grpSpPr>
                        <a:xfrm>
                          <a:off x="4876800" y="1598612"/>
                          <a:ext cx="2895600" cy="2363788"/>
                          <a:chOff x="4876800" y="1600200"/>
                          <a:chExt cx="2895600" cy="2363788"/>
                        </a:xfrm>
                      </p:grpSpPr>
                      <p:cxnSp>
                        <p:nvCxnSpPr>
                          <p:cNvPr id="41" name="Straight Connector 10"/>
                          <p:cNvCxnSpPr/>
                          <p:nvPr/>
                        </p:nvCxnSpPr>
                        <p:spPr>
                          <a:xfrm rot="5400000">
                            <a:off x="5143500" y="2781300"/>
                            <a:ext cx="2362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324600" y="1600200"/>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13"/>
                          <p:cNvCxnSpPr/>
                          <p:nvPr/>
                        </p:nvCxnSpPr>
                        <p:spPr>
                          <a:xfrm>
                            <a:off x="4876800" y="3962400"/>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15"/>
                        <p:cNvCxnSpPr/>
                        <p:nvPr/>
                      </p:nvCxnSpPr>
                      <p:spPr>
                        <a:xfrm flipV="1">
                          <a:off x="4876800" y="1600200"/>
                          <a:ext cx="2895600" cy="2362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4953000" y="2743200"/>
                        <a:ext cx="3200400" cy="1588"/>
                      </a:xfrm>
                      <a:prstGeom prst="line">
                        <a:avLst/>
                      </a:prstGeom>
                      <a:ln w="2222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324600" y="2057400"/>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58"/>
                    <p:cNvGrpSpPr/>
                    <p:nvPr/>
                  </p:nvGrpSpPr>
                  <p:grpSpPr>
                    <a:xfrm>
                      <a:off x="4495800" y="1600200"/>
                      <a:ext cx="1828800" cy="2895600"/>
                      <a:chOff x="4495800" y="1600200"/>
                      <a:chExt cx="1828800" cy="2895600"/>
                    </a:xfrm>
                  </p:grpSpPr>
                  <p:pic>
                    <p:nvPicPr>
                      <p:cNvPr id="21"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181600" y="4038600"/>
                        <a:ext cx="1137138" cy="457200"/>
                      </a:xfrm>
                      <a:prstGeom prst="rect">
                        <a:avLst/>
                      </a:prstGeom>
                      <a:noFill/>
                    </p:spPr>
                  </p:pic>
                  <p:grpSp>
                    <p:nvGrpSpPr>
                      <p:cNvPr id="22" name="Group 57"/>
                      <p:cNvGrpSpPr/>
                      <p:nvPr/>
                    </p:nvGrpSpPr>
                    <p:grpSpPr>
                      <a:xfrm>
                        <a:off x="4495800" y="1600200"/>
                        <a:ext cx="1828800" cy="2362200"/>
                        <a:chOff x="4495800" y="1600200"/>
                        <a:chExt cx="1828800" cy="2362200"/>
                      </a:xfrm>
                    </p:grpSpPr>
                    <p:grpSp>
                      <p:nvGrpSpPr>
                        <p:cNvPr id="23" name="Group 56"/>
                        <p:cNvGrpSpPr/>
                        <p:nvPr/>
                      </p:nvGrpSpPr>
                      <p:grpSpPr>
                        <a:xfrm>
                          <a:off x="5638800" y="1600200"/>
                          <a:ext cx="685800" cy="1219200"/>
                          <a:chOff x="5638800" y="1600200"/>
                          <a:chExt cx="685800" cy="1219200"/>
                        </a:xfrm>
                      </p:grpSpPr>
                      <p:sp>
                        <p:nvSpPr>
                          <p:cNvPr id="31" name="Text Box 3"/>
                          <p:cNvSpPr txBox="1">
                            <a:spLocks noChangeArrowheads="1"/>
                          </p:cNvSpPr>
                          <p:nvPr/>
                        </p:nvSpPr>
                        <p:spPr bwMode="auto">
                          <a:xfrm>
                            <a:off x="5715000" y="2209800"/>
                            <a:ext cx="500063" cy="4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800" b="0" i="0" u="none" strike="noStrike" cap="none" normalizeH="0" baseline="0" dirty="0">
                                <a:ln>
                                  <a:noFill/>
                                </a:ln>
                                <a:solidFill>
                                  <a:schemeClr val="tx1"/>
                                </a:solidFill>
                                <a:effectLst/>
                                <a:latin typeface="Times New Roman" pitchFamily="18" charset="0"/>
                                <a:cs typeface="Arial" pitchFamily="34" charset="0"/>
                              </a:rPr>
                              <a:t>X</a:t>
                            </a:r>
                            <a:r>
                              <a:rPr kumimoji="0" lang="en-IN" sz="1800" b="0" i="0" u="none" strike="noStrike" cap="none" normalizeH="0" baseline="-25000" dirty="0">
                                <a:ln>
                                  <a:noFill/>
                                </a:ln>
                                <a:solidFill>
                                  <a:schemeClr val="tx1"/>
                                </a:solidFill>
                                <a:effectLst/>
                                <a:latin typeface="Times New Roman" pitchFamily="18"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3"/>
                          <p:cNvSpPr txBox="1">
                            <a:spLocks noChangeArrowheads="1"/>
                          </p:cNvSpPr>
                          <p:nvPr/>
                        </p:nvSpPr>
                        <p:spPr bwMode="auto">
                          <a:xfrm>
                            <a:off x="5638800" y="1652587"/>
                            <a:ext cx="500063" cy="4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800" b="0" i="0" u="none" strike="noStrike" cap="none" normalizeH="0" baseline="0" dirty="0">
                                <a:ln>
                                  <a:noFill/>
                                </a:ln>
                                <a:solidFill>
                                  <a:schemeClr val="tx1"/>
                                </a:solidFill>
                                <a:effectLst/>
                                <a:latin typeface="Times New Roman" pitchFamily="18" charset="0"/>
                                <a:cs typeface="Arial" pitchFamily="34" charset="0"/>
                              </a:rPr>
                              <a:t>X</a:t>
                            </a:r>
                            <a:r>
                              <a:rPr kumimoji="0" lang="en-IN" sz="1800" b="0" i="0" u="none" strike="noStrike" cap="none" normalizeH="0" baseline="-25000" dirty="0">
                                <a:ln>
                                  <a:noFill/>
                                </a:ln>
                                <a:solidFill>
                                  <a:schemeClr val="tx1"/>
                                </a:solidFill>
                                <a:effectLst/>
                                <a:latin typeface="Times New Roman" pitchFamily="18"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3" name="Straight Connector 32"/>
                          <p:cNvCxnSpPr/>
                          <p:nvPr/>
                        </p:nvCxnSpPr>
                        <p:spPr>
                          <a:xfrm>
                            <a:off x="5943600" y="1600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5829300" y="1866900"/>
                            <a:ext cx="5334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5753894" y="2475706"/>
                            <a:ext cx="6858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4" name="Group 55"/>
                        <p:cNvGrpSpPr/>
                        <p:nvPr/>
                      </p:nvGrpSpPr>
                      <p:grpSpPr>
                        <a:xfrm>
                          <a:off x="4495800" y="1600200"/>
                          <a:ext cx="1219200" cy="2362200"/>
                          <a:chOff x="4495800" y="1600200"/>
                          <a:chExt cx="1219200" cy="2362200"/>
                        </a:xfrm>
                      </p:grpSpPr>
                      <p:cxnSp>
                        <p:nvCxnSpPr>
                          <p:cNvPr id="25" name="Straight Arrow Connector 24"/>
                          <p:cNvCxnSpPr/>
                          <p:nvPr/>
                        </p:nvCxnSpPr>
                        <p:spPr>
                          <a:xfrm rot="5400000">
                            <a:off x="5029200" y="2590800"/>
                            <a:ext cx="457200" cy="158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6800" y="1992868"/>
                            <a:ext cx="838200" cy="369332"/>
                          </a:xfrm>
                          <a:prstGeom prst="rect">
                            <a:avLst/>
                          </a:prstGeom>
                          <a:noFill/>
                        </p:spPr>
                        <p:txBody>
                          <a:bodyPr wrap="square" rtlCol="0">
                            <a:spAutoFit/>
                          </a:bodyPr>
                          <a:lstStyle/>
                          <a:p>
                            <a:r>
                              <a:rPr lang="en-IN" b="1" dirty="0">
                                <a:latin typeface="Times New Roman" pitchFamily="18" charset="0"/>
                                <a:cs typeface="Times New Roman" pitchFamily="18" charset="0"/>
                              </a:rPr>
                              <a:t>X</a:t>
                            </a:r>
                            <a:r>
                              <a:rPr lang="en-IN" b="1" baseline="-25000" dirty="0">
                                <a:latin typeface="Times New Roman" pitchFamily="18" charset="0"/>
                                <a:cs typeface="Times New Roman" pitchFamily="18" charset="0"/>
                              </a:rPr>
                              <a:t>U Lim</a:t>
                            </a:r>
                            <a:endParaRPr lang="en-IN" b="1" dirty="0">
                              <a:latin typeface="Times New Roman" pitchFamily="18" charset="0"/>
                              <a:cs typeface="Times New Roman" pitchFamily="18" charset="0"/>
                            </a:endParaRPr>
                          </a:p>
                        </p:txBody>
                      </p:sp>
                      <p:cxnSp>
                        <p:nvCxnSpPr>
                          <p:cNvPr id="27" name="Straight Connector 26"/>
                          <p:cNvCxnSpPr/>
                          <p:nvPr/>
                        </p:nvCxnSpPr>
                        <p:spPr>
                          <a:xfrm>
                            <a:off x="5105400" y="1600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029200" y="1828800"/>
                            <a:ext cx="4572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039394" y="2056606"/>
                            <a:ext cx="9144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039394" y="3504406"/>
                            <a:ext cx="914400" cy="158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grpSp>
              </p:grpSp>
            </p:grpSp>
          </p:grpSp>
          <p:sp>
            <p:nvSpPr>
              <p:cNvPr id="14" name="TextBox 13"/>
              <p:cNvSpPr txBox="1"/>
              <p:nvPr/>
            </p:nvSpPr>
            <p:spPr>
              <a:xfrm>
                <a:off x="4800600" y="2590800"/>
                <a:ext cx="381000" cy="369332"/>
              </a:xfrm>
              <a:prstGeom prst="rect">
                <a:avLst/>
              </a:prstGeom>
              <a:noFill/>
            </p:spPr>
            <p:txBody>
              <a:bodyPr wrap="square" rtlCol="0">
                <a:spAutoFit/>
              </a:bodyPr>
              <a:lstStyle/>
              <a:p>
                <a:r>
                  <a:rPr lang="en-IN" b="1" dirty="0">
                    <a:latin typeface="Times New Roman" pitchFamily="18" charset="0"/>
                    <a:cs typeface="Times New Roman" pitchFamily="18" charset="0"/>
                  </a:rPr>
                  <a:t>d</a:t>
                </a: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762000"/>
          <a:ext cx="4191000" cy="2133598"/>
        </p:xfrm>
        <a:graphic>
          <a:graphicData uri="http://schemas.openxmlformats.org/drawingml/2006/table">
            <a:tbl>
              <a:tblPr/>
              <a:tblGrid>
                <a:gridCol w="2034661">
                  <a:extLst>
                    <a:ext uri="{9D8B030D-6E8A-4147-A177-3AD203B41FA5}">
                      <a16:colId xmlns:a16="http://schemas.microsoft.com/office/drawing/2014/main" val="20000"/>
                    </a:ext>
                  </a:extLst>
                </a:gridCol>
                <a:gridCol w="2156339">
                  <a:extLst>
                    <a:ext uri="{9D8B030D-6E8A-4147-A177-3AD203B41FA5}">
                      <a16:colId xmlns:a16="http://schemas.microsoft.com/office/drawing/2014/main" val="20001"/>
                    </a:ext>
                  </a:extLst>
                </a:gridCol>
              </a:tblGrid>
              <a:tr h="697802">
                <a:tc>
                  <a:txBody>
                    <a:bodyPr/>
                    <a:lstStyle/>
                    <a:p>
                      <a:pPr marL="457200" algn="ctr">
                        <a:lnSpc>
                          <a:spcPct val="150000"/>
                        </a:lnSpc>
                        <a:spcAft>
                          <a:spcPts val="0"/>
                        </a:spcAft>
                      </a:pPr>
                      <a:r>
                        <a:rPr lang="en-IN" sz="1400" b="1" dirty="0">
                          <a:solidFill>
                            <a:srgbClr val="C00000"/>
                          </a:solidFill>
                          <a:latin typeface="Times New Roman"/>
                          <a:ea typeface="Times New Roman"/>
                          <a:cs typeface="Times New Roman"/>
                        </a:rPr>
                        <a:t>Grade of Steel </a:t>
                      </a:r>
                      <a:r>
                        <a:rPr lang="en-IN" sz="1400" b="1" dirty="0" err="1">
                          <a:solidFill>
                            <a:srgbClr val="C00000"/>
                          </a:solidFill>
                          <a:latin typeface="Times New Roman"/>
                          <a:ea typeface="Times New Roman"/>
                          <a:cs typeface="Times New Roman"/>
                        </a:rPr>
                        <a:t>f</a:t>
                      </a:r>
                      <a:r>
                        <a:rPr lang="en-IN" sz="1400" b="1" baseline="-25000" dirty="0" err="1">
                          <a:solidFill>
                            <a:srgbClr val="C00000"/>
                          </a:solidFill>
                          <a:latin typeface="Times New Roman"/>
                          <a:ea typeface="Times New Roman"/>
                          <a:cs typeface="Times New Roman"/>
                        </a:rPr>
                        <a:t>Y</a:t>
                      </a:r>
                      <a:r>
                        <a:rPr lang="en-IN" sz="1400" b="1" dirty="0">
                          <a:solidFill>
                            <a:srgbClr val="C00000"/>
                          </a:solidFill>
                          <a:latin typeface="Times New Roman"/>
                          <a:ea typeface="Times New Roman"/>
                          <a:cs typeface="Times New Roman"/>
                        </a:rPr>
                        <a:t> (N/mm</a:t>
                      </a:r>
                      <a:r>
                        <a:rPr lang="en-IN" sz="1400" b="1" baseline="30000" dirty="0">
                          <a:solidFill>
                            <a:srgbClr val="C00000"/>
                          </a:solidFill>
                          <a:latin typeface="Times New Roman"/>
                          <a:ea typeface="Times New Roman"/>
                          <a:cs typeface="Times New Roman"/>
                        </a:rPr>
                        <a:t>2</a:t>
                      </a:r>
                      <a:r>
                        <a:rPr lang="en-IN" sz="1400" b="1" dirty="0">
                          <a:solidFill>
                            <a:srgbClr val="C00000"/>
                          </a:solidFill>
                          <a:latin typeface="Times New Roman"/>
                          <a:ea typeface="Times New Roman"/>
                          <a:cs typeface="Times New Roman"/>
                        </a:rPr>
                        <a:t>)</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400" b="1" dirty="0">
                          <a:solidFill>
                            <a:srgbClr val="C00000"/>
                          </a:solidFill>
                          <a:latin typeface="Times New Roman"/>
                          <a:ea typeface="Times New Roman"/>
                          <a:cs typeface="Times New Roman"/>
                        </a:rPr>
                        <a:t>X</a:t>
                      </a:r>
                      <a:r>
                        <a:rPr lang="en-IN" sz="1400" b="1" baseline="-25000" dirty="0">
                          <a:solidFill>
                            <a:srgbClr val="C00000"/>
                          </a:solidFill>
                          <a:latin typeface="Times New Roman"/>
                          <a:ea typeface="Times New Roman"/>
                          <a:cs typeface="Times New Roman"/>
                        </a:rPr>
                        <a:t>U Lim</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250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0.53 d</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415</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0.48 d</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500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0.46 d</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8949">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550</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0.44 d</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1201" name="Rectangle 1"/>
          <p:cNvSpPr>
            <a:spLocks noChangeArrowheads="1"/>
          </p:cNvSpPr>
          <p:nvPr/>
        </p:nvSpPr>
        <p:spPr bwMode="auto">
          <a:xfrm>
            <a:off x="1447800" y="304800"/>
            <a:ext cx="4191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Table 1	Maximum Depth of Neutral Axis </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51202" name="Rectangle 2"/>
          <p:cNvSpPr>
            <a:spLocks noChangeArrowheads="1"/>
          </p:cNvSpPr>
          <p:nvPr/>
        </p:nvSpPr>
        <p:spPr bwMode="auto">
          <a:xfrm>
            <a:off x="304800" y="3048000"/>
            <a:ext cx="8534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LIMITING VALUES OF TENSION STEEL AND MOMENT OF RESISTANCE</a:t>
            </a:r>
            <a:endParaRPr kumimoji="0" lang="en-US" b="0" i="0" u="none" strike="noStrike" cap="none" normalizeH="0" baseline="0" dirty="0">
              <a:ln>
                <a:noFill/>
              </a:ln>
              <a:solidFill>
                <a:srgbClr val="CC3300"/>
              </a:solidFill>
              <a:effectLst/>
              <a:latin typeface="Arial" pitchFamily="34" charset="0"/>
              <a:cs typeface="Arial" pitchFamily="34" charset="0"/>
            </a:endParaRPr>
          </a:p>
        </p:txBody>
      </p:sp>
      <p:sp>
        <p:nvSpPr>
          <p:cNvPr id="51203" name="Rectangle 3"/>
          <p:cNvSpPr>
            <a:spLocks noChangeArrowheads="1"/>
          </p:cNvSpPr>
          <p:nvPr/>
        </p:nvSpPr>
        <p:spPr bwMode="auto">
          <a:xfrm>
            <a:off x="228600" y="3581400"/>
            <a:ext cx="8804718"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Since the maximum depth of NA is limited the maximum value of moment of resistance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is also limited i.e.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fontAlgn="base">
              <a:spcBef>
                <a:spcPct val="0"/>
              </a:spcBef>
              <a:spcAft>
                <a:spcPct val="0"/>
              </a:spcAft>
            </a:pPr>
            <a:r>
              <a:rPr lang="en-IN" b="1" dirty="0">
                <a:solidFill>
                  <a:srgbClr val="0000CC"/>
                </a:solidFill>
                <a:latin typeface="Times New Roman" pitchFamily="18" charset="0"/>
                <a:cs typeface="Times New Roman" pitchFamily="18" charset="0"/>
              </a:rPr>
              <a:t>	M</a:t>
            </a:r>
            <a:r>
              <a:rPr lang="en-IN" b="1" baseline="-25000" dirty="0">
                <a:solidFill>
                  <a:srgbClr val="0000CC"/>
                </a:solidFill>
                <a:latin typeface="Times New Roman" pitchFamily="18" charset="0"/>
                <a:cs typeface="Times New Roman" pitchFamily="18" charset="0"/>
              </a:rPr>
              <a:t>U Lim </a:t>
            </a:r>
            <a:r>
              <a:rPr lang="en-IN" b="1" dirty="0">
                <a:solidFill>
                  <a:srgbClr val="0000CC"/>
                </a:solidFill>
                <a:latin typeface="Times New Roman" pitchFamily="18" charset="0"/>
                <a:cs typeface="Times New Roman" pitchFamily="18" charset="0"/>
              </a:rPr>
              <a:t> w. r. t Concrete 	=	0.36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CK</a:t>
            </a:r>
            <a:r>
              <a:rPr lang="en-IN" b="1" dirty="0">
                <a:solidFill>
                  <a:srgbClr val="0000CC"/>
                </a:solidFill>
                <a:latin typeface="Times New Roman" pitchFamily="18" charset="0"/>
                <a:cs typeface="Times New Roman" pitchFamily="18" charset="0"/>
              </a:rPr>
              <a:t> b X</a:t>
            </a:r>
            <a:r>
              <a:rPr lang="en-IN" b="1" baseline="-25000" dirty="0">
                <a:solidFill>
                  <a:srgbClr val="0000CC"/>
                </a:solidFill>
                <a:latin typeface="Times New Roman" pitchFamily="18" charset="0"/>
                <a:cs typeface="Times New Roman" pitchFamily="18" charset="0"/>
              </a:rPr>
              <a:t>U</a:t>
            </a:r>
            <a:r>
              <a:rPr lang="en-IN" b="1" dirty="0">
                <a:solidFill>
                  <a:srgbClr val="0000CC"/>
                </a:solidFill>
                <a:latin typeface="Times New Roman" pitchFamily="18" charset="0"/>
                <a:cs typeface="Times New Roman" pitchFamily="18" charset="0"/>
              </a:rPr>
              <a:t> . Z</a:t>
            </a:r>
          </a:p>
          <a:p>
            <a:pPr fontAlgn="base">
              <a:spcBef>
                <a:spcPct val="0"/>
              </a:spcBef>
              <a:spcAft>
                <a:spcPct val="0"/>
              </a:spcAft>
            </a:pPr>
            <a:endParaRPr lang="en-IN" b="1" dirty="0"/>
          </a:p>
          <a:p>
            <a:pPr algn="just" fontAlgn="base">
              <a:spcBef>
                <a:spcPct val="0"/>
              </a:spcBef>
              <a:spcAft>
                <a:spcPct val="0"/>
              </a:spcAft>
              <a:tabLst>
                <a:tab pos="900113" algn="l"/>
                <a:tab pos="1798638" algn="l"/>
                <a:tab pos="2338388" algn="l"/>
              </a:tabLst>
            </a:pPr>
            <a:r>
              <a:rPr lang="en-IN" b="1" dirty="0"/>
              <a:t>	</a:t>
            </a:r>
            <a:r>
              <a:rPr lang="en-IN" b="1" dirty="0">
                <a:solidFill>
                  <a:srgbClr val="660066"/>
                </a:solidFill>
                <a:latin typeface="Times New Roman" pitchFamily="18" charset="0"/>
                <a:cs typeface="Times New Roman" pitchFamily="18" charset="0"/>
              </a:rPr>
              <a:t>M</a:t>
            </a:r>
            <a:r>
              <a:rPr lang="en-IN" b="1" baseline="-25000" dirty="0">
                <a:solidFill>
                  <a:srgbClr val="660066"/>
                </a:solidFill>
                <a:latin typeface="Times New Roman" pitchFamily="18" charset="0"/>
                <a:cs typeface="Times New Roman" pitchFamily="18" charset="0"/>
              </a:rPr>
              <a:t>U Lim </a:t>
            </a:r>
            <a:r>
              <a:rPr lang="en-IN" b="1" dirty="0">
                <a:solidFill>
                  <a:srgbClr val="660066"/>
                </a:solidFill>
                <a:latin typeface="Times New Roman" pitchFamily="18" charset="0"/>
                <a:cs typeface="Times New Roman" pitchFamily="18" charset="0"/>
              </a:rPr>
              <a:t> 	=	0.36 </a:t>
            </a:r>
            <a:r>
              <a:rPr lang="en-IN" b="1" dirty="0" err="1">
                <a:solidFill>
                  <a:srgbClr val="660066"/>
                </a:solidFill>
                <a:latin typeface="Times New Roman" pitchFamily="18" charset="0"/>
                <a:cs typeface="Times New Roman" pitchFamily="18" charset="0"/>
              </a:rPr>
              <a:t>f</a:t>
            </a:r>
            <a:r>
              <a:rPr lang="en-IN" b="1" baseline="-25000" dirty="0" err="1">
                <a:solidFill>
                  <a:srgbClr val="660066"/>
                </a:solidFill>
                <a:latin typeface="Times New Roman" pitchFamily="18" charset="0"/>
                <a:cs typeface="Times New Roman" pitchFamily="18" charset="0"/>
              </a:rPr>
              <a:t>CK</a:t>
            </a:r>
            <a:r>
              <a:rPr lang="en-IN" b="1" dirty="0">
                <a:solidFill>
                  <a:srgbClr val="660066"/>
                </a:solidFill>
                <a:latin typeface="Times New Roman" pitchFamily="18" charset="0"/>
                <a:cs typeface="Times New Roman" pitchFamily="18" charset="0"/>
              </a:rPr>
              <a:t> b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(d  ˗  0.42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   {Balanced Section}</a:t>
            </a:r>
          </a:p>
          <a:p>
            <a:endParaRPr lang="en-IN" dirty="0"/>
          </a:p>
          <a:p>
            <a:pPr>
              <a:tabLst>
                <a:tab pos="900113" algn="l"/>
                <a:tab pos="3043238" algn="l"/>
              </a:tabLst>
            </a:pPr>
            <a:r>
              <a:rPr lang="en-IN" dirty="0"/>
              <a:t>	</a:t>
            </a:r>
            <a:r>
              <a:rPr lang="en-IN" b="1" dirty="0">
                <a:solidFill>
                  <a:srgbClr val="0000CC"/>
                </a:solidFill>
                <a:latin typeface="Times New Roman" pitchFamily="18" charset="0"/>
                <a:cs typeface="Times New Roman" pitchFamily="18" charset="0"/>
              </a:rPr>
              <a:t>M</a:t>
            </a:r>
            <a:r>
              <a:rPr lang="en-IN" b="1" baseline="-25000" dirty="0">
                <a:solidFill>
                  <a:srgbClr val="0000CC"/>
                </a:solidFill>
                <a:latin typeface="Times New Roman" pitchFamily="18" charset="0"/>
                <a:cs typeface="Times New Roman" pitchFamily="18" charset="0"/>
              </a:rPr>
              <a:t>U Lim </a:t>
            </a:r>
            <a:r>
              <a:rPr lang="en-IN" b="1" dirty="0">
                <a:solidFill>
                  <a:srgbClr val="0000CC"/>
                </a:solidFill>
                <a:latin typeface="Times New Roman" pitchFamily="18" charset="0"/>
                <a:cs typeface="Times New Roman" pitchFamily="18" charset="0"/>
              </a:rPr>
              <a:t> w. r. t Steel	=	0.87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Y</a:t>
            </a:r>
            <a:r>
              <a:rPr lang="en-IN" b="1" dirty="0">
                <a:solidFill>
                  <a:srgbClr val="0000CC"/>
                </a:solidFill>
                <a:latin typeface="Times New Roman" pitchFamily="18" charset="0"/>
                <a:cs typeface="Times New Roman" pitchFamily="18" charset="0"/>
              </a:rPr>
              <a:t> A</a:t>
            </a:r>
            <a:r>
              <a:rPr lang="en-IN" b="1" baseline="-25000" dirty="0">
                <a:solidFill>
                  <a:srgbClr val="0000CC"/>
                </a:solidFill>
                <a:latin typeface="Times New Roman" pitchFamily="18" charset="0"/>
                <a:cs typeface="Times New Roman" pitchFamily="18" charset="0"/>
              </a:rPr>
              <a:t>t</a:t>
            </a:r>
            <a:r>
              <a:rPr lang="en-IN" b="1" dirty="0">
                <a:solidFill>
                  <a:srgbClr val="0000CC"/>
                </a:solidFill>
                <a:latin typeface="Times New Roman" pitchFamily="18" charset="0"/>
                <a:cs typeface="Times New Roman" pitchFamily="18" charset="0"/>
              </a:rPr>
              <a:t> . Z</a:t>
            </a:r>
          </a:p>
          <a:p>
            <a:r>
              <a:rPr lang="en-IN" dirty="0"/>
              <a:t>	</a:t>
            </a:r>
          </a:p>
          <a:p>
            <a:pPr algn="just">
              <a:tabLst>
                <a:tab pos="900113" algn="l"/>
                <a:tab pos="1798638" algn="l"/>
                <a:tab pos="2517775" algn="l"/>
              </a:tabLst>
            </a:pPr>
            <a:r>
              <a:rPr lang="en-IN" b="1" dirty="0"/>
              <a:t>	</a:t>
            </a:r>
            <a:r>
              <a:rPr lang="en-IN" b="1" dirty="0">
                <a:solidFill>
                  <a:srgbClr val="660066"/>
                </a:solidFill>
                <a:latin typeface="Times New Roman" pitchFamily="18" charset="0"/>
                <a:cs typeface="Times New Roman" pitchFamily="18" charset="0"/>
              </a:rPr>
              <a:t>M</a:t>
            </a:r>
            <a:r>
              <a:rPr lang="en-IN" b="1" baseline="-25000" dirty="0">
                <a:solidFill>
                  <a:srgbClr val="660066"/>
                </a:solidFill>
                <a:latin typeface="Times New Roman" pitchFamily="18" charset="0"/>
                <a:cs typeface="Times New Roman" pitchFamily="18" charset="0"/>
              </a:rPr>
              <a:t>U Lim </a:t>
            </a:r>
            <a:r>
              <a:rPr lang="en-IN" b="1" dirty="0">
                <a:solidFill>
                  <a:srgbClr val="660066"/>
                </a:solidFill>
                <a:latin typeface="Times New Roman" pitchFamily="18" charset="0"/>
                <a:cs typeface="Times New Roman" pitchFamily="18" charset="0"/>
              </a:rPr>
              <a:t> 	=	0.87 </a:t>
            </a:r>
            <a:r>
              <a:rPr lang="en-IN" b="1" dirty="0" err="1">
                <a:solidFill>
                  <a:srgbClr val="660066"/>
                </a:solidFill>
                <a:latin typeface="Times New Roman" pitchFamily="18" charset="0"/>
                <a:cs typeface="Times New Roman" pitchFamily="18" charset="0"/>
              </a:rPr>
              <a:t>f</a:t>
            </a:r>
            <a:r>
              <a:rPr lang="en-IN" b="1" baseline="-25000" dirty="0" err="1">
                <a:solidFill>
                  <a:srgbClr val="660066"/>
                </a:solidFill>
                <a:latin typeface="Times New Roman" pitchFamily="18" charset="0"/>
                <a:cs typeface="Times New Roman" pitchFamily="18" charset="0"/>
              </a:rPr>
              <a:t>Y</a:t>
            </a:r>
            <a:r>
              <a:rPr lang="en-IN" b="1" dirty="0">
                <a:solidFill>
                  <a:srgbClr val="660066"/>
                </a:solidFill>
                <a:latin typeface="Times New Roman" pitchFamily="18" charset="0"/>
                <a:cs typeface="Times New Roman" pitchFamily="18" charset="0"/>
              </a:rPr>
              <a:t> A</a:t>
            </a:r>
            <a:r>
              <a:rPr lang="en-IN" b="1" baseline="-25000" dirty="0">
                <a:solidFill>
                  <a:srgbClr val="660066"/>
                </a:solidFill>
                <a:latin typeface="Times New Roman" pitchFamily="18" charset="0"/>
                <a:cs typeface="Times New Roman" pitchFamily="18" charset="0"/>
              </a:rPr>
              <a:t>t</a:t>
            </a:r>
            <a:r>
              <a:rPr lang="en-IN" b="1" dirty="0">
                <a:solidFill>
                  <a:srgbClr val="660066"/>
                </a:solidFill>
                <a:latin typeface="Times New Roman" pitchFamily="18" charset="0"/>
                <a:cs typeface="Times New Roman" pitchFamily="18" charset="0"/>
              </a:rPr>
              <a:t> (d  ˗  0.42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      { Balanced Section}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228600"/>
            <a:ext cx="8763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19138" marR="0" lvl="0" indent="-53975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1	Concrete is Elastic</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2	Steel and Concrete act together Elastically</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3	The relationship between Stress and Strain is Linear right </a:t>
            </a:r>
            <a:r>
              <a:rPr kumimoji="0" lang="en-US" b="1" i="0" u="none" strike="noStrike" cap="none" normalizeH="0" baseline="0" dirty="0" err="1">
                <a:ln>
                  <a:noFill/>
                </a:ln>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failure/collapse of  the structure.</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4	The Permissible Stresses for Concrete and Steel are not exceeded anywhere in the Structure when subjected to the worst combinations of Working Loads.</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5	The Sections are Designed as per the Elastic Theory of Bending assuming that both materials i.e. concrete and steel obey the Hook's law.</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6	The Elastic Theory assumes a Linear Variation of Strain and Stress i.e. Zero at the Neutral Axis and Maximum at the extreme </a:t>
            </a:r>
            <a:r>
              <a:rPr kumimoji="0" lang="en-US" b="1" i="0" u="none" strike="noStrike" cap="none" normalizeH="0" baseline="0" dirty="0" err="1">
                <a:ln>
                  <a:noFill/>
                </a:ln>
                <a:effectLst/>
                <a:latin typeface="Times New Roman" pitchFamily="18" charset="0"/>
                <a:ea typeface="Times New Roman" pitchFamily="18" charset="0"/>
                <a:cs typeface="Times New Roman" pitchFamily="18" charset="0"/>
              </a:rPr>
              <a:t>fibre</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a:t>
            </a:r>
            <a:endParaRPr kumimoji="0" lang="en-US" b="1" i="0" u="none" strike="noStrike" cap="none" normalizeH="0" baseline="0" dirty="0">
              <a:ln>
                <a:noFill/>
              </a:ln>
              <a:effectLst/>
              <a:latin typeface="Times New Roman" pitchFamily="18" charset="0"/>
              <a:cs typeface="Times New Roman" pitchFamily="18" charset="0"/>
            </a:endParaRPr>
          </a:p>
        </p:txBody>
      </p:sp>
      <p:sp>
        <p:nvSpPr>
          <p:cNvPr id="4" name="Rectangle 3"/>
          <p:cNvSpPr/>
          <p:nvPr/>
        </p:nvSpPr>
        <p:spPr>
          <a:xfrm>
            <a:off x="1600200" y="5791200"/>
            <a:ext cx="5791200" cy="646331"/>
          </a:xfrm>
          <a:prstGeom prst="rect">
            <a:avLst/>
          </a:prstGeom>
        </p:spPr>
        <p:txBody>
          <a:bodyPr wrap="square">
            <a:spAutoFit/>
          </a:bodyPr>
          <a:lstStyle/>
          <a:p>
            <a:pPr>
              <a:tabLst>
                <a:tab pos="539750" algn="l"/>
              </a:tabLst>
            </a:pPr>
            <a:r>
              <a:rPr lang="en-IN" b="1" dirty="0">
                <a:solidFill>
                  <a:srgbClr val="CC0000"/>
                </a:solidFill>
              </a:rPr>
              <a:t>Fig 2 	Stress &amp; Strain Variation Along the Depth of 	Beam</a:t>
            </a:r>
            <a:endParaRPr lang="en-IN" dirty="0">
              <a:solidFill>
                <a:srgbClr val="CC0000"/>
              </a:solidFill>
            </a:endParaRPr>
          </a:p>
        </p:txBody>
      </p:sp>
      <p:sp>
        <p:nvSpPr>
          <p:cNvPr id="15362" name="Text Box 2"/>
          <p:cNvSpPr txBox="1">
            <a:spLocks noChangeArrowheads="1"/>
          </p:cNvSpPr>
          <p:nvPr/>
        </p:nvSpPr>
        <p:spPr bwMode="auto">
          <a:xfrm>
            <a:off x="6553200" y="304800"/>
            <a:ext cx="12954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Beam Section</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363" name="Text Box 3"/>
          <p:cNvSpPr txBox="1">
            <a:spLocks noChangeArrowheads="1"/>
          </p:cNvSpPr>
          <p:nvPr/>
        </p:nvSpPr>
        <p:spPr bwMode="auto">
          <a:xfrm>
            <a:off x="5029200" y="152400"/>
            <a:ext cx="152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Strain Variation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364" name="Text Box 4"/>
          <p:cNvSpPr txBox="1">
            <a:spLocks noChangeArrowheads="1"/>
          </p:cNvSpPr>
          <p:nvPr/>
        </p:nvSpPr>
        <p:spPr bwMode="auto">
          <a:xfrm>
            <a:off x="7543800" y="0"/>
            <a:ext cx="1600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Stress Variation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pic>
        <p:nvPicPr>
          <p:cNvPr id="8" name="Picture 7" descr="E:\RC Design\scans\002.jpg"/>
          <p:cNvPicPr/>
          <p:nvPr/>
        </p:nvPicPr>
        <p:blipFill>
          <a:blip r:embed="rId2" cstate="print"/>
          <a:srcRect/>
          <a:stretch>
            <a:fillRect/>
          </a:stretch>
        </p:blipFill>
        <p:spPr bwMode="auto">
          <a:xfrm>
            <a:off x="1128712" y="3124200"/>
            <a:ext cx="6567487" cy="2438400"/>
          </a:xfrm>
          <a:prstGeom prst="rect">
            <a:avLst/>
          </a:prstGeom>
          <a:noFill/>
          <a:ln w="9525">
            <a:noFill/>
            <a:miter lim="800000"/>
            <a:headEnd/>
            <a:tailEnd/>
          </a:ln>
        </p:spPr>
      </p:pic>
      <p:sp>
        <p:nvSpPr>
          <p:cNvPr id="9" name="TextBox 8"/>
          <p:cNvSpPr txBox="1"/>
          <p:nvPr/>
        </p:nvSpPr>
        <p:spPr>
          <a:xfrm>
            <a:off x="1371600" y="5257800"/>
            <a:ext cx="14478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Beam Section</a:t>
            </a:r>
          </a:p>
        </p:txBody>
      </p:sp>
      <p:sp>
        <p:nvSpPr>
          <p:cNvPr id="10" name="TextBox 9"/>
          <p:cNvSpPr txBox="1"/>
          <p:nvPr/>
        </p:nvSpPr>
        <p:spPr>
          <a:xfrm>
            <a:off x="3200400" y="5334000"/>
            <a:ext cx="16002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Strain Variation</a:t>
            </a:r>
          </a:p>
        </p:txBody>
      </p:sp>
      <p:sp>
        <p:nvSpPr>
          <p:cNvPr id="11" name="TextBox 10"/>
          <p:cNvSpPr txBox="1"/>
          <p:nvPr/>
        </p:nvSpPr>
        <p:spPr>
          <a:xfrm>
            <a:off x="4876800" y="5334000"/>
            <a:ext cx="16002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Stress Variation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200329"/>
          </a:xfrm>
          <a:prstGeom prst="rect">
            <a:avLst/>
          </a:prstGeom>
        </p:spPr>
        <p:txBody>
          <a:bodyPr wrap="square">
            <a:spAutoFit/>
          </a:bodyPr>
          <a:lstStyle/>
          <a:p>
            <a:pPr marL="360363" indent="-360363" algn="just">
              <a:buFont typeface="Wingdings" pitchFamily="2" charset="2"/>
              <a:buChar char="Ø"/>
            </a:pPr>
            <a:r>
              <a:rPr lang="en-IN" b="1" dirty="0">
                <a:solidFill>
                  <a:srgbClr val="0000CC"/>
                </a:solidFill>
                <a:latin typeface="Times New Roman" pitchFamily="18" charset="0"/>
                <a:cs typeface="Times New Roman" pitchFamily="18" charset="0"/>
              </a:rPr>
              <a:t>For a given Rectangular Beam Section, the Limiting Values of M</a:t>
            </a:r>
            <a:r>
              <a:rPr lang="en-IN" b="1" baseline="-25000" dirty="0">
                <a:solidFill>
                  <a:srgbClr val="0000CC"/>
                </a:solidFill>
                <a:latin typeface="Times New Roman" pitchFamily="18" charset="0"/>
                <a:cs typeface="Times New Roman" pitchFamily="18" charset="0"/>
              </a:rPr>
              <a:t>U Lim</a:t>
            </a:r>
            <a:r>
              <a:rPr lang="en-IN" b="1" dirty="0">
                <a:solidFill>
                  <a:srgbClr val="0000CC"/>
                </a:solidFill>
                <a:latin typeface="Times New Roman" pitchFamily="18" charset="0"/>
                <a:cs typeface="Times New Roman" pitchFamily="18" charset="0"/>
              </a:rPr>
              <a:t> depends on the Grade of Concrete and the Grade of Steel. </a:t>
            </a:r>
          </a:p>
          <a:p>
            <a:pPr marL="360363" indent="-360363" algn="just">
              <a:buFont typeface="Wingdings" pitchFamily="2" charset="2"/>
              <a:buChar char="Ø"/>
            </a:pPr>
            <a:r>
              <a:rPr lang="en-IN" b="1" dirty="0">
                <a:solidFill>
                  <a:srgbClr val="0000CC"/>
                </a:solidFill>
                <a:latin typeface="Times New Roman" pitchFamily="18" charset="0"/>
                <a:cs typeface="Times New Roman" pitchFamily="18" charset="0"/>
              </a:rPr>
              <a:t>The Values of Limiting Moment of Resistance with respect to different Grades of Concrete and Steel are given in Table 2.</a:t>
            </a:r>
          </a:p>
        </p:txBody>
      </p:sp>
      <p:graphicFrame>
        <p:nvGraphicFramePr>
          <p:cNvPr id="3" name="Table 2"/>
          <p:cNvGraphicFramePr>
            <a:graphicFrameLocks noGrp="1"/>
          </p:cNvGraphicFramePr>
          <p:nvPr/>
        </p:nvGraphicFramePr>
        <p:xfrm>
          <a:off x="1219199" y="2051730"/>
          <a:ext cx="6477000" cy="2139270"/>
        </p:xfrm>
        <a:graphic>
          <a:graphicData uri="http://schemas.openxmlformats.org/drawingml/2006/table">
            <a:tbl>
              <a:tblPr/>
              <a:tblGrid>
                <a:gridCol w="1371601">
                  <a:extLst>
                    <a:ext uri="{9D8B030D-6E8A-4147-A177-3AD203B41FA5}">
                      <a16:colId xmlns:a16="http://schemas.microsoft.com/office/drawing/2014/main" val="20000"/>
                    </a:ext>
                  </a:extLst>
                </a:gridCol>
                <a:gridCol w="1218639">
                  <a:extLst>
                    <a:ext uri="{9D8B030D-6E8A-4147-A177-3AD203B41FA5}">
                      <a16:colId xmlns:a16="http://schemas.microsoft.com/office/drawing/2014/main" val="20001"/>
                    </a:ext>
                  </a:extLst>
                </a:gridCol>
                <a:gridCol w="1295120">
                  <a:extLst>
                    <a:ext uri="{9D8B030D-6E8A-4147-A177-3AD203B41FA5}">
                      <a16:colId xmlns:a16="http://schemas.microsoft.com/office/drawing/2014/main" val="20002"/>
                    </a:ext>
                  </a:extLst>
                </a:gridCol>
                <a:gridCol w="1295820">
                  <a:extLst>
                    <a:ext uri="{9D8B030D-6E8A-4147-A177-3AD203B41FA5}">
                      <a16:colId xmlns:a16="http://schemas.microsoft.com/office/drawing/2014/main" val="20003"/>
                    </a:ext>
                  </a:extLst>
                </a:gridCol>
                <a:gridCol w="1295820">
                  <a:extLst>
                    <a:ext uri="{9D8B030D-6E8A-4147-A177-3AD203B41FA5}">
                      <a16:colId xmlns:a16="http://schemas.microsoft.com/office/drawing/2014/main" val="20004"/>
                    </a:ext>
                  </a:extLst>
                </a:gridCol>
              </a:tblGrid>
              <a:tr h="533401">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Grade of Concrete</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250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415</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500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550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47">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General</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0.148f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0.138f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0.133f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0.130f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1174">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M 20</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2.96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6350" algn="ctr">
                        <a:lnSpc>
                          <a:spcPct val="150000"/>
                        </a:lnSpc>
                        <a:spcAft>
                          <a:spcPts val="0"/>
                        </a:spcAft>
                      </a:pPr>
                      <a:r>
                        <a:rPr lang="en-IN" sz="1400" b="1" dirty="0">
                          <a:solidFill>
                            <a:srgbClr val="0000CC"/>
                          </a:solidFill>
                          <a:latin typeface="Times New Roman"/>
                          <a:ea typeface="Times New Roman"/>
                          <a:cs typeface="Times New Roman"/>
                        </a:rPr>
                        <a:t>2.76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2.66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2.60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1174">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M 25</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3.70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3.45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3.33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3.25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1174">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M 30</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4.4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4.14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3.99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3.90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2225" name="Rectangle 1"/>
          <p:cNvSpPr>
            <a:spLocks noChangeArrowheads="1"/>
          </p:cNvSpPr>
          <p:nvPr/>
        </p:nvSpPr>
        <p:spPr bwMode="auto">
          <a:xfrm>
            <a:off x="1143000" y="1524000"/>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Table 2:	Limiting Moment of Resistance (N-mm)</a:t>
            </a:r>
            <a:endParaRPr kumimoji="0" lang="en-US" sz="1600" b="0" i="0" u="none" strike="noStrike" cap="none" normalizeH="0" baseline="0" dirty="0">
              <a:ln>
                <a:noFill/>
              </a:ln>
              <a:solidFill>
                <a:srgbClr val="CC3300"/>
              </a:solidFill>
              <a:effectLst/>
              <a:latin typeface="Arial" pitchFamily="34" charset="0"/>
              <a:cs typeface="Arial" pitchFamily="34" charset="0"/>
            </a:endParaRPr>
          </a:p>
        </p:txBody>
      </p:sp>
      <p:sp>
        <p:nvSpPr>
          <p:cNvPr id="52226" name="Rectangle 2"/>
          <p:cNvSpPr>
            <a:spLocks noChangeArrowheads="1"/>
          </p:cNvSpPr>
          <p:nvPr/>
        </p:nvSpPr>
        <p:spPr bwMode="auto">
          <a:xfrm>
            <a:off x="228600" y="4419600"/>
            <a:ext cx="8686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percentage of Tensile Reinforcement Corresponding to Limiting Moment of Resistance is obtained by equating the forces of tension and compression</a:t>
            </a:r>
          </a:p>
          <a:p>
            <a:pPr marL="0" marR="0" lvl="0" indent="0" algn="just"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algn="just" fontAlgn="base">
              <a:spcBef>
                <a:spcPct val="0"/>
              </a:spcBef>
              <a:spcAft>
                <a:spcPct val="0"/>
              </a:spcAft>
              <a:tabLst>
                <a:tab pos="900113" algn="l"/>
                <a:tab pos="2159000" algn="l"/>
                <a:tab pos="2593975" algn="l"/>
              </a:tabLst>
            </a:pPr>
            <a:r>
              <a:rPr lang="en-IN" dirty="0"/>
              <a:t>	</a:t>
            </a:r>
            <a:r>
              <a:rPr lang="en-IN" b="1" dirty="0">
                <a:solidFill>
                  <a:srgbClr val="0000CC"/>
                </a:solidFill>
                <a:latin typeface="Times New Roman" pitchFamily="18" charset="0"/>
                <a:cs typeface="Times New Roman" pitchFamily="18" charset="0"/>
              </a:rPr>
              <a:t>0.87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Y</a:t>
            </a:r>
            <a:r>
              <a:rPr lang="en-IN" b="1" dirty="0">
                <a:solidFill>
                  <a:srgbClr val="0000CC"/>
                </a:solidFill>
                <a:latin typeface="Times New Roman" pitchFamily="18" charset="0"/>
                <a:cs typeface="Times New Roman" pitchFamily="18" charset="0"/>
              </a:rPr>
              <a:t> A</a:t>
            </a:r>
            <a:r>
              <a:rPr lang="en-IN" b="1" baseline="-25000" dirty="0">
                <a:solidFill>
                  <a:srgbClr val="0000CC"/>
                </a:solidFill>
                <a:latin typeface="Times New Roman" pitchFamily="18" charset="0"/>
                <a:cs typeface="Times New Roman" pitchFamily="18" charset="0"/>
              </a:rPr>
              <a:t>t</a:t>
            </a:r>
            <a:r>
              <a:rPr lang="en-IN" b="1" dirty="0">
                <a:solidFill>
                  <a:srgbClr val="0000CC"/>
                </a:solidFill>
                <a:latin typeface="Times New Roman" pitchFamily="18" charset="0"/>
                <a:cs typeface="Times New Roman" pitchFamily="18" charset="0"/>
              </a:rPr>
              <a:t>  	=	0.36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CK</a:t>
            </a:r>
            <a:r>
              <a:rPr lang="en-IN" b="1" dirty="0">
                <a:solidFill>
                  <a:srgbClr val="0000CC"/>
                </a:solidFill>
                <a:latin typeface="Times New Roman" pitchFamily="18" charset="0"/>
                <a:cs typeface="Times New Roman" pitchFamily="18" charset="0"/>
              </a:rPr>
              <a:t> b X</a:t>
            </a:r>
            <a:r>
              <a:rPr lang="en-IN" b="1" baseline="-25000" dirty="0">
                <a:solidFill>
                  <a:srgbClr val="0000CC"/>
                </a:solidFill>
                <a:latin typeface="Times New Roman" pitchFamily="18" charset="0"/>
                <a:cs typeface="Times New Roman" pitchFamily="18" charset="0"/>
              </a:rPr>
              <a:t>U Lim</a:t>
            </a:r>
            <a:r>
              <a:rPr lang="en-IN" b="1" dirty="0">
                <a:solidFill>
                  <a:srgbClr val="0000CC"/>
                </a:solidFill>
                <a:latin typeface="Times New Roman" pitchFamily="18" charset="0"/>
                <a:cs typeface="Times New Roman" pitchFamily="18" charset="0"/>
              </a:rPr>
              <a:t>  </a:t>
            </a:r>
          </a:p>
          <a:p>
            <a:pPr algn="just" fontAlgn="base">
              <a:spcBef>
                <a:spcPct val="0"/>
              </a:spcBef>
              <a:spcAft>
                <a:spcPct val="0"/>
              </a:spcAft>
              <a:tabLst>
                <a:tab pos="900113" algn="l"/>
                <a:tab pos="2159000" algn="l"/>
                <a:tab pos="2593975" algn="l"/>
              </a:tabLst>
            </a:pPr>
            <a:endParaRPr lang="en-IN" b="1" dirty="0">
              <a:solidFill>
                <a:srgbClr val="0000CC"/>
              </a:solidFill>
              <a:latin typeface="Times New Roman" pitchFamily="18" charset="0"/>
              <a:cs typeface="Times New Roman" pitchFamily="18" charset="0"/>
            </a:endParaRPr>
          </a:p>
          <a:p>
            <a:pPr algn="just" fontAlgn="base">
              <a:spcBef>
                <a:spcPct val="0"/>
              </a:spcBef>
              <a:spcAft>
                <a:spcPct val="0"/>
              </a:spcAft>
              <a:tabLst>
                <a:tab pos="900113" algn="l"/>
                <a:tab pos="2159000" algn="l"/>
                <a:tab pos="2593975" algn="l"/>
              </a:tabLst>
            </a:pPr>
            <a:endParaRPr lang="en-IN" b="1" dirty="0">
              <a:solidFill>
                <a:srgbClr val="0000CC"/>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Arial" pitchFamily="34" charset="0"/>
              <a:cs typeface="Arial" pitchFamily="34" charset="0"/>
            </a:endParaRPr>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22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5772150"/>
            <a:ext cx="1838325" cy="476250"/>
          </a:xfrm>
          <a:prstGeom prst="rect">
            <a:avLst/>
          </a:prstGeom>
          <a:noFill/>
        </p:spPr>
      </p:pic>
      <p:sp>
        <p:nvSpPr>
          <p:cNvPr id="8" name="Rectangle 7"/>
          <p:cNvSpPr/>
          <p:nvPr/>
        </p:nvSpPr>
        <p:spPr>
          <a:xfrm>
            <a:off x="1600200" y="5715000"/>
            <a:ext cx="20574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32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9200" y="304800"/>
            <a:ext cx="1220893" cy="533400"/>
          </a:xfrm>
          <a:prstGeom prst="rect">
            <a:avLst/>
          </a:prstGeom>
          <a:noFill/>
        </p:spPr>
      </p:pic>
      <p:sp>
        <p:nvSpPr>
          <p:cNvPr id="53251" name="Rectangle 3"/>
          <p:cNvSpPr>
            <a:spLocks noChangeArrowheads="1"/>
          </p:cNvSpPr>
          <p:nvPr/>
        </p:nvSpPr>
        <p:spPr bwMode="auto">
          <a:xfrm>
            <a:off x="228600" y="1"/>
            <a:ext cx="8686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Let,</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The limiting values of tensile reinforcement percentage corresponding to different grades of steel and concrete in a Singly Reinforced Beam are given in Table 3.</a:t>
            </a:r>
          </a:p>
        </p:txBody>
      </p:sp>
      <p:sp>
        <p:nvSpPr>
          <p:cNvPr id="532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325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1066800"/>
            <a:ext cx="3019044" cy="533400"/>
          </a:xfrm>
          <a:prstGeom prst="rect">
            <a:avLst/>
          </a:prstGeom>
          <a:noFill/>
        </p:spPr>
      </p:pic>
      <p:sp>
        <p:nvSpPr>
          <p:cNvPr id="7" name="Rectangle 6"/>
          <p:cNvSpPr/>
          <p:nvPr/>
        </p:nvSpPr>
        <p:spPr>
          <a:xfrm>
            <a:off x="914400" y="914400"/>
            <a:ext cx="3276600" cy="990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p:cNvGraphicFramePr>
            <a:graphicFrameLocks noGrp="1"/>
          </p:cNvGraphicFramePr>
          <p:nvPr/>
        </p:nvGraphicFramePr>
        <p:xfrm>
          <a:off x="1295401" y="3352800"/>
          <a:ext cx="6324599" cy="1752791"/>
        </p:xfrm>
        <a:graphic>
          <a:graphicData uri="http://schemas.openxmlformats.org/drawingml/2006/table">
            <a:tbl>
              <a:tblPr/>
              <a:tblGrid>
                <a:gridCol w="1219199">
                  <a:extLst>
                    <a:ext uri="{9D8B030D-6E8A-4147-A177-3AD203B41FA5}">
                      <a16:colId xmlns:a16="http://schemas.microsoft.com/office/drawing/2014/main" val="20000"/>
                    </a:ext>
                  </a:extLst>
                </a:gridCol>
                <a:gridCol w="1275904">
                  <a:extLst>
                    <a:ext uri="{9D8B030D-6E8A-4147-A177-3AD203B41FA5}">
                      <a16:colId xmlns:a16="http://schemas.microsoft.com/office/drawing/2014/main" val="20001"/>
                    </a:ext>
                  </a:extLst>
                </a:gridCol>
                <a:gridCol w="1304740">
                  <a:extLst>
                    <a:ext uri="{9D8B030D-6E8A-4147-A177-3AD203B41FA5}">
                      <a16:colId xmlns:a16="http://schemas.microsoft.com/office/drawing/2014/main" val="20002"/>
                    </a:ext>
                  </a:extLst>
                </a:gridCol>
                <a:gridCol w="1305446">
                  <a:extLst>
                    <a:ext uri="{9D8B030D-6E8A-4147-A177-3AD203B41FA5}">
                      <a16:colId xmlns:a16="http://schemas.microsoft.com/office/drawing/2014/main" val="20003"/>
                    </a:ext>
                  </a:extLst>
                </a:gridCol>
                <a:gridCol w="1219310">
                  <a:extLst>
                    <a:ext uri="{9D8B030D-6E8A-4147-A177-3AD203B41FA5}">
                      <a16:colId xmlns:a16="http://schemas.microsoft.com/office/drawing/2014/main" val="20004"/>
                    </a:ext>
                  </a:extLst>
                </a:gridCol>
              </a:tblGrid>
              <a:tr h="0">
                <a:tc>
                  <a:txBody>
                    <a:bodyPr/>
                    <a:lstStyle/>
                    <a:p>
                      <a:pPr marL="6350" indent="0" algn="ctr">
                        <a:lnSpc>
                          <a:spcPct val="115000"/>
                        </a:lnSpc>
                        <a:spcAft>
                          <a:spcPts val="0"/>
                        </a:spcAft>
                      </a:pPr>
                      <a:r>
                        <a:rPr lang="en-IN" sz="1600" b="1" dirty="0">
                          <a:solidFill>
                            <a:srgbClr val="C00000"/>
                          </a:solidFill>
                          <a:latin typeface="Times New Roman"/>
                          <a:ea typeface="Times New Roman"/>
                          <a:cs typeface="Times New Roman"/>
                        </a:rPr>
                        <a:t>Grade of Concrete</a:t>
                      </a:r>
                      <a:endParaRPr lang="en-IN" sz="16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6350" indent="0" algn="ctr">
                        <a:lnSpc>
                          <a:spcPct val="115000"/>
                        </a:lnSpc>
                        <a:spcAft>
                          <a:spcPts val="0"/>
                        </a:spcAft>
                      </a:pPr>
                      <a:r>
                        <a:rPr lang="en-IN" sz="1600" b="1" dirty="0">
                          <a:solidFill>
                            <a:srgbClr val="C00000"/>
                          </a:solidFill>
                          <a:latin typeface="Times New Roman"/>
                          <a:ea typeface="Times New Roman"/>
                          <a:cs typeface="Times New Roman"/>
                        </a:rPr>
                        <a:t>Percentage of Tensile Steel</a:t>
                      </a:r>
                      <a:endParaRPr lang="en-IN" sz="16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0">
                <a:tc>
                  <a:txBody>
                    <a:bodyPr/>
                    <a:lstStyle/>
                    <a:p>
                      <a:pPr marL="0" indent="7938" algn="ctr">
                        <a:lnSpc>
                          <a:spcPct val="115000"/>
                        </a:lnSpc>
                        <a:spcAft>
                          <a:spcPts val="0"/>
                        </a:spcAft>
                      </a:pPr>
                      <a:r>
                        <a:rPr lang="en-IN" sz="1400" b="1" dirty="0" err="1">
                          <a:solidFill>
                            <a:srgbClr val="CC0099"/>
                          </a:solidFill>
                          <a:latin typeface="Times New Roman"/>
                          <a:ea typeface="Times New Roman"/>
                          <a:cs typeface="Times New Roman"/>
                        </a:rPr>
                        <a:t>f</a:t>
                      </a:r>
                      <a:r>
                        <a:rPr lang="en-IN" sz="1400" b="1" baseline="-25000" dirty="0" err="1">
                          <a:solidFill>
                            <a:srgbClr val="CC0099"/>
                          </a:solidFill>
                          <a:latin typeface="Times New Roman"/>
                          <a:ea typeface="Times New Roman"/>
                          <a:cs typeface="Times New Roman"/>
                        </a:rPr>
                        <a:t>CK</a:t>
                      </a:r>
                      <a:r>
                        <a:rPr lang="en-IN" sz="1400" b="1" dirty="0">
                          <a:solidFill>
                            <a:srgbClr val="CC0099"/>
                          </a:solidFill>
                          <a:latin typeface="Times New Roman"/>
                          <a:ea typeface="Times New Roman"/>
                          <a:cs typeface="Times New Roman"/>
                        </a:rPr>
                        <a:t>  (N/mm</a:t>
                      </a:r>
                      <a:r>
                        <a:rPr lang="en-IN" sz="1400" b="1" baseline="30000" dirty="0">
                          <a:solidFill>
                            <a:srgbClr val="CC0099"/>
                          </a:solidFill>
                          <a:latin typeface="Times New Roman"/>
                          <a:ea typeface="Times New Roman"/>
                          <a:cs typeface="Times New Roman"/>
                        </a:rPr>
                        <a:t>2</a:t>
                      </a:r>
                      <a:r>
                        <a:rPr lang="en-IN" sz="1400" b="1" dirty="0">
                          <a:solidFill>
                            <a:srgbClr val="CC0099"/>
                          </a:solidFill>
                          <a:latin typeface="Times New Roman"/>
                          <a:ea typeface="Times New Roman"/>
                          <a:cs typeface="Times New Roman"/>
                        </a:rPr>
                        <a:t>)</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250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415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500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550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M 20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1.76</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0.96</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0.76</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0.66</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M 25</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2.20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1.19</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0.94</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0.83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M 30</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2.64</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1.43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1.13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1.00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3254" name="Rectangle 6"/>
          <p:cNvSpPr>
            <a:spLocks noChangeArrowheads="1"/>
          </p:cNvSpPr>
          <p:nvPr/>
        </p:nvSpPr>
        <p:spPr bwMode="auto">
          <a:xfrm>
            <a:off x="1295400" y="2971800"/>
            <a:ext cx="5181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Table 3:	Limiting Tensile Steel in Rectangular Section (%</a:t>
            </a: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rmAutofit/>
          </a:bodyPr>
          <a:lstStyle/>
          <a:p>
            <a:pPr>
              <a:buNone/>
            </a:pPr>
            <a:r>
              <a:rPr lang="en-IN" sz="1800" b="1" u="sng" dirty="0">
                <a:solidFill>
                  <a:srgbClr val="C00000"/>
                </a:solidFill>
              </a:rPr>
              <a:t>Minimum and Maximum Tension Reinforcement</a:t>
            </a:r>
            <a:endParaRPr lang="en-IN" sz="1800" dirty="0">
              <a:solidFill>
                <a:srgbClr val="C00000"/>
              </a:solidFill>
            </a:endParaRPr>
          </a:p>
          <a:p>
            <a:pPr>
              <a:buNone/>
            </a:pPr>
            <a:endParaRPr lang="en-IN" sz="1800" b="1" i="1" u="sng" dirty="0"/>
          </a:p>
          <a:p>
            <a:pPr>
              <a:buNone/>
            </a:pPr>
            <a:r>
              <a:rPr lang="en-IN" sz="1800" b="1" i="1" u="sng" dirty="0">
                <a:solidFill>
                  <a:srgbClr val="336600"/>
                </a:solidFill>
                <a:latin typeface="Times New Roman" pitchFamily="18" charset="0"/>
                <a:cs typeface="Times New Roman" pitchFamily="18" charset="0"/>
              </a:rPr>
              <a:t>Minimum Reinforcement </a:t>
            </a:r>
            <a:r>
              <a:rPr lang="en-IN" sz="1800" dirty="0">
                <a:solidFill>
                  <a:srgbClr val="336600"/>
                </a:solidFill>
              </a:rPr>
              <a:t>:</a:t>
            </a:r>
            <a:r>
              <a:rPr lang="en-IN" sz="1800" dirty="0"/>
              <a:t> </a:t>
            </a:r>
            <a:r>
              <a:rPr lang="en-IN" sz="1800" b="1" dirty="0">
                <a:solidFill>
                  <a:srgbClr val="FF3399"/>
                </a:solidFill>
                <a:latin typeface="Times New Roman" pitchFamily="18" charset="0"/>
                <a:cs typeface="Times New Roman" pitchFamily="18" charset="0"/>
              </a:rPr>
              <a:t>[ As per Clause 26.5.1.1; pp. 46; of IS 456 - 2000 ]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minimum area of tension reinforcement should not be less than that given by the following : </a:t>
            </a: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a:t>
            </a:r>
          </a:p>
          <a:p>
            <a:pPr>
              <a:buNone/>
            </a:pP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S</a:t>
            </a:r>
            <a:r>
              <a:rPr lang="en-IN" sz="1800" b="1" dirty="0">
                <a:solidFill>
                  <a:srgbClr val="0000CC"/>
                </a:solidFill>
                <a:latin typeface="Times New Roman" pitchFamily="18" charset="0"/>
                <a:cs typeface="Times New Roman" pitchFamily="18" charset="0"/>
              </a:rPr>
              <a:t>	=	Minimum Area of Tension Reinforcement</a:t>
            </a:r>
          </a:p>
          <a:p>
            <a:pPr>
              <a:buNone/>
            </a:pPr>
            <a:r>
              <a:rPr lang="en-IN" sz="1800" b="1" dirty="0">
                <a:solidFill>
                  <a:srgbClr val="0000CC"/>
                </a:solidFill>
                <a:latin typeface="Times New Roman" pitchFamily="18" charset="0"/>
                <a:cs typeface="Times New Roman" pitchFamily="18" charset="0"/>
              </a:rPr>
              <a:t>	b	=	Breadth of Beam or breadth of Web of T-Beam</a:t>
            </a:r>
          </a:p>
          <a:p>
            <a:pPr>
              <a:buNone/>
            </a:pPr>
            <a:r>
              <a:rPr lang="en-IN" sz="1800" dirty="0"/>
              <a:t>	</a:t>
            </a:r>
            <a:r>
              <a:rPr lang="en-IN" sz="1800" b="1" dirty="0">
                <a:solidFill>
                  <a:srgbClr val="0000CC"/>
                </a:solidFill>
                <a:latin typeface="Times New Roman" pitchFamily="18" charset="0"/>
                <a:cs typeface="Times New Roman" pitchFamily="18" charset="0"/>
              </a:rPr>
              <a:t>d	=	Effective depth of Beam</a:t>
            </a:r>
          </a:p>
          <a:p>
            <a:pPr>
              <a:buNone/>
            </a:pP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Y</a:t>
            </a:r>
            <a:r>
              <a:rPr lang="en-IN" sz="1800" b="1" dirty="0">
                <a:solidFill>
                  <a:srgbClr val="0000CC"/>
                </a:solidFill>
                <a:latin typeface="Times New Roman" pitchFamily="18" charset="0"/>
                <a:cs typeface="Times New Roman" pitchFamily="18" charset="0"/>
              </a:rPr>
              <a:t>	=	Characteristic Strength of Steel Reinforcement in N/mm</a:t>
            </a:r>
            <a:r>
              <a:rPr lang="en-IN" sz="1800" b="1" baseline="-25000" dirty="0">
                <a:solidFill>
                  <a:srgbClr val="0000CC"/>
                </a:solidFill>
                <a:latin typeface="Times New Roman" pitchFamily="18" charset="0"/>
                <a:cs typeface="Times New Roman" pitchFamily="18" charset="0"/>
              </a:rPr>
              <a:t>2</a:t>
            </a:r>
            <a:r>
              <a:rPr lang="en-IN" sz="1800" b="1" dirty="0">
                <a:solidFill>
                  <a:srgbClr val="0000CC"/>
                </a:solidFill>
                <a:latin typeface="Times New Roman" pitchFamily="18" charset="0"/>
                <a:cs typeface="Times New Roman" pitchFamily="18" charset="0"/>
              </a:rPr>
              <a:t> </a:t>
            </a:r>
          </a:p>
          <a:p>
            <a:pPr algn="just">
              <a:buNone/>
            </a:pPr>
            <a:endParaRPr lang="en-IN" sz="1800" b="1" dirty="0">
              <a:solidFill>
                <a:srgbClr val="336600"/>
              </a:solidFill>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Maximum Reinforcement </a:t>
            </a:r>
            <a:r>
              <a:rPr lang="en-IN" sz="1800" dirty="0">
                <a:solidFill>
                  <a:srgbClr val="336600"/>
                </a:solidFill>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IN" sz="1800" b="1" dirty="0">
                <a:solidFill>
                  <a:srgbClr val="0000CC"/>
                </a:solidFill>
                <a:latin typeface="Times New Roman" pitchFamily="18" charset="0"/>
                <a:cs typeface="Times New Roman" pitchFamily="18" charset="0"/>
              </a:rPr>
              <a:t>The maximum area of tension reinforcement should not exceed 4% of the Gross Cross-Sectional area of beam to avoid difficulty in placing and compacting concrete properly in the formwork  i.e.</a:t>
            </a:r>
          </a:p>
          <a:p>
            <a:pPr algn="just">
              <a:buNone/>
              <a:tabLst>
                <a:tab pos="1079500" algn="l"/>
                <a:tab pos="1798638" algn="l"/>
                <a:tab pos="2517775" algn="l"/>
              </a:tabLst>
            </a:pPr>
            <a:r>
              <a:rPr lang="en-IN" sz="1800" dirty="0"/>
              <a:t>		</a:t>
            </a:r>
            <a:r>
              <a:rPr lang="en-IN" sz="1800" b="1" dirty="0">
                <a:solidFill>
                  <a:srgbClr val="660066"/>
                </a:solidFill>
                <a:latin typeface="Times New Roman" pitchFamily="18" charset="0"/>
                <a:cs typeface="Times New Roman" pitchFamily="18" charset="0"/>
              </a:rPr>
              <a:t>A</a:t>
            </a:r>
            <a:r>
              <a:rPr lang="en-IN" sz="1800" b="1" baseline="-25000" dirty="0">
                <a:solidFill>
                  <a:srgbClr val="660066"/>
                </a:solidFill>
                <a:latin typeface="Times New Roman" pitchFamily="18" charset="0"/>
                <a:cs typeface="Times New Roman" pitchFamily="18" charset="0"/>
              </a:rPr>
              <a:t>SM</a:t>
            </a:r>
            <a:r>
              <a:rPr lang="en-IN" sz="1800" b="1" dirty="0">
                <a:solidFill>
                  <a:srgbClr val="660066"/>
                </a:solidFill>
                <a:latin typeface="Times New Roman" pitchFamily="18" charset="0"/>
                <a:cs typeface="Times New Roman" pitchFamily="18" charset="0"/>
              </a:rPr>
              <a:t>	&gt;	0.04 b D</a:t>
            </a:r>
            <a:endParaRPr lang="en-IN" sz="1800" dirty="0">
              <a:solidFill>
                <a:srgbClr val="660066"/>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63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5999" y="1981200"/>
            <a:ext cx="1081177" cy="6096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788BB-4046-96B3-7AA6-2A0815A849E8}"/>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a:extLst>
              <a:ext uri="{FF2B5EF4-FFF2-40B4-BE49-F238E27FC236}">
                <a16:creationId xmlns:a16="http://schemas.microsoft.com/office/drawing/2014/main" id="{7022B543-9A82-D53C-9ABB-A67099170AC4}"/>
              </a:ext>
            </a:extLst>
          </p:cNvPr>
          <p:cNvSpPr txBox="1"/>
          <p:nvPr/>
        </p:nvSpPr>
        <p:spPr>
          <a:xfrm>
            <a:off x="1219200" y="1828800"/>
            <a:ext cx="6934200" cy="2800767"/>
          </a:xfrm>
          <a:prstGeom prst="rect">
            <a:avLst/>
          </a:prstGeom>
          <a:noFill/>
        </p:spPr>
        <p:txBody>
          <a:bodyPr wrap="square">
            <a:spAutoFit/>
          </a:bodyPr>
          <a:lstStyle/>
          <a:p>
            <a:pPr algn="ctr"/>
            <a:r>
              <a:rPr lang="en-US" sz="8800" b="1" dirty="0">
                <a:solidFill>
                  <a:srgbClr val="C00000"/>
                </a:solidFill>
                <a:latin typeface="Times New Roman" panose="02020603050405020304" pitchFamily="18" charset="0"/>
                <a:cs typeface="Times New Roman" panose="02020603050405020304" pitchFamily="18" charset="0"/>
              </a:rPr>
              <a:t>THANK YOU</a:t>
            </a:r>
          </a:p>
        </p:txBody>
      </p:sp>
      <p:sp>
        <p:nvSpPr>
          <p:cNvPr id="6" name="TextBox 5">
            <a:extLst>
              <a:ext uri="{FF2B5EF4-FFF2-40B4-BE49-F238E27FC236}">
                <a16:creationId xmlns:a16="http://schemas.microsoft.com/office/drawing/2014/main" id="{9C6A3350-ACCE-B986-AC1D-2D8EC966943C}"/>
              </a:ext>
            </a:extLst>
          </p:cNvPr>
          <p:cNvSpPr txBox="1"/>
          <p:nvPr/>
        </p:nvSpPr>
        <p:spPr>
          <a:xfrm>
            <a:off x="914400" y="5257800"/>
            <a:ext cx="73914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For given your Time</a:t>
            </a:r>
          </a:p>
        </p:txBody>
      </p:sp>
    </p:spTree>
    <p:extLst>
      <p:ext uri="{BB962C8B-B14F-4D97-AF65-F5344CB8AC3E}">
        <p14:creationId xmlns:p14="http://schemas.microsoft.com/office/powerpoint/2010/main" val="41949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normAutofit/>
          </a:bodyPr>
          <a:lstStyle/>
          <a:p>
            <a:pPr>
              <a:buNone/>
            </a:pPr>
            <a:r>
              <a:rPr lang="en-IN" sz="1800" b="1" u="sng" dirty="0">
                <a:latin typeface="Times New Roman" pitchFamily="18" charset="0"/>
                <a:cs typeface="Times New Roman" pitchFamily="18" charset="0"/>
              </a:rPr>
              <a:t>ASSUMPTIONS </a:t>
            </a:r>
            <a:r>
              <a:rPr lang="en-IN" sz="1800" dirty="0"/>
              <a:t> </a:t>
            </a:r>
          </a:p>
          <a:p>
            <a:pPr marL="539750" indent="-360363" algn="just">
              <a:buNone/>
            </a:pPr>
            <a:r>
              <a:rPr lang="en-IN" sz="1800" b="1" dirty="0">
                <a:solidFill>
                  <a:srgbClr val="0000CC"/>
                </a:solidFill>
              </a:rPr>
              <a:t>1</a:t>
            </a:r>
            <a:r>
              <a:rPr lang="en-IN" sz="1800" dirty="0"/>
              <a:t>	</a:t>
            </a:r>
            <a:r>
              <a:rPr lang="en-IN" sz="1800" b="1" dirty="0">
                <a:solidFill>
                  <a:srgbClr val="0000CC"/>
                </a:solidFill>
                <a:latin typeface="Times New Roman" pitchFamily="18" charset="0"/>
                <a:cs typeface="Times New Roman" pitchFamily="18" charset="0"/>
              </a:rPr>
              <a:t>A Section which is Plane before Bending remains Plain after Bending</a:t>
            </a:r>
          </a:p>
          <a:p>
            <a:pPr marL="539750" indent="-360363" algn="just">
              <a:buNone/>
            </a:pPr>
            <a:r>
              <a:rPr lang="en-IN" sz="1800" b="1" dirty="0">
                <a:solidFill>
                  <a:srgbClr val="0000CC"/>
                </a:solidFill>
                <a:latin typeface="Times New Roman" pitchFamily="18" charset="0"/>
                <a:cs typeface="Times New Roman" pitchFamily="18" charset="0"/>
              </a:rPr>
              <a:t>2	Bond between Steel and Concrete is perfect within the Elastic Limit of Steel </a:t>
            </a:r>
          </a:p>
          <a:p>
            <a:pPr marL="539750" indent="-360363" algn="just">
              <a:buNone/>
            </a:pPr>
            <a:r>
              <a:rPr lang="en-IN" sz="1800" b="1" dirty="0">
                <a:solidFill>
                  <a:srgbClr val="0000CC"/>
                </a:solidFill>
                <a:latin typeface="Times New Roman" pitchFamily="18" charset="0"/>
                <a:cs typeface="Times New Roman" pitchFamily="18" charset="0"/>
              </a:rPr>
              <a:t>3	The Stress Strain Relationship of Steel and Concrete under Working Loads is a Straight Line</a:t>
            </a:r>
          </a:p>
          <a:p>
            <a:pPr marL="539750" indent="-360363" algn="just">
              <a:buNone/>
            </a:pPr>
            <a:r>
              <a:rPr lang="en-IN" sz="1800" b="1" dirty="0">
                <a:solidFill>
                  <a:srgbClr val="0000CC"/>
                </a:solidFill>
                <a:latin typeface="Times New Roman" pitchFamily="18" charset="0"/>
                <a:cs typeface="Times New Roman" pitchFamily="18" charset="0"/>
              </a:rPr>
              <a:t>4	Concrete is Elastic i.e. Stress varies Linearly from Zero at the Neutral Axis to a maximum at the extreme fibre.</a:t>
            </a:r>
          </a:p>
          <a:p>
            <a:pPr marL="539750" indent="-360363" algn="just">
              <a:buNone/>
            </a:pPr>
            <a:r>
              <a:rPr lang="en-IN" sz="1800" b="1" dirty="0">
                <a:solidFill>
                  <a:srgbClr val="0000CC"/>
                </a:solidFill>
                <a:latin typeface="Times New Roman" pitchFamily="18" charset="0"/>
                <a:cs typeface="Times New Roman" pitchFamily="18" charset="0"/>
              </a:rPr>
              <a:t>5	The Modular Ratio 'm' has the value   </a:t>
            </a:r>
          </a:p>
          <a:p>
            <a:pPr algn="just">
              <a:buNone/>
            </a:pPr>
            <a:r>
              <a:rPr lang="en-IN" sz="1800" b="1" dirty="0">
                <a:solidFill>
                  <a:srgbClr val="0000CC"/>
                </a:solidFill>
                <a:latin typeface="Times New Roman" pitchFamily="18" charset="0"/>
                <a:cs typeface="Times New Roman" pitchFamily="18" charset="0"/>
              </a:rPr>
              <a:t>	Where:-</a:t>
            </a:r>
          </a:p>
          <a:p>
            <a:pPr algn="just">
              <a:buNone/>
            </a:pP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σ</a:t>
            </a:r>
            <a:r>
              <a:rPr lang="en-IN" sz="1800" b="1" baseline="-25000" dirty="0" err="1">
                <a:solidFill>
                  <a:srgbClr val="0000CC"/>
                </a:solidFill>
                <a:latin typeface="Times New Roman" pitchFamily="18" charset="0"/>
                <a:cs typeface="Times New Roman" pitchFamily="18" charset="0"/>
              </a:rPr>
              <a:t>cbc</a:t>
            </a:r>
            <a:r>
              <a:rPr lang="en-IN" sz="1800" b="1" baseline="-25000"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:-Permissible Compressive Strength due to Bending in </a:t>
            </a:r>
            <a:r>
              <a:rPr lang="en-IN" sz="1800" b="1" dirty="0" err="1">
                <a:solidFill>
                  <a:srgbClr val="0000CC"/>
                </a:solidFill>
                <a:latin typeface="Times New Roman" pitchFamily="18" charset="0"/>
                <a:cs typeface="Times New Roman" pitchFamily="18" charset="0"/>
              </a:rPr>
              <a:t>MPa</a:t>
            </a:r>
            <a:endParaRPr lang="en-IN" sz="1800" b="1" dirty="0">
              <a:solidFill>
                <a:srgbClr val="0000CC"/>
              </a:solidFill>
              <a:latin typeface="Times New Roman" pitchFamily="18" charset="0"/>
              <a:cs typeface="Times New Roman" pitchFamily="18" charset="0"/>
            </a:endParaRPr>
          </a:p>
          <a:p>
            <a:pPr>
              <a:buNone/>
            </a:pPr>
            <a:endParaRPr lang="en-IN" sz="1800" b="1" u="sng" dirty="0"/>
          </a:p>
          <a:p>
            <a:pPr>
              <a:buNone/>
            </a:pPr>
            <a:r>
              <a:rPr lang="en-IN" sz="1800" b="1" u="sng" dirty="0">
                <a:solidFill>
                  <a:srgbClr val="CC3300"/>
                </a:solidFill>
              </a:rPr>
              <a:t>Permissible Stresses</a:t>
            </a:r>
            <a:r>
              <a:rPr lang="en-IN" sz="1800" b="1" dirty="0">
                <a:solidFill>
                  <a:srgbClr val="CC3300"/>
                </a:solidFill>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Although the Stresses  are kept within the Elastic Limits and most of the Strength is not taken into account, the Stresses in Concrete and Steel are further reduced by a Factor of Safety to account for uncertainties in the Estimation of the Working Loads and variations in the Properties of Materials </a:t>
            </a:r>
            <a:endParaRPr lang="en-IN" sz="1800" dirty="0"/>
          </a:p>
          <a:p>
            <a:pPr>
              <a:buNone/>
            </a:pPr>
            <a:r>
              <a:rPr lang="en-IN" sz="1800" b="1" u="dash" dirty="0">
                <a:solidFill>
                  <a:srgbClr val="CC0000"/>
                </a:solidFill>
                <a:latin typeface="Times New Roman" pitchFamily="18" charset="0"/>
                <a:cs typeface="Times New Roman" pitchFamily="18" charset="0"/>
              </a:rPr>
              <a:t>Factor of Safety</a:t>
            </a:r>
            <a:endParaRPr lang="en-IN" sz="1800" b="1" dirty="0">
              <a:solidFill>
                <a:srgbClr val="CC0000"/>
              </a:solidFill>
              <a:latin typeface="Times New Roman" pitchFamily="18" charset="0"/>
              <a:cs typeface="Times New Roman" pitchFamily="18" charset="0"/>
            </a:endParaRPr>
          </a:p>
          <a:p>
            <a:pPr>
              <a:buNone/>
            </a:pPr>
            <a:r>
              <a:rPr lang="en-IN" sz="1800" dirty="0"/>
              <a:t>		</a:t>
            </a:r>
            <a:r>
              <a:rPr lang="en-IN" sz="1800" b="1" dirty="0">
                <a:solidFill>
                  <a:srgbClr val="660066"/>
                </a:solidFill>
              </a:rPr>
              <a:t>For Concrete  	3</a:t>
            </a:r>
          </a:p>
          <a:p>
            <a:pPr>
              <a:buNone/>
            </a:pPr>
            <a:r>
              <a:rPr lang="en-IN" sz="1800" b="1" dirty="0">
                <a:solidFill>
                  <a:srgbClr val="660066"/>
                </a:solidFill>
              </a:rPr>
              <a:t>		Steel		1.78</a:t>
            </a:r>
          </a:p>
          <a:p>
            <a:pPr>
              <a:buNone/>
            </a:pPr>
            <a:endParaRPr lang="en-IN" sz="18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00600" y="2438400"/>
            <a:ext cx="503487" cy="4572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172200"/>
          </a:xfrm>
        </p:spPr>
        <p:txBody>
          <a:bodyPr>
            <a:normAutofit/>
          </a:bodyPr>
          <a:lstStyle/>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The Permissible Stress is obtained by dividing Grade of concrete by 3 and Yield Strength of Steel be 1.78. </a:t>
            </a:r>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Different values of Permissible Stresses for Concrete and Steel are given in Tables 21 and 22 IS 456 - 2000 and for Shear Stresses in Table 23 of IS 456 - 2000. </a:t>
            </a:r>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Hence for properly designed Structural Elements the Stresses computed under the action of working loads will be well within the Elastic Range. e.g.</a:t>
            </a:r>
          </a:p>
          <a:p>
            <a:endParaRPr lang="en-IN" sz="1800" dirty="0"/>
          </a:p>
          <a:p>
            <a:pPr marL="360363" indent="-360363" algn="just">
              <a:buFont typeface="Wingdings" pitchFamily="2" charset="2"/>
              <a:buChar char="v"/>
            </a:pPr>
            <a:r>
              <a:rPr lang="en-IN" sz="1800" b="1" dirty="0">
                <a:solidFill>
                  <a:srgbClr val="CC0000"/>
                </a:solidFill>
              </a:rPr>
              <a:t>For M20 Concrete : 	</a:t>
            </a:r>
          </a:p>
          <a:p>
            <a:pPr marL="630238" indent="-360363" algn="just">
              <a:buFont typeface="Wingdings" pitchFamily="2" charset="2"/>
              <a:buChar char="§"/>
            </a:pPr>
            <a:r>
              <a:rPr lang="en-IN" sz="1800" b="1" dirty="0">
                <a:solidFill>
                  <a:srgbClr val="0000CC"/>
                </a:solidFill>
              </a:rPr>
              <a:t>Permissible Compressive Stress</a:t>
            </a:r>
            <a:r>
              <a:rPr lang="en-IN" sz="1800" dirty="0"/>
              <a:t>	                                       </a:t>
            </a:r>
            <a:r>
              <a:rPr lang="en-IN" sz="1600" b="1" dirty="0">
                <a:solidFill>
                  <a:srgbClr val="660066"/>
                </a:solidFill>
                <a:latin typeface="Times New Roman" pitchFamily="18" charset="0"/>
                <a:cs typeface="Times New Roman" pitchFamily="18" charset="0"/>
              </a:rPr>
              <a:t>Permissible Stress in Concrete </a:t>
            </a:r>
          </a:p>
          <a:p>
            <a:pPr marL="719138" indent="-358775" algn="just">
              <a:buNone/>
            </a:pPr>
            <a:r>
              <a:rPr lang="en-IN" sz="1600" dirty="0"/>
              <a:t>                                                                                                                     </a:t>
            </a:r>
            <a:r>
              <a:rPr lang="en-IN" sz="1600" b="1" dirty="0">
                <a:solidFill>
                  <a:srgbClr val="660066"/>
                </a:solidFill>
                <a:latin typeface="Times New Roman" pitchFamily="18" charset="0"/>
                <a:cs typeface="Times New Roman" pitchFamily="18" charset="0"/>
              </a:rPr>
              <a:t>in</a:t>
            </a:r>
            <a:r>
              <a:rPr lang="en-IN" sz="1600" dirty="0"/>
              <a:t> </a:t>
            </a:r>
            <a:r>
              <a:rPr lang="en-IN" sz="1600" b="1" dirty="0">
                <a:solidFill>
                  <a:srgbClr val="660066"/>
                </a:solidFill>
                <a:latin typeface="Times New Roman" pitchFamily="18" charset="0"/>
                <a:cs typeface="Times New Roman" pitchFamily="18" charset="0"/>
              </a:rPr>
              <a:t>Bending Compression</a:t>
            </a:r>
            <a:endParaRPr lang="en-IN" sz="1800" dirty="0"/>
          </a:p>
          <a:p>
            <a:pPr algn="just">
              <a:buFont typeface="Wingdings" pitchFamily="2" charset="2"/>
              <a:buChar char="v"/>
            </a:pPr>
            <a:r>
              <a:rPr lang="en-IN" sz="1800" b="1" dirty="0">
                <a:solidFill>
                  <a:srgbClr val="CC3300"/>
                </a:solidFill>
                <a:cs typeface="Times New Roman" pitchFamily="18" charset="0"/>
              </a:rPr>
              <a:t>  For Fe250 Steel : </a:t>
            </a:r>
          </a:p>
          <a:p>
            <a:pPr marL="630238" indent="-360363" algn="just">
              <a:buFont typeface="Wingdings" pitchFamily="2" charset="2"/>
              <a:buChar char="§"/>
            </a:pPr>
            <a:r>
              <a:rPr lang="en-IN" sz="1800" b="1" dirty="0">
                <a:solidFill>
                  <a:srgbClr val="0000CC"/>
                </a:solidFill>
              </a:rPr>
              <a:t>Permissible Tensile  Stress</a:t>
            </a:r>
            <a:r>
              <a:rPr lang="en-IN" sz="1800" dirty="0"/>
              <a:t>	                                       </a:t>
            </a:r>
            <a:r>
              <a:rPr lang="en-IN" sz="1800" b="1" dirty="0">
                <a:solidFill>
                  <a:srgbClr val="660066"/>
                </a:solidFill>
                <a:latin typeface="Times New Roman" pitchFamily="18" charset="0"/>
                <a:cs typeface="Times New Roman" pitchFamily="18" charset="0"/>
              </a:rPr>
              <a:t>P</a:t>
            </a:r>
            <a:r>
              <a:rPr lang="en-IN" sz="1600" b="1" dirty="0">
                <a:solidFill>
                  <a:srgbClr val="660066"/>
                </a:solidFill>
                <a:latin typeface="Times New Roman" pitchFamily="18" charset="0"/>
                <a:cs typeface="Times New Roman" pitchFamily="18" charset="0"/>
              </a:rPr>
              <a:t>ermissible Stress in Concrete </a:t>
            </a:r>
          </a:p>
          <a:p>
            <a:pPr marL="719138" indent="-358775" algn="just">
              <a:buNone/>
            </a:pPr>
            <a:r>
              <a:rPr lang="en-IN" sz="1600" dirty="0"/>
              <a:t>                                                                                                                     </a:t>
            </a:r>
            <a:r>
              <a:rPr lang="en-IN" sz="1600" b="1" dirty="0">
                <a:solidFill>
                  <a:srgbClr val="660066"/>
                </a:solidFill>
                <a:latin typeface="Times New Roman" pitchFamily="18" charset="0"/>
                <a:cs typeface="Times New Roman" pitchFamily="18" charset="0"/>
              </a:rPr>
              <a:t>in</a:t>
            </a:r>
            <a:r>
              <a:rPr lang="en-IN" sz="1600" dirty="0"/>
              <a:t> </a:t>
            </a:r>
            <a:r>
              <a:rPr lang="en-IN" sz="1600" b="1" dirty="0">
                <a:solidFill>
                  <a:srgbClr val="660066"/>
                </a:solidFill>
                <a:latin typeface="Times New Roman" pitchFamily="18" charset="0"/>
                <a:cs typeface="Times New Roman" pitchFamily="18" charset="0"/>
              </a:rPr>
              <a:t>Bending Tension</a:t>
            </a:r>
            <a:endParaRPr lang="en-IN" sz="1600" dirty="0"/>
          </a:p>
          <a:p>
            <a:pPr algn="just"/>
            <a:endParaRPr lang="en-IN" sz="1800" dirty="0"/>
          </a:p>
          <a:p>
            <a:pPr>
              <a:buNone/>
            </a:pPr>
            <a:endParaRPr lang="en-IN" sz="18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91000" y="3019425"/>
            <a:ext cx="1649376" cy="485775"/>
          </a:xfrm>
          <a:prstGeom prst="rect">
            <a:avLst/>
          </a:prstGeom>
          <a:noFill/>
        </p:spPr>
      </p:pic>
      <p:sp>
        <p:nvSpPr>
          <p:cNvPr id="5" name="Left Brace 4"/>
          <p:cNvSpPr/>
          <p:nvPr/>
        </p:nvSpPr>
        <p:spPr>
          <a:xfrm>
            <a:off x="5867400" y="29718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6350">
                <a:solidFill>
                  <a:schemeClr val="tx1"/>
                </a:solidFill>
              </a:ln>
            </a:endParaRPr>
          </a:p>
        </p:txBody>
      </p:sp>
      <p:sp>
        <p:nvSpPr>
          <p:cNvPr id="6" name="Right Brace 5"/>
          <p:cNvSpPr/>
          <p:nvPr/>
        </p:nvSpPr>
        <p:spPr>
          <a:xfrm>
            <a:off x="8686800" y="2895600"/>
            <a:ext cx="152400" cy="6858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33800" y="3962400"/>
            <a:ext cx="1828801" cy="479503"/>
          </a:xfrm>
          <a:prstGeom prst="rect">
            <a:avLst/>
          </a:prstGeom>
          <a:noFill/>
        </p:spPr>
      </p:pic>
      <p:sp>
        <p:nvSpPr>
          <p:cNvPr id="9" name="Left Brace 8"/>
          <p:cNvSpPr/>
          <p:nvPr/>
        </p:nvSpPr>
        <p:spPr>
          <a:xfrm>
            <a:off x="5867400" y="39624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p:cNvSpPr/>
          <p:nvPr/>
        </p:nvSpPr>
        <p:spPr>
          <a:xfrm>
            <a:off x="8686800" y="3962400"/>
            <a:ext cx="152400" cy="6858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Slide Number Placeholder 10"/>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8382000" cy="5816233"/>
          </a:xfrm>
          <a:prstGeom prst="rect">
            <a:avLst/>
          </a:prstGeom>
        </p:spPr>
        <p:txBody>
          <a:bodyPr wrap="square">
            <a:spAutoFit/>
          </a:bodyPr>
          <a:lstStyle/>
          <a:p>
            <a:pPr algn="just">
              <a:buNone/>
            </a:pPr>
            <a:r>
              <a:rPr lang="en-IN" b="1" dirty="0">
                <a:solidFill>
                  <a:srgbClr val="0000CC"/>
                </a:solidFill>
                <a:latin typeface="Times New Roman" pitchFamily="18" charset="0"/>
                <a:cs typeface="Times New Roman" pitchFamily="18" charset="0"/>
              </a:rPr>
              <a:t>Structural Element is Designed for :</a:t>
            </a:r>
          </a:p>
          <a:p>
            <a:pPr algn="just">
              <a:buNone/>
              <a:tabLst>
                <a:tab pos="719138" algn="l"/>
                <a:tab pos="1438275" algn="l"/>
                <a:tab pos="3043238" algn="l"/>
                <a:tab pos="3671888" algn="l"/>
              </a:tabLst>
            </a:pPr>
            <a:r>
              <a:rPr lang="en-IN" b="1" dirty="0">
                <a:solidFill>
                  <a:srgbClr val="CC3300"/>
                </a:solidFill>
                <a:latin typeface="Times New Roman" pitchFamily="18" charset="0"/>
                <a:cs typeface="Times New Roman" pitchFamily="18" charset="0"/>
              </a:rPr>
              <a:t>	(1)	Strength   and 	(2)	Stiffness  </a:t>
            </a:r>
            <a:r>
              <a:rPr lang="en-IN" b="1" dirty="0">
                <a:solidFill>
                  <a:srgbClr val="0000CC"/>
                </a:solidFill>
                <a:latin typeface="Times New Roman" pitchFamily="18" charset="0"/>
                <a:cs typeface="Times New Roman" pitchFamily="18" charset="0"/>
              </a:rPr>
              <a:t>	under working loads</a:t>
            </a:r>
          </a:p>
          <a:p>
            <a:pPr>
              <a:buNone/>
            </a:pPr>
            <a:endParaRPr lang="en-IN" b="1" u="wavy" dirty="0">
              <a:solidFill>
                <a:srgbClr val="0000CC"/>
              </a:solidFill>
              <a:latin typeface="Times New Roman" pitchFamily="18" charset="0"/>
              <a:cs typeface="Times New Roman" pitchFamily="18" charset="0"/>
            </a:endParaRPr>
          </a:p>
          <a:p>
            <a:pPr>
              <a:buNone/>
            </a:pPr>
            <a:r>
              <a:rPr lang="en-IN" b="1" u="wavy" dirty="0">
                <a:solidFill>
                  <a:srgbClr val="0000CC"/>
                </a:solidFill>
                <a:latin typeface="Times New Roman" pitchFamily="18" charset="0"/>
                <a:cs typeface="Times New Roman" pitchFamily="18" charset="0"/>
              </a:rPr>
              <a:t>Strength Consists of:</a:t>
            </a:r>
            <a:endParaRPr lang="en-IN" b="1" dirty="0">
              <a:solidFill>
                <a:srgbClr val="0000CC"/>
              </a:solidFill>
              <a:latin typeface="Times New Roman" pitchFamily="18" charset="0"/>
              <a:cs typeface="Times New Roman" pitchFamily="18" charset="0"/>
            </a:endParaRPr>
          </a:p>
          <a:p>
            <a:pPr marL="719138" indent="-539750" algn="just">
              <a:buNone/>
            </a:pPr>
            <a:r>
              <a:rPr lang="en-IN" b="1" dirty="0">
                <a:solidFill>
                  <a:srgbClr val="660066"/>
                </a:solidFill>
                <a:latin typeface="Times New Roman" pitchFamily="18" charset="0"/>
                <a:cs typeface="Times New Roman" pitchFamily="18" charset="0"/>
              </a:rPr>
              <a:t>(a)	Compression Bending</a:t>
            </a:r>
          </a:p>
          <a:p>
            <a:pPr marL="719138" indent="-539750" algn="just">
              <a:buNone/>
            </a:pPr>
            <a:r>
              <a:rPr lang="en-IN" b="1" dirty="0">
                <a:solidFill>
                  <a:srgbClr val="660066"/>
                </a:solidFill>
                <a:latin typeface="Times New Roman" pitchFamily="18" charset="0"/>
                <a:cs typeface="Times New Roman" pitchFamily="18" charset="0"/>
              </a:rPr>
              <a:t>(b)	Shear</a:t>
            </a:r>
          </a:p>
          <a:p>
            <a:pPr marL="719138" indent="-539750" algn="just">
              <a:buNone/>
            </a:pPr>
            <a:r>
              <a:rPr lang="en-IN" b="1" dirty="0">
                <a:solidFill>
                  <a:srgbClr val="660066"/>
                </a:solidFill>
                <a:latin typeface="Times New Roman" pitchFamily="18" charset="0"/>
                <a:cs typeface="Times New Roman" pitchFamily="18" charset="0"/>
              </a:rPr>
              <a:t>(c)	Torsion</a:t>
            </a:r>
          </a:p>
          <a:p>
            <a:pPr marL="719138" indent="-539750" algn="just">
              <a:buNone/>
            </a:pPr>
            <a:r>
              <a:rPr lang="en-IN" b="1" dirty="0">
                <a:solidFill>
                  <a:srgbClr val="660066"/>
                </a:solidFill>
                <a:latin typeface="Times New Roman" pitchFamily="18" charset="0"/>
                <a:cs typeface="Times New Roman" pitchFamily="18" charset="0"/>
              </a:rPr>
              <a:t>(d)	Combination of above factors</a:t>
            </a:r>
          </a:p>
          <a:p>
            <a:pPr algn="just">
              <a:buNone/>
            </a:pPr>
            <a:endParaRPr lang="en-IN" b="1" u="wavy" dirty="0">
              <a:solidFill>
                <a:srgbClr val="0000CC"/>
              </a:solidFill>
              <a:latin typeface="Times New Roman" pitchFamily="18" charset="0"/>
              <a:cs typeface="Times New Roman" pitchFamily="18" charset="0"/>
            </a:endParaRPr>
          </a:p>
          <a:p>
            <a:pPr algn="just">
              <a:buNone/>
            </a:pPr>
            <a:r>
              <a:rPr lang="en-IN" b="1" u="wavy" dirty="0">
                <a:solidFill>
                  <a:srgbClr val="0000CC"/>
                </a:solidFill>
                <a:latin typeface="Times New Roman" pitchFamily="18" charset="0"/>
                <a:cs typeface="Times New Roman" pitchFamily="18" charset="0"/>
              </a:rPr>
              <a:t>Stiffness Consists of:</a:t>
            </a:r>
            <a:endParaRPr lang="en-IN" b="1" dirty="0">
              <a:solidFill>
                <a:srgbClr val="0000CC"/>
              </a:solidFill>
              <a:latin typeface="Times New Roman" pitchFamily="18" charset="0"/>
              <a:cs typeface="Times New Roman" pitchFamily="18" charset="0"/>
            </a:endParaRPr>
          </a:p>
          <a:p>
            <a:pPr marL="719138" indent="-539750">
              <a:buNone/>
            </a:pPr>
            <a:r>
              <a:rPr lang="en-IN" b="1" dirty="0">
                <a:solidFill>
                  <a:srgbClr val="660066"/>
                </a:solidFill>
                <a:latin typeface="Times New Roman" pitchFamily="18" charset="0"/>
                <a:cs typeface="Times New Roman" pitchFamily="18" charset="0"/>
              </a:rPr>
              <a:t>(a)	Deflections</a:t>
            </a:r>
          </a:p>
          <a:p>
            <a:pPr marL="719138" indent="-539750">
              <a:buNone/>
            </a:pPr>
            <a:r>
              <a:rPr lang="en-IN" b="1" dirty="0">
                <a:solidFill>
                  <a:srgbClr val="660066"/>
                </a:solidFill>
                <a:latin typeface="Times New Roman" pitchFamily="18" charset="0"/>
                <a:cs typeface="Times New Roman" pitchFamily="18" charset="0"/>
              </a:rPr>
              <a:t>(b)	Cracking</a:t>
            </a:r>
          </a:p>
          <a:p>
            <a:pPr marL="719138" indent="-539750">
              <a:buNone/>
            </a:pPr>
            <a:r>
              <a:rPr lang="en-IN" b="1" dirty="0">
                <a:solidFill>
                  <a:srgbClr val="660066"/>
                </a:solidFill>
                <a:latin typeface="Times New Roman" pitchFamily="18" charset="0"/>
                <a:cs typeface="Times New Roman" pitchFamily="18" charset="0"/>
              </a:rPr>
              <a:t>(d)	Vibrations </a:t>
            </a:r>
          </a:p>
          <a:p>
            <a:pPr>
              <a:buNone/>
            </a:pPr>
            <a:endParaRPr lang="en-IN" sz="1900" b="1" u="sng" dirty="0">
              <a:solidFill>
                <a:srgbClr val="0000CC"/>
              </a:solidFill>
              <a:latin typeface="Times New Roman" pitchFamily="18" charset="0"/>
              <a:cs typeface="Times New Roman" pitchFamily="18" charset="0"/>
            </a:endParaRPr>
          </a:p>
          <a:p>
            <a:pPr>
              <a:buNone/>
            </a:pPr>
            <a:r>
              <a:rPr lang="en-IN" sz="1900" b="1" u="sng" dirty="0">
                <a:solidFill>
                  <a:srgbClr val="0000CC"/>
                </a:solidFill>
                <a:latin typeface="Times New Roman" pitchFamily="18" charset="0"/>
                <a:cs typeface="Times New Roman" pitchFamily="18" charset="0"/>
              </a:rPr>
              <a:t>Types of Loads</a:t>
            </a:r>
            <a:endParaRPr lang="en-IN" sz="1900" b="1" dirty="0">
              <a:latin typeface="Times New Roman" pitchFamily="18" charset="0"/>
              <a:cs typeface="Times New Roman" pitchFamily="18" charset="0"/>
            </a:endParaRPr>
          </a:p>
          <a:p>
            <a:pPr marL="719138" indent="-539750">
              <a:buNone/>
            </a:pPr>
            <a:r>
              <a:rPr lang="en-IN" sz="1900" b="1" dirty="0">
                <a:solidFill>
                  <a:srgbClr val="660066"/>
                </a:solidFill>
                <a:latin typeface="Times New Roman" pitchFamily="18" charset="0"/>
                <a:cs typeface="Times New Roman" pitchFamily="18" charset="0"/>
              </a:rPr>
              <a:t>(a)	Dead Loads </a:t>
            </a:r>
          </a:p>
          <a:p>
            <a:pPr marL="719138" indent="-539750">
              <a:buNone/>
            </a:pPr>
            <a:r>
              <a:rPr lang="en-IN" sz="1900" b="1" dirty="0">
                <a:solidFill>
                  <a:srgbClr val="660066"/>
                </a:solidFill>
                <a:latin typeface="Times New Roman" pitchFamily="18" charset="0"/>
                <a:cs typeface="Times New Roman" pitchFamily="18" charset="0"/>
              </a:rPr>
              <a:t>(b)	Live Loads or Imposed Loads</a:t>
            </a:r>
          </a:p>
          <a:p>
            <a:pPr marL="719138" indent="-539750">
              <a:buNone/>
            </a:pPr>
            <a:r>
              <a:rPr lang="en-IN" sz="1900" b="1" dirty="0">
                <a:solidFill>
                  <a:srgbClr val="660066"/>
                </a:solidFill>
                <a:latin typeface="Times New Roman" pitchFamily="18" charset="0"/>
                <a:cs typeface="Times New Roman" pitchFamily="18" charset="0"/>
              </a:rPr>
              <a:t>(c)	Wind Load</a:t>
            </a:r>
          </a:p>
          <a:p>
            <a:pPr marL="719138" indent="-539750">
              <a:buAutoNum type="alphaLcParenBoth" startAt="4"/>
            </a:pPr>
            <a:r>
              <a:rPr lang="en-IN" sz="1900" b="1" dirty="0">
                <a:solidFill>
                  <a:srgbClr val="660066"/>
                </a:solidFill>
                <a:latin typeface="Times New Roman" pitchFamily="18" charset="0"/>
                <a:cs typeface="Times New Roman" pitchFamily="18" charset="0"/>
              </a:rPr>
              <a:t>Earthquake Load</a:t>
            </a:r>
          </a:p>
          <a:p>
            <a:pPr marL="719138" indent="-539750"/>
            <a:endParaRPr lang="en-IN" sz="1900" b="1" dirty="0">
              <a:solidFill>
                <a:srgbClr val="660066"/>
              </a:solidFill>
              <a:latin typeface="Times New Roman" pitchFamily="18" charset="0"/>
              <a:cs typeface="Times New Roman" pitchFamily="18" charset="0"/>
            </a:endParaRPr>
          </a:p>
        </p:txBody>
      </p:sp>
      <p:sp>
        <p:nvSpPr>
          <p:cNvPr id="4" name="Left Brace 3"/>
          <p:cNvSpPr/>
          <p:nvPr/>
        </p:nvSpPr>
        <p:spPr>
          <a:xfrm>
            <a:off x="4191000" y="42672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4419600" y="4419600"/>
            <a:ext cx="1600200" cy="369332"/>
          </a:xfrm>
          <a:prstGeom prst="rect">
            <a:avLst/>
          </a:prstGeom>
          <a:noFill/>
        </p:spPr>
        <p:txBody>
          <a:bodyPr wrap="square" rtlCol="0">
            <a:spAutoFit/>
          </a:bodyPr>
          <a:lstStyle/>
          <a:p>
            <a:r>
              <a:rPr lang="en-IN" b="1" dirty="0">
                <a:solidFill>
                  <a:srgbClr val="7030A0"/>
                </a:solidFill>
              </a:rPr>
              <a:t>Static Loads</a:t>
            </a:r>
          </a:p>
        </p:txBody>
      </p:sp>
      <p:sp>
        <p:nvSpPr>
          <p:cNvPr id="6" name="Right Brace 5"/>
          <p:cNvSpPr/>
          <p:nvPr/>
        </p:nvSpPr>
        <p:spPr>
          <a:xfrm>
            <a:off x="5791200" y="4191000"/>
            <a:ext cx="228600" cy="685800"/>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4343400" y="5105400"/>
            <a:ext cx="1676400" cy="369332"/>
          </a:xfrm>
          <a:prstGeom prst="rect">
            <a:avLst/>
          </a:prstGeom>
          <a:noFill/>
        </p:spPr>
        <p:txBody>
          <a:bodyPr wrap="square" rtlCol="0">
            <a:spAutoFit/>
          </a:bodyPr>
          <a:lstStyle/>
          <a:p>
            <a:r>
              <a:rPr lang="en-IN" b="1" dirty="0">
                <a:solidFill>
                  <a:srgbClr val="7030A0"/>
                </a:solidFill>
              </a:rPr>
              <a:t>Dynamic Loads</a:t>
            </a:r>
          </a:p>
        </p:txBody>
      </p:sp>
      <p:sp>
        <p:nvSpPr>
          <p:cNvPr id="8" name="Right Brace 7"/>
          <p:cNvSpPr/>
          <p:nvPr/>
        </p:nvSpPr>
        <p:spPr>
          <a:xfrm>
            <a:off x="5791200" y="4953000"/>
            <a:ext cx="228600" cy="685800"/>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e 8"/>
          <p:cNvSpPr/>
          <p:nvPr/>
        </p:nvSpPr>
        <p:spPr>
          <a:xfrm>
            <a:off x="4191000" y="50292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1800" b="1" u="sng" dirty="0">
                <a:latin typeface="Times New Roman" pitchFamily="18" charset="0"/>
                <a:cs typeface="Times New Roman" pitchFamily="18" charset="0"/>
              </a:rPr>
              <a:t>DRAWBACKS   </a:t>
            </a:r>
            <a:endParaRPr lang="en-IN" sz="1800" b="1" dirty="0">
              <a:latin typeface="Times New Roman" pitchFamily="18" charset="0"/>
              <a:cs typeface="Times New Roman" pitchFamily="18" charset="0"/>
            </a:endParaRPr>
          </a:p>
          <a:p>
            <a:pPr marL="539750" indent="-360363" algn="just">
              <a:buNone/>
            </a:pPr>
            <a:r>
              <a:rPr lang="en-IN" sz="1800" b="1" dirty="0">
                <a:solidFill>
                  <a:srgbClr val="0000CC"/>
                </a:solidFill>
                <a:latin typeface="Times New Roman" pitchFamily="18" charset="0"/>
                <a:cs typeface="Times New Roman" pitchFamily="18" charset="0"/>
              </a:rPr>
              <a:t>1	Concrete is not an Elastic Material. The inelastic material behaviour of concrete actually starts from very low stresses. The Actual stress distribution in concrete section is in fact Non Linear and cannot be described by a Triangular Stress Diagram.</a:t>
            </a:r>
          </a:p>
          <a:p>
            <a:pPr marL="539750" indent="-360363" algn="just">
              <a:buNone/>
            </a:pPr>
            <a:r>
              <a:rPr lang="en-IN" sz="1800" b="1" dirty="0">
                <a:solidFill>
                  <a:srgbClr val="0000CC"/>
                </a:solidFill>
                <a:latin typeface="Times New Roman" pitchFamily="18" charset="0"/>
                <a:cs typeface="Times New Roman" pitchFamily="18" charset="0"/>
              </a:rPr>
              <a:t>2	The Section Designed is Uneconomical as the Strength of the material beyond the Elastic Zone is not taken into consideration.</a:t>
            </a:r>
          </a:p>
          <a:p>
            <a:pPr marL="539750" indent="-360363" algn="just">
              <a:buNone/>
            </a:pPr>
            <a:r>
              <a:rPr lang="en-IN" sz="1800" b="1" dirty="0">
                <a:solidFill>
                  <a:srgbClr val="0000CC"/>
                </a:solidFill>
                <a:latin typeface="Times New Roman" pitchFamily="18" charset="0"/>
                <a:cs typeface="Times New Roman" pitchFamily="18" charset="0"/>
              </a:rPr>
              <a:t>3	Since Factor of Safety is on the Stresses under Working Loads; its not possible to account for uncertainties associated with different types of loads </a:t>
            </a:r>
          </a:p>
          <a:p>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buNone/>
            </a:pPr>
            <a:r>
              <a:rPr lang="en-IN" sz="1800" b="1" dirty="0">
                <a:latin typeface="Times New Roman" pitchFamily="18" charset="0"/>
                <a:cs typeface="Times New Roman" pitchFamily="18" charset="0"/>
              </a:rPr>
              <a:t>LIMIT STATE DESIGN METHOD</a:t>
            </a:r>
            <a:r>
              <a:rPr lang="en-IN" sz="1800" dirty="0"/>
              <a:t> </a:t>
            </a:r>
          </a:p>
          <a:p>
            <a:pPr marL="0" indent="0" algn="just">
              <a:buNone/>
            </a:pPr>
            <a:r>
              <a:rPr lang="en-IN" sz="1800" b="1" dirty="0">
                <a:solidFill>
                  <a:srgbClr val="0000CC"/>
                </a:solidFill>
                <a:latin typeface="Times New Roman" pitchFamily="18" charset="0"/>
                <a:cs typeface="Times New Roman" pitchFamily="18" charset="0"/>
              </a:rPr>
              <a:t>The object of Design based on Limit State Concept is to:</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“Achieve an acceptable Probability that a Structure will not become Unserviceable in its Life Time for the use for which it is intended, i.e. it will not Reach to a </a:t>
            </a:r>
            <a:r>
              <a:rPr lang="en-IN" sz="1800" b="1" u="wavy" dirty="0">
                <a:solidFill>
                  <a:srgbClr val="0000CC"/>
                </a:solidFill>
                <a:latin typeface="Times New Roman" pitchFamily="18" charset="0"/>
                <a:cs typeface="Times New Roman" pitchFamily="18" charset="0"/>
              </a:rPr>
              <a:t>Limit State</a:t>
            </a:r>
            <a:r>
              <a:rPr lang="en-IN" sz="1800" b="1" dirty="0">
                <a:solidFill>
                  <a:srgbClr val="0000CC"/>
                </a:solidFill>
                <a:latin typeface="Times New Roman" pitchFamily="18" charset="0"/>
                <a:cs typeface="Times New Roman" pitchFamily="18" charset="0"/>
              </a:rPr>
              <a:t>”.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 Structure with appropriate degrees of Reliability should be able to withstand safely all the loads that are liable to act on it throughout its life and it should also satisfy the Serviceability Requirements, such as,</a:t>
            </a:r>
          </a:p>
          <a:p>
            <a:pPr>
              <a:buNone/>
            </a:pPr>
            <a:r>
              <a:rPr lang="en-IN" sz="1800" dirty="0"/>
              <a:t>			</a:t>
            </a:r>
            <a:r>
              <a:rPr lang="en-IN" sz="1800" b="1" dirty="0">
                <a:solidFill>
                  <a:srgbClr val="FF0000"/>
                </a:solidFill>
                <a:latin typeface="Times New Roman" pitchFamily="18" charset="0"/>
                <a:cs typeface="Times New Roman" pitchFamily="18" charset="0"/>
              </a:rPr>
              <a:t>Deflections 	and</a:t>
            </a:r>
          </a:p>
          <a:p>
            <a:pPr>
              <a:buNone/>
            </a:pPr>
            <a:r>
              <a:rPr lang="en-IN" sz="1800" b="1" dirty="0">
                <a:solidFill>
                  <a:srgbClr val="FF0000"/>
                </a:solidFill>
                <a:latin typeface="Times New Roman" pitchFamily="18" charset="0"/>
                <a:cs typeface="Times New Roman" pitchFamily="18" charset="0"/>
              </a:rPr>
              <a:t>			Cracking</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It should also be able to maintain the required Structural Integrity during and after accidents, such as:</a:t>
            </a:r>
          </a:p>
          <a:p>
            <a:pPr marL="1828800" indent="-449263"/>
            <a:r>
              <a:rPr lang="en-IN" sz="1800" b="1" dirty="0">
                <a:solidFill>
                  <a:schemeClr val="accent6">
                    <a:lumMod val="50000"/>
                  </a:schemeClr>
                </a:solidFill>
                <a:latin typeface="Times New Roman" pitchFamily="18" charset="0"/>
                <a:cs typeface="Times New Roman" pitchFamily="18" charset="0"/>
              </a:rPr>
              <a:t>Fires</a:t>
            </a:r>
          </a:p>
          <a:p>
            <a:pPr marL="1828800" indent="-449263"/>
            <a:r>
              <a:rPr lang="en-IN" sz="1800" b="1" dirty="0">
                <a:solidFill>
                  <a:schemeClr val="accent6">
                    <a:lumMod val="50000"/>
                  </a:schemeClr>
                </a:solidFill>
                <a:latin typeface="Times New Roman" pitchFamily="18" charset="0"/>
                <a:cs typeface="Times New Roman" pitchFamily="18" charset="0"/>
              </a:rPr>
              <a:t>Explosions</a:t>
            </a:r>
          </a:p>
          <a:p>
            <a:pPr marL="1828800" indent="-449263"/>
            <a:r>
              <a:rPr lang="en-IN" sz="1800" b="1" dirty="0">
                <a:solidFill>
                  <a:schemeClr val="accent6">
                    <a:lumMod val="50000"/>
                  </a:schemeClr>
                </a:solidFill>
                <a:latin typeface="Times New Roman" pitchFamily="18" charset="0"/>
                <a:cs typeface="Times New Roman" pitchFamily="18" charset="0"/>
              </a:rPr>
              <a:t>Local Failures </a:t>
            </a:r>
          </a:p>
          <a:p>
            <a:pPr marL="465138" indent="-465138">
              <a:buFont typeface="Wingdings" pitchFamily="2" charset="2"/>
              <a:buChar char="Ø"/>
            </a:pPr>
            <a:r>
              <a:rPr lang="en-IN" sz="1800" b="1" dirty="0">
                <a:solidFill>
                  <a:srgbClr val="0000CC"/>
                </a:solidFill>
                <a:latin typeface="Times New Roman" pitchFamily="18" charset="0"/>
                <a:cs typeface="Times New Roman" pitchFamily="18" charset="0"/>
              </a:rPr>
              <a:t>In other words, all relevant Limit States must be considered in the Design to ensure an adequate degree of “Safety and Serviceability” </a:t>
            </a:r>
          </a:p>
          <a:p>
            <a:pPr marL="0" indent="0">
              <a:buNone/>
            </a:pPr>
            <a:endParaRPr lang="en-IN" sz="1800" b="1" dirty="0">
              <a:solidFill>
                <a:srgbClr val="6600CC"/>
              </a:solidFill>
              <a:latin typeface="Times New Roman" pitchFamily="18" charset="0"/>
              <a:cs typeface="Times New Roman" pitchFamily="18" charset="0"/>
            </a:endParaRPr>
          </a:p>
          <a:p>
            <a:pPr marL="0" indent="0">
              <a:buNone/>
            </a:pPr>
            <a:r>
              <a:rPr lang="en-IN" sz="1800" b="1" dirty="0">
                <a:solidFill>
                  <a:srgbClr val="6600CC"/>
                </a:solidFill>
                <a:latin typeface="Times New Roman" pitchFamily="18" charset="0"/>
                <a:cs typeface="Times New Roman" pitchFamily="18" charset="0"/>
              </a:rPr>
              <a:t>Various Limit States, which needs to be examined are:</a:t>
            </a:r>
          </a:p>
          <a:p>
            <a:pPr marL="0" indent="0">
              <a:buNone/>
            </a:pPr>
            <a:endParaRPr lang="en-IN" sz="1800" b="1" dirty="0">
              <a:solidFill>
                <a:schemeClr val="accent6">
                  <a:lumMod val="50000"/>
                </a:schemeClr>
              </a:solidFill>
              <a:latin typeface="Times New Roman" pitchFamily="18" charset="0"/>
              <a:cs typeface="Times New Roman" pitchFamily="18" charset="0"/>
            </a:endParaRPr>
          </a:p>
          <a:p>
            <a:pPr marL="465138" indent="-465138" algn="just">
              <a:buNone/>
            </a:pPr>
            <a:endParaRPr lang="en-IN" sz="1800" b="1" dirty="0">
              <a:solidFill>
                <a:srgbClr val="0000CC"/>
              </a:solidFill>
              <a:latin typeface="Times New Roman" pitchFamily="18" charset="0"/>
              <a:cs typeface="Times New Roman" pitchFamily="18" charset="0"/>
            </a:endParaRPr>
          </a:p>
          <a:p>
            <a:pPr>
              <a:buNone/>
            </a:pPr>
            <a:endParaRPr lang="en-IN" sz="1800" b="1" dirty="0">
              <a:solidFill>
                <a:srgbClr val="FF0000"/>
              </a:solidFill>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4752</Words>
  <Application>Microsoft Office PowerPoint</Application>
  <PresentationFormat>On-screen Show (4:3)</PresentationFormat>
  <Paragraphs>671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Symbol</vt:lpstr>
      <vt:lpstr>Times New Roman</vt:lpstr>
      <vt:lpstr>Wingdings</vt:lpstr>
      <vt:lpstr>Office Theme</vt:lpstr>
      <vt:lpstr>PowerPoint Presentation</vt:lpstr>
      <vt:lpstr>DESIGN PHILOSOPHIES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 &amp; Design Values and Partial Safety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PHILOSOPHIES</dc:title>
  <dc:creator>Dr Fareed Mahdi</dc:creator>
  <cp:lastModifiedBy>ARYAN GUPTA</cp:lastModifiedBy>
  <cp:revision>177</cp:revision>
  <dcterms:created xsi:type="dcterms:W3CDTF">2006-08-16T00:00:00Z</dcterms:created>
  <dcterms:modified xsi:type="dcterms:W3CDTF">2025-08-05T05:35:11Z</dcterms:modified>
</cp:coreProperties>
</file>