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ron seger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0T17:49:45.844">
    <p:pos x="6000" y="0"/>
    <p:text>Not really know which part of code or picture i need to add here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20T17:49:53.619">
    <p:pos x="6000" y="0"/>
    <p:text>Not really know which part of code or picture i need to add 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121edf5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121edf5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8a9f908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8a9f908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a9f908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8a9f908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c121edf5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c121edf5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8d05a42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8d05a42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c121edf5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c121edf5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121edf5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121edf5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457da8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457da8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121edf50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121edf50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457da81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457da81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121edf5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121edf5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8ebaff8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8ebaff8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457da81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457da81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2ff01a1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2ff01a1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2ff01a1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2ff01a1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2ff01a1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2ff01a1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2ff01a1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2ff01a1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c121edf5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c121edf5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121edf50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121edf50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457da81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457da81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c121edf50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c121edf50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c121edf50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c121edf50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457da81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457da81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c121edf5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c121edf5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8bfef1f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38bfef1f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c121edf5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2c121edf5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8d05a42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38d05a42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2ff01a1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2ff01a1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c121edf50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c121edf50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121edf5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121edf5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121edf50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121edf50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121edf50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121edf5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121edf50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121edf50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8bfef1f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8bfef1f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121edf50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121edf50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2.xm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14857" l="5864" r="0" t="0"/>
          <a:stretch/>
        </p:blipFill>
        <p:spPr>
          <a:xfrm>
            <a:off x="0" y="1720125"/>
            <a:ext cx="5249325" cy="3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86212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Smart Traffic Lights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Traffic for a better world!</a:t>
            </a:r>
            <a:endParaRPr sz="12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721775" y="3564050"/>
            <a:ext cx="22803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nl" sz="1140"/>
              <a:t>Team:</a:t>
            </a:r>
            <a:endParaRPr b="1" sz="11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nl" sz="1140"/>
              <a:t>Francesca Fanelli – s313432</a:t>
            </a:r>
            <a:endParaRPr sz="11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nl" sz="1140"/>
              <a:t>Aaron Segers – s306765</a:t>
            </a:r>
            <a:endParaRPr sz="11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nl" sz="1140"/>
              <a:t>Cristiano Vittori – s316801</a:t>
            </a:r>
            <a:endParaRPr sz="11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nl" sz="1140"/>
              <a:t>Maureen Zwart – s307021</a:t>
            </a:r>
            <a:endParaRPr sz="114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007200" y="3663350"/>
            <a:ext cx="3136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Course</a:t>
            </a:r>
            <a:r>
              <a:rPr b="1" lang="nl"/>
              <a:t>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/>
              <a:t>01QWRBH: Programming for IoT Applications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Prof. Edoardo Patti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Prof. Matteo Orlando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729450" y="118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Service and Resource Catalogs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729450" y="1639475"/>
            <a:ext cx="76887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Service and Resource catalogs are implemented.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Communication with all other devices/resources via REST.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Periodical registration of actors on Resource catalog.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Periodical registration of Resource catalog on Service catalog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51825" y="3208300"/>
            <a:ext cx="3100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Server catalog info available to all actors.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6142525" y="2611200"/>
            <a:ext cx="269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Resource </a:t>
            </a:r>
            <a:r>
              <a:rPr lang="nl" sz="1200"/>
              <a:t> catalog info provided by service catalog to all actors.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15" y="3208300"/>
            <a:ext cx="4059387" cy="19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768450"/>
            <a:ext cx="3769000" cy="1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Service Catalog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729450" y="1850275"/>
            <a:ext cx="4048200" cy="21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GET: </a:t>
            </a:r>
            <a:r>
              <a:rPr lang="nl" sz="1500"/>
              <a:t> provides information about </a:t>
            </a:r>
            <a:r>
              <a:rPr b="1" lang="nl" sz="1500"/>
              <a:t>resource catalog</a:t>
            </a:r>
            <a:r>
              <a:rPr lang="nl" sz="1500"/>
              <a:t> (latest registered, full list)  or </a:t>
            </a:r>
            <a:r>
              <a:rPr b="1" lang="nl" sz="1500"/>
              <a:t>broker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PUT: register updated version of </a:t>
            </a:r>
            <a:r>
              <a:rPr b="1" lang="nl" sz="1500"/>
              <a:t>resource catalog</a:t>
            </a:r>
            <a:r>
              <a:rPr lang="nl" sz="1500"/>
              <a:t>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124" y="1016350"/>
            <a:ext cx="3080475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Resource Catalog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729450" y="1850275"/>
            <a:ext cx="50769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Periodical registration to Service catalog (PUT requests)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PUT: register </a:t>
            </a:r>
            <a:r>
              <a:rPr b="1" lang="nl" sz="1500"/>
              <a:t>resources</a:t>
            </a:r>
            <a:r>
              <a:rPr lang="nl" sz="1500"/>
              <a:t> to catalog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GET: provides information about </a:t>
            </a:r>
            <a:r>
              <a:rPr lang="nl" sz="1500"/>
              <a:t>broker</a:t>
            </a:r>
            <a:r>
              <a:rPr lang="nl" sz="1500"/>
              <a:t>, full resources list</a:t>
            </a:r>
            <a:r>
              <a:rPr lang="nl" sz="1500"/>
              <a:t>,</a:t>
            </a:r>
            <a:r>
              <a:rPr b="1" lang="nl" sz="1500"/>
              <a:t> Zone Database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043800" y="3099675"/>
            <a:ext cx="3100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Resource Catalog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3515163"/>
            <a:ext cx="68484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Zones Database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Zone Database includes all resources which are </a:t>
            </a:r>
            <a:r>
              <a:rPr b="1" lang="nl" sz="1500"/>
              <a:t>malfunctioning</a:t>
            </a:r>
            <a:r>
              <a:rPr lang="nl" sz="1500"/>
              <a:t> or whose registration has </a:t>
            </a:r>
            <a:r>
              <a:rPr b="1" lang="nl" sz="1500"/>
              <a:t>expired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500"/>
              <a:t>Zone Database is forwarded to manufacturers via </a:t>
            </a:r>
            <a:r>
              <a:rPr b="1" lang="nl" sz="1500"/>
              <a:t>Telegram Bot </a:t>
            </a:r>
            <a:r>
              <a:rPr lang="nl" sz="1500"/>
              <a:t>(REST)</a:t>
            </a:r>
            <a:endParaRPr sz="1500"/>
          </a:p>
        </p:txBody>
      </p:sp>
      <p:sp>
        <p:nvSpPr>
          <p:cNvPr id="205" name="Google Shape;205;p25"/>
          <p:cNvSpPr/>
          <p:nvPr/>
        </p:nvSpPr>
        <p:spPr>
          <a:xfrm>
            <a:off x="5391338" y="3621475"/>
            <a:ext cx="8676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7284300" y="3621475"/>
            <a:ext cx="17205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Telegram Bot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7" name="Google Shape;207;p25"/>
          <p:cNvCxnSpPr>
            <a:stCxn id="205" idx="3"/>
            <a:endCxn id="206" idx="1"/>
          </p:cNvCxnSpPr>
          <p:nvPr/>
        </p:nvCxnSpPr>
        <p:spPr>
          <a:xfrm>
            <a:off x="6258938" y="3866425"/>
            <a:ext cx="10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49" y="2812224"/>
            <a:ext cx="4262901" cy="23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5" y="1489250"/>
            <a:ext cx="8685648" cy="36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Sensors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47230" l="59185" r="5196" t="9462"/>
          <a:stretch/>
        </p:blipFill>
        <p:spPr>
          <a:xfrm>
            <a:off x="2927775" y="1276325"/>
            <a:ext cx="5857224" cy="32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Pedestrian Button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500850" y="2078875"/>
            <a:ext cx="499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Push the button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Triggers the traffic light cycle (if turned off) 	 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   → Pedestrian protocol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nl" sz="1500"/>
              <a:t>Publish</a:t>
            </a:r>
            <a:r>
              <a:rPr lang="nl" sz="1500"/>
              <a:t> (MQTT) on topic </a:t>
            </a:r>
            <a:r>
              <a:rPr b="1" lang="nl" sz="1500"/>
              <a:t>SmartTrafficLight/Sensor/A/1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REST connection to Traffic light catalog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nl" sz="1500"/>
              <a:t>Scalability </a:t>
            </a:r>
            <a:r>
              <a:rPr lang="nl" sz="1500"/>
              <a:t>ensured through </a:t>
            </a:r>
            <a:r>
              <a:rPr b="1" lang="nl" sz="1500"/>
              <a:t>JSON settings files</a:t>
            </a:r>
            <a:r>
              <a:rPr lang="nl" sz="1500"/>
              <a:t>: same code for more than one sensor</a:t>
            </a:r>
            <a:endParaRPr sz="15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400" y="1549275"/>
            <a:ext cx="3831600" cy="30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Pedestrian Button Simulation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500850" y="2078875"/>
            <a:ext cx="499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Push the button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Triggers the traffic light cycle (if turned off) 	 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   → Pedestrian protocol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2 random presses each minute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250" y="182825"/>
            <a:ext cx="3345750" cy="286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650" y="3048313"/>
            <a:ext cx="43243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Presence Sensor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500850" y="2078875"/>
            <a:ext cx="497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Detection of cars approaching crossroad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Triggers the traffic light cycle (if turned off) 	 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   → Cars protocol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nl" sz="1500"/>
              <a:t>Publish</a:t>
            </a:r>
            <a:r>
              <a:rPr lang="nl" sz="1500"/>
              <a:t> (MQTT) on topic </a:t>
            </a:r>
            <a:r>
              <a:rPr b="1" lang="nl" sz="1500"/>
              <a:t>SmartTrafficLight/Sensor/A/1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REST</a:t>
            </a:r>
            <a:r>
              <a:rPr lang="nl" sz="1500"/>
              <a:t> connection to Traffic Light Catalog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Scalability </a:t>
            </a:r>
            <a:r>
              <a:rPr lang="nl" sz="1500"/>
              <a:t>ensured through </a:t>
            </a:r>
            <a:r>
              <a:rPr b="1" lang="nl" sz="1500"/>
              <a:t>JSON settings files</a:t>
            </a:r>
            <a:r>
              <a:rPr lang="nl" sz="1500"/>
              <a:t>: same code for more than one sensor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325" y="1487050"/>
            <a:ext cx="3959675" cy="31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Presence Sensor Simulation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500850" y="2078875"/>
            <a:ext cx="497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MotionSensor: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detectmotion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simulate_motion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no_motion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Random motion: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5 random detections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Restart after 1 minute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650" y="996799"/>
            <a:ext cx="3731349" cy="25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150" y="3507598"/>
            <a:ext cx="4682850" cy="16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Problem Statement and Objectives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Use Case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Communication Protocols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Service catalog and resource catalog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Sensors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Traffic Lights protocols and LEDs management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User Awareness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TrafficLight Temperature</a:t>
            </a:r>
            <a:r>
              <a:rPr lang="nl"/>
              <a:t> Sensor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500850" y="2078875"/>
            <a:ext cx="3445200" cy="25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It controls functioning of Traffic Lights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Implemented in LED actuator code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If it detects </a:t>
            </a:r>
            <a:r>
              <a:rPr b="1" lang="nl" sz="1500"/>
              <a:t>too high</a:t>
            </a:r>
            <a:r>
              <a:rPr lang="nl" sz="1500"/>
              <a:t> temperatures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→ change “</a:t>
            </a:r>
            <a:r>
              <a:rPr b="1" lang="nl" sz="1500"/>
              <a:t>status</a:t>
            </a:r>
            <a:r>
              <a:rPr lang="nl" sz="1500"/>
              <a:t>” of Traffic Light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Publishes temperature: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SmartTrafficLight/Led/A/temp</a:t>
            </a:r>
            <a:endParaRPr b="1" sz="1500"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400" y="2285550"/>
            <a:ext cx="5069600" cy="276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2"/>
          <p:cNvCxnSpPr/>
          <p:nvPr/>
        </p:nvCxnSpPr>
        <p:spPr>
          <a:xfrm flipH="1">
            <a:off x="7055450" y="3826875"/>
            <a:ext cx="514500" cy="9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2"/>
          <p:cNvCxnSpPr/>
          <p:nvPr/>
        </p:nvCxnSpPr>
        <p:spPr>
          <a:xfrm flipH="1">
            <a:off x="6262350" y="4779600"/>
            <a:ext cx="514500" cy="9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Sensor Terminals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11000" l="3307" r="3799" t="9973"/>
          <a:stretch/>
        </p:blipFill>
        <p:spPr>
          <a:xfrm>
            <a:off x="1800" y="2007500"/>
            <a:ext cx="9143999" cy="267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789025" y="13020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 light protocols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900" y="2085975"/>
            <a:ext cx="1346075" cy="31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3063650" y="2137000"/>
            <a:ext cx="47964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STOP!!!</a:t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WAIT!!!</a:t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GO!!</a:t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Car</a:t>
            </a:r>
            <a:r>
              <a:rPr lang="nl"/>
              <a:t> Protocol 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729450" y="1853850"/>
            <a:ext cx="478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Presence sensor positioned 100m </a:t>
            </a:r>
            <a:r>
              <a:rPr lang="nl" sz="1400"/>
              <a:t>before </a:t>
            </a:r>
            <a:r>
              <a:rPr lang="nl" sz="1400"/>
              <a:t>the traffic light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On c</a:t>
            </a:r>
            <a:r>
              <a:rPr lang="nl" sz="1400"/>
              <a:t>ar detection: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Turn on Traffic Lights of the  </a:t>
            </a:r>
            <a:r>
              <a:rPr b="1" lang="nl" sz="1400"/>
              <a:t>whole zone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Start: </a:t>
            </a:r>
            <a:r>
              <a:rPr b="1" lang="nl" sz="1400">
                <a:solidFill>
                  <a:schemeClr val="dk1"/>
                </a:solidFill>
              </a:rPr>
              <a:t>green</a:t>
            </a:r>
            <a:r>
              <a:rPr lang="nl" sz="1400"/>
              <a:t> for cars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Traffic cycle: 20s before turning off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5</a:t>
            </a:r>
            <a:r>
              <a:rPr lang="nl" sz="1400">
                <a:solidFill>
                  <a:schemeClr val="dk1"/>
                </a:solidFill>
              </a:rPr>
              <a:t>s</a:t>
            </a:r>
            <a:r>
              <a:rPr b="1" lang="nl" sz="1400">
                <a:solidFill>
                  <a:schemeClr val="dk1"/>
                </a:solidFill>
              </a:rPr>
              <a:t> Green  </a:t>
            </a:r>
            <a:r>
              <a:rPr lang="nl" sz="1400"/>
              <a:t>-&gt; </a:t>
            </a:r>
            <a:r>
              <a:rPr lang="nl" sz="1400">
                <a:solidFill>
                  <a:srgbClr val="FF9900"/>
                </a:solidFill>
              </a:rPr>
              <a:t> </a:t>
            </a:r>
            <a:r>
              <a:rPr lang="nl" sz="1400"/>
              <a:t> </a:t>
            </a:r>
            <a:r>
              <a:rPr lang="nl" sz="1400">
                <a:solidFill>
                  <a:srgbClr val="FF0000"/>
                </a:solidFill>
              </a:rPr>
              <a:t>5</a:t>
            </a:r>
            <a:r>
              <a:rPr lang="nl" sz="1400">
                <a:solidFill>
                  <a:srgbClr val="FF0000"/>
                </a:solidFill>
              </a:rPr>
              <a:t>s </a:t>
            </a:r>
            <a:r>
              <a:rPr b="1" lang="nl" sz="1400">
                <a:solidFill>
                  <a:srgbClr val="FF0000"/>
                </a:solidFill>
              </a:rPr>
              <a:t>Red</a:t>
            </a:r>
            <a:r>
              <a:rPr lang="nl" sz="1400">
                <a:solidFill>
                  <a:srgbClr val="FF0000"/>
                </a:solidFill>
              </a:rPr>
              <a:t>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Timer and duty cycle can be modified through a practical </a:t>
            </a:r>
            <a:r>
              <a:rPr b="1" lang="nl" sz="1400"/>
              <a:t>JSON configuration file</a:t>
            </a:r>
            <a:endParaRPr b="1" sz="14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475" y="1419250"/>
            <a:ext cx="3712525" cy="3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Pedestrian protocol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729450" y="2078875"/>
            <a:ext cx="432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On pedestrian request (button push)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Turn on </a:t>
            </a:r>
            <a:r>
              <a:rPr b="1" lang="nl" sz="1500"/>
              <a:t>only </a:t>
            </a:r>
            <a:r>
              <a:rPr lang="nl" sz="1500"/>
              <a:t>Traffic Lights of  that</a:t>
            </a:r>
            <a:r>
              <a:rPr b="1" lang="nl" sz="1500"/>
              <a:t> crossroad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Start: </a:t>
            </a:r>
            <a:r>
              <a:rPr b="1" lang="nl" sz="1500">
                <a:solidFill>
                  <a:schemeClr val="dk1"/>
                </a:solidFill>
              </a:rPr>
              <a:t>green</a:t>
            </a:r>
            <a:r>
              <a:rPr lang="nl" sz="1500"/>
              <a:t> for pedestrians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Traffic cycle: 20s before turning off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5s</a:t>
            </a:r>
            <a:r>
              <a:rPr b="1" lang="nl" sz="1400">
                <a:solidFill>
                  <a:schemeClr val="dk1"/>
                </a:solidFill>
              </a:rPr>
              <a:t> Green  </a:t>
            </a:r>
            <a:r>
              <a:rPr lang="nl" sz="1400"/>
              <a:t>-&gt; </a:t>
            </a:r>
            <a:r>
              <a:rPr lang="nl" sz="1400">
                <a:solidFill>
                  <a:srgbClr val="FF9900"/>
                </a:solidFill>
              </a:rPr>
              <a:t> </a:t>
            </a:r>
            <a:r>
              <a:rPr lang="nl" sz="1400"/>
              <a:t> </a:t>
            </a:r>
            <a:r>
              <a:rPr lang="nl" sz="1400">
                <a:solidFill>
                  <a:srgbClr val="FF0000"/>
                </a:solidFill>
              </a:rPr>
              <a:t>5s </a:t>
            </a:r>
            <a:r>
              <a:rPr b="1" lang="nl" sz="1400">
                <a:solidFill>
                  <a:srgbClr val="FF0000"/>
                </a:solidFill>
              </a:rPr>
              <a:t>Red</a:t>
            </a:r>
            <a:r>
              <a:rPr lang="nl" sz="1400">
                <a:solidFill>
                  <a:srgbClr val="FF0000"/>
                </a:solidFill>
              </a:rPr>
              <a:t>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Timer and duty cycle can be anyway modified through a practical </a:t>
            </a:r>
            <a:r>
              <a:rPr b="1" lang="nl" sz="1400"/>
              <a:t>JSON configuration file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16337" l="23868" r="22373" t="20800"/>
          <a:stretch/>
        </p:blipFill>
        <p:spPr>
          <a:xfrm>
            <a:off x="5053700" y="928150"/>
            <a:ext cx="3092225" cy="3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Energy saving protocol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729450" y="2078875"/>
            <a:ext cx="368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After </a:t>
            </a:r>
            <a:r>
              <a:rPr b="1" lang="nl" sz="1500"/>
              <a:t>timer expiration: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Turn</a:t>
            </a:r>
            <a:r>
              <a:rPr lang="nl" sz="1500"/>
              <a:t> </a:t>
            </a:r>
            <a:r>
              <a:rPr b="1" lang="nl" sz="1500"/>
              <a:t>off</a:t>
            </a:r>
            <a:r>
              <a:rPr lang="nl" sz="1500"/>
              <a:t> traffic light for </a:t>
            </a:r>
            <a:r>
              <a:rPr b="1" lang="nl" sz="1500"/>
              <a:t>energy saving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500"/>
              <a:t>New detection → Start correct protocol</a:t>
            </a:r>
            <a:endParaRPr sz="1500"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600" y="1611137"/>
            <a:ext cx="4958397" cy="35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/>
          <p:nvPr/>
        </p:nvSpPr>
        <p:spPr>
          <a:xfrm>
            <a:off x="6078875" y="5023200"/>
            <a:ext cx="560100" cy="120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5847575" y="1733550"/>
            <a:ext cx="560100" cy="120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8"/>
          <p:cNvPicPr preferRelativeResize="0"/>
          <p:nvPr/>
        </p:nvPicPr>
        <p:blipFill rotWithShape="1">
          <a:blip r:embed="rId3">
            <a:alphaModFix/>
          </a:blip>
          <a:srcRect b="18390" l="71209" r="-1041" t="47896"/>
          <a:stretch/>
        </p:blipFill>
        <p:spPr>
          <a:xfrm>
            <a:off x="3912225" y="1820173"/>
            <a:ext cx="4905651" cy="256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4942" l="34058" r="46033" t="69423"/>
          <a:stretch/>
        </p:blipFill>
        <p:spPr>
          <a:xfrm>
            <a:off x="282600" y="2454825"/>
            <a:ext cx="3273974" cy="19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/>
          <p:nvPr/>
        </p:nvSpPr>
        <p:spPr>
          <a:xfrm>
            <a:off x="3692600" y="1555725"/>
            <a:ext cx="3994500" cy="71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LED Manager and Traffic Lights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 Lights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729450" y="2078875"/>
            <a:ext cx="48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The led </a:t>
            </a:r>
            <a:r>
              <a:rPr lang="nl" sz="1500"/>
              <a:t>actuator</a:t>
            </a:r>
            <a:r>
              <a:rPr lang="nl" sz="1500"/>
              <a:t> → Turns on/off  the led of crossroad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Subscribes</a:t>
            </a:r>
            <a:r>
              <a:rPr lang="nl" sz="1500"/>
              <a:t> to  topics: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SmartTrafficLight/Led/A</a:t>
            </a:r>
            <a:r>
              <a:rPr lang="nl" sz="1500"/>
              <a:t> (common to all zone 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SmartTrafficLight/Led/A/1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Publishes </a:t>
            </a:r>
            <a:r>
              <a:rPr lang="nl" sz="1500"/>
              <a:t>to topic: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SmartTrafficLight/Led/A/temp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175" y="1580374"/>
            <a:ext cx="3737425" cy="31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 Lights Simulation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729450" y="2078875"/>
            <a:ext cx="48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/>
              <a:t>Recreate Led: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pin: represents led location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3 different states: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on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off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is_lit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300" y="1679950"/>
            <a:ext cx="3238700" cy="2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LED Manager</a:t>
            </a:r>
            <a:endParaRPr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729450" y="2078875"/>
            <a:ext cx="49674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/>
              <a:t>Zone-specific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Communicates to all LED actuators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Subscribes</a:t>
            </a:r>
            <a:r>
              <a:rPr lang="nl" sz="1500"/>
              <a:t> to topic </a:t>
            </a:r>
            <a:r>
              <a:rPr b="1" lang="nl" sz="1500"/>
              <a:t>SmartTrafficLight/Sensor/A/#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Publishes</a:t>
            </a:r>
            <a:r>
              <a:rPr lang="nl" sz="1500"/>
              <a:t> to  topic (if car detection):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/>
              <a:t>SmartTrafficLight/Led/A</a:t>
            </a:r>
            <a:r>
              <a:rPr lang="nl" sz="1500"/>
              <a:t> (common to all zone A)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nl" sz="1500"/>
              <a:t>Publishes</a:t>
            </a:r>
            <a:r>
              <a:rPr lang="nl" sz="1500"/>
              <a:t> to  topic (if pedestrian on crossroad </a:t>
            </a:r>
            <a:r>
              <a:rPr i="1" lang="nl" sz="1500"/>
              <a:t>c</a:t>
            </a:r>
            <a:r>
              <a:rPr lang="nl" sz="1500"/>
              <a:t>):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/>
              <a:t>SmartTrafficLight/Led/A/</a:t>
            </a:r>
            <a:r>
              <a:rPr b="1" i="1" lang="nl" sz="1500"/>
              <a:t>c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242" y="2146550"/>
            <a:ext cx="3847757" cy="29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Problem Statement</a:t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82150" y="3290150"/>
            <a:ext cx="33387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240"/>
              <a:t>Energy Abuse due to Traffic Lights Always Switched ON</a:t>
            </a:r>
            <a:endParaRPr sz="2240"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603050" y="3290150"/>
            <a:ext cx="3586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240"/>
              <a:t>Insufficiently Planned working days for Traffic Light Manufacturers</a:t>
            </a:r>
            <a:endParaRPr sz="224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187" y="2047025"/>
            <a:ext cx="1739925" cy="13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613" y="2207775"/>
            <a:ext cx="1779776" cy="1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 rotWithShape="1">
          <a:blip r:embed="rId3">
            <a:alphaModFix/>
          </a:blip>
          <a:srcRect b="6340" l="3072" r="0" t="6566"/>
          <a:stretch/>
        </p:blipFill>
        <p:spPr>
          <a:xfrm>
            <a:off x="0" y="702275"/>
            <a:ext cx="9144001" cy="406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Awareness</a:t>
            </a:r>
            <a:endParaRPr/>
          </a:p>
        </p:txBody>
      </p:sp>
      <p:pic>
        <p:nvPicPr>
          <p:cNvPr id="337" name="Google Shape;337;p43"/>
          <p:cNvPicPr preferRelativeResize="0"/>
          <p:nvPr/>
        </p:nvPicPr>
        <p:blipFill rotWithShape="1">
          <a:blip r:embed="rId3">
            <a:alphaModFix/>
          </a:blip>
          <a:srcRect b="2348" l="-279" r="62456" t="33478"/>
          <a:stretch/>
        </p:blipFill>
        <p:spPr>
          <a:xfrm>
            <a:off x="2619525" y="492225"/>
            <a:ext cx="5537249" cy="43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Telegram Bot</a:t>
            </a:r>
            <a:endParaRPr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729450" y="1853850"/>
            <a:ext cx="48765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Allows fast and efficient maintenance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On demand it provides </a:t>
            </a:r>
            <a:r>
              <a:rPr b="1" lang="nl" sz="1500"/>
              <a:t>Zone Database</a:t>
            </a:r>
            <a:r>
              <a:rPr lang="nl" sz="1500"/>
              <a:t> containing a list of all the </a:t>
            </a:r>
            <a:r>
              <a:rPr b="1" lang="nl" sz="1500"/>
              <a:t>malfunctioning traffic lights </a:t>
            </a:r>
            <a:r>
              <a:rPr lang="nl" sz="1500"/>
              <a:t>of a </a:t>
            </a:r>
            <a:r>
              <a:rPr b="1" lang="nl" sz="1500"/>
              <a:t>specific zone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4" name="Google Shape;344;p44"/>
          <p:cNvSpPr/>
          <p:nvPr/>
        </p:nvSpPr>
        <p:spPr>
          <a:xfrm>
            <a:off x="2402854" y="3073050"/>
            <a:ext cx="11646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Telegram Chat Box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470755" y="3073050"/>
            <a:ext cx="14274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Manufacturer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4372300" y="4096350"/>
            <a:ext cx="12372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Zone Database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7" name="Google Shape;347;p44"/>
          <p:cNvCxnSpPr>
            <a:stCxn id="344" idx="2"/>
            <a:endCxn id="348" idx="0"/>
          </p:cNvCxnSpPr>
          <p:nvPr/>
        </p:nvCxnSpPr>
        <p:spPr>
          <a:xfrm>
            <a:off x="2985154" y="356295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44"/>
          <p:cNvCxnSpPr>
            <a:stCxn id="345" idx="3"/>
            <a:endCxn id="344" idx="1"/>
          </p:cNvCxnSpPr>
          <p:nvPr/>
        </p:nvCxnSpPr>
        <p:spPr>
          <a:xfrm>
            <a:off x="1898155" y="3318000"/>
            <a:ext cx="5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4"/>
          <p:cNvSpPr/>
          <p:nvPr/>
        </p:nvSpPr>
        <p:spPr>
          <a:xfrm>
            <a:off x="2366550" y="4096350"/>
            <a:ext cx="12372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0" name="Google Shape;350;p44"/>
          <p:cNvCxnSpPr>
            <a:stCxn id="348" idx="3"/>
            <a:endCxn id="346" idx="1"/>
          </p:cNvCxnSpPr>
          <p:nvPr/>
        </p:nvCxnSpPr>
        <p:spPr>
          <a:xfrm>
            <a:off x="3603750" y="4341300"/>
            <a:ext cx="76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1" name="Google Shape;351;p44"/>
          <p:cNvPicPr preferRelativeResize="0"/>
          <p:nvPr/>
        </p:nvPicPr>
        <p:blipFill rotWithShape="1">
          <a:blip r:embed="rId3">
            <a:alphaModFix/>
          </a:blip>
          <a:srcRect b="27150" l="0" r="0" t="0"/>
          <a:stretch/>
        </p:blipFill>
        <p:spPr>
          <a:xfrm>
            <a:off x="5860675" y="763075"/>
            <a:ext cx="2557475" cy="39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Thingspeak</a:t>
            </a:r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771625" y="1853850"/>
            <a:ext cx="360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Distributed Thingspeak Adaptor: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Subs: </a:t>
            </a:r>
            <a:r>
              <a:rPr b="1" lang="nl"/>
              <a:t>SmartTrafficLight/Sensor/A/#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Pedestrian detection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Car detection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Temperature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ThingSpeak provides: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Data analysis over time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Pedestrians and cars detection rate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Traffic peaks analysis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Temperature over time</a:t>
            </a:r>
            <a:endParaRPr/>
          </a:p>
        </p:txBody>
      </p:sp>
      <p:pic>
        <p:nvPicPr>
          <p:cNvPr id="358" name="Google Shape;3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85" y="803125"/>
            <a:ext cx="4620414" cy="36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727650" y="117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ThingSpeak Output</a:t>
            </a:r>
            <a:endParaRPr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75" y="1706275"/>
            <a:ext cx="5155824" cy="34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706" y="0"/>
            <a:ext cx="2507294" cy="17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771625" y="1853850"/>
            <a:ext cx="360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Thingspeak analysis: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amount cars / pedestrians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Total/ hour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Temperature of the 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Temperature indication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666"/>
              <a:t>Smart Traffic Lights</a:t>
            </a:r>
            <a:endParaRPr sz="66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650"/>
              <a:t>Traffic for a better world!</a:t>
            </a:r>
            <a:endParaRPr sz="1650"/>
          </a:p>
        </p:txBody>
      </p:sp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729450" y="2272907"/>
            <a:ext cx="76884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nl" sz="1500"/>
              <a:t>Energy Saving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nl" sz="1500"/>
              <a:t>Traffic statistics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nl" sz="1500"/>
              <a:t>Traffic control 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nl" sz="1500"/>
              <a:t>Clear interface</a:t>
            </a:r>
            <a:endParaRPr sz="15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 You!</a:t>
            </a:r>
            <a:endParaRPr/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Francesca Fanelli – s313432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Aron Segers – s306765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Cristiano Vittori – s316801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Maureen Zwart – s307021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50" y="2156450"/>
            <a:ext cx="1242301" cy="1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22450"/>
            <a:ext cx="76884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Objectives</a:t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126400" y="3300450"/>
            <a:ext cx="3240000" cy="1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240"/>
              <a:t>Decrease Energy Abuse for a More Sustainable Future</a:t>
            </a:r>
            <a:endParaRPr sz="2240"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5036500" y="3300450"/>
            <a:ext cx="29844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240"/>
              <a:t>Improve Efficiency of Traffic Light Manufacturers</a:t>
            </a:r>
            <a:endParaRPr sz="224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42" y="2080250"/>
            <a:ext cx="1560522" cy="1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8425"/>
            <a:ext cx="8839204" cy="408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4294967295" type="title"/>
          </p:nvPr>
        </p:nvSpPr>
        <p:spPr>
          <a:xfrm>
            <a:off x="375050" y="223200"/>
            <a:ext cx="76884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 Case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22450"/>
            <a:ext cx="76884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Communication Protocols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MQTT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13375" y="2078875"/>
            <a:ext cx="359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Asynchronous communication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Lightweight/Flexible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Publish/subscribe paradigm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Hierarchical</a:t>
            </a:r>
            <a:r>
              <a:rPr lang="nl" sz="1500"/>
              <a:t> message </a:t>
            </a:r>
            <a:r>
              <a:rPr b="1" lang="nl" sz="1500"/>
              <a:t>topics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03750" y="2078875"/>
            <a:ext cx="3914100" cy="26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Synchronous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Request/Response paradigm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 demand </a:t>
            </a:r>
            <a:r>
              <a:rPr lang="nl"/>
              <a:t>access</a:t>
            </a:r>
            <a:r>
              <a:rPr lang="nl"/>
              <a:t> to the  system information  via </a:t>
            </a:r>
            <a:r>
              <a:rPr b="1" lang="nl"/>
              <a:t>Catalogs</a:t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464360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MQTT Topics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460025" y="903150"/>
            <a:ext cx="3274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nl" sz="1500"/>
              <a:t>&lt;base topic&gt;/&lt;...&gt;/&lt;zone&gt;/&lt;crossroad&gt;</a:t>
            </a:r>
            <a:endParaRPr i="1" sz="1500"/>
          </a:p>
        </p:txBody>
      </p:sp>
      <p:cxnSp>
        <p:nvCxnSpPr>
          <p:cNvPr id="139" name="Google Shape;139;p20"/>
          <p:cNvCxnSpPr/>
          <p:nvPr/>
        </p:nvCxnSpPr>
        <p:spPr>
          <a:xfrm flipH="1">
            <a:off x="6558075" y="1226525"/>
            <a:ext cx="2175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6775575" y="1218575"/>
            <a:ext cx="2235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066700" y="1262425"/>
            <a:ext cx="1707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nl" sz="1500"/>
              <a:t>Led     	Sensor</a:t>
            </a:r>
            <a:endParaRPr i="1" sz="1500"/>
          </a:p>
        </p:txBody>
      </p:sp>
      <p:sp>
        <p:nvSpPr>
          <p:cNvPr id="142" name="Google Shape;142;p20"/>
          <p:cNvSpPr/>
          <p:nvPr/>
        </p:nvSpPr>
        <p:spPr>
          <a:xfrm>
            <a:off x="3984725" y="1954875"/>
            <a:ext cx="16434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SmartTrafficLight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7470900" y="2848700"/>
            <a:ext cx="686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Led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4" name="Google Shape;144;p20"/>
          <p:cNvCxnSpPr>
            <a:stCxn id="142" idx="2"/>
            <a:endCxn id="143" idx="0"/>
          </p:cNvCxnSpPr>
          <p:nvPr/>
        </p:nvCxnSpPr>
        <p:spPr>
          <a:xfrm>
            <a:off x="4806425" y="2444775"/>
            <a:ext cx="30075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1748550" y="2772375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Sensor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6" name="Google Shape;146;p20"/>
          <p:cNvCxnSpPr>
            <a:stCxn id="142" idx="2"/>
            <a:endCxn id="145" idx="0"/>
          </p:cNvCxnSpPr>
          <p:nvPr/>
        </p:nvCxnSpPr>
        <p:spPr>
          <a:xfrm flipH="1">
            <a:off x="2180225" y="2444775"/>
            <a:ext cx="26262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632850" y="2105375"/>
            <a:ext cx="1707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500"/>
              <a:t>example:</a:t>
            </a:r>
            <a:endParaRPr sz="1500"/>
          </a:p>
        </p:txBody>
      </p:sp>
      <p:sp>
        <p:nvSpPr>
          <p:cNvPr id="148" name="Google Shape;148;p20"/>
          <p:cNvSpPr/>
          <p:nvPr/>
        </p:nvSpPr>
        <p:spPr>
          <a:xfrm>
            <a:off x="1748550" y="3488600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9" name="Google Shape;149;p20"/>
          <p:cNvCxnSpPr>
            <a:stCxn id="145" idx="2"/>
            <a:endCxn id="148" idx="0"/>
          </p:cNvCxnSpPr>
          <p:nvPr/>
        </p:nvCxnSpPr>
        <p:spPr>
          <a:xfrm>
            <a:off x="2180100" y="3262275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/>
          <p:nvPr/>
        </p:nvSpPr>
        <p:spPr>
          <a:xfrm>
            <a:off x="7382400" y="3589500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1" name="Google Shape;151;p20"/>
          <p:cNvCxnSpPr>
            <a:stCxn id="143" idx="2"/>
            <a:endCxn id="150" idx="0"/>
          </p:cNvCxnSpPr>
          <p:nvPr/>
        </p:nvCxnSpPr>
        <p:spPr>
          <a:xfrm>
            <a:off x="7813950" y="3338600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/>
          <p:nvPr/>
        </p:nvSpPr>
        <p:spPr>
          <a:xfrm>
            <a:off x="1748550" y="4204825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382400" y="4261075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4" name="Google Shape;154;p20"/>
          <p:cNvCxnSpPr>
            <a:stCxn id="150" idx="2"/>
            <a:endCxn id="153" idx="0"/>
          </p:cNvCxnSpPr>
          <p:nvPr/>
        </p:nvCxnSpPr>
        <p:spPr>
          <a:xfrm>
            <a:off x="7813950" y="4079400"/>
            <a:ext cx="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>
            <a:stCxn id="148" idx="2"/>
            <a:endCxn id="152" idx="0"/>
          </p:cNvCxnSpPr>
          <p:nvPr/>
        </p:nvCxnSpPr>
        <p:spPr>
          <a:xfrm>
            <a:off x="2180100" y="3978500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/>
          <p:nvPr/>
        </p:nvSpPr>
        <p:spPr>
          <a:xfrm>
            <a:off x="4316875" y="3173475"/>
            <a:ext cx="1236300" cy="403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</a:rPr>
              <a:t>Led Manager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57" name="Google Shape;157;p20"/>
          <p:cNvCxnSpPr>
            <a:stCxn id="156" idx="1"/>
            <a:endCxn id="145" idx="3"/>
          </p:cNvCxnSpPr>
          <p:nvPr/>
        </p:nvCxnSpPr>
        <p:spPr>
          <a:xfrm rot="10800000">
            <a:off x="2611675" y="3017175"/>
            <a:ext cx="17052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 txBox="1"/>
          <p:nvPr>
            <p:ph idx="1" type="body"/>
          </p:nvPr>
        </p:nvSpPr>
        <p:spPr>
          <a:xfrm rot="619902">
            <a:off x="3099133" y="2962180"/>
            <a:ext cx="744369" cy="41561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Subscribe</a:t>
            </a:r>
            <a:endParaRPr sz="1000"/>
          </a:p>
        </p:txBody>
      </p:sp>
      <p:cxnSp>
        <p:nvCxnSpPr>
          <p:cNvPr id="159" name="Google Shape;159;p20"/>
          <p:cNvCxnSpPr>
            <a:stCxn id="156" idx="3"/>
            <a:endCxn id="150" idx="1"/>
          </p:cNvCxnSpPr>
          <p:nvPr/>
        </p:nvCxnSpPr>
        <p:spPr>
          <a:xfrm>
            <a:off x="5553175" y="3375375"/>
            <a:ext cx="18291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 txBox="1"/>
          <p:nvPr>
            <p:ph idx="1" type="body"/>
          </p:nvPr>
        </p:nvSpPr>
        <p:spPr>
          <a:xfrm rot="811253">
            <a:off x="6026593" y="3325687"/>
            <a:ext cx="744226" cy="4155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Publish</a:t>
            </a:r>
            <a:endParaRPr sz="1000"/>
          </a:p>
        </p:txBody>
      </p:sp>
      <p:cxnSp>
        <p:nvCxnSpPr>
          <p:cNvPr id="161" name="Google Shape;161;p20"/>
          <p:cNvCxnSpPr>
            <a:stCxn id="156" idx="3"/>
            <a:endCxn id="153" idx="1"/>
          </p:cNvCxnSpPr>
          <p:nvPr/>
        </p:nvCxnSpPr>
        <p:spPr>
          <a:xfrm>
            <a:off x="5553175" y="3375375"/>
            <a:ext cx="1829100" cy="11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 txBox="1"/>
          <p:nvPr>
            <p:ph idx="1" type="body"/>
          </p:nvPr>
        </p:nvSpPr>
        <p:spPr>
          <a:xfrm rot="1821470">
            <a:off x="5911865" y="3580653"/>
            <a:ext cx="744363" cy="41558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Publish</a:t>
            </a:r>
            <a:endParaRPr sz="1000"/>
          </a:p>
        </p:txBody>
      </p:sp>
      <p:sp>
        <p:nvSpPr>
          <p:cNvPr id="163" name="Google Shape;163;p20"/>
          <p:cNvSpPr/>
          <p:nvPr/>
        </p:nvSpPr>
        <p:spPr>
          <a:xfrm>
            <a:off x="4391825" y="4204825"/>
            <a:ext cx="1236300" cy="403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</a:rPr>
              <a:t>TrafficLights 1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64" name="Google Shape;164;p20"/>
          <p:cNvCxnSpPr>
            <a:stCxn id="163" idx="3"/>
            <a:endCxn id="153" idx="1"/>
          </p:cNvCxnSpPr>
          <p:nvPr/>
        </p:nvCxnSpPr>
        <p:spPr>
          <a:xfrm>
            <a:off x="5628125" y="4406725"/>
            <a:ext cx="1754400" cy="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 txBox="1"/>
          <p:nvPr>
            <p:ph idx="1" type="body"/>
          </p:nvPr>
        </p:nvSpPr>
        <p:spPr>
          <a:xfrm rot="196862">
            <a:off x="6254070" y="4223585"/>
            <a:ext cx="744320" cy="41554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Subscribe</a:t>
            </a:r>
            <a:endParaRPr sz="1000"/>
          </a:p>
        </p:txBody>
      </p:sp>
      <p:cxnSp>
        <p:nvCxnSpPr>
          <p:cNvPr id="166" name="Google Shape;166;p20"/>
          <p:cNvCxnSpPr>
            <a:stCxn id="163" idx="3"/>
            <a:endCxn id="150" idx="1"/>
          </p:cNvCxnSpPr>
          <p:nvPr/>
        </p:nvCxnSpPr>
        <p:spPr>
          <a:xfrm flipH="1" rot="10800000">
            <a:off x="5628125" y="3834325"/>
            <a:ext cx="17544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 rot="-925883">
            <a:off x="5938205" y="3919472"/>
            <a:ext cx="744126" cy="4157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Subscribe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Service and resource catalogs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68945" l="31023" r="41162" t="0"/>
          <a:stretch/>
        </p:blipFill>
        <p:spPr>
          <a:xfrm>
            <a:off x="3016875" y="2092725"/>
            <a:ext cx="4922701" cy="253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