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notesSlides/notesSlide10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5" r:id="rId3"/>
    <p:sldId id="318" r:id="rId4"/>
    <p:sldId id="319" r:id="rId5"/>
    <p:sldId id="320" r:id="rId6"/>
    <p:sldId id="31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1:58:17.4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435 1 24575,'-1'0'0,"0"0"0,0 1 0,0-1 0,1 0 0,-1 1 0,0-1 0,0 1 0,1-1 0,-1 1 0,0-1 0,1 1 0,-1-1 0,1 1 0,-1 0 0,1-1 0,-1 1 0,1 0 0,-1-1 0,1 1 0,0 0 0,-1 1 0,-8 19 0,8-18 0,-8 27 0,1 1 0,-5 44 0,-5 27 0,-34 108 0,18-96 0,-19 127 0,33-146 0,10-57 0,3 1 0,1 0 0,-1 40 0,4-47 0,0-1 0,-3 1 0,0-1 0,-18 48 0,12-39 0,-15 80 0,12 17 0,-14 101 0,9-65 0,0 1 0,14-128 0,3 1 0,4 70 0,1-39 0,-2 1267-1365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2:00:59.0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08:20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24575,'4490'0'-1365,"-4475"0"-5461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08:24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08:24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14:57.0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15:37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24575,'2200'0'-1365,"-2185"0"-5461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24:24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24575,'1866'0'-1365,"-1851"0"-5461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25:03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24575,'2004'0'-1365,"-1989"0"-5461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25:13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24575,'2109'0'-1365,"-2095"0"-5461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25:16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24575,'847'0'-1365,"-832"0"-5461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1:58:23.6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1283 880 24575,'0'0'0,"1"0"0,-1 0 0,0 0 0,0 0 0,1 0 0,-1 1 0,0-1 0,1 0 0,-1 0 0,0 0 0,0 0 0,1 1 0,-1-1 0,0 0 0,0 0 0,1 1 0,-1-1 0,0 0 0,0 0 0,0 1 0,1-1 0,-1 0 0,0 1 0,0-1 0,0 0 0,0 0 0,0 1 0,0-1 0,0 0 0,0 1 0,0-1 0,0 0 0,0 1 0,0-1 0,0 0 0,0 1 0,0-1 0,1 14 0,-1-1 0,0 0 0,-3 21 0,1-22 0,-47 319 0,-18 2 0,14-76 0,51-243 0,-5 19 0,1 0 0,2 0 0,0 59 0,4-92 0,0 0 0,0 0 0,0 0 0,0 0 0,0 0 0,0 0 0,0 0 0,0 0 0,0 0 0,0 0 0,0 0 0,0 0 0,0 0 0,0 0 0,0 0 0,0 0 0,0 0 0,0 0 0,1 0 0,-1 0 0,0 0 0,0 0 0,0 0 0,0 0 0,0 0 0,0 0 0,0 0 0,0 0 0,0 1 0,0-1 0,0 0 0,0 0 0,0 0 0,0 0 0,0 0 0,0 0 0,0 0 0,0 0 0,0 0 0,0 0 0,0 0 0,0 0 0,2-8 0,1-15 0,1-35 0,-3 37 0,6-508 0,-7 480 0,0-981-2118,-1 647 4236,-1 433-2118,-3 0 0,-12 56 0,3-23 0,-34 201-128,-22 157-1580,-34 631 904,103-883 3477,3-91-2706,-2 276 33,18-409 0,124-314-215,-79 184-553,-51 135 582,426-1083-1709,-359 893 1535,30-72 254,-70 207 2072,-30 74-1078,-9 11-874,0 0-1,0 0 1,1-1 0,-1 1-1,0 0 1,0 0-1,0 0 1,1 0-1,-1 0 1,0 0-1,0 0 1,0 0-1,1 0 1,-1 0 0,0 0-1,0 0 1,0 0-1,1 0 1,-1 0-1,0 0 1,0 1-1,0-1 1,1 0 0,-1 0-1,0 0 1,0 0-1,0 0 1,0 0-1,1 0 1,-1 1-1,0-1 1,0 0-1,0 0 1,0 0 0,0 1-1,2 1 7,-1 1-1,0 0 0,0 0 1,0 0-1,-1 0 0,1 0 1,-1 0-1,0 3 0,3 60-12,-13 129-1,4-113-5,-67 505-724,-36-5 701,96-519 19,-40 183 751,20-29-748,30-193 0,1-14 0,1 0 0,-1-1 0,0 1 0,-6 13 0,13-35 0,-1 0 0,0 0 0,-1-1 0,-1 1 0,2-17 0,1-73 0,-4 74 0,-13-524 0,9 520 0,0-25 0,-11 131 0,-31 90 0,-2 7 0,40-138 0,-33 137 0,24-100 0,-13 120 0,11 74 0,16-223 0,-1 5 0,0-5 0,4 78 0,0-116 0,3-6 0,41-78 0,283-414-690,-62 101 194,-220 320 496,-2-2 0,39-98 0,-75 159 279,-5 10-5,-3 8 26,-9 43-119,-7 75-1,8 51-228,4-60 68,-1 1-20,-14 192 0,15-282 0,0 0 0,-2-1 0,-9 25 0,-8 35 0,11-19 0,1-3 0,-20 62 0,-43 127 0,18-59 0,32-110 0,1 0 0,-59 137 0,73-196 0,1 1 0,2 0 0,0 0 0,-4 32 0,7-33 0,-1 0 0,-1-1 0,0 1 0,-2-1 0,-14 30 0,1-11 0,2 1 0,2 0 0,-13 50 0,28-88 0,-2 8 0,0 0 0,0 0 0,-1 0 0,0 0 0,-6 8 0,9-17 0,1-1 0,0 0 0,0 1 0,0-1 0,-1 1 0,1-1 0,0 0 0,0 1 0,-1-1 0,1 1 0,0-1 0,-1 0 0,1 0 0,-1 1 0,1-1 0,0 0 0,-1 0 0,1 1 0,-1-1 0,1 0 0,-1 0 0,1 0 0,0 0 0,-1 1 0,1-1 0,-2 0 0,2-1 0,-1 1 0,1 0 0,0-1 0,-1 1 0,1-1 0,0 1 0,-1-1 0,1 1 0,0 0 0,-1-1 0,1 1 0,0-1 0,0 0 0,0 1 0,-1-1 0,1 1 0,0-1 0,0 0 0,-3-29 0,3 30 0,0-99 0,1 26 0,-17-142 0,-74-206 0,85 399 0,0 1 0,-2 0 0,0 0 0,-1 1 0,-2 0 0,-17-29 0,20 38 0,-5-8 0,-2-1 0,0 2 0,-1 0 0,-31-28 0,42 43 0,-1 0 0,0 0 0,1 1 0,-1 0 0,-1 0 0,1 0 0,0 0 0,0 1 0,-1 0 0,1 0 0,0 1 0,-1-1 0,-7 1 0,-6 1 0,0 1 0,-30 7 0,-63 19 0,-150 61 0,176-58 0,-50 18 0,-56 21 0,169-62 0,-3 1 0,-25 13 0,43-18 0,0 0 0,1 0 0,-1 1 0,1 1 0,0-1 0,-13 13 0,18-14 0,0-1 0,0 0 0,0 1 0,0-1 0,1 1 0,-1-1 0,1 1 0,-1 7 0,-5 34 0,4-21 0,-1 12 0,1 0 0,2 0 0,4 48 0,0-59 0,2-1 0,0 1 0,12 34 0,36 66 0,-33-68 0,-1-6 0,-1-10 0,7 18 0,3-1 0,49 75 0,-47-90 0,59 64 0,-87-105 0,0 0 0,0 0 0,1 0 0,-1 0 0,1 0 0,-1 0 0,1 0 0,0-1 0,5 3 0,-7-4 0,1 0 0,-1 0 0,0 1 0,0-1 0,1 0 0,-1 0 0,0-1 0,1 1 0,-1 0 0,0 0 0,0-1 0,0 1 0,1 0 0,-1-1 0,0 1 0,0-1 0,0 0 0,0 1 0,0-1 0,0 0 0,0 0 0,0 0 0,0 1 0,0-1 0,0 0 0,-1 0 0,2-3 0,5-6 0,-1-1 0,-1 0 0,0-1 0,-1 1 0,5-17 0,-1 1 0,14-44-682,16-94-1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25:20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45:07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24575,'2524'0'0,"-2506"1"0,0 1 0,18 4 0,25 2 0,164-7 188,-117-2-1741,-94 1-5273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45:29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24575,'2022'0'-1365,"-2005"0"-5461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45:32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24575,'1555'0'-1365,"-1540"0"-5461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45:37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08:24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25:20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45:37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08:24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25:20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1:58:28.1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378 1 24575,'-2'64'0,"-13"85"0,-24 70 0,2-14 0,-26 192 0,61-387 0,2-24 0,3-348 0,-3 362 0,0 0 0,0 0 0,0 0 0,0 0 0,0 0 0,-1-1 0,1 1 0,0 0 0,0 0 0,0 0 0,0 0 0,0 0 0,0-1 0,0 1 0,0 0 0,0 0 0,0 0 0,0 0 0,0 0 0,0-1 0,1 1 0,-1 0 0,0 0 0,0 0 0,0 0 0,0 0 0,0 0 0,0-1 0,0 1 0,0 0 0,0 0 0,0 0 0,0 0 0,1 0 0,-1 0 0,0 0 0,0 0 0,0 0 0,0-1 0,0 1 0,0 0 0,1 0 0,-1 0 0,0 0 0,0 0 0,0 0 0,0 0 0,0 0 0,1 0 0,-1 0 0,0 0 0,0 0 0,0 0 0,0 0 0,0 0 0,1 0 0,8 10 0,11 20 0,-19-28 0,32 60 0,38 98 0,-37-77 0,19 51 0,-51-128 0,0 1 0,1-1 0,0 0 0,1 1 0,5 7 0,-8-12 0,0-1 0,0 0 0,0 1 0,-1-1 0,1 0 0,0 0 0,1 0 0,-1 0 0,0 0 0,0 0 0,0 0 0,1 0 0,-1-1 0,0 1 0,1 0 0,-1-1 0,1 1 0,-1-1 0,1 1 0,-1-1 0,1 0 0,-1 0 0,1 0 0,-1 0 0,1 0 0,-1 0 0,1 0 0,-1 0 0,1 0 0,2-1 0,-3 0 0,0 0 0,0 0 0,0 0 0,0 0 0,0 0 0,0 0 0,0 0 0,0 0 0,0 0 0,0 0 0,-1-1 0,1 1 0,0 0 0,-1 0 0,1-1 0,-1 1 0,0-1 0,1 0 0,3-30 0,-4 25 0,3-280 0,-5 164 0,-3-99 0,-1 148 0,-14-73 0,15 120 0,-1 1 0,-2 0 0,-14-35 0,12 45 0,9 16 0,1-1 0,0 1 0,-1 0 0,1 0 0,0 0 0,0 0 0,-1-1 0,1 1 0,0 0 0,-1 0 0,1 0 0,0 0 0,-1 0 0,1 0 0,0 0 0,-1 0 0,1 0 0,-1 0 0,1 0 0,0 0 0,-1 0 0,1 0 0,0 0 0,-1 0 0,1 0 0,0 0 0,-1 1 0,-1 0 0,0 1 0,1 0 0,-1 0 0,0 0 0,1 0 0,0 1 0,-1-1 0,1 0 0,0 1 0,0-1 0,0 3 0,-51 144 0,-10 26 0,53-157 0,-1 0 0,0-1 0,-2 0 0,1 0 0,-2-2 0,0 1 0,-20 16 0,33-32 0,0 0 0,0 0 0,0 0 0,0 0 0,0 0 0,0 0 0,0 0 0,-1 1 0,1-1 0,0 0 0,0 0 0,0 0 0,0 0 0,0 0 0,0 0 0,-1 0 0,1 0 0,0 0 0,0 0 0,0 0 0,0 0 0,-1 0 0,1 0 0,0 0 0,0 0 0,0 0 0,0 0 0,0 0 0,-1 0 0,1 0 0,0 0 0,0 0 0,0 0 0,0-1 0,0 1 0,0 0 0,-1 0 0,1 0 0,0 0 0,0 0 0,0 0 0,0 0 0,0-1 0,0 1 0,0 0 0,0 0 0,-5-12 0,0-18 0,5 25 0,-15-97 0,-15-145 0,26 72 0,4 171 0,0 0 0,-1-1 0,0 1 0,0 0 0,0 0 0,0 0 0,-1 0 0,1 0 0,-4-4 0,5 8 0,0-1 0,0 1 0,-1 0 0,1 0 0,0 0 0,0-1 0,0 1 0,0 0 0,-1 0 0,1 0 0,0-1 0,0 1 0,-1 0 0,1 0 0,0 0 0,0 0 0,-1 0 0,1 0 0,0 0 0,0-1 0,-1 1 0,1 0 0,0 0 0,-1 0 0,1 0 0,0 0 0,0 0 0,-1 0 0,1 0 0,0 1 0,0-1 0,-1 0 0,1 0 0,0 0 0,0 0 0,-1 0 0,1 0 0,0 0 0,0 1 0,-1-1 0,1 0 0,0 0 0,-9 13 0,2 2 0,1 0 0,0 1 0,1 0 0,1 0 0,1 1 0,-3 30 0,3-22 0,2-15 0,-58 445 0,55-410-1365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9:45:37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1:08:09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24575,'1476'0'0,"-1468"-1"-227,1-5-1,-1-3 1,0-4-1,0-4 1,12-40-1,-5 0-6598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1:47:25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24575,'554'0'-1365,"-539"0"-5461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1:47:33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24575,'433'0'-1365,"-419"0"-5461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1:48:36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24575,'1314'0'-1365,"-1299"0"-5461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1:48:41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24575,'1280'0'-1365,"-1265"0"-5461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1:58:42.6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1414 24575,'1'-11'0,"0"0"0,0 0 0,1 0 0,0 0 0,1 0 0,8-18 0,33-59 0,-8 17 0,-34 67 0,23-51 0,18-65 0,-41 113 0,1 1 0,0-1 0,0 0 0,0 1 0,0 0 0,1 0 0,0 0 0,1 0 0,-1 0 0,1 1 0,0 0 0,0 0 0,1 0 0,-1 1 0,1 0 0,0 0 0,0 0 0,1 1 0,6-3 0,9-5 0,1 1 0,-1 1 0,2 1 0,-1 1 0,1 1 0,0 1 0,0 1 0,0 1 0,37 0 0,-38 3 0,0-1 0,26-5 0,19-1 0,-50 5 0,-7 1 0,1 1 0,20 1 0,-29-1 0,0 0 0,-1 1 0,1-1 0,0 1 0,-1 0 0,1 0 0,-1 0 0,1 0 0,-1 0 0,1 1 0,-1-1 0,0 1 0,0-1 0,1 1 0,-1 0 0,3 4 0,8 14 0,17 36 0,-8-14 0,123 218 0,-76-155 0,-4-7 0,-63-95 0,0 1 0,0 0 0,-1 0 0,1 0 0,-1 0 0,0 1 0,0-1 0,0 0 0,-1 0 0,1 1 0,-1-1 0,0 0 0,-1 7 0,-1-4 0,1 0 0,-1 0 0,0 0 0,-1 0 0,0-1 0,0 1 0,-5 8 0,-5 3 0,-1 1 0,-1-2 0,0 0 0,-18 15 0,-186 159 0,162-147 0,-2-4 0,-72 39 0,113-70 0,0-1 0,-1 0 0,-26 6 0,35-11 0,0-1 0,-1-1 0,1 1 0,0-2 0,-1 1 0,1-2 0,-1 1 0,-13-3 0,23 2 0,-1 1 0,0-1 0,1 0 0,-1 1 0,1-1 0,-1 0 0,1 0 0,-1 0 0,1 0 0,-1 0 0,1 0 0,0-1 0,0 1 0,0 0 0,0-1 0,0 1 0,0-1 0,0 1 0,0-1 0,0 1 0,-1-4 0,0-4 0,-1 0 0,1 0 0,-1-12 0,-1-4 0,-88-391-217,-62-332-481,147 703 698,-40-290 0,29-4 0,20 300-1213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1:58:46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885 698 24575,'-1'-3'0,"-1"9"0,-4 21 0,-7 37 0,3 4 0,-7 37 0,11-82 0,1-1 0,1 1 0,1 0 0,1 0 0,1 0 0,2 33 0,-2-71 0,0 0 0,2-21 0,1 2 0,-2 16 0,0 2 0,0 1 0,-5-28 0,4 37 0,-1 0 0,1 0 0,-1 0 0,-1 0 0,1 1 0,-1-1 0,0 1 0,-1 0 0,1 0 0,-7-7 0,-18-16 0,-1 1 0,-1 1 0,-47-30 0,-179-124 0,218 156 0,-49-22 0,23 14 0,60 30 0,-1 0 0,1-1 0,0 0 0,-1 0 0,1 0 0,1-1 0,-1 1 0,-3-5 0,5 5 0,0 1 0,1-1 0,-1 0 0,1 0 0,0-1 0,-1 1 0,2 0 0,-1 0 0,0 0 0,1-1 0,-1 1 0,1-7 0,-2-8 0,-1 0 0,0-1 0,-1 1 0,-1 1 0,-10-25 0,-5-17 0,13 33 0,-4-10 0,2 1 0,-6-55 0,11 69 0,4 21 0,0 0 0,0 0 0,0 0 0,-1 0 0,1 0 0,0 0 0,0 0 0,0 0 0,0 0 0,0 0 0,0 0 0,0-1 0,0 1 0,0 0 0,0 0 0,0 0 0,0 0 0,0 0 0,0 0 0,0 0 0,0 0 0,0 0 0,0 0 0,0 0 0,-1 0 0,1 0 0,0 0 0,0 0 0,0 0 0,0 0 0,0 0 0,0 0 0,0 0 0,0 0 0,0 0 0,0 0 0,0 0 0,-1 0 0,1 0 0,0 0 0,0 0 0,0 0 0,0 0 0,0 0 0,0 0 0,0 0 0,0 0 0,0 0 0,0 0 0,0 0 0,0 0 0,-1 0 0,1 0 0,0 0 0,0 0 0,0 1 0,-4 10 0,0 22 0,1 0 0,1 0 0,4 43 0,0-9 0,-2 16-1365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1:58:50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1 879 24575,'0'-400'0,"0"391"0,1 0 0,0 0 0,1 0 0,0 0 0,0 0 0,4-8 0,25-52 0,-10 26 0,33-80 0,-50 116 0,0 1 0,1 0 0,-1 0 0,1 1 0,0-1 0,1 1 0,-1 0 0,1 0 0,0 1 0,0-1 0,1 1 0,12-5 0,6-2 0,1 1 0,31-7 0,-22 7 0,15-6 0,62-17 0,-110 32 0,-1 1 0,1-1 0,-1 1 0,0 0 0,1 0 0,-1-1 0,1 1 0,-1 0 0,1 0 0,-1 0 0,1 1 0,-1-1 0,1 0 0,-1 1 0,1-1 0,-1 1 0,1-1 0,-1 1 0,0-1 0,1 1 0,-1 0 0,0 0 0,2 2 0,-1-1 0,0 1 0,-1-1 0,0 1 0,0 0 0,0-1 0,0 1 0,0 0 0,0 0 0,-1 0 0,1-1 0,-1 1 0,0 4 0,2 44 0,-3 1 0,-9 72 0,-28 103 0,5-35 0,-8 103 0,39-270-682,1 32-1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2:00:08.9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626 1 24575,'-1'0'0,"0"0"0,1 0 0,-1 1 0,0-1 0,1 0 0,-1 0 0,0 1 0,1-1 0,-1 1 0,1-1 0,-1 0 0,0 1 0,1-1 0,-1 1 0,1-1 0,0 1 0,-1 0 0,1-1 0,-1 1 0,1-1 0,0 1 0,-1 0 0,1 1 0,-7 18 0,6-15 0,-39 184 0,31-137 0,-7 46 0,-23 105 0,33-180 0,0-2 0,-17 36 0,6-14 0,1 0 0,2 1 0,-11 64 0,-2 7 0,-12 68 0,21-82 0,-14 94 0,1-42 0,5-29 0,-33 290 0,58-406 0,-33 153 0,1-18 0,7-29 0,17-83 0,2 1 0,1-1 0,-4 65 0,2 48 0,1-13 0,-2 13 0,0 22 0,10-85 0,-1 13 0,13 106 0,-7-155 0,9 52 0,-15-96 0,0-1 0,0 0 0,0 1 0,0-1 0,0 1 0,0-1 0,0 0 0,0 1 0,0-1 0,1 1 0,-1-1 0,0 0 0,0 1 0,0-1 0,0 0 0,1 1 0,-1-1 0,0 0 0,0 1 0,1-1 0,-1 0 0,0 1 0,1-1 0,-1 0 0,0 0 0,1 0 0,-1 1 0,0-1 0,1 0 0,-1 0 0,1 0 0,-1 0 0,0 0 0,1 0 0,0 1 0,0-2 0,0 1 0,0-1 0,0 0 0,-1 1 0,1-1 0,0 0 0,0 1 0,0-1 0,-1 0 0,1 0 0,0 0 0,0-1 0,16-31 0,-11 13 0,-2 1 0,-1-1 0,0 0 0,-1-33 0,0 15 0,13-931 0,-17 636 0,0 195 0,4-149 0,15 138 0,-14 110 0,1 0 0,3 0 0,1 1 0,1 0 0,17-38 0,87-177 0,-83 200 0,42-58 0,-14 24 0,-57 87 0,-1-1 0,0 1 0,0-1 0,0 1 0,0-1 0,1 1 0,-1 0 0,0-1 0,0 1 0,1-1 0,-1 1 0,0 0 0,1-1 0,-1 1 0,0 0 0,1-1 0,-1 1 0,0 0 0,1 0 0,-1-1 0,1 1 0,-1 0 0,1 0 0,-1 0 0,0-1 0,1 1 0,-1 0 0,1 0 0,-1 0 0,2 0 0,-2 1 0,1 0 0,-1 0 0,1 0 0,-1 0 0,0 0 0,1 0 0,-1 0 0,0 0 0,0 0 0,0 0 0,1 0 0,-1 1 0,0-1 0,-1 1 0,-5 132 0,0-46 0,0 575 0,7-424 0,-2-222 0,0 0 0,-6 19 0,-1 23 0,7-48 0,-1 1 0,0-1 0,0 0 0,-1 0 0,-5 11 0,-26 53 0,23-52 0,-16 29 0,-52 73 0,45-68 0,3 1 0,-35 88 0,53-115 0,0-3 0,-23 34 0,25-45 0,0 1 0,1 1 0,1 0 0,1 0 0,-9 29 0,14-25 0,0 0 0,2 1 0,2 38 0,0-19 0,-2-5 0,3 0 0,0 0 0,3-1 0,1 1 0,2-1 0,13 38 0,-21-74 0,1 1 0,-1 0 0,1 0 0,0-1 0,0 1 0,-1-1 0,1 1 0,0-1 0,1 1 0,-1-1 0,0 0 0,0 1 0,0-1 0,1 0 0,-1 0 0,3 2 0,-4-3 0,1 0 0,-1 0 0,1 0 0,-1 0 0,1 0 0,-1 0 0,1 0 0,-1 0 0,1 0 0,-1 0 0,1 0 0,-1 0 0,1-1 0,-1 1 0,0 0 0,1 0 0,-1 0 0,1 0 0,-1-1 0,1 1 0,-1 0 0,0-1 0,1 1 0,1-2 0,-1 1 0,0-1 0,0 0 0,0 1 0,0-1 0,0 0 0,0 0 0,1-3 0,3-10 0,-2-1 0,0 1 0,0-1 0,0-31 0,-1 11 0,15-97 0,56-218 0,-20 87 0,-16 67 0,-21 129 0,8-37 0,8-41 0,-18 94 0,-2-2 0,5-71 0,-14 92 0,2-1 0,1 1 0,11-36 0,40-95 0,-54 154 0,12-24 0,2 0 0,24-38 0,-2 6 0,157-320 0,-179 349 0,13-27 0,-3-2 0,25-90 0,-6-23 0,-44 200 0,-4 25 0,-12 87 0,-73 244-286,-29 1-1065,97-320 1122,-73 223-49,-48 149-482,34 8 183,84-340 446,-3 13 2228,22-78-1603,2 1 0,2 41 0,1-11-461,-13 276-33,-7-63 0,-6-39 0,37-459-283,-9 0 0,-30-252 0,-96-441-2025,87 678 3887,-7-414-1,44 122-1578,-1 502 0,1 1 0,2-1 0,0 0 0,2 1 0,13-36 0,55-118 0,-59 146 0,1 0 0,27-38 0,-43 70 9,1 0-1,0 0 1,0 0-1,-1 0 1,1 0-1,0 0 1,0 1-1,0-1 1,0 0 0,0 0-1,0 1 1,0-1-1,2 0 1,-3 1-49,1 0-1,-1 0 1,0 0 0,1 0 0,-1 0 0,1 0 0,-1 1 0,1-1 0,-1 0-1,0 0 1,1 0 0,-1 1 0,0-1 0,1 0 0,-1 1 0,1 0-121,-1-1 121,1 1 0,-1-1 0,0 0 0,0 1-1,0-1 1,1 0 0,-1 1 0,0-1 0,0 1 0,0-1 0,0 1 0,0-1-1,0 0 1,0 1 0,0-1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2:00:57.8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2:00:58.6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77424-BF02-49F0-BEA3-D0AD0FBF97A7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2BC35-B065-4B76-8A7F-831E2B652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7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LPMO</a:t>
            </a:r>
            <a:r>
              <a:rPr lang="zh-CN" altLang="en-US" dirty="0"/>
              <a:t>只能氧化几丁质中糖苷键的</a:t>
            </a:r>
            <a:r>
              <a:rPr lang="en-US" altLang="zh-CN" dirty="0"/>
              <a:t>C1</a:t>
            </a:r>
            <a:r>
              <a:rPr lang="zh-CN" altLang="en-US" dirty="0"/>
              <a:t>碳，并产生具有末端</a:t>
            </a:r>
            <a:r>
              <a:rPr lang="en-US" altLang="zh-CN" dirty="0"/>
              <a:t>N-</a:t>
            </a:r>
            <a:r>
              <a:rPr lang="zh-CN" altLang="en-US" dirty="0"/>
              <a:t>乙酰</a:t>
            </a:r>
            <a:r>
              <a:rPr lang="en-US" altLang="zh-CN" dirty="0"/>
              <a:t>-D-</a:t>
            </a:r>
            <a:r>
              <a:rPr lang="zh-CN" altLang="en-US" dirty="0"/>
              <a:t>葡萄糖酸（</a:t>
            </a:r>
            <a:r>
              <a:rPr lang="en-US" altLang="zh-CN" dirty="0"/>
              <a:t>GlcNAc 1A</a:t>
            </a:r>
            <a:r>
              <a:rPr lang="zh-CN" altLang="en-US" dirty="0"/>
              <a:t>）的壳寡糖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0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3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5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8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选择了</a:t>
            </a:r>
            <a:r>
              <a:rPr lang="en-US" altLang="zh-CN" dirty="0"/>
              <a:t>19</a:t>
            </a:r>
            <a:r>
              <a:rPr lang="zh-CN" altLang="en-US" dirty="0"/>
              <a:t>种含有</a:t>
            </a:r>
            <a:r>
              <a:rPr lang="en-US" altLang="zh-CN" dirty="0"/>
              <a:t>LPMO</a:t>
            </a:r>
            <a:r>
              <a:rPr lang="zh-CN" altLang="en-US" dirty="0"/>
              <a:t>编码基因几丁质降解菌株</a:t>
            </a:r>
          </a:p>
          <a:p>
            <a:r>
              <a:rPr lang="zh-CN" altLang="en-US" dirty="0"/>
              <a:t>研究这些菌株在</a:t>
            </a:r>
            <a:r>
              <a:rPr lang="en-US" altLang="zh-CN" dirty="0"/>
              <a:t>GlcNAc 1A N-</a:t>
            </a:r>
            <a:r>
              <a:rPr lang="zh-CN" altLang="en-US" dirty="0"/>
              <a:t>乙酰葡萄糖酸作为唯一的碳源上的生长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b.</a:t>
            </a:r>
            <a:r>
              <a:rPr lang="zh-CN" altLang="en-US" dirty="0"/>
              <a:t>携带一个来自</a:t>
            </a:r>
            <a:r>
              <a:rPr lang="en-US" altLang="zh-CN" dirty="0" err="1"/>
              <a:t>cdc</a:t>
            </a:r>
            <a:r>
              <a:rPr lang="zh-CN" altLang="en-US" dirty="0"/>
              <a:t>簇的</a:t>
            </a:r>
            <a:r>
              <a:rPr lang="en-US" altLang="zh-CN"/>
              <a:t>AA10 LPMO </a:t>
            </a:r>
            <a:r>
              <a:rPr lang="en-US" altLang="zh-CN" dirty="0"/>
              <a:t>c.</a:t>
            </a:r>
            <a:r>
              <a:rPr lang="zh-CN" altLang="en-US" dirty="0"/>
              <a:t>几丁质酶如</a:t>
            </a:r>
            <a:r>
              <a:rPr lang="en-US" altLang="zh-CN" dirty="0" err="1"/>
              <a:t>ChiA</a:t>
            </a:r>
            <a:r>
              <a:rPr lang="zh-CN" altLang="en-US" dirty="0"/>
              <a:t>和</a:t>
            </a:r>
            <a:r>
              <a:rPr lang="en-US" altLang="zh-CN" dirty="0" err="1"/>
              <a:t>ChiC,LPMO</a:t>
            </a:r>
            <a:r>
              <a:rPr lang="zh-CN" altLang="en-US" dirty="0"/>
              <a:t>和几丁质酶之间可能存在协同作用，导致几丁质有效降解。</a:t>
            </a:r>
          </a:p>
          <a:p>
            <a:r>
              <a:rPr lang="en-US" altLang="zh-CN" dirty="0" err="1"/>
              <a:t>d.lpmo</a:t>
            </a:r>
            <a:r>
              <a:rPr lang="zh-CN" altLang="en-US" dirty="0"/>
              <a:t>氧化几丁质的</a:t>
            </a:r>
            <a:r>
              <a:rPr lang="en-US" altLang="zh-CN" dirty="0"/>
              <a:t>C1</a:t>
            </a:r>
            <a:r>
              <a:rPr lang="zh-CN" altLang="en-US" dirty="0"/>
              <a:t>碳，产生具有末端</a:t>
            </a:r>
            <a:r>
              <a:rPr lang="en-US" altLang="zh-CN" dirty="0"/>
              <a:t>GlcNAc 1A</a:t>
            </a:r>
            <a:r>
              <a:rPr lang="zh-CN" altLang="en-US" dirty="0"/>
              <a:t>部分的壳寡糖</a:t>
            </a:r>
            <a:r>
              <a:rPr lang="en-US" altLang="zh-CN" dirty="0"/>
              <a:t>.     </a:t>
            </a:r>
            <a:r>
              <a:rPr lang="zh-CN" altLang="en-US" dirty="0"/>
              <a:t>插图显示了没有</a:t>
            </a:r>
            <a:r>
              <a:rPr lang="en-US" altLang="zh-CN" dirty="0"/>
              <a:t>LPMO</a:t>
            </a:r>
            <a:r>
              <a:rPr lang="zh-CN" altLang="en-US" dirty="0"/>
              <a:t>或</a:t>
            </a:r>
            <a:r>
              <a:rPr lang="en-US" altLang="zh-CN" dirty="0" err="1"/>
              <a:t>AscA</a:t>
            </a:r>
            <a:r>
              <a:rPr lang="zh-CN" altLang="en-US" dirty="0"/>
              <a:t>的阴性对照反应，不产生氧化壳寡糖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转录组学分析显示，在</a:t>
            </a:r>
            <a:r>
              <a:rPr lang="en-US" altLang="zh-CN" dirty="0"/>
              <a:t>GlcNAc 1A</a:t>
            </a:r>
            <a:r>
              <a:rPr lang="zh-CN" altLang="en-US" dirty="0"/>
              <a:t>上生长的菌株</a:t>
            </a:r>
            <a:r>
              <a:rPr lang="en-US" altLang="zh-CN" dirty="0"/>
              <a:t>ACAM 620</a:t>
            </a:r>
            <a:r>
              <a:rPr lang="zh-CN" altLang="en-US" dirty="0"/>
              <a:t>中，组成未表征基因簇的</a:t>
            </a:r>
            <a:r>
              <a:rPr lang="en-US" altLang="zh-CN" dirty="0"/>
              <a:t>8</a:t>
            </a:r>
            <a:r>
              <a:rPr lang="zh-CN" altLang="en-US" dirty="0"/>
              <a:t>个基因的转录物均显著上调，但在葡萄糖上不上调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4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b.</a:t>
            </a:r>
            <a:r>
              <a:rPr lang="zh-CN" altLang="en-US" dirty="0"/>
              <a:t>转录组学分析显示，在</a:t>
            </a:r>
            <a:r>
              <a:rPr lang="en-US" altLang="zh-CN" dirty="0"/>
              <a:t>GlcNAc 1A</a:t>
            </a:r>
            <a:r>
              <a:rPr lang="zh-CN" altLang="en-US" dirty="0"/>
              <a:t>上生长的</a:t>
            </a:r>
            <a:r>
              <a:rPr lang="en-US" altLang="zh-CN" dirty="0"/>
              <a:t>ACAM 620</a:t>
            </a:r>
            <a:r>
              <a:rPr lang="zh-CN" altLang="en-US" dirty="0"/>
              <a:t>中，位于基因组其他位置的</a:t>
            </a:r>
            <a:r>
              <a:rPr lang="en-US" altLang="zh-CN" dirty="0"/>
              <a:t>ongOT-1</a:t>
            </a:r>
            <a:r>
              <a:rPr lang="zh-CN" altLang="en-US" dirty="0"/>
              <a:t>基因</a:t>
            </a:r>
            <a:r>
              <a:rPr lang="en-US" altLang="zh-CN" dirty="0"/>
              <a:t>--ongOT-2</a:t>
            </a:r>
            <a:r>
              <a:rPr lang="zh-CN" altLang="en-US" dirty="0"/>
              <a:t>的转录物也显著上调。该基因编码的</a:t>
            </a:r>
            <a:r>
              <a:rPr lang="en-US" altLang="zh-CN" dirty="0" err="1"/>
              <a:t>TonB</a:t>
            </a:r>
            <a:r>
              <a:rPr lang="zh-CN" altLang="en-US" dirty="0"/>
              <a:t>依赖性受体（</a:t>
            </a:r>
            <a:r>
              <a:rPr lang="en-US" altLang="zh-CN" dirty="0"/>
              <a:t>TBDR</a:t>
            </a:r>
            <a:r>
              <a:rPr lang="zh-CN" altLang="en-US" dirty="0"/>
              <a:t>）是一种外膜转运蛋白 </a:t>
            </a:r>
            <a:r>
              <a:rPr lang="en-US" altLang="zh-CN" dirty="0"/>
              <a:t>c.</a:t>
            </a:r>
            <a:r>
              <a:rPr lang="zh-CN" altLang="en-US" dirty="0"/>
              <a:t>不论缺失哪种基因，菌株都不能很好的生长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16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9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6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OngB</a:t>
            </a:r>
            <a:r>
              <a:rPr lang="zh-CN" altLang="en-US" dirty="0"/>
              <a:t>和去乙酰酶聚类为单独的组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9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OngC</a:t>
            </a:r>
            <a:r>
              <a:rPr lang="zh-CN" altLang="en-US" dirty="0"/>
              <a:t>催化将 </a:t>
            </a:r>
            <a:r>
              <a:rPr lang="en-US" altLang="zh-CN" dirty="0"/>
              <a:t>GlcN1A </a:t>
            </a:r>
            <a:r>
              <a:rPr lang="zh-CN" altLang="en-US" dirty="0"/>
              <a:t>脱氨成 </a:t>
            </a:r>
            <a:r>
              <a:rPr lang="en-US" altLang="zh-CN" dirty="0"/>
              <a:t>KDG </a:t>
            </a:r>
            <a:r>
              <a:rPr lang="zh-CN" altLang="en-US" dirty="0"/>
              <a:t>和氨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BC35-B065-4B76-8A7F-831E2B652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427E-63C4-80FD-4E19-5DED4688E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8A8331-DA10-96C4-5650-7BF4B80DE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A76DE-8C31-C2F7-DFC0-74B81B73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566B9-D3D3-CC17-37E9-ED07DDFD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B38EB-BA96-D46A-FA45-9E8EEFB2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3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5F46-5867-3398-6B21-67CDCCA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6834EA-D3D3-23F2-CCAF-FFDEAF4FA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2CF89-3AD9-EAFD-15DA-76953790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70074-359C-6680-7C85-7EA324AB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31E4A-4318-A8B3-10C2-5DC566CC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0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943EB2-F864-6A2A-BB8D-1D413A185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BDA63-C716-4B3C-B6E0-34B3ADCEE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16B27-8834-61BE-A172-C45BF677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14E74-4DC0-9CED-A50C-D0C7EB87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60FA2-EACF-A683-5091-CAFCBD21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6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B1E45-8471-6524-EFC4-DFB068A7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8CD9A-3837-DA05-8378-9C31A95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95FAD-EDA8-5A56-AABD-27148CC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0C166-AE21-8839-F9FD-4D66F803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FF1E2-0A08-DAB9-F91B-E952490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3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DEFD6-9298-779D-3575-E2D7C66F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10F9C-4EAF-07E4-E6FC-99D62BB3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CC7E9-8B31-E42E-BAEF-0427F0C2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E663F-62E5-15DF-2E4B-FCE774E9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39307-3902-E88D-6BA4-C2E2810A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B89D4-E2B1-751E-1044-10866D7E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9EB1B-D5D9-8587-6F35-D2CC7DFB0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08076-3B05-6048-FC85-B958C1EF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28243-CAC9-9647-4C0D-92702FB2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7E53F-5B53-3AFF-F1D0-9B9B82D7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3905C-5052-1642-2479-C2F4A9CB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0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A17A-E188-8955-4D02-2582709C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04514-5BA0-885B-DAD9-C883B354D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69EBB-49E8-B7B7-ED42-F072C3C07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9A9937-DCC8-BDA9-D69D-3F61C6E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D71AAF-1A42-19A9-6D3B-8039424E6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A514D2-FA23-E378-FF3E-0A4480EE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6E357-0141-5CC7-E51D-A837062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0684F3-9067-1AD6-6BDD-C92FC497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4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6BBD5-5716-3852-F874-13076B04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EE3BBF-93E8-B210-FCDA-FF617082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6B143B-EF91-848E-F93A-C3AC2B56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5A8A7-2610-D31B-3CFA-0DD8ED6F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9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7ACAE-73F4-413B-6470-B3BA83D1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633FA7-13BA-3762-ACF3-7CF1849B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C57E6-B16C-1401-B3DD-E006DEA4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8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83EBC-2FEB-47CE-EB7D-9DD39278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7B47-982F-5AC3-BFFF-9A1BF92C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916ED5-B1F4-CF5D-7376-319A91C53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D1217-4CD5-312C-96BC-C42D5842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7DF3A-45A4-9752-24EC-D07833D9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6CB87-5C53-DDC4-33B4-3F578504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7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6FFAB-A5E1-21D7-995D-607C451B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1681B3-47B5-2408-A8A3-F4F17EF52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F06091-2A8F-2940-80EC-9CE6F780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A991F-8EDA-3F74-F4B7-309E84FB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E302B-F82A-6A7F-96AF-6D826B99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AD6051-54F6-EC41-3ED6-7F5B0A1E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8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8E38A0-E2A2-79E7-104F-B1B249FA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9D0EF-7989-3B7B-CF79-7A3A0A33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6D620-11A2-23B8-A5AD-9686FFA22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A5BE-A60F-41AF-A25A-F5D2971BE18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8A2DB-A7DD-32B7-366A-D92C6C252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03360-BBAF-A1C4-2B78-ECDEA4390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F4AD-90EE-47EC-97AF-6B5C3A0B7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customXml" Target="../ink/ink3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41.png"/><Relationship Id="rId4" Type="http://schemas.openxmlformats.org/officeDocument/2006/relationships/customXml" Target="../ink/ink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00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17.xml"/><Relationship Id="rId18" Type="http://schemas.openxmlformats.org/officeDocument/2006/relationships/image" Target="../media/image190.png"/><Relationship Id="rId26" Type="http://schemas.openxmlformats.org/officeDocument/2006/relationships/customXml" Target="../ink/ink24.xml"/><Relationship Id="rId3" Type="http://schemas.openxmlformats.org/officeDocument/2006/relationships/customXml" Target="../ink/ink13.xml"/><Relationship Id="rId21" Type="http://schemas.openxmlformats.org/officeDocument/2006/relationships/image" Target="../media/image200.png"/><Relationship Id="rId7" Type="http://schemas.openxmlformats.org/officeDocument/2006/relationships/customXml" Target="../ink/ink15.xml"/><Relationship Id="rId12" Type="http://schemas.openxmlformats.org/officeDocument/2006/relationships/image" Target="../media/image160.png"/><Relationship Id="rId17" Type="http://schemas.openxmlformats.org/officeDocument/2006/relationships/customXml" Target="../ink/ink19.xml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0.png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customXml" Target="../ink/ink16.xml"/><Relationship Id="rId24" Type="http://schemas.openxmlformats.org/officeDocument/2006/relationships/customXml" Target="../ink/ink23.xml"/><Relationship Id="rId5" Type="http://schemas.openxmlformats.org/officeDocument/2006/relationships/image" Target="../media/image18.png"/><Relationship Id="rId15" Type="http://schemas.openxmlformats.org/officeDocument/2006/relationships/customXml" Target="../ink/ink18.xml"/><Relationship Id="rId23" Type="http://schemas.openxmlformats.org/officeDocument/2006/relationships/image" Target="../media/image21.png"/><Relationship Id="rId10" Type="http://schemas.openxmlformats.org/officeDocument/2006/relationships/image" Target="../media/image20.png"/><Relationship Id="rId19" Type="http://schemas.openxmlformats.org/officeDocument/2006/relationships/customXml" Target="../ink/ink20.xml"/><Relationship Id="rId4" Type="http://schemas.openxmlformats.org/officeDocument/2006/relationships/image" Target="../media/image110.png"/><Relationship Id="rId9" Type="http://schemas.openxmlformats.org/officeDocument/2006/relationships/image" Target="../media/image19.png"/><Relationship Id="rId14" Type="http://schemas.openxmlformats.org/officeDocument/2006/relationships/image" Target="../media/image170.png"/><Relationship Id="rId22" Type="http://schemas.openxmlformats.org/officeDocument/2006/relationships/customXml" Target="../ink/ink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customXml" Target="../ink/ink26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28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customXml" Target="../ink/ink29.xml"/><Relationship Id="rId10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4"/>
          <p:cNvSpPr txBox="1"/>
          <p:nvPr/>
        </p:nvSpPr>
        <p:spPr>
          <a:xfrm>
            <a:off x="1113929" y="2447925"/>
            <a:ext cx="996414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文献汇报</a:t>
            </a:r>
          </a:p>
        </p:txBody>
      </p:sp>
      <p:sp>
        <p:nvSpPr>
          <p:cNvPr id="15" name="文本框 6"/>
          <p:cNvSpPr txBox="1"/>
          <p:nvPr/>
        </p:nvSpPr>
        <p:spPr>
          <a:xfrm>
            <a:off x="5095875" y="4312285"/>
            <a:ext cx="199961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邓锦波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7620"/>
            <a:ext cx="12192000" cy="5835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4" name="Picture 2" descr="C:\Users\DELL\Desktop\兰州大学图片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30140" r="10598" b="29821"/>
          <a:stretch>
            <a:fillRect/>
          </a:stretch>
        </p:blipFill>
        <p:spPr bwMode="auto">
          <a:xfrm>
            <a:off x="10795" y="610870"/>
            <a:ext cx="2880995" cy="100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035" y="575945"/>
            <a:ext cx="989965" cy="9194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269990"/>
            <a:ext cx="12192000" cy="5835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57200" y="260633"/>
            <a:ext cx="42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982" y="744212"/>
            <a:ext cx="10446470" cy="4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Results5.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周质中氧化壳寡糖水解为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GlcNAc1A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GlcNAc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57109A-059D-4F8A-46F0-7223BF1A6019}"/>
              </a:ext>
            </a:extLst>
          </p:cNvPr>
          <p:cNvSpPr txBox="1"/>
          <p:nvPr/>
        </p:nvSpPr>
        <p:spPr>
          <a:xfrm>
            <a:off x="-1531679" y="4960919"/>
            <a:ext cx="65656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TBDR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DB3E00-890C-158C-63D5-26B3DE55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5" y="1327813"/>
            <a:ext cx="3949745" cy="32324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F6C47C-2D7E-823F-CD8C-7B08A9133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9" y="4514850"/>
            <a:ext cx="4886138" cy="2209800"/>
          </a:xfrm>
          <a:prstGeom prst="rect">
            <a:avLst/>
          </a:prstGeom>
          <a:noFill/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6FCF7DA-DDC4-AF09-3541-3E8C9A5635A9}"/>
              </a:ext>
            </a:extLst>
          </p:cNvPr>
          <p:cNvSpPr txBox="1"/>
          <p:nvPr/>
        </p:nvSpPr>
        <p:spPr>
          <a:xfrm>
            <a:off x="6231190" y="2594683"/>
            <a:ext cx="5264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Figure3d.</a:t>
            </a:r>
            <a:r>
              <a:rPr lang="zh-CN" altLang="en-US" dirty="0"/>
              <a:t>具有单基因缺失的菌株</a:t>
            </a:r>
            <a:r>
              <a:rPr lang="en-US" altLang="zh-CN" dirty="0"/>
              <a:t>ACAM 620</a:t>
            </a:r>
            <a:r>
              <a:rPr lang="zh-CN" altLang="en-US" dirty="0"/>
              <a:t>的生长曲线</a:t>
            </a:r>
            <a:endParaRPr lang="en-US" altLang="zh-CN" dirty="0"/>
          </a:p>
          <a:p>
            <a:r>
              <a:rPr lang="en-US" altLang="zh-CN" dirty="0"/>
              <a:t>Figure4a.</a:t>
            </a:r>
            <a:r>
              <a:rPr lang="zh-CN" altLang="en-US" dirty="0"/>
              <a:t>重组</a:t>
            </a:r>
            <a:r>
              <a:rPr lang="en-US" altLang="zh-CN" dirty="0" err="1"/>
              <a:t>OngA</a:t>
            </a:r>
            <a:r>
              <a:rPr lang="zh-CN" altLang="en-US" dirty="0"/>
              <a:t>作用于</a:t>
            </a:r>
            <a:r>
              <a:rPr lang="en-US" altLang="zh-CN" dirty="0"/>
              <a:t>GlcNAc-GlcNAc 1A</a:t>
            </a:r>
            <a:r>
              <a:rPr lang="zh-CN" altLang="en-US" dirty="0"/>
              <a:t>产生产物的</a:t>
            </a:r>
            <a:r>
              <a:rPr lang="en-US" altLang="zh-CN" dirty="0"/>
              <a:t>Q-TOF-MS</a:t>
            </a:r>
            <a:r>
              <a:rPr lang="zh-CN" altLang="en-US" dirty="0"/>
              <a:t>谱</a:t>
            </a:r>
            <a:endParaRPr lang="en-US" altLang="zh-CN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A46AD31-4195-A8A7-71C4-0D86C343F84F}"/>
              </a:ext>
            </a:extLst>
          </p:cNvPr>
          <p:cNvCxnSpPr/>
          <p:nvPr/>
        </p:nvCxnSpPr>
        <p:spPr>
          <a:xfrm>
            <a:off x="1463351" y="1953373"/>
            <a:ext cx="12658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30E414E-EA93-E70F-B426-C950201C0357}"/>
              </a:ext>
            </a:extLst>
          </p:cNvPr>
          <p:cNvSpPr txBox="1"/>
          <p:nvPr/>
        </p:nvSpPr>
        <p:spPr>
          <a:xfrm>
            <a:off x="5791200" y="4776253"/>
            <a:ext cx="6877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表明，</a:t>
            </a:r>
            <a:r>
              <a:rPr lang="en-US" altLang="zh-CN" sz="2000" dirty="0" err="1"/>
              <a:t>OngA</a:t>
            </a:r>
            <a:r>
              <a:rPr lang="en-US" altLang="zh-CN" sz="2000" dirty="0"/>
              <a:t> </a:t>
            </a:r>
            <a:r>
              <a:rPr lang="zh-CN" altLang="en-US" sz="2000" dirty="0"/>
              <a:t>将 </a:t>
            </a:r>
            <a:r>
              <a:rPr lang="en-US" altLang="zh-CN" sz="2000" dirty="0"/>
              <a:t>GlcNAcGlcNAc1A </a:t>
            </a:r>
            <a:r>
              <a:rPr lang="zh-CN" altLang="en-US" sz="2000" dirty="0"/>
              <a:t>水解成 </a:t>
            </a:r>
            <a:r>
              <a:rPr lang="en-US" altLang="zh-CN" sz="2000" dirty="0"/>
              <a:t>GlcNAc </a:t>
            </a:r>
            <a:r>
              <a:rPr lang="zh-CN" altLang="en-US" sz="2000" dirty="0"/>
              <a:t>和 </a:t>
            </a:r>
            <a:r>
              <a:rPr lang="en-US" altLang="zh-CN" sz="2000" dirty="0"/>
              <a:t>GlcNAc1A</a:t>
            </a:r>
            <a:endParaRPr lang="zh-CN" altLang="en-US" sz="20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8CFD890-EC76-A1E7-3298-67A08D9EAEE3}"/>
              </a:ext>
            </a:extLst>
          </p:cNvPr>
          <p:cNvSpPr/>
          <p:nvPr/>
        </p:nvSpPr>
        <p:spPr>
          <a:xfrm>
            <a:off x="5342971" y="4894244"/>
            <a:ext cx="541535" cy="13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57200" y="260633"/>
            <a:ext cx="42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982" y="744212"/>
            <a:ext cx="11604280" cy="98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Results6. GlcNAc1A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分解代谢的第一步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: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OngB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催化将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GlcNAc1A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脱乙酰化为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GlcN1A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和乙酸盐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57109A-059D-4F8A-46F0-7223BF1A6019}"/>
              </a:ext>
            </a:extLst>
          </p:cNvPr>
          <p:cNvSpPr txBox="1"/>
          <p:nvPr/>
        </p:nvSpPr>
        <p:spPr>
          <a:xfrm>
            <a:off x="-1531679" y="4960919"/>
            <a:ext cx="65656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TBDR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85642B-AEF4-2526-A4E1-91019EA61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9" y="1705709"/>
            <a:ext cx="5770442" cy="2537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AC40C5-DE92-3887-8504-FE614A8D1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46" y="4140212"/>
            <a:ext cx="3067389" cy="258443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6B973CE-E205-1531-87EA-2AD2D3F33D68}"/>
              </a:ext>
            </a:extLst>
          </p:cNvPr>
          <p:cNvSpPr txBox="1"/>
          <p:nvPr/>
        </p:nvSpPr>
        <p:spPr>
          <a:xfrm>
            <a:off x="6281940" y="1845840"/>
            <a:ext cx="5269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</a:t>
            </a:r>
            <a:r>
              <a:rPr lang="en-US" altLang="zh-CN" dirty="0"/>
              <a:t>Figure3f-h.</a:t>
            </a:r>
            <a:r>
              <a:rPr lang="zh-CN" altLang="en-US" dirty="0"/>
              <a:t> </a:t>
            </a:r>
            <a:r>
              <a:rPr lang="en-US" altLang="zh-CN" dirty="0" err="1"/>
              <a:t>OngB</a:t>
            </a:r>
            <a:r>
              <a:rPr lang="zh-CN" altLang="en-US" dirty="0"/>
              <a:t>、</a:t>
            </a:r>
            <a:r>
              <a:rPr lang="en-US" altLang="zh-CN" dirty="0"/>
              <a:t>OngC</a:t>
            </a:r>
            <a:r>
              <a:rPr lang="zh-CN" altLang="en-US" dirty="0"/>
              <a:t>和</a:t>
            </a:r>
            <a:r>
              <a:rPr lang="en-US" altLang="zh-CN" dirty="0" err="1"/>
              <a:t>KdgK</a:t>
            </a:r>
            <a:r>
              <a:rPr lang="zh-CN" altLang="en-US" dirty="0"/>
              <a:t> 基因敲除任何一个，该菌都不能在以</a:t>
            </a:r>
            <a:r>
              <a:rPr lang="en-US" altLang="zh-CN" dirty="0"/>
              <a:t>GlcNAc1A</a:t>
            </a:r>
            <a:r>
              <a:rPr lang="zh-CN" altLang="en-US" dirty="0"/>
              <a:t>为唯一碳源的培养基上生长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DF3AE03-4502-62CB-D2DA-458BD4A2F4EA}"/>
              </a:ext>
            </a:extLst>
          </p:cNvPr>
          <p:cNvSpPr/>
          <p:nvPr/>
        </p:nvSpPr>
        <p:spPr>
          <a:xfrm>
            <a:off x="6137989" y="3111599"/>
            <a:ext cx="391289" cy="116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2D9AD8-20FB-C3D4-819D-8818E605CAEE}"/>
              </a:ext>
            </a:extLst>
          </p:cNvPr>
          <p:cNvSpPr txBox="1"/>
          <p:nvPr/>
        </p:nvSpPr>
        <p:spPr>
          <a:xfrm>
            <a:off x="6449009" y="3013430"/>
            <a:ext cx="5494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表明这些基因对于菌株 </a:t>
            </a:r>
            <a:r>
              <a:rPr lang="en-US" altLang="zh-CN" dirty="0"/>
              <a:t>ACAM620</a:t>
            </a:r>
            <a:r>
              <a:rPr lang="zh-CN" altLang="en-US" dirty="0"/>
              <a:t>利用 </a:t>
            </a:r>
            <a:r>
              <a:rPr lang="en-US" altLang="zh-CN" dirty="0"/>
              <a:t>GlcNAc1A </a:t>
            </a:r>
            <a:r>
              <a:rPr lang="zh-CN" altLang="en-US" dirty="0"/>
              <a:t>是必需的。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1E54532-8167-E669-4C2E-C290646816FE}"/>
              </a:ext>
            </a:extLst>
          </p:cNvPr>
          <p:cNvSpPr txBox="1"/>
          <p:nvPr/>
        </p:nvSpPr>
        <p:spPr>
          <a:xfrm>
            <a:off x="8132795" y="4626212"/>
            <a:ext cx="31424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假设菌株 </a:t>
            </a:r>
            <a:r>
              <a:rPr lang="en-US" altLang="zh-CN" dirty="0"/>
              <a:t>ACAM 620</a:t>
            </a:r>
            <a:r>
              <a:rPr lang="zh-CN" altLang="en-US" dirty="0"/>
              <a:t>可能采用两种方法之一来分解代谢 </a:t>
            </a:r>
            <a:r>
              <a:rPr lang="en-US" altLang="zh-CN" dirty="0"/>
              <a:t>GlcNAc1A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AE2FDA3-867B-410A-E255-E6443D78F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894" y="4311769"/>
            <a:ext cx="1706453" cy="240618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E5D5533-370A-B0DF-5AF9-BF165E4A8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573" y="4308061"/>
            <a:ext cx="1832515" cy="2418920"/>
          </a:xfrm>
          <a:prstGeom prst="rect">
            <a:avLst/>
          </a:prstGeom>
        </p:spPr>
      </p:pic>
      <p:sp>
        <p:nvSpPr>
          <p:cNvPr id="36" name="箭头: 右 35">
            <a:extLst>
              <a:ext uri="{FF2B5EF4-FFF2-40B4-BE49-F238E27FC236}">
                <a16:creationId xmlns:a16="http://schemas.microsoft.com/office/drawing/2014/main" id="{B3B6FC50-B184-E76D-763B-87BDE3603EA4}"/>
              </a:ext>
            </a:extLst>
          </p:cNvPr>
          <p:cNvSpPr/>
          <p:nvPr/>
        </p:nvSpPr>
        <p:spPr>
          <a:xfrm>
            <a:off x="8058150" y="4733530"/>
            <a:ext cx="391289" cy="1161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75AFBB9-C33E-0261-CF2A-66B8BDB1A2AD}"/>
              </a:ext>
            </a:extLst>
          </p:cNvPr>
          <p:cNvCxnSpPr>
            <a:cxnSpLocks/>
          </p:cNvCxnSpPr>
          <p:nvPr/>
        </p:nvCxnSpPr>
        <p:spPr>
          <a:xfrm>
            <a:off x="3914192" y="4497520"/>
            <a:ext cx="7013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1DFBC32-36CA-48DC-285A-4AA60AE8B82D}"/>
              </a:ext>
            </a:extLst>
          </p:cNvPr>
          <p:cNvCxnSpPr>
            <a:cxnSpLocks/>
          </p:cNvCxnSpPr>
          <p:nvPr/>
        </p:nvCxnSpPr>
        <p:spPr>
          <a:xfrm>
            <a:off x="5745326" y="4497520"/>
            <a:ext cx="11157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57200" y="260633"/>
            <a:ext cx="42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57109A-059D-4F8A-46F0-7223BF1A6019}"/>
              </a:ext>
            </a:extLst>
          </p:cNvPr>
          <p:cNvSpPr txBox="1"/>
          <p:nvPr/>
        </p:nvSpPr>
        <p:spPr>
          <a:xfrm>
            <a:off x="-1531679" y="4960919"/>
            <a:ext cx="65656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TBDR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DF3AE03-4502-62CB-D2DA-458BD4A2F4EA}"/>
              </a:ext>
            </a:extLst>
          </p:cNvPr>
          <p:cNvSpPr/>
          <p:nvPr/>
        </p:nvSpPr>
        <p:spPr>
          <a:xfrm>
            <a:off x="8581150" y="3871527"/>
            <a:ext cx="541535" cy="13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95E09F-AC81-1845-9910-5D5A9BE5E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28" y="2947509"/>
            <a:ext cx="4206605" cy="22252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A0DD4A-1198-6E60-565A-5148269A4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31" y="2833163"/>
            <a:ext cx="2732984" cy="27329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3B15CDD-B144-756E-BBE3-7757A19A5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839" y="2405936"/>
            <a:ext cx="2260770" cy="311667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DDE2BBA-A005-B611-F502-C20F36E3BAEA}"/>
              </a:ext>
            </a:extLst>
          </p:cNvPr>
          <p:cNvSpPr txBox="1"/>
          <p:nvPr/>
        </p:nvSpPr>
        <p:spPr>
          <a:xfrm>
            <a:off x="278956" y="1057270"/>
            <a:ext cx="11328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将过量的 </a:t>
            </a:r>
            <a:r>
              <a:rPr lang="en-US" altLang="zh-CN" dirty="0"/>
              <a:t>KdgK </a:t>
            </a:r>
            <a:r>
              <a:rPr lang="zh-CN" altLang="en-US" dirty="0"/>
              <a:t>糖激酶加入含有 </a:t>
            </a:r>
            <a:r>
              <a:rPr lang="en-US" altLang="zh-CN" dirty="0"/>
              <a:t>GlcNAc1A </a:t>
            </a:r>
            <a:r>
              <a:rPr lang="zh-CN" altLang="en-US" dirty="0"/>
              <a:t>作为底物和 </a:t>
            </a:r>
            <a:r>
              <a:rPr lang="en-US" altLang="zh-CN" dirty="0"/>
              <a:t>ATP </a:t>
            </a:r>
            <a:r>
              <a:rPr lang="zh-CN" altLang="en-US" dirty="0"/>
              <a:t>作为辅因子的反应系统中，但只产生少量磷酸化的 </a:t>
            </a:r>
            <a:r>
              <a:rPr lang="en-US" altLang="zh-CN" dirty="0"/>
              <a:t>GlcNAc1A</a:t>
            </a:r>
            <a:r>
              <a:rPr lang="zh-CN" altLang="en-US" dirty="0"/>
              <a:t>。且当将三种酶</a:t>
            </a:r>
            <a:r>
              <a:rPr lang="en-US" altLang="zh-CN" dirty="0"/>
              <a:t>(</a:t>
            </a:r>
            <a:r>
              <a:rPr lang="en-US" altLang="zh-CN" dirty="0" err="1"/>
              <a:t>OngB</a:t>
            </a:r>
            <a:r>
              <a:rPr lang="zh-CN" altLang="en-US" dirty="0"/>
              <a:t>，</a:t>
            </a:r>
            <a:r>
              <a:rPr lang="en-US" altLang="zh-CN" dirty="0"/>
              <a:t>OngC </a:t>
            </a:r>
            <a:r>
              <a:rPr lang="zh-CN" altLang="en-US" dirty="0"/>
              <a:t>和 </a:t>
            </a:r>
            <a:r>
              <a:rPr lang="en-US" altLang="zh-CN" dirty="0"/>
              <a:t>OngD)</a:t>
            </a:r>
            <a:r>
              <a:rPr lang="zh-CN" altLang="en-US" dirty="0"/>
              <a:t>中的任一种加入到反应混合物中，未检测到乙酸盐或伯胺产物， </a:t>
            </a:r>
            <a:r>
              <a:rPr lang="en-US" altLang="zh-CN" dirty="0"/>
              <a:t>KdgK </a:t>
            </a:r>
            <a:r>
              <a:rPr lang="zh-CN" altLang="en-US" dirty="0"/>
              <a:t>不可能是参与 </a:t>
            </a:r>
            <a:r>
              <a:rPr lang="en-US" altLang="zh-CN" dirty="0"/>
              <a:t>GlcNAc1A </a:t>
            </a:r>
            <a:r>
              <a:rPr lang="zh-CN" altLang="en-US" dirty="0"/>
              <a:t>降解的第一种酶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851AA76-EDB0-1467-EC6A-3C5A45872323}"/>
              </a:ext>
            </a:extLst>
          </p:cNvPr>
          <p:cNvSpPr/>
          <p:nvPr/>
        </p:nvSpPr>
        <p:spPr>
          <a:xfrm>
            <a:off x="516391" y="2291884"/>
            <a:ext cx="541535" cy="13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E44A0B-FFA6-E25A-4957-9AD8233D50AE}"/>
              </a:ext>
            </a:extLst>
          </p:cNvPr>
          <p:cNvSpPr txBox="1"/>
          <p:nvPr/>
        </p:nvSpPr>
        <p:spPr>
          <a:xfrm>
            <a:off x="1057926" y="2145582"/>
            <a:ext cx="7100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提出</a:t>
            </a:r>
            <a:r>
              <a:rPr lang="en-US" altLang="zh-CN" sz="2000" dirty="0">
                <a:solidFill>
                  <a:srgbClr val="C00000"/>
                </a:solidFill>
              </a:rPr>
              <a:t>GlcNAc1A </a:t>
            </a:r>
            <a:r>
              <a:rPr lang="zh-CN" altLang="en-US" sz="2000" dirty="0">
                <a:solidFill>
                  <a:srgbClr val="C00000"/>
                </a:solidFill>
              </a:rPr>
              <a:t>是直接脱乙酰的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A4A09B5-1A7A-A5DD-57B9-EF0805F78412}"/>
              </a:ext>
            </a:extLst>
          </p:cNvPr>
          <p:cNvSpPr txBox="1"/>
          <p:nvPr/>
        </p:nvSpPr>
        <p:spPr>
          <a:xfrm>
            <a:off x="-102247" y="5172742"/>
            <a:ext cx="7100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400" dirty="0"/>
              <a:t>Figure4b.</a:t>
            </a:r>
            <a:r>
              <a:rPr lang="zh-CN" altLang="en-US" sz="1400" dirty="0"/>
              <a:t>重组</a:t>
            </a:r>
            <a:r>
              <a:rPr lang="en-US" altLang="zh-CN" sz="1400" dirty="0" err="1"/>
              <a:t>OngB</a:t>
            </a:r>
            <a:r>
              <a:rPr lang="zh-CN" altLang="en-US" sz="1400" dirty="0"/>
              <a:t>作用于</a:t>
            </a:r>
            <a:r>
              <a:rPr lang="en-US" altLang="zh-CN" sz="1400" dirty="0"/>
              <a:t>GlcNAc 1A</a:t>
            </a:r>
            <a:r>
              <a:rPr lang="zh-CN" altLang="en-US" sz="1400" dirty="0"/>
              <a:t>产生产物</a:t>
            </a:r>
            <a:r>
              <a:rPr lang="en-US" altLang="zh-CN" sz="1400" dirty="0"/>
              <a:t>Q-TOF-MS</a:t>
            </a:r>
            <a:r>
              <a:rPr lang="zh-CN" altLang="en-US" sz="1400" dirty="0"/>
              <a:t>图谱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D7A5E41-9927-EFA3-F662-1E3A5170B33C}"/>
              </a:ext>
            </a:extLst>
          </p:cNvPr>
          <p:cNvSpPr txBox="1"/>
          <p:nvPr/>
        </p:nvSpPr>
        <p:spPr>
          <a:xfrm>
            <a:off x="4365172" y="5671696"/>
            <a:ext cx="7100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Figure4e.Ong</a:t>
            </a:r>
            <a:r>
              <a:rPr lang="zh-CN" altLang="en-US" sz="1400" dirty="0"/>
              <a:t>及其同源物和其他去</a:t>
            </a:r>
            <a:r>
              <a:rPr lang="en-US" altLang="zh-CN" sz="1400" dirty="0"/>
              <a:t>N-</a:t>
            </a:r>
            <a:r>
              <a:rPr lang="zh-CN" altLang="en-US" sz="1400" dirty="0"/>
              <a:t>乙酰化酶的最大似然树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F0A2407-86C5-6DF2-BB7E-54BE7C2CA053}"/>
              </a:ext>
            </a:extLst>
          </p:cNvPr>
          <p:cNvCxnSpPr>
            <a:cxnSpLocks/>
          </p:cNvCxnSpPr>
          <p:nvPr/>
        </p:nvCxnSpPr>
        <p:spPr>
          <a:xfrm>
            <a:off x="10062289" y="3701308"/>
            <a:ext cx="117798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5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57200" y="260633"/>
            <a:ext cx="42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982" y="744212"/>
            <a:ext cx="11604280" cy="4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Results7. GlcNAc1A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分解代谢的第</a:t>
            </a:r>
            <a:r>
              <a:rPr lang="zh-CN" altLang="en-US" sz="220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步：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OngC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催化将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GlcN1A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脱氨成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KDG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和氨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57109A-059D-4F8A-46F0-7223BF1A6019}"/>
              </a:ext>
            </a:extLst>
          </p:cNvPr>
          <p:cNvSpPr txBox="1"/>
          <p:nvPr/>
        </p:nvSpPr>
        <p:spPr>
          <a:xfrm>
            <a:off x="-1531679" y="4960919"/>
            <a:ext cx="65656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TBDR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8191D6-B0AC-57F1-DE7B-57579DB5B5BE}"/>
              </a:ext>
            </a:extLst>
          </p:cNvPr>
          <p:cNvSpPr txBox="1"/>
          <p:nvPr/>
        </p:nvSpPr>
        <p:spPr>
          <a:xfrm>
            <a:off x="185056" y="1504890"/>
            <a:ext cx="10974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为了研究哪种酶催化脱氨，测量了 </a:t>
            </a:r>
            <a:r>
              <a:rPr lang="en-US" altLang="zh-CN" dirty="0"/>
              <a:t>OngC</a:t>
            </a:r>
            <a:r>
              <a:rPr lang="zh-CN" altLang="en-US" dirty="0"/>
              <a:t>和 </a:t>
            </a:r>
            <a:r>
              <a:rPr lang="en-US" altLang="zh-CN" dirty="0"/>
              <a:t>OngD </a:t>
            </a:r>
            <a:r>
              <a:rPr lang="zh-CN" altLang="en-US" dirty="0"/>
              <a:t>对</a:t>
            </a:r>
            <a:r>
              <a:rPr lang="en-US" altLang="zh-CN" dirty="0"/>
              <a:t>GlcN1A </a:t>
            </a:r>
            <a:r>
              <a:rPr lang="zh-CN" altLang="en-US" dirty="0"/>
              <a:t>的活性。在含有 </a:t>
            </a:r>
            <a:r>
              <a:rPr lang="en-US" altLang="zh-CN" dirty="0"/>
              <a:t>OngC </a:t>
            </a:r>
            <a:r>
              <a:rPr lang="zh-CN" altLang="en-US" dirty="0"/>
              <a:t>但不含 </a:t>
            </a:r>
            <a:r>
              <a:rPr lang="en-US" altLang="zh-CN" dirty="0"/>
              <a:t>OngD </a:t>
            </a:r>
            <a:r>
              <a:rPr lang="zh-CN" altLang="en-US" dirty="0"/>
              <a:t>的反应系统中，产生了氨和 </a:t>
            </a:r>
            <a:r>
              <a:rPr lang="en-US" altLang="zh-CN" dirty="0"/>
              <a:t>KDG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2CD719-40A1-2856-0C12-45E90BCF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23" y="2589744"/>
            <a:ext cx="4371732" cy="24981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859AD8-71CF-9105-09C5-87A5DFF51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790" y="2058772"/>
            <a:ext cx="3420152" cy="33530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C58D949-F87D-CF59-2A9B-7E04FA73A81E}"/>
              </a:ext>
            </a:extLst>
          </p:cNvPr>
          <p:cNvSpPr txBox="1"/>
          <p:nvPr/>
        </p:nvSpPr>
        <p:spPr>
          <a:xfrm>
            <a:off x="0" y="5182955"/>
            <a:ext cx="7100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Figure4c.</a:t>
            </a:r>
            <a:r>
              <a:rPr lang="zh-CN" altLang="en-US" sz="1400" dirty="0"/>
              <a:t>重组</a:t>
            </a:r>
            <a:r>
              <a:rPr lang="en-US" altLang="zh-CN" sz="1400" dirty="0" err="1"/>
              <a:t>OngB</a:t>
            </a:r>
            <a:r>
              <a:rPr lang="zh-CN" altLang="en-US" sz="1400" dirty="0"/>
              <a:t>和</a:t>
            </a:r>
            <a:r>
              <a:rPr lang="en-US" altLang="zh-CN" sz="1400" dirty="0"/>
              <a:t>OngC</a:t>
            </a:r>
            <a:r>
              <a:rPr lang="zh-CN" altLang="en-US" sz="1400" dirty="0"/>
              <a:t>作用于</a:t>
            </a:r>
            <a:r>
              <a:rPr lang="en-US" altLang="zh-CN" sz="1400" dirty="0"/>
              <a:t>GlcNAc 1A</a:t>
            </a:r>
            <a:r>
              <a:rPr lang="zh-CN" altLang="en-US" sz="1400" dirty="0"/>
              <a:t>产生产物</a:t>
            </a:r>
            <a:r>
              <a:rPr lang="en-US" altLang="zh-CN" sz="1400" dirty="0"/>
              <a:t>Q-TOF-MS</a:t>
            </a:r>
            <a:r>
              <a:rPr lang="zh-CN" altLang="en-US" sz="1400" dirty="0"/>
              <a:t>图谱</a:t>
            </a: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CDB64E-002E-6DB1-7AA0-87708BD68E46}"/>
              </a:ext>
            </a:extLst>
          </p:cNvPr>
          <p:cNvSpPr txBox="1"/>
          <p:nvPr/>
        </p:nvSpPr>
        <p:spPr>
          <a:xfrm>
            <a:off x="5809082" y="5353110"/>
            <a:ext cx="71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Figure4f.</a:t>
            </a:r>
            <a:r>
              <a:rPr lang="zh-CN" altLang="en-US" sz="1600" dirty="0"/>
              <a:t> 显示 </a:t>
            </a:r>
            <a:r>
              <a:rPr lang="en-US" altLang="zh-CN" sz="1600" dirty="0"/>
              <a:t>OngC </a:t>
            </a:r>
            <a:r>
              <a:rPr lang="zh-CN" altLang="en-US" sz="1600" dirty="0"/>
              <a:t>与 </a:t>
            </a:r>
            <a:r>
              <a:rPr lang="en-US" altLang="zh-CN" sz="1600" dirty="0"/>
              <a:t>D- </a:t>
            </a:r>
            <a:r>
              <a:rPr lang="zh-CN" altLang="en-US" sz="1600" dirty="0"/>
              <a:t>丝氨酸脱氨酶有远亲关系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A16E45D-3C38-B9A0-58F8-8140E9254F49}"/>
                  </a:ext>
                </a:extLst>
              </p14:cNvPr>
              <p14:cNvContentPartPr/>
              <p14:nvPr/>
            </p14:nvContentPartPr>
            <p14:xfrm>
              <a:off x="3781905" y="2991752"/>
              <a:ext cx="20484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A16E45D-3C38-B9A0-58F8-8140E9254F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5785" y="2985632"/>
                <a:ext cx="2170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537805F2-313F-F303-C21E-3614C45897DC}"/>
                  </a:ext>
                </a:extLst>
              </p14:cNvPr>
              <p14:cNvContentPartPr/>
              <p14:nvPr/>
            </p14:nvContentPartPr>
            <p14:xfrm>
              <a:off x="4665345" y="2991752"/>
              <a:ext cx="16128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537805F2-313F-F303-C21E-3614C45897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9225" y="2985632"/>
                <a:ext cx="17352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23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57200" y="260633"/>
            <a:ext cx="42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982" y="744212"/>
            <a:ext cx="11604280" cy="4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Results8. GlcNAc1A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分解代谢的第</a:t>
            </a:r>
            <a:r>
              <a:rPr lang="zh-CN" altLang="en-US" sz="220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步：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KdgK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催化将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KDG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磷酸化为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KDG-6-P 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57109A-059D-4F8A-46F0-7223BF1A6019}"/>
              </a:ext>
            </a:extLst>
          </p:cNvPr>
          <p:cNvSpPr txBox="1"/>
          <p:nvPr/>
        </p:nvSpPr>
        <p:spPr>
          <a:xfrm>
            <a:off x="-1531679" y="4960919"/>
            <a:ext cx="65656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TBDR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8D949-F87D-CF59-2A9B-7E04FA73A81E}"/>
              </a:ext>
            </a:extLst>
          </p:cNvPr>
          <p:cNvSpPr txBox="1"/>
          <p:nvPr/>
        </p:nvSpPr>
        <p:spPr>
          <a:xfrm>
            <a:off x="889518" y="5635741"/>
            <a:ext cx="7100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Figure4d.OngB</a:t>
            </a:r>
            <a:r>
              <a:rPr lang="zh-CN" altLang="en-US" sz="1400" dirty="0"/>
              <a:t>、</a:t>
            </a:r>
            <a:r>
              <a:rPr lang="en-US" altLang="zh-CN" sz="1400" dirty="0"/>
              <a:t>OngC</a:t>
            </a:r>
            <a:r>
              <a:rPr lang="zh-CN" altLang="en-US" sz="1400" dirty="0"/>
              <a:t>和</a:t>
            </a:r>
            <a:r>
              <a:rPr lang="en-US" altLang="zh-CN" sz="1400" dirty="0"/>
              <a:t>KdgK</a:t>
            </a:r>
            <a:r>
              <a:rPr lang="zh-CN" altLang="en-US" sz="1400" dirty="0"/>
              <a:t>依次作用于</a:t>
            </a:r>
            <a:r>
              <a:rPr lang="en-US" altLang="zh-CN" sz="1400" dirty="0"/>
              <a:t>GlcNAc 1A</a:t>
            </a:r>
            <a:r>
              <a:rPr lang="zh-CN" altLang="en-US" sz="1400" dirty="0"/>
              <a:t>生成产物的</a:t>
            </a:r>
            <a:r>
              <a:rPr lang="en-US" altLang="zh-CN" sz="1400" dirty="0"/>
              <a:t>Q-TOF-MS</a:t>
            </a:r>
            <a:r>
              <a:rPr lang="zh-CN" altLang="en-US" sz="1400" dirty="0"/>
              <a:t>图谱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D19457-6363-374F-967F-0CC8780919D7}"/>
              </a:ext>
            </a:extLst>
          </p:cNvPr>
          <p:cNvSpPr txBox="1"/>
          <p:nvPr/>
        </p:nvSpPr>
        <p:spPr>
          <a:xfrm>
            <a:off x="399662" y="1522237"/>
            <a:ext cx="10641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检测了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KdgK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KDG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GlcNAc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GlcNAc1A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的活性，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KdgK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有效地磷酸化了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KDG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，但对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GlcNAc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GlcNAc1A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的活性有限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13D94D-C212-AD32-988C-4E9827CB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51" y="2689501"/>
            <a:ext cx="5290849" cy="283182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77CE5D6-7FAA-AB65-7A50-DAC3F22E2D85}"/>
              </a:ext>
            </a:extLst>
          </p:cNvPr>
          <p:cNvSpPr txBox="1"/>
          <p:nvPr/>
        </p:nvSpPr>
        <p:spPr>
          <a:xfrm>
            <a:off x="7541856" y="3554056"/>
            <a:ext cx="3760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表明 </a:t>
            </a:r>
            <a:r>
              <a:rPr lang="en-US" altLang="zh-CN" dirty="0"/>
              <a:t>KdgK </a:t>
            </a:r>
            <a:r>
              <a:rPr lang="zh-CN" altLang="en-US" dirty="0"/>
              <a:t>是一种功能性 </a:t>
            </a:r>
            <a:r>
              <a:rPr lang="en-US" altLang="zh-CN" dirty="0"/>
              <a:t>KDG </a:t>
            </a:r>
            <a:r>
              <a:rPr lang="zh-CN" altLang="en-US" dirty="0"/>
              <a:t>激酶，它通过磷酸化 </a:t>
            </a:r>
            <a:r>
              <a:rPr lang="en-US" altLang="zh-CN" dirty="0"/>
              <a:t>KDG </a:t>
            </a:r>
            <a:r>
              <a:rPr lang="zh-CN" altLang="en-US" dirty="0"/>
              <a:t>至 </a:t>
            </a:r>
            <a:r>
              <a:rPr lang="en-US" altLang="zh-CN" dirty="0"/>
              <a:t>KDG-6-P </a:t>
            </a:r>
            <a:r>
              <a:rPr lang="zh-CN" altLang="en-US" dirty="0"/>
              <a:t>催化 </a:t>
            </a:r>
            <a:r>
              <a:rPr lang="en-US" altLang="zh-CN" dirty="0"/>
              <a:t>GlcNAc1A </a:t>
            </a:r>
            <a:r>
              <a:rPr lang="zh-CN" altLang="en-US" dirty="0"/>
              <a:t>分解代谢的第三步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EA0D0D4-1037-11AB-8B80-20DC33EE0005}"/>
              </a:ext>
            </a:extLst>
          </p:cNvPr>
          <p:cNvSpPr/>
          <p:nvPr/>
        </p:nvSpPr>
        <p:spPr>
          <a:xfrm>
            <a:off x="7056305" y="3668643"/>
            <a:ext cx="541535" cy="13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F6735996-FA82-46D3-FC28-98531F06EB1A}"/>
                  </a:ext>
                </a:extLst>
              </p14:cNvPr>
              <p14:cNvContentPartPr/>
              <p14:nvPr/>
            </p14:nvContentPartPr>
            <p14:xfrm>
              <a:off x="4372665" y="3153392"/>
              <a:ext cx="47880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F6735996-FA82-46D3-FC28-98531F06EB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6545" y="3147272"/>
                <a:ext cx="4910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AF735AB-9D4D-0CFC-37F0-F033ED1317E7}"/>
                  </a:ext>
                </a:extLst>
              </p14:cNvPr>
              <p14:cNvContentPartPr/>
              <p14:nvPr/>
            </p14:nvContentPartPr>
            <p14:xfrm>
              <a:off x="2500305" y="4559552"/>
              <a:ext cx="4665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AF735AB-9D4D-0CFC-37F0-F033ED1317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4185" y="4553432"/>
                <a:ext cx="4788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21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57200" y="260633"/>
            <a:ext cx="42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982" y="744212"/>
            <a:ext cx="11604280" cy="42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菌株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ACAM 620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的几丁质氧化利用途径与已有的水解利用途径不同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57109A-059D-4F8A-46F0-7223BF1A6019}"/>
              </a:ext>
            </a:extLst>
          </p:cNvPr>
          <p:cNvSpPr txBox="1"/>
          <p:nvPr/>
        </p:nvSpPr>
        <p:spPr>
          <a:xfrm>
            <a:off x="-1531679" y="4960919"/>
            <a:ext cx="65656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TBDR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2E08A9-C462-4C16-0C34-53A7D44AA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03"/>
          <a:stretch/>
        </p:blipFill>
        <p:spPr>
          <a:xfrm>
            <a:off x="379756" y="1460340"/>
            <a:ext cx="5970970" cy="40842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FC889F-487C-92A5-DF1F-B0F1CC319BFB}"/>
              </a:ext>
            </a:extLst>
          </p:cNvPr>
          <p:cNvSpPr txBox="1"/>
          <p:nvPr/>
        </p:nvSpPr>
        <p:spPr>
          <a:xfrm>
            <a:off x="427653" y="5697495"/>
            <a:ext cx="7100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Figure5a.</a:t>
            </a:r>
            <a:r>
              <a:rPr lang="zh-CN" altLang="en-US" dirty="0"/>
              <a:t>海洋假互变单胞菌中几丁质氧化降解的完整通路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842B6F-B91D-5988-02BF-28E4D95590A8}"/>
              </a:ext>
            </a:extLst>
          </p:cNvPr>
          <p:cNvSpPr txBox="1"/>
          <p:nvPr/>
        </p:nvSpPr>
        <p:spPr>
          <a:xfrm>
            <a:off x="6259194" y="2255801"/>
            <a:ext cx="48193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LPMO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以及几丁质酶将几丁质分解成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氧化的壳寡糖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特定的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TBDR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OngOT-1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OngOT-2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将氧化的壳寡糖穿过外膜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OngA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在周质中水解氧化的壳寡糖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GlcNAc1A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GlcNAc</a:t>
            </a:r>
          </a:p>
          <a:p>
            <a:pPr indent="355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4) SSS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家族转运蛋白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OngIT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5)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OngB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OngC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KdgK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GlcNAc1A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持续分解代谢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KDG-6P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，乙酸和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NH3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4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57200" y="260633"/>
            <a:ext cx="42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8095BE-9A6D-FBFF-8F55-20B9828C16E5}"/>
              </a:ext>
            </a:extLst>
          </p:cNvPr>
          <p:cNvSpPr txBox="1"/>
          <p:nvPr/>
        </p:nvSpPr>
        <p:spPr>
          <a:xfrm>
            <a:off x="655488" y="1415423"/>
            <a:ext cx="10690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优点：</a:t>
            </a:r>
          </a:p>
          <a:p>
            <a:pPr marL="342900" indent="-342900">
              <a:buAutoNum type="arabicPeriod"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实验设计较为全面，数据量比较大。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通过转录组学、蛋白质组学、遗传学和生物化学分析，揭示了假单胞菌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ACAM620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中完整的几丁质利用氧化途径。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细菌（包括陆源和海洋细菌）如何利用几丁质的氧化降解产物的研究较少，有助于阐明氧化降解在海洋几丁质降解中所做出的贡献</a:t>
            </a:r>
          </a:p>
          <a:p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54B37C-0460-A5A4-22EA-12DD6A7C70A3}"/>
              </a:ext>
            </a:extLst>
          </p:cNvPr>
          <p:cNvSpPr txBox="1"/>
          <p:nvPr/>
        </p:nvSpPr>
        <p:spPr>
          <a:xfrm>
            <a:off x="655488" y="3220530"/>
            <a:ext cx="100571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缺点：</a:t>
            </a:r>
          </a:p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文章中的图片标号混乱，有些图片没有标识。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一些结论的数据支持不够。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3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57109A-059D-4F8A-46F0-7223BF1A6019}"/>
              </a:ext>
            </a:extLst>
          </p:cNvPr>
          <p:cNvSpPr txBox="1"/>
          <p:nvPr/>
        </p:nvSpPr>
        <p:spPr>
          <a:xfrm>
            <a:off x="-1531679" y="4960919"/>
            <a:ext cx="65656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TBDR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D2D6CF-E2FF-48C9-CE84-EA027E3071B3}"/>
              </a:ext>
            </a:extLst>
          </p:cNvPr>
          <p:cNvSpPr txBox="1"/>
          <p:nvPr/>
        </p:nvSpPr>
        <p:spPr>
          <a:xfrm>
            <a:off x="2698103" y="3204169"/>
            <a:ext cx="7100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请老师、同学批评指正！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84683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400" y="1166906"/>
            <a:ext cx="8956645" cy="54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海洋细菌几丁质氧化途径的研究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E2B619-14A5-17A5-E21B-F7C2045F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56" y="1712248"/>
            <a:ext cx="9920544" cy="45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460" y="224155"/>
            <a:ext cx="2647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973" y="2399588"/>
            <a:ext cx="4222915" cy="223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几丁质酶降解几丁质的途径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，在重要的几丁质降解细菌中很大程度上是保守的，例如弧菌和其他变形菌门。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溶解性多糖单加氧酶（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LPMO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）启动的</a:t>
            </a: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氧化几丁质利用途径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仍很少研究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B5F064C-C406-E422-C664-4AF7ACD17BD6}"/>
                  </a:ext>
                </a:extLst>
              </p14:cNvPr>
              <p14:cNvContentPartPr/>
              <p14:nvPr/>
            </p14:nvContentPartPr>
            <p14:xfrm>
              <a:off x="5659773" y="2176712"/>
              <a:ext cx="156600" cy="1386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B5F064C-C406-E422-C664-4AF7ACD17B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6773" y="2114072"/>
                <a:ext cx="28224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B49234F-7EBB-2660-06C2-76FE3307CE19}"/>
                  </a:ext>
                </a:extLst>
              </p14:cNvPr>
              <p14:cNvContentPartPr/>
              <p14:nvPr/>
            </p14:nvContentPartPr>
            <p14:xfrm>
              <a:off x="5640333" y="1897712"/>
              <a:ext cx="747360" cy="17416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B49234F-7EBB-2660-06C2-76FE3307CE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7693" y="1835072"/>
                <a:ext cx="873000" cy="18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D2C201E-8E37-F433-1353-0DD0D88811ED}"/>
                  </a:ext>
                </a:extLst>
              </p14:cNvPr>
              <p14:cNvContentPartPr/>
              <p14:nvPr/>
            </p14:nvContentPartPr>
            <p14:xfrm>
              <a:off x="5866413" y="3271472"/>
              <a:ext cx="193320" cy="4356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D2C201E-8E37-F433-1353-0DD0D88811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3413" y="3208832"/>
                <a:ext cx="31896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0A950242-1D9B-C3EA-CD9F-6785DA634837}"/>
                  </a:ext>
                </a:extLst>
              </p14:cNvPr>
              <p14:cNvContentPartPr/>
              <p14:nvPr/>
            </p14:nvContentPartPr>
            <p14:xfrm>
              <a:off x="6512613" y="3223232"/>
              <a:ext cx="424440" cy="72972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0A950242-1D9B-C3EA-CD9F-6785DA6348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49613" y="3160232"/>
                <a:ext cx="55008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4FD6CCB-7DA4-623E-9905-49C6ACD99967}"/>
                  </a:ext>
                </a:extLst>
              </p14:cNvPr>
              <p14:cNvContentPartPr/>
              <p14:nvPr/>
            </p14:nvContentPartPr>
            <p14:xfrm>
              <a:off x="5988813" y="3244832"/>
              <a:ext cx="318960" cy="4172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4FD6CCB-7DA4-623E-9905-49C6ACD999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25813" y="3182192"/>
                <a:ext cx="44460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61A049FA-7B2D-5212-C793-4C26AE03A94E}"/>
                  </a:ext>
                </a:extLst>
              </p14:cNvPr>
              <p14:cNvContentPartPr/>
              <p14:nvPr/>
            </p14:nvContentPartPr>
            <p14:xfrm>
              <a:off x="5635293" y="3079952"/>
              <a:ext cx="200880" cy="3859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61A049FA-7B2D-5212-C793-4C26AE03A9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2653" y="3016952"/>
                <a:ext cx="3265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F97C1A8-F5F8-D8AE-BDE2-91063138D536}"/>
                  </a:ext>
                </a:extLst>
              </p14:cNvPr>
              <p14:cNvContentPartPr/>
              <p14:nvPr/>
            </p14:nvContentPartPr>
            <p14:xfrm>
              <a:off x="6256293" y="2332232"/>
              <a:ext cx="350640" cy="14547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F97C1A8-F5F8-D8AE-BDE2-91063138D5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3653" y="2269592"/>
                <a:ext cx="476280" cy="15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EE048CB4-D679-5A93-2FAE-2D37759BA681}"/>
                  </a:ext>
                </a:extLst>
              </p14:cNvPr>
              <p14:cNvContentPartPr/>
              <p14:nvPr/>
            </p14:nvContentPartPr>
            <p14:xfrm>
              <a:off x="4677693" y="4105232"/>
              <a:ext cx="360" cy="3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EE048CB4-D679-5A93-2FAE-2D37759BA6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14693" y="404223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B7FC7972-6D74-83AF-56BD-B9701EC1B334}"/>
                  </a:ext>
                </a:extLst>
              </p14:cNvPr>
              <p14:cNvContentPartPr/>
              <p14:nvPr/>
            </p14:nvContentPartPr>
            <p14:xfrm>
              <a:off x="4205013" y="3968432"/>
              <a:ext cx="360" cy="3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B7FC7972-6D74-83AF-56BD-B9701EC1B3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42013" y="390579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F12C4503-06C1-0396-841A-1332285F69A1}"/>
                  </a:ext>
                </a:extLst>
              </p14:cNvPr>
              <p14:cNvContentPartPr/>
              <p14:nvPr/>
            </p14:nvContentPartPr>
            <p14:xfrm>
              <a:off x="4976133" y="5896952"/>
              <a:ext cx="360" cy="3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F12C4503-06C1-0396-841A-1332285F69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13493" y="5834312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4BEFA0D4-4337-2409-6F7B-5E2425CF9F5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0706" y="1096854"/>
            <a:ext cx="6461023" cy="4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460" y="224155"/>
            <a:ext cx="2647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51" y="1066262"/>
            <a:ext cx="10841429" cy="85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虽然全球几丁质的产量估计每年约为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吨，但由于海洋异养细菌的有效降解，几丁质在海洋沉积物中并没有大量积累。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C13DE0-1039-3592-4669-136A7746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0" y="2618184"/>
            <a:ext cx="3158916" cy="31183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9C23D5B-909E-CDE4-5FEE-2C11CD2EEBA8}"/>
              </a:ext>
            </a:extLst>
          </p:cNvPr>
          <p:cNvSpPr txBox="1"/>
          <p:nvPr/>
        </p:nvSpPr>
        <p:spPr>
          <a:xfrm>
            <a:off x="429951" y="3829708"/>
            <a:ext cx="6561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海洋异养细菌如何有效降解几丁质？</a:t>
            </a:r>
          </a:p>
        </p:txBody>
      </p:sp>
    </p:spTree>
    <p:extLst>
      <p:ext uri="{BB962C8B-B14F-4D97-AF65-F5344CB8AC3E}">
        <p14:creationId xmlns:p14="http://schemas.microsoft.com/office/powerpoint/2010/main" val="304815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460" y="224155"/>
            <a:ext cx="2647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51" y="1066262"/>
            <a:ext cx="10841429" cy="177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假单胞菌属完全是海洋来源，目前所有假单胞菌中都发现了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溶解性多糖单加氧酶（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LPMO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。推测在假单胞菌中可能存在氧化几丁寡糖的代谢途径。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作者以海洋假互变单胞菌为主要研究对象，描述了其氧化几丁质降解的完整途径，该途径在酶、转运蛋白等方面不同于已知的水解几丁质利用途径。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B1652B-45F8-C29D-767D-F4326A1F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0" y="3160924"/>
            <a:ext cx="3115927" cy="27979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DBE8FD6-3BB4-3847-A7A7-B0CF8235B52E}"/>
              </a:ext>
            </a:extLst>
          </p:cNvPr>
          <p:cNvSpPr txBox="1"/>
          <p:nvPr/>
        </p:nvSpPr>
        <p:spPr>
          <a:xfrm>
            <a:off x="9021651" y="6094370"/>
            <a:ext cx="140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LPMO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8E35B4-7A69-A1B2-423A-A437DF2B85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630"/>
          <a:stretch/>
        </p:blipFill>
        <p:spPr>
          <a:xfrm>
            <a:off x="429951" y="3499019"/>
            <a:ext cx="7118044" cy="25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6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57200" y="260633"/>
            <a:ext cx="42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509" y="868555"/>
            <a:ext cx="11869348" cy="4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Results1.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几丁质分解菌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假交替单胞菌属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ACAM 620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可利用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GlcNAc1A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2FC3C0-6FB6-E010-674A-223AC3FE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38" y="1680969"/>
            <a:ext cx="4221012" cy="38418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641E478-5A81-041C-CCE4-E10616258D09}"/>
              </a:ext>
            </a:extLst>
          </p:cNvPr>
          <p:cNvSpPr txBox="1"/>
          <p:nvPr/>
        </p:nvSpPr>
        <p:spPr>
          <a:xfrm>
            <a:off x="126627" y="5545995"/>
            <a:ext cx="6867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Figure2a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在添加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GlcNAc1A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培养基中，假交替单胞菌属的生长曲线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9E45F5-661B-792E-4527-32EC880FC713}"/>
              </a:ext>
            </a:extLst>
          </p:cNvPr>
          <p:cNvSpPr txBox="1"/>
          <p:nvPr/>
        </p:nvSpPr>
        <p:spPr>
          <a:xfrm>
            <a:off x="6603643" y="2505669"/>
            <a:ext cx="52127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只有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个菌株在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GlcNAc 1A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上有明显的生长，表明在这些利用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GlcNAc 1A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的菌株中可能存在完整的氧化几丁质利用途径。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22-25°C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下最佳生长的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ACAM 620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用于几丁质利用途径的进一步研究。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14F61D3B-90DC-C91A-50D6-B818128AFE8C}"/>
                  </a:ext>
                </a:extLst>
              </p14:cNvPr>
              <p14:cNvContentPartPr/>
              <p14:nvPr/>
            </p14:nvContentPartPr>
            <p14:xfrm>
              <a:off x="1937936" y="2073448"/>
              <a:ext cx="1622520" cy="3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14F61D3B-90DC-C91A-50D6-B818128AFE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1816" y="2067328"/>
                <a:ext cx="1634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87AD2AAE-661E-6988-5915-F6F22F17768D}"/>
                  </a:ext>
                </a:extLst>
              </p14:cNvPr>
              <p14:cNvContentPartPr/>
              <p14:nvPr/>
            </p14:nvContentPartPr>
            <p14:xfrm>
              <a:off x="8287616" y="2916928"/>
              <a:ext cx="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87AD2AAE-661E-6988-5915-F6F22F1776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1496" y="291080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17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57200" y="260633"/>
            <a:ext cx="42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982" y="744212"/>
            <a:ext cx="10446470" cy="4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Results2.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菌株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ACAM620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分泌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LPMO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将几丁质切割成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氧化的壳寡糖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87AD2AAE-661E-6988-5915-F6F22F17768D}"/>
                  </a:ext>
                </a:extLst>
              </p14:cNvPr>
              <p14:cNvContentPartPr/>
              <p14:nvPr/>
            </p14:nvContentPartPr>
            <p14:xfrm>
              <a:off x="8287616" y="2916928"/>
              <a:ext cx="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87AD2AAE-661E-6988-5915-F6F22F1776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1496" y="2910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9D9E8E9-18BE-9D97-185F-994649BF7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75" y="1245959"/>
            <a:ext cx="5003253" cy="10380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EBC1F38-9F85-9064-D123-FDB87BD0EDC5}"/>
              </a:ext>
            </a:extLst>
          </p:cNvPr>
          <p:cNvSpPr txBox="1"/>
          <p:nvPr/>
        </p:nvSpPr>
        <p:spPr>
          <a:xfrm>
            <a:off x="6723262" y="2372546"/>
            <a:ext cx="53088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Figure2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b.ACAM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620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cdc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簇的遗传组织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在以几丁质为唯一碳源的培养基上生长的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ACAM 620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分泌组中前十个最丰富的蛋白质热图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AscA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ACAM 620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LPMO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作用于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0.2%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几丁质产生产物的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Q-TOF-MS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插图显示没有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LPMO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AscA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的阴性对照反应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289CFB5-79FE-1AAA-136B-650024B0C678}"/>
                  </a:ext>
                </a:extLst>
              </p14:cNvPr>
              <p14:cNvContentPartPr/>
              <p14:nvPr/>
            </p14:nvContentPartPr>
            <p14:xfrm>
              <a:off x="4829456" y="4114648"/>
              <a:ext cx="3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289CFB5-79FE-1AAA-136B-650024B0C6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3336" y="410852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2DA3D118-0CF6-27C5-610D-765EFDC893DC}"/>
                  </a:ext>
                </a:extLst>
              </p14:cNvPr>
              <p14:cNvContentPartPr/>
              <p14:nvPr/>
            </p14:nvContentPartPr>
            <p14:xfrm>
              <a:off x="3973016" y="2478808"/>
              <a:ext cx="79812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2DA3D118-0CF6-27C5-610D-765EFDC893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6896" y="2472688"/>
                <a:ext cx="81036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B1AD9843-C488-5B04-6573-C37B4D182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75" y="2372546"/>
            <a:ext cx="5215056" cy="236819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4EEFB52-2893-8848-D098-8A899519E7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749" y="5066394"/>
            <a:ext cx="5797798" cy="16582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E18BE51A-E356-272B-AD89-7B8E0BFAEF05}"/>
                  </a:ext>
                </a:extLst>
              </p14:cNvPr>
              <p14:cNvContentPartPr/>
              <p14:nvPr/>
            </p14:nvContentPartPr>
            <p14:xfrm>
              <a:off x="3831693" y="2270312"/>
              <a:ext cx="67752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E18BE51A-E356-272B-AD89-7B8E0BFAEF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5573" y="2264192"/>
                <a:ext cx="689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7FBC614-210A-EBF9-1380-C9BB96A7F6F2}"/>
                  </a:ext>
                </a:extLst>
              </p14:cNvPr>
              <p14:cNvContentPartPr/>
              <p14:nvPr/>
            </p14:nvContentPartPr>
            <p14:xfrm>
              <a:off x="1474413" y="2991752"/>
              <a:ext cx="727200" cy="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7FBC614-210A-EBF9-1380-C9BB96A7F6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67933" y="2985632"/>
                <a:ext cx="739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8C7DDD4D-BB9D-F0AE-9E02-D0CAE2BADE39}"/>
                  </a:ext>
                </a:extLst>
              </p14:cNvPr>
              <p14:cNvContentPartPr/>
              <p14:nvPr/>
            </p14:nvContentPartPr>
            <p14:xfrm>
              <a:off x="1461453" y="3365072"/>
              <a:ext cx="76500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8C7DDD4D-BB9D-F0AE-9E02-D0CAE2BADE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55333" y="3358952"/>
                <a:ext cx="777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70BBF572-FF88-544D-248E-EEE75DE41EA8}"/>
                  </a:ext>
                </a:extLst>
              </p14:cNvPr>
              <p14:cNvContentPartPr/>
              <p14:nvPr/>
            </p14:nvContentPartPr>
            <p14:xfrm>
              <a:off x="1467573" y="3545792"/>
              <a:ext cx="311040" cy="36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70BBF572-FF88-544D-248E-EEE75DE41EA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61453" y="3539672"/>
                <a:ext cx="3232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EE2E7B9C-F2B6-6CE3-C423-729A1900E086}"/>
                  </a:ext>
                </a:extLst>
              </p14:cNvPr>
              <p14:cNvContentPartPr/>
              <p14:nvPr/>
            </p14:nvContentPartPr>
            <p14:xfrm>
              <a:off x="8428533" y="4018472"/>
              <a:ext cx="36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EE2E7B9C-F2B6-6CE3-C423-729A1900E0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2413" y="40123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5246DAB2-C394-1867-DD12-FE25600C9CCA}"/>
                  </a:ext>
                </a:extLst>
              </p14:cNvPr>
              <p14:cNvContentPartPr/>
              <p14:nvPr/>
            </p14:nvContentPartPr>
            <p14:xfrm>
              <a:off x="503895" y="5225192"/>
              <a:ext cx="1081800" cy="684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5246DAB2-C394-1867-DD12-FE25600C9C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7775" y="5219072"/>
                <a:ext cx="1094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0E0683E4-E000-BB68-7836-D49F17A1232C}"/>
                  </a:ext>
                </a:extLst>
              </p14:cNvPr>
              <p14:cNvContentPartPr/>
              <p14:nvPr/>
            </p14:nvContentPartPr>
            <p14:xfrm>
              <a:off x="5125575" y="5361632"/>
              <a:ext cx="734400" cy="3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0E0683E4-E000-BB68-7836-D49F17A123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19455" y="5355512"/>
                <a:ext cx="746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A59AD9F0-8C43-8211-BBC5-28E58406C86A}"/>
                  </a:ext>
                </a:extLst>
              </p14:cNvPr>
              <p14:cNvContentPartPr/>
              <p14:nvPr/>
            </p14:nvContentPartPr>
            <p14:xfrm>
              <a:off x="5312415" y="5778512"/>
              <a:ext cx="565560" cy="3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A59AD9F0-8C43-8211-BBC5-28E58406C8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06295" y="5772392"/>
                <a:ext cx="577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BF8340C6-E83C-CD23-0321-6FEEC567CA8C}"/>
                  </a:ext>
                </a:extLst>
              </p14:cNvPr>
              <p14:cNvContentPartPr/>
              <p14:nvPr/>
            </p14:nvContentPartPr>
            <p14:xfrm>
              <a:off x="7700655" y="4316552"/>
              <a:ext cx="360" cy="36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BF8340C6-E83C-CD23-0321-6FEEC567CA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4535" y="4310432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13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57200" y="260633"/>
            <a:ext cx="42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982" y="744212"/>
            <a:ext cx="10446470" cy="4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Results3.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菌株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ACAM 620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含有利用氧化壳寡糖所必需的八个基因簇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87AD2AAE-661E-6988-5915-F6F22F17768D}"/>
                  </a:ext>
                </a:extLst>
              </p14:cNvPr>
              <p14:cNvContentPartPr/>
              <p14:nvPr/>
            </p14:nvContentPartPr>
            <p14:xfrm>
              <a:off x="8244073" y="3982248"/>
              <a:ext cx="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87AD2AAE-661E-6988-5915-F6F22F1776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37953" y="397612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EE2E7B9C-F2B6-6CE3-C423-729A1900E086}"/>
                  </a:ext>
                </a:extLst>
              </p14:cNvPr>
              <p14:cNvContentPartPr/>
              <p14:nvPr/>
            </p14:nvContentPartPr>
            <p14:xfrm>
              <a:off x="8384990" y="5083792"/>
              <a:ext cx="36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EE2E7B9C-F2B6-6CE3-C423-729A1900E0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8870" y="50776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BF8340C6-E83C-CD23-0321-6FEEC567CA8C}"/>
                  </a:ext>
                </a:extLst>
              </p14:cNvPr>
              <p14:cNvContentPartPr/>
              <p14:nvPr/>
            </p14:nvContentPartPr>
            <p14:xfrm>
              <a:off x="7657112" y="5381872"/>
              <a:ext cx="360" cy="36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BF8340C6-E83C-CD23-0321-6FEEC567CA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0992" y="5375752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A679DF4-F93E-4A9B-7454-D37FBC18B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708" y="3370233"/>
            <a:ext cx="10446470" cy="13765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5B737AB-BBCC-2E08-30D2-1A3D5037F7E8}"/>
              </a:ext>
            </a:extLst>
          </p:cNvPr>
          <p:cNvSpPr txBox="1"/>
          <p:nvPr/>
        </p:nvSpPr>
        <p:spPr>
          <a:xfrm>
            <a:off x="121687" y="2637384"/>
            <a:ext cx="6565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Figure3a.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菌株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ACAM 620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长簇的遗传组织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F1741-A677-3633-05D5-184A89B38052}"/>
              </a:ext>
            </a:extLst>
          </p:cNvPr>
          <p:cNvSpPr txBox="1"/>
          <p:nvPr/>
        </p:nvSpPr>
        <p:spPr>
          <a:xfrm>
            <a:off x="299708" y="1523454"/>
            <a:ext cx="10638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为了揭示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ACAM 620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中利用氧化壳寡糖的基因，分别对在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GlcNAc1A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和葡萄糖作为唯一碳源上生长的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ACAM 620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进行了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RNA-seq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A0771D79-3502-5FC6-45E6-BFD6A780B37E}"/>
              </a:ext>
            </a:extLst>
          </p:cNvPr>
          <p:cNvSpPr/>
          <p:nvPr/>
        </p:nvSpPr>
        <p:spPr>
          <a:xfrm rot="16200000">
            <a:off x="5047039" y="2386688"/>
            <a:ext cx="801678" cy="4915813"/>
          </a:xfrm>
          <a:prstGeom prst="leftBrace">
            <a:avLst>
              <a:gd name="adj1" fmla="val 8333"/>
              <a:gd name="adj2" fmla="val 5008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5302BA-3DFF-31D4-45B8-4F8394ED6831}"/>
              </a:ext>
            </a:extLst>
          </p:cNvPr>
          <p:cNvSpPr txBox="1"/>
          <p:nvPr/>
        </p:nvSpPr>
        <p:spPr>
          <a:xfrm>
            <a:off x="4030408" y="5181694"/>
            <a:ext cx="6565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未表征基因簇的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zh-CN" altLang="en-US" dirty="0">
                <a:solidFill>
                  <a:srgbClr val="C00000"/>
                </a:solidFill>
              </a:rPr>
              <a:t>个基因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BFABA3D-8476-B244-07C3-4E0C3400D346}"/>
              </a:ext>
            </a:extLst>
          </p:cNvPr>
          <p:cNvSpPr/>
          <p:nvPr/>
        </p:nvSpPr>
        <p:spPr>
          <a:xfrm>
            <a:off x="6608981" y="5307829"/>
            <a:ext cx="326473" cy="11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A26869-2568-5231-C7E7-DAF2CE9075A8}"/>
              </a:ext>
            </a:extLst>
          </p:cNvPr>
          <p:cNvSpPr txBox="1"/>
          <p:nvPr/>
        </p:nvSpPr>
        <p:spPr>
          <a:xfrm>
            <a:off x="6978643" y="5164751"/>
            <a:ext cx="6565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 err="1">
                <a:solidFill>
                  <a:srgbClr val="C00000"/>
                </a:solidFill>
              </a:rPr>
              <a:t>GlcNAc</a:t>
            </a:r>
            <a:r>
              <a:rPr lang="en-US" altLang="zh-CN" dirty="0">
                <a:solidFill>
                  <a:srgbClr val="C00000"/>
                </a:solidFill>
              </a:rPr>
              <a:t> 1A</a:t>
            </a:r>
            <a:r>
              <a:rPr lang="zh-CN" altLang="en-US" dirty="0">
                <a:solidFill>
                  <a:srgbClr val="C00000"/>
                </a:solidFill>
              </a:rPr>
              <a:t>上生长的转录物显著上调，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葡萄糖不上调</a:t>
            </a:r>
          </a:p>
        </p:txBody>
      </p:sp>
    </p:spTree>
    <p:extLst>
      <p:ext uri="{BB962C8B-B14F-4D97-AF65-F5344CB8AC3E}">
        <p14:creationId xmlns:p14="http://schemas.microsoft.com/office/powerpoint/2010/main" val="155200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457200" y="209550"/>
            <a:ext cx="41148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3448050" y="209550"/>
            <a:ext cx="9220200" cy="536436"/>
          </a:xfrm>
          <a:prstGeom prst="parallelogram">
            <a:avLst>
              <a:gd name="adj" fmla="val 565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57200" y="260633"/>
            <a:ext cx="42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1E0B6DD2-B36C-CC80-53F9-3A501B37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982" y="744212"/>
            <a:ext cx="10446470" cy="4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Results4.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氧化壳寡糖的跨膜转运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87AD2AAE-661E-6988-5915-F6F22F17768D}"/>
                  </a:ext>
                </a:extLst>
              </p14:cNvPr>
              <p14:cNvContentPartPr/>
              <p14:nvPr/>
            </p14:nvContentPartPr>
            <p14:xfrm>
              <a:off x="8244073" y="3982248"/>
              <a:ext cx="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87AD2AAE-661E-6988-5915-F6F22F1776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37953" y="397612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EE2E7B9C-F2B6-6CE3-C423-729A1900E086}"/>
                  </a:ext>
                </a:extLst>
              </p14:cNvPr>
              <p14:cNvContentPartPr/>
              <p14:nvPr/>
            </p14:nvContentPartPr>
            <p14:xfrm>
              <a:off x="8384990" y="5083792"/>
              <a:ext cx="36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EE2E7B9C-F2B6-6CE3-C423-729A1900E0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8870" y="50776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BF8340C6-E83C-CD23-0321-6FEEC567CA8C}"/>
                  </a:ext>
                </a:extLst>
              </p14:cNvPr>
              <p14:cNvContentPartPr/>
              <p14:nvPr/>
            </p14:nvContentPartPr>
            <p14:xfrm>
              <a:off x="7657112" y="5381872"/>
              <a:ext cx="360" cy="36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BF8340C6-E83C-CD23-0321-6FEEC567CA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0992" y="537575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BAF4A45-7616-1D7A-32E9-5BE928C95C89}"/>
              </a:ext>
            </a:extLst>
          </p:cNvPr>
          <p:cNvSpPr txBox="1"/>
          <p:nvPr/>
        </p:nvSpPr>
        <p:spPr>
          <a:xfrm>
            <a:off x="7657112" y="1776298"/>
            <a:ext cx="43870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Figure3</a:t>
            </a:r>
          </a:p>
          <a:p>
            <a:r>
              <a:rPr lang="en-US" altLang="zh-CN" dirty="0"/>
              <a:t>b.</a:t>
            </a:r>
            <a:r>
              <a:rPr lang="zh-CN" altLang="en-US" dirty="0"/>
              <a:t>在补充</a:t>
            </a:r>
            <a:r>
              <a:rPr lang="en-US" altLang="zh-CN" dirty="0"/>
              <a:t>GlcNAc 1A</a:t>
            </a:r>
            <a:r>
              <a:rPr lang="zh-CN" altLang="en-US" dirty="0"/>
              <a:t>的基本培养基中对来自</a:t>
            </a:r>
            <a:r>
              <a:rPr lang="en-US" altLang="zh-CN" dirty="0"/>
              <a:t>ACAM 620</a:t>
            </a:r>
            <a:r>
              <a:rPr lang="zh-CN" altLang="en-US" dirty="0"/>
              <a:t>中的</a:t>
            </a:r>
            <a:r>
              <a:rPr lang="en-US" altLang="zh-CN" dirty="0" err="1"/>
              <a:t>ong</a:t>
            </a:r>
            <a:r>
              <a:rPr lang="zh-CN" altLang="en-US" dirty="0"/>
              <a:t>簇和</a:t>
            </a:r>
            <a:r>
              <a:rPr lang="en-US" altLang="zh-CN" dirty="0"/>
              <a:t>ongOT-2</a:t>
            </a:r>
            <a:r>
              <a:rPr lang="zh-CN" altLang="en-US" dirty="0"/>
              <a:t>基因的转录</a:t>
            </a:r>
            <a:r>
              <a:rPr lang="en-US" altLang="zh-CN" dirty="0"/>
              <a:t>RNA-seq</a:t>
            </a:r>
            <a:r>
              <a:rPr lang="zh-CN" altLang="en-US" dirty="0"/>
              <a:t>测定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c.</a:t>
            </a:r>
            <a:r>
              <a:rPr lang="zh-CN" altLang="en-US" dirty="0"/>
              <a:t> 具有单基因缺失的</a:t>
            </a:r>
            <a:r>
              <a:rPr lang="en-US" altLang="zh-CN" dirty="0"/>
              <a:t>ACAM 620</a:t>
            </a:r>
            <a:r>
              <a:rPr lang="zh-CN" altLang="en-US" dirty="0"/>
              <a:t>的生长曲线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81B2B3-FF97-B570-2EF3-001544B2E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829" y="1192852"/>
            <a:ext cx="3809626" cy="30540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2DD328-E60E-E61E-5989-4DEF9ACB7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361" y="1554084"/>
            <a:ext cx="3323729" cy="28412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45BA9CF-8B65-86FF-E160-071E48ADE12F}"/>
                  </a:ext>
                </a:extLst>
              </p14:cNvPr>
              <p14:cNvContentPartPr/>
              <p14:nvPr/>
            </p14:nvContentPartPr>
            <p14:xfrm>
              <a:off x="3460993" y="4141700"/>
              <a:ext cx="558960" cy="61838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45BA9CF-8B65-86FF-E160-071E48ADE1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54874" y="4135171"/>
                <a:ext cx="571197" cy="74897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9257109A-059D-4F8A-46F0-7223BF1A6019}"/>
              </a:ext>
            </a:extLst>
          </p:cNvPr>
          <p:cNvSpPr txBox="1"/>
          <p:nvPr/>
        </p:nvSpPr>
        <p:spPr>
          <a:xfrm>
            <a:off x="1882643" y="4540136"/>
            <a:ext cx="65656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TBDR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6C8AE0-64D8-A5B0-2A19-5DAC6590FE6B}"/>
              </a:ext>
            </a:extLst>
          </p:cNvPr>
          <p:cNvCxnSpPr>
            <a:cxnSpLocks/>
          </p:cNvCxnSpPr>
          <p:nvPr/>
        </p:nvCxnSpPr>
        <p:spPr>
          <a:xfrm>
            <a:off x="1070409" y="4286335"/>
            <a:ext cx="864019" cy="243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220FA9-4CED-9519-7EF2-551F69061CEA}"/>
              </a:ext>
            </a:extLst>
          </p:cNvPr>
          <p:cNvCxnSpPr>
            <a:cxnSpLocks/>
          </p:cNvCxnSpPr>
          <p:nvPr/>
        </p:nvCxnSpPr>
        <p:spPr>
          <a:xfrm flipH="1">
            <a:off x="2438400" y="4286335"/>
            <a:ext cx="1217524" cy="243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E191761-31EB-E70C-2B5A-5BBF7314E999}"/>
              </a:ext>
            </a:extLst>
          </p:cNvPr>
          <p:cNvCxnSpPr>
            <a:cxnSpLocks/>
          </p:cNvCxnSpPr>
          <p:nvPr/>
        </p:nvCxnSpPr>
        <p:spPr>
          <a:xfrm flipV="1">
            <a:off x="613168" y="4246915"/>
            <a:ext cx="525167" cy="34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BF4055-6A9A-E9EF-368B-40D6755A9A21}"/>
              </a:ext>
            </a:extLst>
          </p:cNvPr>
          <p:cNvCxnSpPr>
            <a:cxnSpLocks/>
          </p:cNvCxnSpPr>
          <p:nvPr/>
        </p:nvCxnSpPr>
        <p:spPr>
          <a:xfrm>
            <a:off x="4888553" y="2332819"/>
            <a:ext cx="169934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C48D743-FE67-B3EB-8FAF-2D9574707D25}"/>
              </a:ext>
            </a:extLst>
          </p:cNvPr>
          <p:cNvCxnSpPr>
            <a:cxnSpLocks/>
          </p:cNvCxnSpPr>
          <p:nvPr/>
        </p:nvCxnSpPr>
        <p:spPr>
          <a:xfrm>
            <a:off x="4956494" y="2503880"/>
            <a:ext cx="16993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EB3D618-C728-1ED9-E55A-287973A2931D}"/>
              </a:ext>
            </a:extLst>
          </p:cNvPr>
          <p:cNvCxnSpPr/>
          <p:nvPr/>
        </p:nvCxnSpPr>
        <p:spPr>
          <a:xfrm>
            <a:off x="5463073" y="1947153"/>
            <a:ext cx="12658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EB5C12F-70A9-8102-0528-81258582E995}"/>
              </a:ext>
            </a:extLst>
          </p:cNvPr>
          <p:cNvSpPr txBox="1"/>
          <p:nvPr/>
        </p:nvSpPr>
        <p:spPr>
          <a:xfrm>
            <a:off x="566636" y="5261245"/>
            <a:ext cx="74915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表明 </a:t>
            </a:r>
            <a:r>
              <a:rPr lang="en-US" altLang="zh-CN" sz="2000" dirty="0"/>
              <a:t>OngOT-1</a:t>
            </a:r>
            <a:r>
              <a:rPr lang="zh-CN" altLang="en-US" sz="2000" dirty="0"/>
              <a:t>和 </a:t>
            </a:r>
            <a:r>
              <a:rPr lang="en-US" altLang="zh-CN" sz="2000" dirty="0"/>
              <a:t>OngOT-2</a:t>
            </a:r>
            <a:r>
              <a:rPr lang="zh-CN" altLang="en-US" sz="2000" dirty="0"/>
              <a:t>都可以特异性地将氧化的壳寡糖通过外膜转运到菌株 </a:t>
            </a:r>
            <a:r>
              <a:rPr lang="en-US" altLang="zh-CN" sz="2000" dirty="0"/>
              <a:t>ACAM 620</a:t>
            </a:r>
            <a:r>
              <a:rPr lang="zh-CN" altLang="en-US" sz="2000" dirty="0"/>
              <a:t>的周质中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B4ECB2FE-9949-C071-07CE-1EE32BE42FE5}"/>
              </a:ext>
            </a:extLst>
          </p:cNvPr>
          <p:cNvSpPr/>
          <p:nvPr/>
        </p:nvSpPr>
        <p:spPr>
          <a:xfrm>
            <a:off x="71633" y="5419108"/>
            <a:ext cx="541535" cy="13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4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1418</Words>
  <Application>Microsoft Office PowerPoint</Application>
  <PresentationFormat>宽屏</PresentationFormat>
  <Paragraphs>114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bobo D</dc:creator>
  <cp:lastModifiedBy>bobo D</cp:lastModifiedBy>
  <cp:revision>71</cp:revision>
  <dcterms:created xsi:type="dcterms:W3CDTF">2023-11-28T12:23:25Z</dcterms:created>
  <dcterms:modified xsi:type="dcterms:W3CDTF">2024-01-10T01:55:02Z</dcterms:modified>
</cp:coreProperties>
</file>