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8" r:id="rId2"/>
    <p:sldId id="257" r:id="rId3"/>
    <p:sldId id="262" r:id="rId4"/>
    <p:sldId id="264" r:id="rId5"/>
    <p:sldId id="265" r:id="rId6"/>
    <p:sldId id="266" r:id="rId7"/>
    <p:sldId id="267" r:id="rId8"/>
    <p:sldId id="269" r:id="rId9"/>
    <p:sldId id="271" r:id="rId10"/>
    <p:sldId id="287" r:id="rId11"/>
    <p:sldId id="270" r:id="rId12"/>
    <p:sldId id="274" r:id="rId13"/>
    <p:sldId id="288" r:id="rId14"/>
    <p:sldId id="279" r:id="rId15"/>
    <p:sldId id="289" r:id="rId16"/>
    <p:sldId id="277" r:id="rId17"/>
    <p:sldId id="280" r:id="rId18"/>
    <p:sldId id="291" r:id="rId19"/>
    <p:sldId id="281" r:id="rId20"/>
    <p:sldId id="290" r:id="rId21"/>
    <p:sldId id="278" r:id="rId22"/>
    <p:sldId id="282" r:id="rId23"/>
    <p:sldId id="283" r:id="rId24"/>
    <p:sldId id="284" r:id="rId25"/>
    <p:sldId id="285" r:id="rId26"/>
    <p:sldId id="292" r:id="rId2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2017/9/23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84ED7-7027-46D8-81B6-1A4EC2E78B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16690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84ED7-7027-46D8-81B6-1A4EC2E78B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7133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26</a:t>
            </a:fld>
            <a:endParaRPr lang="zh-CN" altLang="en-US"/>
          </a:p>
        </p:txBody>
      </p:sp>
    </p:spTree>
    <p:extLst>
      <p:ext uri="{BB962C8B-B14F-4D97-AF65-F5344CB8AC3E}">
        <p14:creationId xmlns:p14="http://schemas.microsoft.com/office/powerpoint/2010/main" val="35477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84ED7-7027-46D8-81B6-1A4EC2E78B1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A2F2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26052" y="1868557"/>
            <a:ext cx="9144000" cy="1641406"/>
          </a:xfrm>
        </p:spPr>
        <p:txBody>
          <a:bodyPr anchor="b">
            <a:normAutofit/>
          </a:bodyPr>
          <a:lstStyle>
            <a:lvl1pPr algn="l">
              <a:defRPr sz="5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226052" y="3602039"/>
            <a:ext cx="9144000" cy="543242"/>
          </a:xfr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t>‹#›</a:t>
            </a:fld>
            <a:endParaRPr lang="zh-CN" altLang="en-US"/>
          </a:p>
        </p:txBody>
      </p:sp>
      <p:grpSp>
        <p:nvGrpSpPr>
          <p:cNvPr id="7" name="组合 6"/>
          <p:cNvGrpSpPr/>
          <p:nvPr/>
        </p:nvGrpSpPr>
        <p:grpSpPr>
          <a:xfrm>
            <a:off x="10007241" y="5279954"/>
            <a:ext cx="1554480" cy="1201496"/>
            <a:chOff x="9499241" y="5279954"/>
            <a:chExt cx="1554480" cy="1201496"/>
          </a:xfrm>
        </p:grpSpPr>
        <p:sp>
          <p:nvSpPr>
            <p:cNvPr id="8" name="文本框 7"/>
            <p:cNvSpPr txBox="1"/>
            <p:nvPr/>
          </p:nvSpPr>
          <p:spPr>
            <a:xfrm>
              <a:off x="9499241" y="6113150"/>
              <a:ext cx="1554480" cy="368300"/>
            </a:xfrm>
            <a:prstGeom prst="rect">
              <a:avLst/>
            </a:prstGeom>
            <a:noFill/>
          </p:spPr>
          <p:txBody>
            <a:bodyPr wrap="none" rtlCol="0">
              <a:spAutoFit/>
            </a:bodyPr>
            <a:lstStyle/>
            <a:p>
              <a:pPr algn="ctr"/>
              <a:r>
                <a:rPr lang="en-US" altLang="zh-CN" b="1" dirty="0">
                  <a:cs typeface="+mn-ea"/>
                  <a:sym typeface="+mn-lt"/>
                </a:rPr>
                <a:t>LOGO</a:t>
              </a:r>
              <a:r>
                <a:rPr lang="en-US" altLang="zh-CN" dirty="0">
                  <a:cs typeface="+mn-ea"/>
                  <a:sym typeface="+mn-lt"/>
                </a:rPr>
                <a:t> HERE</a:t>
              </a:r>
              <a:endParaRPr lang="zh-CN" altLang="en-US" dirty="0">
                <a:cs typeface="+mn-ea"/>
                <a:sym typeface="+mn-lt"/>
              </a:endParaRPr>
            </a:p>
          </p:txBody>
        </p:sp>
        <p:sp>
          <p:nvSpPr>
            <p:cNvPr id="9" name="Freeform 5"/>
            <p:cNvSpPr>
              <a:spLocks noEditPoints="1"/>
            </p:cNvSpPr>
            <p:nvPr/>
          </p:nvSpPr>
          <p:spPr bwMode="auto">
            <a:xfrm>
              <a:off x="9874608" y="5296245"/>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tx1"/>
              </a:solidFill>
            </a:ln>
          </p:spPr>
          <p:txBody>
            <a:bodyPr vert="horz" wrap="square" lIns="91440" tIns="45720" rIns="91440" bIns="45720" numCol="1" anchor="t" anchorCtr="0" compatLnSpc="1"/>
            <a:lstStyle/>
            <a:p>
              <a:endParaRPr lang="zh-CN" altLang="en-US">
                <a:cs typeface="+mn-ea"/>
                <a:sym typeface="+mn-lt"/>
              </a:endParaRPr>
            </a:p>
          </p:txBody>
        </p:sp>
        <p:sp>
          <p:nvSpPr>
            <p:cNvPr id="10" name="Freeform 5"/>
            <p:cNvSpPr>
              <a:spLocks noEditPoints="1"/>
            </p:cNvSpPr>
            <p:nvPr/>
          </p:nvSpPr>
          <p:spPr bwMode="auto">
            <a:xfrm>
              <a:off x="9874608" y="5279954"/>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bg1"/>
              </a:solidFill>
            </a:ln>
          </p:spPr>
          <p:txBody>
            <a:bodyPr vert="horz" wrap="square" lIns="91440" tIns="45720" rIns="91440" bIns="45720" numCol="1" anchor="t" anchorCtr="0" compatLnSpc="1"/>
            <a:lstStyle/>
            <a:p>
              <a:endParaRPr lang="zh-CN" altLang="en-US">
                <a:solidFill>
                  <a:srgbClr val="FFC000"/>
                </a:solidFill>
                <a:cs typeface="+mn-ea"/>
                <a:sym typeface="+mn-lt"/>
              </a:endParaRPr>
            </a:p>
          </p:txBody>
        </p:sp>
        <p:sp>
          <p:nvSpPr>
            <p:cNvPr id="11" name="文本框 10"/>
            <p:cNvSpPr txBox="1"/>
            <p:nvPr/>
          </p:nvSpPr>
          <p:spPr>
            <a:xfrm>
              <a:off x="9499241" y="6096963"/>
              <a:ext cx="1554480" cy="368300"/>
            </a:xfrm>
            <a:prstGeom prst="rect">
              <a:avLst/>
            </a:prstGeom>
            <a:noFill/>
          </p:spPr>
          <p:txBody>
            <a:bodyPr wrap="none" rtlCol="0">
              <a:spAutoFit/>
            </a:bodyPr>
            <a:lstStyle/>
            <a:p>
              <a:pPr algn="ctr"/>
              <a:r>
                <a:rPr lang="en-US" altLang="zh-CN" b="1" dirty="0">
                  <a:solidFill>
                    <a:schemeClr val="bg1"/>
                  </a:solidFill>
                  <a:cs typeface="+mn-ea"/>
                  <a:sym typeface="+mn-lt"/>
                </a:rPr>
                <a:t>LOGO</a:t>
              </a:r>
              <a:r>
                <a:rPr lang="en-US" altLang="zh-CN" dirty="0">
                  <a:solidFill>
                    <a:schemeClr val="bg1"/>
                  </a:solidFill>
                  <a:cs typeface="+mn-ea"/>
                  <a:sym typeface="+mn-lt"/>
                </a:rPr>
                <a:t> HERE</a:t>
              </a:r>
              <a:endParaRPr lang="zh-CN" altLang="en-US" dirty="0">
                <a:solidFill>
                  <a:schemeClr val="bg1"/>
                </a:solidFill>
                <a:cs typeface="+mn-ea"/>
                <a:sym typeface="+mn-l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132029" y="3809997"/>
            <a:ext cx="7927943" cy="705343"/>
          </a:xfrm>
        </p:spPr>
        <p:txBody>
          <a:bodyPr anchor="b">
            <a:normAutofit/>
          </a:bodyPr>
          <a:lstStyle>
            <a:lvl1pPr algn="ctr">
              <a:defRPr sz="4000"/>
            </a:lvl1pPr>
          </a:lstStyle>
          <a:p>
            <a:r>
              <a:rPr lang="zh-CN" altLang="en-US" dirty="0"/>
              <a:t>单击此处编辑母版标题样式</a:t>
            </a:r>
          </a:p>
        </p:txBody>
      </p:sp>
      <p:sp>
        <p:nvSpPr>
          <p:cNvPr id="3" name="文本占位符 2"/>
          <p:cNvSpPr>
            <a:spLocks noGrp="1"/>
          </p:cNvSpPr>
          <p:nvPr>
            <p:ph type="body" idx="1"/>
          </p:nvPr>
        </p:nvSpPr>
        <p:spPr>
          <a:xfrm>
            <a:off x="2132029" y="4589464"/>
            <a:ext cx="7927943" cy="531176"/>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normAutofit/>
          </a:bodyPr>
          <a:lstStyle/>
          <a:p>
            <a:fld id="{41C1D848-7615-4E5C-9FE8-01BA8708DB09}" type="datetimeFigureOut">
              <a:rPr lang="zh-CN" altLang="en-US" smtClean="0"/>
              <a:t>2017/9/23</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B7B637CA-8552-40CC-973A-33B9209110F9}" type="slidenum">
              <a:rPr lang="zh-CN" altLang="en-US" smtClean="0"/>
              <a:t>‹#›</a:t>
            </a:fld>
            <a:endParaRPr lang="zh-CN" altLang="en-US"/>
          </a:p>
        </p:txBody>
      </p:sp>
      <p:sp>
        <p:nvSpPr>
          <p:cNvPr id="8" name="椭圆 7"/>
          <p:cNvSpPr/>
          <p:nvPr/>
        </p:nvSpPr>
        <p:spPr>
          <a:xfrm>
            <a:off x="5559972" y="2433055"/>
            <a:ext cx="1072056" cy="1072056"/>
          </a:xfrm>
          <a:prstGeom prst="ellipse">
            <a:avLst/>
          </a:prstGeom>
          <a:solidFill>
            <a:schemeClr val="bg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sz="half" idx="1"/>
          </p:nvPr>
        </p:nvSpPr>
        <p:spPr>
          <a:xfrm>
            <a:off x="838200" y="1417320"/>
            <a:ext cx="5181600" cy="475964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417320"/>
            <a:ext cx="5181600" cy="47596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B637CA-8552-40CC-973A-33B9209110F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B637CA-8552-40CC-973A-33B9209110F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5"/>
          <p:cNvGrpSpPr/>
          <p:nvPr/>
        </p:nvGrpSpPr>
        <p:grpSpPr>
          <a:xfrm>
            <a:off x="10007241" y="5279954"/>
            <a:ext cx="1554480" cy="1201496"/>
            <a:chOff x="9499241" y="5279954"/>
            <a:chExt cx="1554480" cy="1201496"/>
          </a:xfrm>
        </p:grpSpPr>
        <p:sp>
          <p:nvSpPr>
            <p:cNvPr id="7" name="文本框 6"/>
            <p:cNvSpPr txBox="1"/>
            <p:nvPr/>
          </p:nvSpPr>
          <p:spPr>
            <a:xfrm>
              <a:off x="9499241" y="6113150"/>
              <a:ext cx="1554480" cy="368300"/>
            </a:xfrm>
            <a:prstGeom prst="rect">
              <a:avLst/>
            </a:prstGeom>
            <a:noFill/>
          </p:spPr>
          <p:txBody>
            <a:bodyPr wrap="none" rtlCol="0">
              <a:spAutoFit/>
            </a:bodyPr>
            <a:lstStyle/>
            <a:p>
              <a:pPr algn="ctr"/>
              <a:r>
                <a:rPr lang="en-US" altLang="zh-CN" b="1" dirty="0">
                  <a:cs typeface="+mn-ea"/>
                  <a:sym typeface="+mn-lt"/>
                </a:rPr>
                <a:t>LOGO</a:t>
              </a:r>
              <a:r>
                <a:rPr lang="en-US" altLang="zh-CN" dirty="0">
                  <a:cs typeface="+mn-ea"/>
                  <a:sym typeface="+mn-lt"/>
                </a:rPr>
                <a:t> HERE</a:t>
              </a:r>
              <a:endParaRPr lang="zh-CN" altLang="en-US" dirty="0">
                <a:cs typeface="+mn-ea"/>
                <a:sym typeface="+mn-lt"/>
              </a:endParaRPr>
            </a:p>
          </p:txBody>
        </p:sp>
        <p:sp>
          <p:nvSpPr>
            <p:cNvPr id="8" name="Freeform 5"/>
            <p:cNvSpPr>
              <a:spLocks noEditPoints="1"/>
            </p:cNvSpPr>
            <p:nvPr/>
          </p:nvSpPr>
          <p:spPr bwMode="auto">
            <a:xfrm>
              <a:off x="9874608" y="5296245"/>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cs typeface="+mn-ea"/>
                <a:sym typeface="+mn-lt"/>
              </a:endParaRPr>
            </a:p>
          </p:txBody>
        </p:sp>
        <p:sp>
          <p:nvSpPr>
            <p:cNvPr id="9" name="Freeform 5"/>
            <p:cNvSpPr>
              <a:spLocks noEditPoints="1"/>
            </p:cNvSpPr>
            <p:nvPr/>
          </p:nvSpPr>
          <p:spPr bwMode="auto">
            <a:xfrm>
              <a:off x="9874608" y="5279954"/>
              <a:ext cx="803746" cy="803746"/>
            </a:xfrm>
            <a:custGeom>
              <a:avLst/>
              <a:gdLst>
                <a:gd name="T0" fmla="*/ 216 w 357"/>
                <a:gd name="T1" fmla="*/ 65 h 357"/>
                <a:gd name="T2" fmla="*/ 208 w 357"/>
                <a:gd name="T3" fmla="*/ 41 h 357"/>
                <a:gd name="T4" fmla="*/ 191 w 357"/>
                <a:gd name="T5" fmla="*/ 50 h 357"/>
                <a:gd name="T6" fmla="*/ 170 w 357"/>
                <a:gd name="T7" fmla="*/ 8 h 357"/>
                <a:gd name="T8" fmla="*/ 155 w 357"/>
                <a:gd name="T9" fmla="*/ 62 h 357"/>
                <a:gd name="T10" fmla="*/ 136 w 357"/>
                <a:gd name="T11" fmla="*/ 45 h 357"/>
                <a:gd name="T12" fmla="*/ 125 w 357"/>
                <a:gd name="T13" fmla="*/ 61 h 357"/>
                <a:gd name="T14" fmla="*/ 86 w 357"/>
                <a:gd name="T15" fmla="*/ 35 h 357"/>
                <a:gd name="T16" fmla="*/ 99 w 357"/>
                <a:gd name="T17" fmla="*/ 89 h 357"/>
                <a:gd name="T18" fmla="*/ 75 w 357"/>
                <a:gd name="T19" fmla="*/ 84 h 357"/>
                <a:gd name="T20" fmla="*/ 73 w 357"/>
                <a:gd name="T21" fmla="*/ 103 h 357"/>
                <a:gd name="T22" fmla="*/ 27 w 357"/>
                <a:gd name="T23" fmla="*/ 101 h 357"/>
                <a:gd name="T24" fmla="*/ 65 w 357"/>
                <a:gd name="T25" fmla="*/ 141 h 357"/>
                <a:gd name="T26" fmla="*/ 41 w 357"/>
                <a:gd name="T27" fmla="*/ 149 h 357"/>
                <a:gd name="T28" fmla="*/ 50 w 357"/>
                <a:gd name="T29" fmla="*/ 166 h 357"/>
                <a:gd name="T30" fmla="*/ 8 w 357"/>
                <a:gd name="T31" fmla="*/ 187 h 357"/>
                <a:gd name="T32" fmla="*/ 62 w 357"/>
                <a:gd name="T33" fmla="*/ 202 h 357"/>
                <a:gd name="T34" fmla="*/ 45 w 357"/>
                <a:gd name="T35" fmla="*/ 222 h 357"/>
                <a:gd name="T36" fmla="*/ 61 w 357"/>
                <a:gd name="T37" fmla="*/ 232 h 357"/>
                <a:gd name="T38" fmla="*/ 35 w 357"/>
                <a:gd name="T39" fmla="*/ 271 h 357"/>
                <a:gd name="T40" fmla="*/ 89 w 357"/>
                <a:gd name="T41" fmla="*/ 258 h 357"/>
                <a:gd name="T42" fmla="*/ 84 w 357"/>
                <a:gd name="T43" fmla="*/ 283 h 357"/>
                <a:gd name="T44" fmla="*/ 103 w 357"/>
                <a:gd name="T45" fmla="*/ 284 h 357"/>
                <a:gd name="T46" fmla="*/ 101 w 357"/>
                <a:gd name="T47" fmla="*/ 330 h 357"/>
                <a:gd name="T48" fmla="*/ 141 w 357"/>
                <a:gd name="T49" fmla="*/ 292 h 357"/>
                <a:gd name="T50" fmla="*/ 149 w 357"/>
                <a:gd name="T51" fmla="*/ 316 h 357"/>
                <a:gd name="T52" fmla="*/ 166 w 357"/>
                <a:gd name="T53" fmla="*/ 308 h 357"/>
                <a:gd name="T54" fmla="*/ 187 w 357"/>
                <a:gd name="T55" fmla="*/ 349 h 357"/>
                <a:gd name="T56" fmla="*/ 202 w 357"/>
                <a:gd name="T57" fmla="*/ 295 h 357"/>
                <a:gd name="T58" fmla="*/ 222 w 357"/>
                <a:gd name="T59" fmla="*/ 312 h 357"/>
                <a:gd name="T60" fmla="*/ 232 w 357"/>
                <a:gd name="T61" fmla="*/ 296 h 357"/>
                <a:gd name="T62" fmla="*/ 271 w 357"/>
                <a:gd name="T63" fmla="*/ 322 h 357"/>
                <a:gd name="T64" fmla="*/ 258 w 357"/>
                <a:gd name="T65" fmla="*/ 268 h 357"/>
                <a:gd name="T66" fmla="*/ 283 w 357"/>
                <a:gd name="T67" fmla="*/ 273 h 357"/>
                <a:gd name="T68" fmla="*/ 284 w 357"/>
                <a:gd name="T69" fmla="*/ 254 h 357"/>
                <a:gd name="T70" fmla="*/ 330 w 357"/>
                <a:gd name="T71" fmla="*/ 257 h 357"/>
                <a:gd name="T72" fmla="*/ 292 w 357"/>
                <a:gd name="T73" fmla="*/ 216 h 357"/>
                <a:gd name="T74" fmla="*/ 316 w 357"/>
                <a:gd name="T75" fmla="*/ 208 h 357"/>
                <a:gd name="T76" fmla="*/ 308 w 357"/>
                <a:gd name="T77" fmla="*/ 191 h 357"/>
                <a:gd name="T78" fmla="*/ 349 w 357"/>
                <a:gd name="T79" fmla="*/ 170 h 357"/>
                <a:gd name="T80" fmla="*/ 295 w 357"/>
                <a:gd name="T81" fmla="*/ 155 h 357"/>
                <a:gd name="T82" fmla="*/ 312 w 357"/>
                <a:gd name="T83" fmla="*/ 136 h 357"/>
                <a:gd name="T84" fmla="*/ 296 w 357"/>
                <a:gd name="T85" fmla="*/ 125 h 357"/>
                <a:gd name="T86" fmla="*/ 322 w 357"/>
                <a:gd name="T87" fmla="*/ 86 h 357"/>
                <a:gd name="T88" fmla="*/ 268 w 357"/>
                <a:gd name="T89" fmla="*/ 99 h 357"/>
                <a:gd name="T90" fmla="*/ 273 w 357"/>
                <a:gd name="T91" fmla="*/ 75 h 357"/>
                <a:gd name="T92" fmla="*/ 254 w 357"/>
                <a:gd name="T93" fmla="*/ 73 h 357"/>
                <a:gd name="T94" fmla="*/ 257 w 357"/>
                <a:gd name="T95" fmla="*/ 27 h 357"/>
                <a:gd name="T96" fmla="*/ 127 w 357"/>
                <a:gd name="T97" fmla="*/ 219 h 357"/>
                <a:gd name="T98" fmla="*/ 232 w 357"/>
                <a:gd name="T99" fmla="*/ 220 h 357"/>
                <a:gd name="T100" fmla="*/ 129 w 357"/>
                <a:gd name="T101" fmla="*/ 134 h 357"/>
                <a:gd name="T102" fmla="*/ 144 w 357"/>
                <a:gd name="T103" fmla="*/ 133 h 357"/>
                <a:gd name="T104" fmla="*/ 229 w 357"/>
                <a:gd name="T105" fmla="*/ 133 h 357"/>
                <a:gd name="T106" fmla="*/ 155 w 357"/>
                <a:gd name="T107" fmla="*/ 151 h 357"/>
                <a:gd name="T108" fmla="*/ 257 w 357"/>
                <a:gd name="T109" fmla="*/ 162 h 357"/>
                <a:gd name="T110" fmla="*/ 160 w 357"/>
                <a:gd name="T111" fmla="*/ 19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7" h="357">
                  <a:moveTo>
                    <a:pt x="257" y="36"/>
                  </a:moveTo>
                  <a:cubicBezTo>
                    <a:pt x="250" y="45"/>
                    <a:pt x="241" y="54"/>
                    <a:pt x="232" y="61"/>
                  </a:cubicBezTo>
                  <a:cubicBezTo>
                    <a:pt x="228" y="64"/>
                    <a:pt x="222" y="67"/>
                    <a:pt x="217" y="70"/>
                  </a:cubicBezTo>
                  <a:cubicBezTo>
                    <a:pt x="217" y="68"/>
                    <a:pt x="217" y="67"/>
                    <a:pt x="216" y="65"/>
                  </a:cubicBezTo>
                  <a:cubicBezTo>
                    <a:pt x="215" y="61"/>
                    <a:pt x="215" y="55"/>
                    <a:pt x="215" y="50"/>
                  </a:cubicBezTo>
                  <a:cubicBezTo>
                    <a:pt x="218" y="50"/>
                    <a:pt x="221" y="48"/>
                    <a:pt x="222" y="45"/>
                  </a:cubicBezTo>
                  <a:cubicBezTo>
                    <a:pt x="223" y="41"/>
                    <a:pt x="220" y="37"/>
                    <a:pt x="217" y="36"/>
                  </a:cubicBezTo>
                  <a:cubicBezTo>
                    <a:pt x="213" y="36"/>
                    <a:pt x="209" y="38"/>
                    <a:pt x="208" y="41"/>
                  </a:cubicBezTo>
                  <a:cubicBezTo>
                    <a:pt x="207" y="44"/>
                    <a:pt x="209" y="47"/>
                    <a:pt x="211" y="49"/>
                  </a:cubicBezTo>
                  <a:cubicBezTo>
                    <a:pt x="209" y="54"/>
                    <a:pt x="206" y="58"/>
                    <a:pt x="202" y="62"/>
                  </a:cubicBezTo>
                  <a:cubicBezTo>
                    <a:pt x="202" y="63"/>
                    <a:pt x="201" y="64"/>
                    <a:pt x="199" y="65"/>
                  </a:cubicBezTo>
                  <a:cubicBezTo>
                    <a:pt x="196" y="60"/>
                    <a:pt x="193" y="55"/>
                    <a:pt x="191" y="50"/>
                  </a:cubicBezTo>
                  <a:cubicBezTo>
                    <a:pt x="186" y="39"/>
                    <a:pt x="183" y="28"/>
                    <a:pt x="182" y="16"/>
                  </a:cubicBezTo>
                  <a:cubicBezTo>
                    <a:pt x="185" y="14"/>
                    <a:pt x="187" y="12"/>
                    <a:pt x="187" y="8"/>
                  </a:cubicBezTo>
                  <a:cubicBezTo>
                    <a:pt x="187" y="4"/>
                    <a:pt x="183" y="0"/>
                    <a:pt x="179" y="0"/>
                  </a:cubicBezTo>
                  <a:cubicBezTo>
                    <a:pt x="174" y="0"/>
                    <a:pt x="170" y="4"/>
                    <a:pt x="170" y="8"/>
                  </a:cubicBezTo>
                  <a:cubicBezTo>
                    <a:pt x="170" y="12"/>
                    <a:pt x="172" y="14"/>
                    <a:pt x="175" y="16"/>
                  </a:cubicBezTo>
                  <a:cubicBezTo>
                    <a:pt x="174" y="28"/>
                    <a:pt x="171" y="39"/>
                    <a:pt x="166" y="50"/>
                  </a:cubicBezTo>
                  <a:cubicBezTo>
                    <a:pt x="164" y="55"/>
                    <a:pt x="161" y="60"/>
                    <a:pt x="158" y="65"/>
                  </a:cubicBezTo>
                  <a:cubicBezTo>
                    <a:pt x="157" y="64"/>
                    <a:pt x="156" y="63"/>
                    <a:pt x="155" y="62"/>
                  </a:cubicBezTo>
                  <a:cubicBezTo>
                    <a:pt x="151" y="58"/>
                    <a:pt x="149" y="54"/>
                    <a:pt x="146" y="49"/>
                  </a:cubicBezTo>
                  <a:cubicBezTo>
                    <a:pt x="149" y="47"/>
                    <a:pt x="150" y="44"/>
                    <a:pt x="149" y="41"/>
                  </a:cubicBezTo>
                  <a:cubicBezTo>
                    <a:pt x="148" y="38"/>
                    <a:pt x="144" y="36"/>
                    <a:pt x="141" y="36"/>
                  </a:cubicBezTo>
                  <a:cubicBezTo>
                    <a:pt x="137" y="37"/>
                    <a:pt x="135" y="41"/>
                    <a:pt x="136" y="45"/>
                  </a:cubicBezTo>
                  <a:cubicBezTo>
                    <a:pt x="136" y="48"/>
                    <a:pt x="139" y="50"/>
                    <a:pt x="142" y="50"/>
                  </a:cubicBezTo>
                  <a:cubicBezTo>
                    <a:pt x="142" y="55"/>
                    <a:pt x="142" y="61"/>
                    <a:pt x="141" y="65"/>
                  </a:cubicBezTo>
                  <a:cubicBezTo>
                    <a:pt x="141" y="67"/>
                    <a:pt x="140" y="68"/>
                    <a:pt x="140" y="70"/>
                  </a:cubicBezTo>
                  <a:cubicBezTo>
                    <a:pt x="135" y="67"/>
                    <a:pt x="130" y="64"/>
                    <a:pt x="125" y="61"/>
                  </a:cubicBezTo>
                  <a:cubicBezTo>
                    <a:pt x="116" y="54"/>
                    <a:pt x="107" y="45"/>
                    <a:pt x="100" y="36"/>
                  </a:cubicBezTo>
                  <a:cubicBezTo>
                    <a:pt x="102" y="33"/>
                    <a:pt x="102" y="30"/>
                    <a:pt x="101" y="27"/>
                  </a:cubicBezTo>
                  <a:cubicBezTo>
                    <a:pt x="98" y="23"/>
                    <a:pt x="93" y="22"/>
                    <a:pt x="89" y="24"/>
                  </a:cubicBezTo>
                  <a:cubicBezTo>
                    <a:pt x="85" y="26"/>
                    <a:pt x="84" y="31"/>
                    <a:pt x="86" y="35"/>
                  </a:cubicBezTo>
                  <a:cubicBezTo>
                    <a:pt x="88" y="38"/>
                    <a:pt x="91" y="40"/>
                    <a:pt x="94" y="39"/>
                  </a:cubicBezTo>
                  <a:cubicBezTo>
                    <a:pt x="99" y="50"/>
                    <a:pt x="102" y="62"/>
                    <a:pt x="103" y="73"/>
                  </a:cubicBezTo>
                  <a:cubicBezTo>
                    <a:pt x="104" y="79"/>
                    <a:pt x="104" y="85"/>
                    <a:pt x="104" y="91"/>
                  </a:cubicBezTo>
                  <a:cubicBezTo>
                    <a:pt x="102" y="90"/>
                    <a:pt x="101" y="90"/>
                    <a:pt x="99" y="89"/>
                  </a:cubicBezTo>
                  <a:cubicBezTo>
                    <a:pt x="95" y="88"/>
                    <a:pt x="90" y="85"/>
                    <a:pt x="86" y="82"/>
                  </a:cubicBezTo>
                  <a:cubicBezTo>
                    <a:pt x="87" y="80"/>
                    <a:pt x="86" y="77"/>
                    <a:pt x="84" y="75"/>
                  </a:cubicBezTo>
                  <a:cubicBezTo>
                    <a:pt x="82" y="72"/>
                    <a:pt x="77" y="72"/>
                    <a:pt x="75" y="75"/>
                  </a:cubicBezTo>
                  <a:cubicBezTo>
                    <a:pt x="72" y="77"/>
                    <a:pt x="72" y="82"/>
                    <a:pt x="75" y="84"/>
                  </a:cubicBezTo>
                  <a:cubicBezTo>
                    <a:pt x="77" y="86"/>
                    <a:pt x="80" y="87"/>
                    <a:pt x="82" y="86"/>
                  </a:cubicBezTo>
                  <a:cubicBezTo>
                    <a:pt x="85" y="90"/>
                    <a:pt x="88" y="95"/>
                    <a:pt x="89" y="99"/>
                  </a:cubicBezTo>
                  <a:cubicBezTo>
                    <a:pt x="90" y="101"/>
                    <a:pt x="90" y="102"/>
                    <a:pt x="91" y="104"/>
                  </a:cubicBezTo>
                  <a:cubicBezTo>
                    <a:pt x="85" y="104"/>
                    <a:pt x="79" y="104"/>
                    <a:pt x="73" y="103"/>
                  </a:cubicBezTo>
                  <a:cubicBezTo>
                    <a:pt x="62" y="102"/>
                    <a:pt x="50" y="99"/>
                    <a:pt x="39" y="94"/>
                  </a:cubicBezTo>
                  <a:cubicBezTo>
                    <a:pt x="40" y="91"/>
                    <a:pt x="38" y="88"/>
                    <a:pt x="35" y="86"/>
                  </a:cubicBezTo>
                  <a:cubicBezTo>
                    <a:pt x="31" y="84"/>
                    <a:pt x="26" y="85"/>
                    <a:pt x="24" y="89"/>
                  </a:cubicBezTo>
                  <a:cubicBezTo>
                    <a:pt x="22" y="93"/>
                    <a:pt x="23" y="98"/>
                    <a:pt x="27" y="101"/>
                  </a:cubicBezTo>
                  <a:cubicBezTo>
                    <a:pt x="30" y="102"/>
                    <a:pt x="33" y="102"/>
                    <a:pt x="36" y="100"/>
                  </a:cubicBezTo>
                  <a:cubicBezTo>
                    <a:pt x="45" y="107"/>
                    <a:pt x="54" y="116"/>
                    <a:pt x="61" y="125"/>
                  </a:cubicBezTo>
                  <a:cubicBezTo>
                    <a:pt x="64" y="130"/>
                    <a:pt x="67" y="135"/>
                    <a:pt x="70" y="140"/>
                  </a:cubicBezTo>
                  <a:cubicBezTo>
                    <a:pt x="68" y="140"/>
                    <a:pt x="67" y="141"/>
                    <a:pt x="65" y="141"/>
                  </a:cubicBezTo>
                  <a:cubicBezTo>
                    <a:pt x="61" y="142"/>
                    <a:pt x="55" y="142"/>
                    <a:pt x="50" y="142"/>
                  </a:cubicBezTo>
                  <a:cubicBezTo>
                    <a:pt x="50" y="139"/>
                    <a:pt x="48" y="136"/>
                    <a:pt x="45" y="136"/>
                  </a:cubicBezTo>
                  <a:cubicBezTo>
                    <a:pt x="41" y="135"/>
                    <a:pt x="37" y="137"/>
                    <a:pt x="36" y="141"/>
                  </a:cubicBezTo>
                  <a:cubicBezTo>
                    <a:pt x="35" y="144"/>
                    <a:pt x="38" y="148"/>
                    <a:pt x="41" y="149"/>
                  </a:cubicBezTo>
                  <a:cubicBezTo>
                    <a:pt x="44" y="150"/>
                    <a:pt x="47" y="149"/>
                    <a:pt x="49" y="146"/>
                  </a:cubicBezTo>
                  <a:cubicBezTo>
                    <a:pt x="54" y="149"/>
                    <a:pt x="58" y="151"/>
                    <a:pt x="62" y="155"/>
                  </a:cubicBezTo>
                  <a:cubicBezTo>
                    <a:pt x="63" y="156"/>
                    <a:pt x="64" y="157"/>
                    <a:pt x="65" y="158"/>
                  </a:cubicBezTo>
                  <a:cubicBezTo>
                    <a:pt x="60" y="161"/>
                    <a:pt x="55" y="164"/>
                    <a:pt x="50" y="166"/>
                  </a:cubicBezTo>
                  <a:cubicBezTo>
                    <a:pt x="39" y="171"/>
                    <a:pt x="28" y="174"/>
                    <a:pt x="16" y="175"/>
                  </a:cubicBezTo>
                  <a:cubicBezTo>
                    <a:pt x="14" y="172"/>
                    <a:pt x="12" y="170"/>
                    <a:pt x="8" y="170"/>
                  </a:cubicBezTo>
                  <a:cubicBezTo>
                    <a:pt x="4" y="170"/>
                    <a:pt x="0" y="174"/>
                    <a:pt x="0" y="179"/>
                  </a:cubicBezTo>
                  <a:cubicBezTo>
                    <a:pt x="0" y="183"/>
                    <a:pt x="4" y="187"/>
                    <a:pt x="8" y="187"/>
                  </a:cubicBezTo>
                  <a:cubicBezTo>
                    <a:pt x="12" y="187"/>
                    <a:pt x="14" y="185"/>
                    <a:pt x="16" y="182"/>
                  </a:cubicBezTo>
                  <a:cubicBezTo>
                    <a:pt x="28" y="183"/>
                    <a:pt x="39" y="186"/>
                    <a:pt x="50" y="191"/>
                  </a:cubicBezTo>
                  <a:cubicBezTo>
                    <a:pt x="55" y="193"/>
                    <a:pt x="60" y="196"/>
                    <a:pt x="65" y="199"/>
                  </a:cubicBezTo>
                  <a:cubicBezTo>
                    <a:pt x="64" y="201"/>
                    <a:pt x="63" y="202"/>
                    <a:pt x="62" y="202"/>
                  </a:cubicBezTo>
                  <a:cubicBezTo>
                    <a:pt x="58" y="206"/>
                    <a:pt x="54" y="209"/>
                    <a:pt x="49" y="211"/>
                  </a:cubicBezTo>
                  <a:cubicBezTo>
                    <a:pt x="47" y="209"/>
                    <a:pt x="44" y="207"/>
                    <a:pt x="41" y="208"/>
                  </a:cubicBezTo>
                  <a:cubicBezTo>
                    <a:pt x="38" y="209"/>
                    <a:pt x="35" y="213"/>
                    <a:pt x="36" y="217"/>
                  </a:cubicBezTo>
                  <a:cubicBezTo>
                    <a:pt x="37" y="220"/>
                    <a:pt x="41" y="223"/>
                    <a:pt x="45" y="222"/>
                  </a:cubicBezTo>
                  <a:cubicBezTo>
                    <a:pt x="48" y="221"/>
                    <a:pt x="50" y="218"/>
                    <a:pt x="50" y="215"/>
                  </a:cubicBezTo>
                  <a:cubicBezTo>
                    <a:pt x="55" y="215"/>
                    <a:pt x="61" y="215"/>
                    <a:pt x="65" y="216"/>
                  </a:cubicBezTo>
                  <a:cubicBezTo>
                    <a:pt x="67" y="217"/>
                    <a:pt x="68" y="217"/>
                    <a:pt x="70" y="217"/>
                  </a:cubicBezTo>
                  <a:cubicBezTo>
                    <a:pt x="67" y="222"/>
                    <a:pt x="64" y="228"/>
                    <a:pt x="61" y="232"/>
                  </a:cubicBezTo>
                  <a:cubicBezTo>
                    <a:pt x="54" y="241"/>
                    <a:pt x="45" y="250"/>
                    <a:pt x="36" y="257"/>
                  </a:cubicBezTo>
                  <a:cubicBezTo>
                    <a:pt x="33" y="255"/>
                    <a:pt x="30" y="255"/>
                    <a:pt x="27" y="257"/>
                  </a:cubicBezTo>
                  <a:cubicBezTo>
                    <a:pt x="23" y="259"/>
                    <a:pt x="22" y="264"/>
                    <a:pt x="24" y="268"/>
                  </a:cubicBezTo>
                  <a:cubicBezTo>
                    <a:pt x="26" y="272"/>
                    <a:pt x="31" y="273"/>
                    <a:pt x="35" y="271"/>
                  </a:cubicBezTo>
                  <a:cubicBezTo>
                    <a:pt x="38" y="269"/>
                    <a:pt x="40" y="266"/>
                    <a:pt x="39" y="263"/>
                  </a:cubicBezTo>
                  <a:cubicBezTo>
                    <a:pt x="50" y="258"/>
                    <a:pt x="62" y="255"/>
                    <a:pt x="73" y="254"/>
                  </a:cubicBezTo>
                  <a:cubicBezTo>
                    <a:pt x="79" y="253"/>
                    <a:pt x="85" y="253"/>
                    <a:pt x="91" y="254"/>
                  </a:cubicBezTo>
                  <a:cubicBezTo>
                    <a:pt x="90" y="255"/>
                    <a:pt x="90" y="256"/>
                    <a:pt x="89" y="258"/>
                  </a:cubicBezTo>
                  <a:cubicBezTo>
                    <a:pt x="88" y="262"/>
                    <a:pt x="85" y="267"/>
                    <a:pt x="82" y="271"/>
                  </a:cubicBezTo>
                  <a:cubicBezTo>
                    <a:pt x="80" y="270"/>
                    <a:pt x="77" y="271"/>
                    <a:pt x="75" y="273"/>
                  </a:cubicBezTo>
                  <a:cubicBezTo>
                    <a:pt x="72" y="276"/>
                    <a:pt x="72" y="280"/>
                    <a:pt x="75" y="283"/>
                  </a:cubicBezTo>
                  <a:cubicBezTo>
                    <a:pt x="77" y="285"/>
                    <a:pt x="82" y="285"/>
                    <a:pt x="84" y="283"/>
                  </a:cubicBezTo>
                  <a:cubicBezTo>
                    <a:pt x="86" y="280"/>
                    <a:pt x="87" y="277"/>
                    <a:pt x="86" y="275"/>
                  </a:cubicBezTo>
                  <a:cubicBezTo>
                    <a:pt x="90" y="272"/>
                    <a:pt x="95" y="269"/>
                    <a:pt x="99" y="268"/>
                  </a:cubicBezTo>
                  <a:cubicBezTo>
                    <a:pt x="101" y="267"/>
                    <a:pt x="102" y="267"/>
                    <a:pt x="104" y="267"/>
                  </a:cubicBezTo>
                  <a:cubicBezTo>
                    <a:pt x="104" y="272"/>
                    <a:pt x="104" y="278"/>
                    <a:pt x="103" y="284"/>
                  </a:cubicBezTo>
                  <a:cubicBezTo>
                    <a:pt x="102" y="295"/>
                    <a:pt x="99" y="307"/>
                    <a:pt x="94" y="318"/>
                  </a:cubicBezTo>
                  <a:cubicBezTo>
                    <a:pt x="91" y="318"/>
                    <a:pt x="88" y="319"/>
                    <a:pt x="86" y="322"/>
                  </a:cubicBezTo>
                  <a:cubicBezTo>
                    <a:pt x="84" y="326"/>
                    <a:pt x="85" y="331"/>
                    <a:pt x="89" y="333"/>
                  </a:cubicBezTo>
                  <a:cubicBezTo>
                    <a:pt x="93" y="336"/>
                    <a:pt x="98" y="334"/>
                    <a:pt x="101" y="330"/>
                  </a:cubicBezTo>
                  <a:cubicBezTo>
                    <a:pt x="102" y="327"/>
                    <a:pt x="102" y="324"/>
                    <a:pt x="100" y="321"/>
                  </a:cubicBezTo>
                  <a:cubicBezTo>
                    <a:pt x="107" y="312"/>
                    <a:pt x="116" y="303"/>
                    <a:pt x="125" y="296"/>
                  </a:cubicBezTo>
                  <a:cubicBezTo>
                    <a:pt x="130" y="293"/>
                    <a:pt x="135" y="290"/>
                    <a:pt x="140" y="288"/>
                  </a:cubicBezTo>
                  <a:cubicBezTo>
                    <a:pt x="140" y="289"/>
                    <a:pt x="141" y="290"/>
                    <a:pt x="141" y="292"/>
                  </a:cubicBezTo>
                  <a:cubicBezTo>
                    <a:pt x="142" y="297"/>
                    <a:pt x="142" y="302"/>
                    <a:pt x="142" y="307"/>
                  </a:cubicBezTo>
                  <a:cubicBezTo>
                    <a:pt x="139" y="307"/>
                    <a:pt x="136" y="309"/>
                    <a:pt x="136" y="312"/>
                  </a:cubicBezTo>
                  <a:cubicBezTo>
                    <a:pt x="135" y="316"/>
                    <a:pt x="137" y="320"/>
                    <a:pt x="141" y="321"/>
                  </a:cubicBezTo>
                  <a:cubicBezTo>
                    <a:pt x="144" y="322"/>
                    <a:pt x="148" y="319"/>
                    <a:pt x="149" y="316"/>
                  </a:cubicBezTo>
                  <a:cubicBezTo>
                    <a:pt x="150" y="313"/>
                    <a:pt x="149" y="310"/>
                    <a:pt x="146" y="308"/>
                  </a:cubicBezTo>
                  <a:cubicBezTo>
                    <a:pt x="149" y="304"/>
                    <a:pt x="151" y="299"/>
                    <a:pt x="155" y="295"/>
                  </a:cubicBezTo>
                  <a:cubicBezTo>
                    <a:pt x="156" y="294"/>
                    <a:pt x="157" y="293"/>
                    <a:pt x="158" y="292"/>
                  </a:cubicBezTo>
                  <a:cubicBezTo>
                    <a:pt x="161" y="297"/>
                    <a:pt x="164" y="302"/>
                    <a:pt x="166" y="308"/>
                  </a:cubicBezTo>
                  <a:cubicBezTo>
                    <a:pt x="171" y="318"/>
                    <a:pt x="174" y="330"/>
                    <a:pt x="175" y="341"/>
                  </a:cubicBezTo>
                  <a:cubicBezTo>
                    <a:pt x="172" y="343"/>
                    <a:pt x="170" y="346"/>
                    <a:pt x="170" y="349"/>
                  </a:cubicBezTo>
                  <a:cubicBezTo>
                    <a:pt x="170" y="354"/>
                    <a:pt x="174" y="357"/>
                    <a:pt x="179" y="357"/>
                  </a:cubicBezTo>
                  <a:cubicBezTo>
                    <a:pt x="183" y="357"/>
                    <a:pt x="187" y="354"/>
                    <a:pt x="187" y="349"/>
                  </a:cubicBezTo>
                  <a:cubicBezTo>
                    <a:pt x="187" y="346"/>
                    <a:pt x="185" y="343"/>
                    <a:pt x="182" y="341"/>
                  </a:cubicBezTo>
                  <a:cubicBezTo>
                    <a:pt x="183" y="330"/>
                    <a:pt x="186" y="318"/>
                    <a:pt x="191" y="308"/>
                  </a:cubicBezTo>
                  <a:cubicBezTo>
                    <a:pt x="193" y="302"/>
                    <a:pt x="196" y="297"/>
                    <a:pt x="199" y="292"/>
                  </a:cubicBezTo>
                  <a:cubicBezTo>
                    <a:pt x="201" y="293"/>
                    <a:pt x="202" y="294"/>
                    <a:pt x="202" y="295"/>
                  </a:cubicBezTo>
                  <a:cubicBezTo>
                    <a:pt x="206" y="299"/>
                    <a:pt x="209" y="304"/>
                    <a:pt x="211" y="308"/>
                  </a:cubicBezTo>
                  <a:cubicBezTo>
                    <a:pt x="209" y="310"/>
                    <a:pt x="207" y="313"/>
                    <a:pt x="208" y="316"/>
                  </a:cubicBezTo>
                  <a:cubicBezTo>
                    <a:pt x="209" y="319"/>
                    <a:pt x="213" y="322"/>
                    <a:pt x="217" y="321"/>
                  </a:cubicBezTo>
                  <a:cubicBezTo>
                    <a:pt x="220" y="320"/>
                    <a:pt x="223" y="316"/>
                    <a:pt x="222" y="312"/>
                  </a:cubicBezTo>
                  <a:cubicBezTo>
                    <a:pt x="221" y="309"/>
                    <a:pt x="218" y="307"/>
                    <a:pt x="215" y="307"/>
                  </a:cubicBezTo>
                  <a:cubicBezTo>
                    <a:pt x="215" y="302"/>
                    <a:pt x="215" y="297"/>
                    <a:pt x="216" y="292"/>
                  </a:cubicBezTo>
                  <a:cubicBezTo>
                    <a:pt x="217" y="290"/>
                    <a:pt x="217" y="289"/>
                    <a:pt x="217" y="288"/>
                  </a:cubicBezTo>
                  <a:cubicBezTo>
                    <a:pt x="222" y="290"/>
                    <a:pt x="228" y="293"/>
                    <a:pt x="232" y="296"/>
                  </a:cubicBezTo>
                  <a:cubicBezTo>
                    <a:pt x="241" y="303"/>
                    <a:pt x="250" y="312"/>
                    <a:pt x="257" y="321"/>
                  </a:cubicBezTo>
                  <a:cubicBezTo>
                    <a:pt x="255" y="324"/>
                    <a:pt x="255" y="327"/>
                    <a:pt x="257" y="330"/>
                  </a:cubicBezTo>
                  <a:cubicBezTo>
                    <a:pt x="259" y="334"/>
                    <a:pt x="264" y="336"/>
                    <a:pt x="268" y="333"/>
                  </a:cubicBezTo>
                  <a:cubicBezTo>
                    <a:pt x="272" y="331"/>
                    <a:pt x="273" y="326"/>
                    <a:pt x="271" y="322"/>
                  </a:cubicBezTo>
                  <a:cubicBezTo>
                    <a:pt x="269" y="319"/>
                    <a:pt x="266" y="318"/>
                    <a:pt x="263" y="318"/>
                  </a:cubicBezTo>
                  <a:cubicBezTo>
                    <a:pt x="258" y="307"/>
                    <a:pt x="255" y="295"/>
                    <a:pt x="254" y="284"/>
                  </a:cubicBezTo>
                  <a:cubicBezTo>
                    <a:pt x="253" y="278"/>
                    <a:pt x="253" y="272"/>
                    <a:pt x="254" y="267"/>
                  </a:cubicBezTo>
                  <a:cubicBezTo>
                    <a:pt x="255" y="267"/>
                    <a:pt x="256" y="267"/>
                    <a:pt x="258" y="268"/>
                  </a:cubicBezTo>
                  <a:cubicBezTo>
                    <a:pt x="262" y="269"/>
                    <a:pt x="267" y="272"/>
                    <a:pt x="271" y="275"/>
                  </a:cubicBezTo>
                  <a:cubicBezTo>
                    <a:pt x="270" y="277"/>
                    <a:pt x="271" y="281"/>
                    <a:pt x="273" y="283"/>
                  </a:cubicBezTo>
                  <a:cubicBezTo>
                    <a:pt x="276" y="285"/>
                    <a:pt x="280" y="285"/>
                    <a:pt x="283" y="283"/>
                  </a:cubicBezTo>
                  <a:cubicBezTo>
                    <a:pt x="285" y="280"/>
                    <a:pt x="285" y="276"/>
                    <a:pt x="283" y="273"/>
                  </a:cubicBezTo>
                  <a:cubicBezTo>
                    <a:pt x="280" y="271"/>
                    <a:pt x="277" y="270"/>
                    <a:pt x="275" y="271"/>
                  </a:cubicBezTo>
                  <a:cubicBezTo>
                    <a:pt x="272" y="267"/>
                    <a:pt x="269" y="262"/>
                    <a:pt x="268" y="258"/>
                  </a:cubicBezTo>
                  <a:cubicBezTo>
                    <a:pt x="267" y="256"/>
                    <a:pt x="267" y="255"/>
                    <a:pt x="267" y="254"/>
                  </a:cubicBezTo>
                  <a:cubicBezTo>
                    <a:pt x="272" y="253"/>
                    <a:pt x="278" y="253"/>
                    <a:pt x="284" y="254"/>
                  </a:cubicBezTo>
                  <a:cubicBezTo>
                    <a:pt x="295" y="255"/>
                    <a:pt x="307" y="258"/>
                    <a:pt x="318" y="263"/>
                  </a:cubicBezTo>
                  <a:cubicBezTo>
                    <a:pt x="318" y="266"/>
                    <a:pt x="319" y="269"/>
                    <a:pt x="322" y="271"/>
                  </a:cubicBezTo>
                  <a:cubicBezTo>
                    <a:pt x="326" y="273"/>
                    <a:pt x="331" y="272"/>
                    <a:pt x="333" y="268"/>
                  </a:cubicBezTo>
                  <a:cubicBezTo>
                    <a:pt x="336" y="264"/>
                    <a:pt x="334" y="259"/>
                    <a:pt x="330" y="257"/>
                  </a:cubicBezTo>
                  <a:cubicBezTo>
                    <a:pt x="327" y="255"/>
                    <a:pt x="324" y="255"/>
                    <a:pt x="321" y="257"/>
                  </a:cubicBezTo>
                  <a:cubicBezTo>
                    <a:pt x="312" y="250"/>
                    <a:pt x="303" y="242"/>
                    <a:pt x="296" y="232"/>
                  </a:cubicBezTo>
                  <a:cubicBezTo>
                    <a:pt x="293" y="228"/>
                    <a:pt x="290" y="223"/>
                    <a:pt x="288" y="217"/>
                  </a:cubicBezTo>
                  <a:cubicBezTo>
                    <a:pt x="289" y="217"/>
                    <a:pt x="290" y="217"/>
                    <a:pt x="292" y="216"/>
                  </a:cubicBezTo>
                  <a:cubicBezTo>
                    <a:pt x="297" y="215"/>
                    <a:pt x="302" y="215"/>
                    <a:pt x="307" y="215"/>
                  </a:cubicBezTo>
                  <a:cubicBezTo>
                    <a:pt x="307" y="218"/>
                    <a:pt x="309" y="221"/>
                    <a:pt x="312" y="222"/>
                  </a:cubicBezTo>
                  <a:cubicBezTo>
                    <a:pt x="316" y="223"/>
                    <a:pt x="320" y="220"/>
                    <a:pt x="321" y="217"/>
                  </a:cubicBezTo>
                  <a:cubicBezTo>
                    <a:pt x="322" y="213"/>
                    <a:pt x="319" y="209"/>
                    <a:pt x="316" y="208"/>
                  </a:cubicBezTo>
                  <a:cubicBezTo>
                    <a:pt x="313" y="207"/>
                    <a:pt x="310" y="209"/>
                    <a:pt x="308" y="211"/>
                  </a:cubicBezTo>
                  <a:cubicBezTo>
                    <a:pt x="304" y="209"/>
                    <a:pt x="299" y="206"/>
                    <a:pt x="295" y="202"/>
                  </a:cubicBezTo>
                  <a:cubicBezTo>
                    <a:pt x="294" y="202"/>
                    <a:pt x="293" y="201"/>
                    <a:pt x="292" y="199"/>
                  </a:cubicBezTo>
                  <a:cubicBezTo>
                    <a:pt x="297" y="196"/>
                    <a:pt x="302" y="193"/>
                    <a:pt x="308" y="191"/>
                  </a:cubicBezTo>
                  <a:cubicBezTo>
                    <a:pt x="318" y="186"/>
                    <a:pt x="330" y="183"/>
                    <a:pt x="341" y="182"/>
                  </a:cubicBezTo>
                  <a:cubicBezTo>
                    <a:pt x="343" y="185"/>
                    <a:pt x="346" y="187"/>
                    <a:pt x="349" y="187"/>
                  </a:cubicBezTo>
                  <a:cubicBezTo>
                    <a:pt x="354" y="187"/>
                    <a:pt x="357" y="183"/>
                    <a:pt x="357" y="179"/>
                  </a:cubicBezTo>
                  <a:cubicBezTo>
                    <a:pt x="357" y="174"/>
                    <a:pt x="354" y="170"/>
                    <a:pt x="349" y="170"/>
                  </a:cubicBezTo>
                  <a:cubicBezTo>
                    <a:pt x="346" y="170"/>
                    <a:pt x="343" y="172"/>
                    <a:pt x="341" y="175"/>
                  </a:cubicBezTo>
                  <a:cubicBezTo>
                    <a:pt x="330" y="174"/>
                    <a:pt x="318" y="171"/>
                    <a:pt x="308" y="166"/>
                  </a:cubicBezTo>
                  <a:cubicBezTo>
                    <a:pt x="302" y="164"/>
                    <a:pt x="297" y="161"/>
                    <a:pt x="292" y="158"/>
                  </a:cubicBezTo>
                  <a:cubicBezTo>
                    <a:pt x="293" y="157"/>
                    <a:pt x="294" y="156"/>
                    <a:pt x="295" y="155"/>
                  </a:cubicBezTo>
                  <a:cubicBezTo>
                    <a:pt x="299" y="151"/>
                    <a:pt x="304" y="149"/>
                    <a:pt x="308" y="146"/>
                  </a:cubicBezTo>
                  <a:cubicBezTo>
                    <a:pt x="310" y="149"/>
                    <a:pt x="313" y="150"/>
                    <a:pt x="316" y="149"/>
                  </a:cubicBezTo>
                  <a:cubicBezTo>
                    <a:pt x="319" y="148"/>
                    <a:pt x="322" y="144"/>
                    <a:pt x="321" y="141"/>
                  </a:cubicBezTo>
                  <a:cubicBezTo>
                    <a:pt x="320" y="137"/>
                    <a:pt x="316" y="135"/>
                    <a:pt x="312" y="136"/>
                  </a:cubicBezTo>
                  <a:cubicBezTo>
                    <a:pt x="309" y="136"/>
                    <a:pt x="307" y="139"/>
                    <a:pt x="307" y="142"/>
                  </a:cubicBezTo>
                  <a:cubicBezTo>
                    <a:pt x="302" y="142"/>
                    <a:pt x="297" y="142"/>
                    <a:pt x="292" y="141"/>
                  </a:cubicBezTo>
                  <a:cubicBezTo>
                    <a:pt x="290" y="141"/>
                    <a:pt x="289" y="140"/>
                    <a:pt x="288" y="140"/>
                  </a:cubicBezTo>
                  <a:cubicBezTo>
                    <a:pt x="290" y="135"/>
                    <a:pt x="293" y="130"/>
                    <a:pt x="296" y="125"/>
                  </a:cubicBezTo>
                  <a:cubicBezTo>
                    <a:pt x="303" y="116"/>
                    <a:pt x="312" y="107"/>
                    <a:pt x="321" y="100"/>
                  </a:cubicBezTo>
                  <a:cubicBezTo>
                    <a:pt x="324" y="102"/>
                    <a:pt x="327" y="102"/>
                    <a:pt x="330" y="101"/>
                  </a:cubicBezTo>
                  <a:cubicBezTo>
                    <a:pt x="334" y="98"/>
                    <a:pt x="336" y="93"/>
                    <a:pt x="333" y="89"/>
                  </a:cubicBezTo>
                  <a:cubicBezTo>
                    <a:pt x="331" y="85"/>
                    <a:pt x="326" y="84"/>
                    <a:pt x="322" y="86"/>
                  </a:cubicBezTo>
                  <a:cubicBezTo>
                    <a:pt x="319" y="88"/>
                    <a:pt x="318" y="91"/>
                    <a:pt x="318" y="94"/>
                  </a:cubicBezTo>
                  <a:cubicBezTo>
                    <a:pt x="307" y="99"/>
                    <a:pt x="295" y="102"/>
                    <a:pt x="284" y="103"/>
                  </a:cubicBezTo>
                  <a:cubicBezTo>
                    <a:pt x="278" y="104"/>
                    <a:pt x="272" y="104"/>
                    <a:pt x="267" y="104"/>
                  </a:cubicBezTo>
                  <a:cubicBezTo>
                    <a:pt x="267" y="102"/>
                    <a:pt x="267" y="101"/>
                    <a:pt x="268" y="99"/>
                  </a:cubicBezTo>
                  <a:cubicBezTo>
                    <a:pt x="269" y="95"/>
                    <a:pt x="272" y="90"/>
                    <a:pt x="275" y="86"/>
                  </a:cubicBezTo>
                  <a:cubicBezTo>
                    <a:pt x="277" y="87"/>
                    <a:pt x="280" y="86"/>
                    <a:pt x="283" y="84"/>
                  </a:cubicBezTo>
                  <a:cubicBezTo>
                    <a:pt x="285" y="82"/>
                    <a:pt x="285" y="77"/>
                    <a:pt x="283" y="75"/>
                  </a:cubicBezTo>
                  <a:cubicBezTo>
                    <a:pt x="280" y="72"/>
                    <a:pt x="276" y="72"/>
                    <a:pt x="273" y="75"/>
                  </a:cubicBezTo>
                  <a:cubicBezTo>
                    <a:pt x="271" y="77"/>
                    <a:pt x="270" y="80"/>
                    <a:pt x="271" y="82"/>
                  </a:cubicBezTo>
                  <a:cubicBezTo>
                    <a:pt x="267" y="85"/>
                    <a:pt x="262" y="88"/>
                    <a:pt x="258" y="89"/>
                  </a:cubicBezTo>
                  <a:cubicBezTo>
                    <a:pt x="256" y="90"/>
                    <a:pt x="255" y="90"/>
                    <a:pt x="254" y="91"/>
                  </a:cubicBezTo>
                  <a:cubicBezTo>
                    <a:pt x="253" y="85"/>
                    <a:pt x="253" y="79"/>
                    <a:pt x="254" y="73"/>
                  </a:cubicBezTo>
                  <a:cubicBezTo>
                    <a:pt x="255" y="62"/>
                    <a:pt x="258" y="50"/>
                    <a:pt x="263" y="39"/>
                  </a:cubicBezTo>
                  <a:cubicBezTo>
                    <a:pt x="266" y="40"/>
                    <a:pt x="269" y="38"/>
                    <a:pt x="271" y="35"/>
                  </a:cubicBezTo>
                  <a:cubicBezTo>
                    <a:pt x="273" y="31"/>
                    <a:pt x="272" y="26"/>
                    <a:pt x="268" y="24"/>
                  </a:cubicBezTo>
                  <a:cubicBezTo>
                    <a:pt x="264" y="22"/>
                    <a:pt x="259" y="23"/>
                    <a:pt x="257" y="27"/>
                  </a:cubicBezTo>
                  <a:cubicBezTo>
                    <a:pt x="255" y="30"/>
                    <a:pt x="255" y="33"/>
                    <a:pt x="257" y="36"/>
                  </a:cubicBezTo>
                  <a:close/>
                  <a:moveTo>
                    <a:pt x="126" y="220"/>
                  </a:moveTo>
                  <a:cubicBezTo>
                    <a:pt x="125" y="220"/>
                    <a:pt x="125" y="220"/>
                    <a:pt x="126" y="219"/>
                  </a:cubicBezTo>
                  <a:cubicBezTo>
                    <a:pt x="126" y="219"/>
                    <a:pt x="126" y="219"/>
                    <a:pt x="127" y="219"/>
                  </a:cubicBezTo>
                  <a:cubicBezTo>
                    <a:pt x="142" y="224"/>
                    <a:pt x="160" y="227"/>
                    <a:pt x="179" y="227"/>
                  </a:cubicBezTo>
                  <a:cubicBezTo>
                    <a:pt x="197" y="227"/>
                    <a:pt x="215" y="224"/>
                    <a:pt x="230" y="219"/>
                  </a:cubicBezTo>
                  <a:cubicBezTo>
                    <a:pt x="231" y="219"/>
                    <a:pt x="231" y="219"/>
                    <a:pt x="231" y="219"/>
                  </a:cubicBezTo>
                  <a:cubicBezTo>
                    <a:pt x="232" y="220"/>
                    <a:pt x="232" y="220"/>
                    <a:pt x="232" y="220"/>
                  </a:cubicBezTo>
                  <a:cubicBezTo>
                    <a:pt x="222" y="239"/>
                    <a:pt x="202" y="252"/>
                    <a:pt x="179" y="252"/>
                  </a:cubicBezTo>
                  <a:cubicBezTo>
                    <a:pt x="156" y="252"/>
                    <a:pt x="136" y="239"/>
                    <a:pt x="126" y="220"/>
                  </a:cubicBezTo>
                  <a:close/>
                  <a:moveTo>
                    <a:pt x="144" y="133"/>
                  </a:moveTo>
                  <a:cubicBezTo>
                    <a:pt x="139" y="133"/>
                    <a:pt x="134" y="133"/>
                    <a:pt x="129" y="134"/>
                  </a:cubicBezTo>
                  <a:cubicBezTo>
                    <a:pt x="129" y="134"/>
                    <a:pt x="128" y="134"/>
                    <a:pt x="128" y="133"/>
                  </a:cubicBezTo>
                  <a:cubicBezTo>
                    <a:pt x="128" y="133"/>
                    <a:pt x="128" y="132"/>
                    <a:pt x="128" y="132"/>
                  </a:cubicBezTo>
                  <a:cubicBezTo>
                    <a:pt x="133" y="129"/>
                    <a:pt x="139" y="126"/>
                    <a:pt x="145" y="126"/>
                  </a:cubicBezTo>
                  <a:cubicBezTo>
                    <a:pt x="157" y="126"/>
                    <a:pt x="157" y="131"/>
                    <a:pt x="144" y="133"/>
                  </a:cubicBezTo>
                  <a:close/>
                  <a:moveTo>
                    <a:pt x="213" y="133"/>
                  </a:moveTo>
                  <a:cubicBezTo>
                    <a:pt x="200" y="131"/>
                    <a:pt x="200" y="126"/>
                    <a:pt x="212" y="126"/>
                  </a:cubicBezTo>
                  <a:cubicBezTo>
                    <a:pt x="218" y="126"/>
                    <a:pt x="225" y="129"/>
                    <a:pt x="229" y="132"/>
                  </a:cubicBezTo>
                  <a:cubicBezTo>
                    <a:pt x="229" y="132"/>
                    <a:pt x="229" y="133"/>
                    <a:pt x="229" y="133"/>
                  </a:cubicBezTo>
                  <a:cubicBezTo>
                    <a:pt x="229" y="134"/>
                    <a:pt x="228" y="134"/>
                    <a:pt x="228" y="134"/>
                  </a:cubicBezTo>
                  <a:cubicBezTo>
                    <a:pt x="223" y="133"/>
                    <a:pt x="218" y="133"/>
                    <a:pt x="213" y="133"/>
                  </a:cubicBezTo>
                  <a:close/>
                  <a:moveTo>
                    <a:pt x="135" y="149"/>
                  </a:moveTo>
                  <a:cubicBezTo>
                    <a:pt x="139" y="149"/>
                    <a:pt x="148" y="150"/>
                    <a:pt x="155" y="151"/>
                  </a:cubicBezTo>
                  <a:cubicBezTo>
                    <a:pt x="178" y="154"/>
                    <a:pt x="179" y="154"/>
                    <a:pt x="202" y="151"/>
                  </a:cubicBezTo>
                  <a:cubicBezTo>
                    <a:pt x="209" y="150"/>
                    <a:pt x="218" y="149"/>
                    <a:pt x="223" y="149"/>
                  </a:cubicBezTo>
                  <a:cubicBezTo>
                    <a:pt x="232" y="149"/>
                    <a:pt x="241" y="150"/>
                    <a:pt x="249" y="152"/>
                  </a:cubicBezTo>
                  <a:cubicBezTo>
                    <a:pt x="257" y="154"/>
                    <a:pt x="258" y="155"/>
                    <a:pt x="257" y="162"/>
                  </a:cubicBezTo>
                  <a:cubicBezTo>
                    <a:pt x="253" y="202"/>
                    <a:pt x="213" y="208"/>
                    <a:pt x="197" y="191"/>
                  </a:cubicBezTo>
                  <a:cubicBezTo>
                    <a:pt x="194" y="188"/>
                    <a:pt x="192" y="184"/>
                    <a:pt x="190" y="179"/>
                  </a:cubicBezTo>
                  <a:cubicBezTo>
                    <a:pt x="184" y="162"/>
                    <a:pt x="173" y="162"/>
                    <a:pt x="167" y="179"/>
                  </a:cubicBezTo>
                  <a:cubicBezTo>
                    <a:pt x="165" y="184"/>
                    <a:pt x="163" y="188"/>
                    <a:pt x="160" y="191"/>
                  </a:cubicBezTo>
                  <a:cubicBezTo>
                    <a:pt x="145" y="208"/>
                    <a:pt x="104" y="202"/>
                    <a:pt x="100" y="162"/>
                  </a:cubicBezTo>
                  <a:cubicBezTo>
                    <a:pt x="99" y="155"/>
                    <a:pt x="100" y="154"/>
                    <a:pt x="108" y="152"/>
                  </a:cubicBezTo>
                  <a:cubicBezTo>
                    <a:pt x="117" y="150"/>
                    <a:pt x="125" y="149"/>
                    <a:pt x="135" y="149"/>
                  </a:cubicBezTo>
                  <a:close/>
                </a:path>
              </a:pathLst>
            </a:custGeom>
            <a:noFill/>
            <a:ln>
              <a:solidFill>
                <a:schemeClr val="bg1"/>
              </a:solidFill>
            </a:ln>
          </p:spPr>
          <p:txBody>
            <a:bodyPr vert="horz" wrap="square" lIns="91440" tIns="45720" rIns="91440" bIns="45720" numCol="1" anchor="t" anchorCtr="0" compatLnSpc="1"/>
            <a:lstStyle/>
            <a:p>
              <a:endParaRPr lang="zh-CN" altLang="en-US">
                <a:solidFill>
                  <a:srgbClr val="FFC000"/>
                </a:solidFill>
                <a:cs typeface="+mn-ea"/>
                <a:sym typeface="+mn-lt"/>
              </a:endParaRPr>
            </a:p>
          </p:txBody>
        </p:sp>
        <p:sp>
          <p:nvSpPr>
            <p:cNvPr id="10" name="文本框 9"/>
            <p:cNvSpPr txBox="1"/>
            <p:nvPr/>
          </p:nvSpPr>
          <p:spPr>
            <a:xfrm>
              <a:off x="9499241" y="6096963"/>
              <a:ext cx="1554480" cy="368300"/>
            </a:xfrm>
            <a:prstGeom prst="rect">
              <a:avLst/>
            </a:prstGeom>
            <a:noFill/>
          </p:spPr>
          <p:txBody>
            <a:bodyPr wrap="none" rtlCol="0">
              <a:spAutoFit/>
            </a:bodyPr>
            <a:lstStyle/>
            <a:p>
              <a:pPr algn="ctr"/>
              <a:r>
                <a:rPr lang="en-US" altLang="zh-CN" b="1" dirty="0">
                  <a:cs typeface="+mn-ea"/>
                  <a:sym typeface="+mn-lt"/>
                </a:rPr>
                <a:t>LOGO</a:t>
              </a:r>
              <a:r>
                <a:rPr lang="en-US" altLang="zh-CN" dirty="0">
                  <a:cs typeface="+mn-ea"/>
                  <a:sym typeface="+mn-lt"/>
                </a:rPr>
                <a:t> HERE</a:t>
              </a:r>
              <a:endParaRPr lang="zh-CN" altLang="en-US" dirty="0">
                <a:cs typeface="+mn-ea"/>
                <a:sym typeface="+mn-lt"/>
              </a:endParaRPr>
            </a:p>
          </p:txBody>
        </p:sp>
      </p:grpSp>
      <p:sp>
        <p:nvSpPr>
          <p:cNvPr id="2" name="标题 1"/>
          <p:cNvSpPr>
            <a:spLocks noGrp="1"/>
          </p:cNvSpPr>
          <p:nvPr>
            <p:ph type="title" hasCustomPrompt="1"/>
          </p:nvPr>
        </p:nvSpPr>
        <p:spPr>
          <a:xfrm>
            <a:off x="838200" y="2468880"/>
            <a:ext cx="9723120" cy="1203960"/>
          </a:xfrm>
        </p:spPr>
        <p:txBody>
          <a:bodyPr>
            <a:normAutofit/>
          </a:bodyPr>
          <a:lstStyle>
            <a:lvl1pP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p>
            <a:fld id="{41C1D848-7615-4E5C-9FE8-01BA8708DB09}" type="datetimeFigureOut">
              <a:rPr lang="zh-CN" altLang="en-US" smtClean="0"/>
              <a:t>2017/9/23</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B7B637CA-8552-40CC-973A-33B9209110F9}" type="slidenum">
              <a:rPr lang="zh-CN" altLang="en-US" smtClean="0"/>
              <a:t>‹#›</a:t>
            </a:fld>
            <a:endParaRPr lang="zh-CN" altLang="en-US"/>
          </a:p>
        </p:txBody>
      </p:sp>
      <p:sp>
        <p:nvSpPr>
          <p:cNvPr id="12" name="内容占位符 11"/>
          <p:cNvSpPr>
            <a:spLocks noGrp="1"/>
          </p:cNvSpPr>
          <p:nvPr>
            <p:ph sz="quarter" idx="13" hasCustomPrompt="1"/>
          </p:nvPr>
        </p:nvSpPr>
        <p:spPr>
          <a:xfrm>
            <a:off x="838200" y="3673475"/>
            <a:ext cx="9723438" cy="1066165"/>
          </a:xfrm>
        </p:spPr>
        <p:txBody>
          <a:bodyPr>
            <a:normAutofit/>
          </a:bodyPr>
          <a:lstStyle>
            <a:lvl1pPr marL="0" indent="0">
              <a:buNone/>
              <a:defRPr sz="6600">
                <a:solidFill>
                  <a:schemeClr val="accent1"/>
                </a:solidFill>
              </a:defRPr>
            </a:lvl1pPr>
          </a:lstStyle>
          <a:p>
            <a:r>
              <a:rPr lang="zh-CN" altLang="en-US" dirty="0"/>
              <a:t>编辑副标题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B637CA-8552-40CC-973A-33B9209110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4040" y="365125"/>
            <a:ext cx="188976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83820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1C1D848-7615-4E5C-9FE8-01BA8708DB09}"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637CA-8552-40CC-973A-33B9209110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2F2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198121"/>
            <a:ext cx="10515600" cy="895184"/>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13"/>
            </p:custDataLst>
          </p:nvPr>
        </p:nvSpPr>
        <p:spPr>
          <a:xfrm>
            <a:off x="838200" y="1202635"/>
            <a:ext cx="10515600" cy="49743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41C1D848-7615-4E5C-9FE8-01BA8708DB09}" type="datetimeFigureOut">
              <a:rPr lang="zh-CN" altLang="en-US" smtClean="0"/>
              <a:t>2017/9/23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B7B637CA-8552-40CC-973A-33B9209110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9.xml"/><Relationship Id="rId7" Type="http://schemas.openxmlformats.org/officeDocument/2006/relationships/hyperlink" Target="https://vijos.org/p/1740" TargetMode="External"/><Relationship Id="rId12" Type="http://schemas.openxmlformats.org/officeDocument/2006/relationships/image" Target="../media/image9.png"/><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notesSlide" Target="../notesSlides/notesSlide10.xml"/><Relationship Id="rId11" Type="http://schemas.openxmlformats.org/officeDocument/2006/relationships/image" Target="../media/image7.wmf"/><Relationship Id="rId5" Type="http://schemas.openxmlformats.org/officeDocument/2006/relationships/slideLayout" Target="../slideLayouts/slideLayout2.xml"/><Relationship Id="rId10" Type="http://schemas.openxmlformats.org/officeDocument/2006/relationships/oleObject" Target="../embeddings/oleObject1.bin"/><Relationship Id="rId4" Type="http://schemas.openxmlformats.org/officeDocument/2006/relationships/tags" Target="../tags/tag30.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2.xml"/><Relationship Id="rId7" Type="http://schemas.openxmlformats.org/officeDocument/2006/relationships/tags" Target="../tags/tag33.xml"/><Relationship Id="rId2" Type="http://schemas.openxmlformats.org/officeDocument/2006/relationships/tags" Target="../tags/tag31.xml"/><Relationship Id="rId1" Type="http://schemas.openxmlformats.org/officeDocument/2006/relationships/vmlDrawing" Target="../drawings/vmlDrawing2.vml"/><Relationship Id="rId6" Type="http://schemas.openxmlformats.org/officeDocument/2006/relationships/notesSlide" Target="../notesSlides/notesSlide11.xml"/><Relationship Id="rId5" Type="http://schemas.openxmlformats.org/officeDocument/2006/relationships/slideLayout" Target="../slideLayouts/slideLayout2.xml"/><Relationship Id="rId10" Type="http://schemas.openxmlformats.org/officeDocument/2006/relationships/image" Target="../media/image7.wmf"/><Relationship Id="rId4" Type="http://schemas.openxmlformats.org/officeDocument/2006/relationships/tags" Target="../tags/tag33.xml"/><Relationship Id="rId9"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5.xml"/><Relationship Id="rId7" Type="http://schemas.openxmlformats.org/officeDocument/2006/relationships/hyperlink" Target="https://vjudge.net/problem/Kattis-low" TargetMode="External"/><Relationship Id="rId2" Type="http://schemas.openxmlformats.org/officeDocument/2006/relationships/tags" Target="../tags/tag34.xml"/><Relationship Id="rId1" Type="http://schemas.openxmlformats.org/officeDocument/2006/relationships/vmlDrawing" Target="../drawings/vmlDrawing3.vml"/><Relationship Id="rId6" Type="http://schemas.openxmlformats.org/officeDocument/2006/relationships/notesSlide" Target="../notesSlides/notesSlide12.xml"/><Relationship Id="rId11" Type="http://schemas.openxmlformats.org/officeDocument/2006/relationships/image" Target="../media/image7.wmf"/><Relationship Id="rId5" Type="http://schemas.openxmlformats.org/officeDocument/2006/relationships/slideLayout" Target="../slideLayouts/slideLayout2.xml"/><Relationship Id="rId10" Type="http://schemas.openxmlformats.org/officeDocument/2006/relationships/oleObject" Target="../embeddings/oleObject3.bin"/><Relationship Id="rId4" Type="http://schemas.openxmlformats.org/officeDocument/2006/relationships/tags" Target="../tags/tag36.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39.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41.xml"/><Relationship Id="rId7" Type="http://schemas.openxmlformats.org/officeDocument/2006/relationships/hyperlink" Target="https://vjudge.net/problem/CodeForces-460C" TargetMode="External"/><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3.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5.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9.xml"/><Relationship Id="rId7" Type="http://schemas.openxmlformats.org/officeDocument/2006/relationships/hyperlink" Target="https://vjudge.net/problem/POJ-3228" TargetMode="External"/><Relationship Id="rId2" Type="http://schemas.openxmlformats.org/officeDocument/2006/relationships/tags" Target="../tags/tag48.xml"/><Relationship Id="rId1" Type="http://schemas.openxmlformats.org/officeDocument/2006/relationships/vmlDrawing" Target="../drawings/vmlDrawing5.vml"/><Relationship Id="rId6" Type="http://schemas.openxmlformats.org/officeDocument/2006/relationships/notesSlide" Target="../notesSlides/notesSlide17.xml"/><Relationship Id="rId5" Type="http://schemas.openxmlformats.org/officeDocument/2006/relationships/slideLayout" Target="../slideLayouts/slideLayout2.xml"/><Relationship Id="rId10" Type="http://schemas.openxmlformats.org/officeDocument/2006/relationships/image" Target="../media/image14.png"/><Relationship Id="rId4" Type="http://schemas.openxmlformats.org/officeDocument/2006/relationships/tags" Target="../tags/tag50.xml"/><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55.xml"/><Relationship Id="rId7" Type="http://schemas.openxmlformats.org/officeDocument/2006/relationships/hyperlink" Target="https://vijos.org/p/1983" TargetMode="External"/><Relationship Id="rId2" Type="http://schemas.openxmlformats.org/officeDocument/2006/relationships/tags" Target="../tags/tag54.xml"/><Relationship Id="rId1" Type="http://schemas.openxmlformats.org/officeDocument/2006/relationships/vmlDrawing" Target="../drawings/vmlDrawing6.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56.xml"/><Relationship Id="rId9"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6.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5.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7.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hyperlink" Target="https://vjudge.net/problem/HDU-2899" TargetMode="Externa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hyperlink" Target="https://vjudge.net/problem/HDU-2899" TargetMode="Externa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jpe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4622800" y="3117215"/>
            <a:ext cx="2946400" cy="623570"/>
          </a:xfrm>
        </p:spPr>
        <p:txBody>
          <a:bodyPr>
            <a:noAutofit/>
          </a:bodyPr>
          <a:lstStyle/>
          <a:p>
            <a:pPr marL="0" indent="0">
              <a:buNone/>
            </a:pPr>
            <a:r>
              <a:rPr lang="zh-CN" altLang="en-US" sz="5400" dirty="0"/>
              <a:t>二分答案</a:t>
            </a:r>
            <a:endParaRPr lang="en-US" altLang="zh-CN" sz="5400" dirty="0"/>
          </a:p>
        </p:txBody>
      </p:sp>
      <p:sp>
        <p:nvSpPr>
          <p:cNvPr id="4" name="标题 3"/>
          <p:cNvSpPr>
            <a:spLocks noGrp="1"/>
          </p:cNvSpPr>
          <p:nvPr>
            <p:ph type="title"/>
          </p:nvPr>
        </p:nvSpPr>
        <p:spPr>
          <a:xfrm>
            <a:off x="8326120" y="4875531"/>
            <a:ext cx="10515600" cy="895184"/>
          </a:xfrm>
        </p:spPr>
        <p:txBody>
          <a:bodyPr/>
          <a:lstStyle/>
          <a:p>
            <a:r>
              <a:rPr lang="en-US" altLang="zh-CN" sz="2800"/>
              <a:t>Tranced</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en-US" altLang="zh-CN" sz="4000" dirty="0">
                <a:hlinkClick r:id="rId7" action="ppaction://hlinkfile"/>
              </a:rPr>
              <a:t>Noip2011</a:t>
            </a:r>
            <a:r>
              <a:rPr lang="en-US" altLang="zh-CN" sz="4000" dirty="0"/>
              <a:t> </a:t>
            </a:r>
            <a:r>
              <a:rPr lang="zh-CN" altLang="en-US" sz="4000" dirty="0"/>
              <a:t>聪明的质检员</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4"/>
                </p:custDataLst>
              </p:nvPr>
            </p:nvSpPr>
            <p:spPr>
              <a:xfrm>
                <a:off x="838200" y="1536645"/>
                <a:ext cx="10515600" cy="4974328"/>
              </a:xfrm>
            </p:spPr>
            <p:txBody>
              <a:bodyPr>
                <a:noAutofit/>
              </a:bodyPr>
              <a:lstStyle/>
              <a:p>
                <a:r>
                  <a:rPr lang="zh-CN" altLang="en-US" sz="2400" dirty="0"/>
                  <a:t>给定一些矿石的重量和价值和一些选择的区间，用编号在这些区间内的矿石算出一个检验值Y，要求检验值和题目所给的S的差值(abs(S-Y))最小</a:t>
                </a:r>
              </a:p>
              <a:p>
                <a:r>
                  <a:rPr lang="en-US" altLang="zh-CN" sz="2400" dirty="0"/>
                  <a:t>Y</a:t>
                </a:r>
                <a:r>
                  <a:rPr lang="zh-CN" altLang="en-US" sz="2400" dirty="0"/>
                  <a:t>为所有查询区间检验值之和。</a:t>
                </a:r>
              </a:p>
              <a:p>
                <a:r>
                  <a:rPr lang="zh-CN" altLang="en-US" sz="2400" dirty="0"/>
                  <a:t>每一个区间计算方式如图：</a:t>
                </a:r>
                <a:endParaRPr lang="en-US" altLang="zh-CN" sz="2400" dirty="0"/>
              </a:p>
              <a:p>
                <a:endParaRPr lang="zh-CN" altLang="en-US" sz="2400" dirty="0"/>
              </a:p>
              <a:p>
                <a:pPr marL="0" indent="0">
                  <a:buNone/>
                </a:pPr>
                <a:endParaRPr lang="zh-CN" altLang="en-US" sz="2400" dirty="0"/>
              </a:p>
              <a:p>
                <a:r>
                  <a:rPr lang="zh-CN" altLang="en-US" sz="2400" dirty="0"/>
                  <a:t>对于100%的数据，有</a:t>
                </a:r>
                <a14:m>
                  <m:oMath xmlns:m="http://schemas.openxmlformats.org/officeDocument/2006/math">
                    <m:r>
                      <a:rPr lang="zh-CN" altLang="en-US" sz="2400" i="1" dirty="0" smtClean="0">
                        <a:latin typeface="Cambria Math" panose="02040503050406030204" pitchFamily="18" charset="0"/>
                      </a:rPr>
                      <m:t>1 ≤ </m:t>
                    </m:r>
                    <m:r>
                      <a:rPr lang="zh-CN" altLang="en-US" sz="2400" i="1" dirty="0" smtClean="0">
                        <a:latin typeface="Cambria Math" panose="02040503050406030204" pitchFamily="18" charset="0"/>
                      </a:rPr>
                      <m:t>𝑛</m:t>
                    </m:r>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𝑚</m:t>
                    </m:r>
                    <m:r>
                      <a:rPr lang="zh-CN" altLang="en-US" sz="2400" i="1" dirty="0" smtClean="0">
                        <a:latin typeface="Cambria Math" panose="02040503050406030204" pitchFamily="18" charset="0"/>
                      </a:rPr>
                      <m:t> ≤ 200,000</m:t>
                    </m:r>
                    <m:r>
                      <a:rPr lang="zh-CN" altLang="en-US" sz="2400" i="1" dirty="0" smtClean="0">
                        <a:latin typeface="Cambria Math" panose="02040503050406030204" pitchFamily="18" charset="0"/>
                      </a:rPr>
                      <m:t>，</m:t>
                    </m:r>
                    <m:r>
                      <a:rPr lang="zh-CN" altLang="en-US" sz="2400" i="1" dirty="0">
                        <a:latin typeface="Cambria Math" panose="02040503050406030204" pitchFamily="18" charset="0"/>
                      </a:rPr>
                      <m:t>0 &lt; </m:t>
                    </m:r>
                    <m:r>
                      <a:rPr lang="zh-CN" altLang="en-US" sz="2400" i="1" dirty="0">
                        <a:latin typeface="Cambria Math" panose="02040503050406030204" pitchFamily="18" charset="0"/>
                      </a:rPr>
                      <m:t>𝑤𝑖</m:t>
                    </m:r>
                    <m:r>
                      <a:rPr lang="zh-CN" altLang="en-US" sz="2400" i="1" dirty="0">
                        <a:latin typeface="Cambria Math" panose="02040503050406030204" pitchFamily="18" charset="0"/>
                      </a:rPr>
                      <m:t>, </m:t>
                    </m:r>
                    <m:r>
                      <a:rPr lang="zh-CN" altLang="en-US" sz="2400" i="1" dirty="0">
                        <a:latin typeface="Cambria Math" panose="02040503050406030204" pitchFamily="18" charset="0"/>
                      </a:rPr>
                      <m:t>𝑣𝑖</m:t>
                    </m:r>
                    <m:r>
                      <a:rPr lang="zh-CN" altLang="en-US" sz="2400" i="1" dirty="0">
                        <a:latin typeface="Cambria Math" panose="02040503050406030204" pitchFamily="18" charset="0"/>
                      </a:rPr>
                      <m:t> ≤ 10^6</m:t>
                    </m:r>
                    <m:r>
                      <a:rPr lang="zh-CN" altLang="en-US" sz="2400" i="1" dirty="0">
                        <a:latin typeface="Cambria Math" panose="02040503050406030204" pitchFamily="18" charset="0"/>
                      </a:rPr>
                      <m:t>，</m:t>
                    </m:r>
                    <m:r>
                      <a:rPr lang="zh-CN" altLang="en-US" sz="2400" i="1" dirty="0">
                        <a:latin typeface="Cambria Math" panose="02040503050406030204" pitchFamily="18" charset="0"/>
                      </a:rPr>
                      <m:t>0 &lt; </m:t>
                    </m:r>
                    <m:r>
                      <a:rPr lang="zh-CN" altLang="en-US" sz="2400" i="1" dirty="0">
                        <a:latin typeface="Cambria Math" panose="02040503050406030204" pitchFamily="18" charset="0"/>
                      </a:rPr>
                      <m:t>𝑆</m:t>
                    </m:r>
                    <m:r>
                      <a:rPr lang="zh-CN" altLang="en-US" sz="2400" i="1" dirty="0">
                        <a:latin typeface="Cambria Math" panose="02040503050406030204" pitchFamily="18" charset="0"/>
                      </a:rPr>
                      <m:t> ≤ 10^12</m:t>
                    </m:r>
                    <m:r>
                      <a:rPr lang="zh-CN" altLang="en-US" sz="2400" i="1" dirty="0">
                        <a:latin typeface="Cambria Math" panose="02040503050406030204" pitchFamily="18" charset="0"/>
                      </a:rPr>
                      <m:t>，</m:t>
                    </m:r>
                    <m:r>
                      <a:rPr lang="zh-CN" altLang="en-US" sz="2400" i="1" dirty="0">
                        <a:latin typeface="Cambria Math" panose="02040503050406030204" pitchFamily="18" charset="0"/>
                      </a:rPr>
                      <m:t>1 ≤ </m:t>
                    </m:r>
                    <m:r>
                      <a:rPr lang="zh-CN" altLang="en-US" sz="2400" i="1" dirty="0">
                        <a:latin typeface="Cambria Math" panose="02040503050406030204" pitchFamily="18" charset="0"/>
                      </a:rPr>
                      <m:t>𝐿𝑖</m:t>
                    </m:r>
                    <m:r>
                      <a:rPr lang="zh-CN" altLang="en-US" sz="2400" i="1" dirty="0">
                        <a:latin typeface="Cambria Math" panose="02040503050406030204" pitchFamily="18" charset="0"/>
                      </a:rPr>
                      <m:t> ≤ </m:t>
                    </m:r>
                    <m:r>
                      <a:rPr lang="zh-CN" altLang="en-US" sz="2400" i="1" dirty="0">
                        <a:latin typeface="Cambria Math" panose="02040503050406030204" pitchFamily="18" charset="0"/>
                      </a:rPr>
                      <m:t>𝑅𝑖</m:t>
                    </m:r>
                    <m:r>
                      <a:rPr lang="zh-CN" altLang="en-US" sz="2400" i="1" dirty="0">
                        <a:latin typeface="Cambria Math" panose="02040503050406030204" pitchFamily="18" charset="0"/>
                      </a:rPr>
                      <m:t> ≤ </m:t>
                    </m:r>
                    <m:r>
                      <a:rPr lang="zh-CN" altLang="en-US" sz="2400" i="1" dirty="0">
                        <a:latin typeface="Cambria Math" panose="02040503050406030204" pitchFamily="18" charset="0"/>
                      </a:rPr>
                      <m:t>𝑛</m:t>
                    </m:r>
                  </m:oMath>
                </a14:m>
                <a:r>
                  <a:rPr lang="zh-CN" altLang="en-US" sz="2400" dirty="0"/>
                  <a:t>。</a:t>
                </a:r>
              </a:p>
              <a:p>
                <a:pPr marL="0" indent="0">
                  <a:buNone/>
                </a:pPr>
                <a:endParaRPr lang="zh-CN" altLang="en-US" dirty="0"/>
              </a:p>
              <a:p>
                <a:pPr marL="0" indent="0">
                  <a:buNone/>
                </a:pPr>
                <a:r>
                  <a:rPr lang="zh-CN" altLang="en-US" sz="2400" dirty="0"/>
                  <a:t>                                                      </a:t>
                </a:r>
              </a:p>
              <a:p>
                <a:pPr marL="0" indent="0">
                  <a:buNone/>
                </a:pP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8"/>
                </p:custDataLst>
              </p:nvPr>
            </p:nvSpPr>
            <p:spPr>
              <a:xfrm>
                <a:off x="838200" y="1536645"/>
                <a:ext cx="10515600" cy="4974328"/>
              </a:xfrm>
              <a:blipFill>
                <a:blip r:embed="rId9"/>
                <a:stretch>
                  <a:fillRect l="-812" t="-1716" r="-464"/>
                </a:stretch>
              </a:blipFill>
            </p:spPr>
            <p:txBody>
              <a:bodyPr/>
              <a:lstStyle/>
              <a:p>
                <a:r>
                  <a:rPr lang="zh-CN" altLang="en-US">
                    <a:noFill/>
                  </a:rPr>
                  <a:t> </a:t>
                </a:r>
              </a:p>
            </p:txBody>
          </p:sp>
        </mc:Fallback>
      </mc:AlternateContent>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5" r:id="rId10" imgW="914400" imgH="215900" progId="Equation.KSEE3">
                  <p:embed/>
                </p:oleObj>
              </mc:Choice>
              <mc:Fallback>
                <p:oleObj r:id="rId10" imgW="914400" imgH="215900" progId="Equation.KSEE3">
                  <p:embed/>
                  <p:pic>
                    <p:nvPicPr>
                      <p:cNvPr id="0" name="图片 1025"/>
                      <p:cNvPicPr/>
                      <p:nvPr/>
                    </p:nvPicPr>
                    <p:blipFill>
                      <a:blip r:embed="rId11"/>
                      <a:stretch>
                        <a:fillRect/>
                      </a:stretch>
                    </p:blipFill>
                    <p:spPr>
                      <a:xfrm>
                        <a:off x="5638800" y="3321050"/>
                        <a:ext cx="914400" cy="215900"/>
                      </a:xfrm>
                      <a:prstGeom prst="rect">
                        <a:avLst/>
                      </a:prstGeom>
                    </p:spPr>
                  </p:pic>
                </p:oleObj>
              </mc:Fallback>
            </mc:AlternateContent>
          </a:graphicData>
        </a:graphic>
      </p:graphicFrame>
      <p:pic>
        <p:nvPicPr>
          <p:cNvPr id="4" name="图片 3"/>
          <p:cNvPicPr>
            <a:picLocks noChangeAspect="1"/>
          </p:cNvPicPr>
          <p:nvPr/>
        </p:nvPicPr>
        <p:blipFill>
          <a:blip r:embed="rId12"/>
          <a:stretch>
            <a:fillRect/>
          </a:stretch>
        </p:blipFill>
        <p:spPr>
          <a:xfrm>
            <a:off x="1235710" y="3321050"/>
            <a:ext cx="4161790" cy="6381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zh-CN" altLang="en-US" sz="4000" dirty="0"/>
              <a:t>题解</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4"/>
                </p:custDataLst>
              </p:nvPr>
            </p:nvSpPr>
            <p:spPr>
              <a:xfrm>
                <a:off x="838200" y="1536645"/>
                <a:ext cx="10515600" cy="4974328"/>
              </a:xfrm>
            </p:spPr>
            <p:txBody>
              <a:bodyPr>
                <a:noAutofit/>
              </a:bodyPr>
              <a:lstStyle/>
              <a:p>
                <a:r>
                  <a:rPr lang="zh-CN" altLang="en-US" sz="2400" dirty="0"/>
                  <a:t>非常明显的二分答案</a:t>
                </a:r>
              </a:p>
              <a:p>
                <a:r>
                  <a:rPr lang="zh-CN" altLang="en-US" sz="2400" dirty="0"/>
                  <a:t>二分检验值中的</a:t>
                </a:r>
                <a:r>
                  <a:rPr lang="en-US" altLang="zh-CN" sz="2400" dirty="0"/>
                  <a:t>wi,</a:t>
                </a:r>
                <a:r>
                  <a:rPr lang="zh-CN" altLang="en-US" sz="2400" dirty="0"/>
                  <a:t>计算出对于当前</a:t>
                </a:r>
                <a:r>
                  <a:rPr lang="en-US" altLang="zh-CN" sz="2400" dirty="0"/>
                  <a:t>wi</a:t>
                </a:r>
                <a:r>
                  <a:rPr lang="zh-CN" altLang="en-US" sz="2400" dirty="0"/>
                  <a:t>的所有区间的检验值</a:t>
                </a:r>
              </a:p>
              <a:p>
                <a:r>
                  <a:rPr lang="zh-CN" altLang="en-US" sz="2400" dirty="0"/>
                  <a:t>这样的复杂度从暴力 </a:t>
                </a:r>
                <a14:m>
                  <m:oMath xmlns:m="http://schemas.openxmlformats.org/officeDocument/2006/math">
                    <m:r>
                      <a:rPr lang="en-US" altLang="zh-CN" sz="2400" i="1" dirty="0" smtClean="0">
                        <a:latin typeface="Cambria Math" panose="02040503050406030204" pitchFamily="18" charset="0"/>
                      </a:rPr>
                      <m:t>𝑂</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3</m:t>
                        </m:r>
                      </m:sup>
                    </m:sSup>
                    <m:r>
                      <a:rPr lang="zh-CN" altLang="en-US" sz="2400" i="1" dirty="0">
                        <a:latin typeface="Cambria Math" panose="02040503050406030204" pitchFamily="18" charset="0"/>
                      </a:rPr>
                      <m:t>）</m:t>
                    </m:r>
                  </m:oMath>
                </a14:m>
                <a:r>
                  <a:rPr lang="zh-CN" altLang="en-US" sz="2400" dirty="0"/>
                  <a:t>降到 </a:t>
                </a:r>
                <a14:m>
                  <m:oMath xmlns:m="http://schemas.openxmlformats.org/officeDocument/2006/math">
                    <m:r>
                      <a:rPr lang="en-US" altLang="zh-CN" sz="2400" i="1" dirty="0" smtClean="0">
                        <a:latin typeface="Cambria Math" panose="02040503050406030204" pitchFamily="18" charset="0"/>
                      </a:rPr>
                      <m:t>𝑂</m:t>
                    </m:r>
                    <m:r>
                      <a:rPr lang="zh-CN" altLang="en-US" sz="2400" i="1" dirty="0">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rPr>
                      <m:t>² </m:t>
                    </m:r>
                    <m:r>
                      <a:rPr lang="en-US" altLang="zh-CN" sz="2400" i="1" dirty="0">
                        <a:latin typeface="Cambria Math" panose="02040503050406030204" pitchFamily="18" charset="0"/>
                      </a:rPr>
                      <m:t>𝑙𝑜𝑔𝑛</m:t>
                    </m:r>
                    <m:r>
                      <a:rPr lang="zh-CN" altLang="en-US" sz="2400" i="1" dirty="0">
                        <a:latin typeface="Cambria Math" panose="02040503050406030204" pitchFamily="18" charset="0"/>
                      </a:rPr>
                      <m:t>）</m:t>
                    </m:r>
                    <m:r>
                      <a:rPr lang="zh-CN" altLang="en-US" sz="2400" i="1" strike="sngStrike" dirty="0">
                        <a:solidFill>
                          <a:schemeClr val="tx1"/>
                        </a:solidFill>
                        <a:uFillTx/>
                        <a:latin typeface="Cambria Math" panose="02040503050406030204" pitchFamily="18" charset="0"/>
                      </a:rPr>
                      <m:t>（</m:t>
                    </m:r>
                  </m:oMath>
                </a14:m>
                <a:r>
                  <a:rPr lang="zh-CN" altLang="en-US" sz="2400" strike="sngStrike" dirty="0">
                    <a:solidFill>
                      <a:schemeClr val="tx1"/>
                    </a:solidFill>
                    <a:uFillTx/>
                  </a:rPr>
                  <a:t>然后</a:t>
                </a:r>
                <a:r>
                  <a:rPr lang="en-US" altLang="zh-CN" sz="2400" strike="sngStrike" dirty="0">
                    <a:solidFill>
                      <a:schemeClr val="tx1"/>
                    </a:solidFill>
                    <a:uFillTx/>
                  </a:rPr>
                  <a:t>tle</a:t>
                </a:r>
              </a:p>
              <a:p>
                <a:pPr marL="0" indent="0">
                  <a:buNone/>
                </a:pPr>
                <a:endParaRPr lang="en-US" altLang="zh-CN" sz="2400" strike="sngStrike" dirty="0">
                  <a:solidFill>
                    <a:schemeClr val="tx1"/>
                  </a:solidFill>
                  <a:uFillTx/>
                </a:endParaRPr>
              </a:p>
              <a:p>
                <a:r>
                  <a:rPr lang="zh-CN" altLang="en-US" sz="2400" dirty="0">
                    <a:solidFill>
                      <a:schemeClr val="tx1"/>
                    </a:solidFill>
                    <a:uFillTx/>
                  </a:rPr>
                  <a:t>最后前缀和优化即可</a:t>
                </a:r>
              </a:p>
              <a:p>
                <a:pPr marL="0" indent="0">
                  <a:buNone/>
                </a:pPr>
                <a:endParaRPr lang="en-US" altLang="zh-CN" sz="2400" strike="sngStrike" dirty="0">
                  <a:solidFill>
                    <a:schemeClr val="tx1"/>
                  </a:solidFill>
                  <a:uFillTx/>
                </a:endParaRPr>
              </a:p>
              <a:p>
                <a:endParaRPr lang="zh-CN" altLang="en-US" sz="2400" dirty="0"/>
              </a:p>
              <a:p>
                <a:pPr marL="0" indent="0">
                  <a:buNone/>
                </a:pPr>
                <a:endParaRPr lang="zh-CN" altLang="en-US" sz="2400" dirty="0"/>
              </a:p>
              <a:p>
                <a:pPr marL="0" indent="0">
                  <a:buNone/>
                </a:pPr>
                <a:endParaRPr lang="zh-CN" altLang="en-US" dirty="0"/>
              </a:p>
              <a:p>
                <a:pPr marL="0" indent="0">
                  <a:buNone/>
                </a:pPr>
                <a:r>
                  <a:rPr lang="zh-CN" altLang="en-US" sz="2400" dirty="0"/>
                  <a:t>                                                      </a:t>
                </a:r>
              </a:p>
              <a:p>
                <a:pPr marL="0" indent="0">
                  <a:buNone/>
                </a:pP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7"/>
                </p:custDataLst>
              </p:nvPr>
            </p:nvSpPr>
            <p:spPr>
              <a:xfrm>
                <a:off x="838200" y="1536645"/>
                <a:ext cx="10515600" cy="4974328"/>
              </a:xfrm>
              <a:blipFill>
                <a:blip r:embed="rId8"/>
                <a:stretch>
                  <a:fillRect l="-812" t="-2083"/>
                </a:stretch>
              </a:blipFill>
            </p:spPr>
            <p:txBody>
              <a:bodyPr/>
              <a:lstStyle/>
              <a:p>
                <a:r>
                  <a:rPr lang="zh-CN" altLang="en-US">
                    <a:noFill/>
                  </a:rPr>
                  <a:t> </a:t>
                </a:r>
              </a:p>
            </p:txBody>
          </p:sp>
        </mc:Fallback>
      </mc:AlternateContent>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6" r:id="rId9" imgW="914400" imgH="215900" progId="Equation.KSEE3">
                  <p:embed/>
                </p:oleObj>
              </mc:Choice>
              <mc:Fallback>
                <p:oleObj r:id="rId9" imgW="914400" imgH="215900" progId="Equation.KSEE3">
                  <p:embed/>
                  <p:pic>
                    <p:nvPicPr>
                      <p:cNvPr id="0" name="图片 1025"/>
                      <p:cNvPicPr/>
                      <p:nvPr/>
                    </p:nvPicPr>
                    <p:blipFill>
                      <a:blip r:embed="rId10"/>
                      <a:stretch>
                        <a:fillRect/>
                      </a:stretch>
                    </p:blipFill>
                    <p:spPr>
                      <a:xfrm>
                        <a:off x="5638800" y="3321050"/>
                        <a:ext cx="914400" cy="21590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en-US" sz="4000" dirty="0">
                <a:hlinkClick r:id="rId7" action="ppaction://hlinkfile"/>
              </a:rPr>
              <a:t>BZOJ 3969</a:t>
            </a:r>
            <a:r>
              <a:rPr lang="en-US" sz="4000" dirty="0"/>
              <a:t> Low Power</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4"/>
                </p:custDataLst>
              </p:nvPr>
            </p:nvSpPr>
            <p:spPr>
              <a:xfrm>
                <a:off x="838200" y="1536645"/>
                <a:ext cx="10515600" cy="4974328"/>
              </a:xfrm>
            </p:spPr>
            <p:txBody>
              <a:bodyPr>
                <a:noAutofit/>
              </a:bodyPr>
              <a:lstStyle/>
              <a:p>
                <a:r>
                  <a:rPr lang="zh-CN" altLang="en-US" sz="2400" dirty="0"/>
                  <a:t>有n个机器，每个机器有2个芯片，每个芯片可以放k个电池。</a:t>
                </a:r>
              </a:p>
              <a:p>
                <a:r>
                  <a:rPr lang="zh-CN" altLang="en-US" sz="2400" dirty="0"/>
                  <a:t>每个芯片能量是k个电池的能量的最小值。</a:t>
                </a:r>
              </a:p>
              <a:p>
                <a:r>
                  <a:rPr lang="zh-CN" altLang="en-US" sz="2400" dirty="0"/>
                  <a:t>两个芯片的能量之差越小，这个机器就工作的越好。</a:t>
                </a:r>
              </a:p>
              <a:p>
                <a:r>
                  <a:rPr lang="zh-CN" altLang="en-US" sz="2400" dirty="0"/>
                  <a:t>现在有2nk个电池，已知它们的能量，我们要把它们放在n个机器上的芯片上，使得所有机器的能量之差的最大值最小。</a:t>
                </a:r>
              </a:p>
              <a:p>
                <a14:m>
                  <m:oMath xmlns:m="http://schemas.openxmlformats.org/officeDocument/2006/math">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&lt;=1</m:t>
                    </m:r>
                    <m:r>
                      <a:rPr lang="en-US" altLang="zh-CN" sz="2400" i="1" dirty="0" smtClean="0">
                        <a:latin typeface="Cambria Math" panose="02040503050406030204" pitchFamily="18" charset="0"/>
                      </a:rPr>
                      <m:t>𝑒</m:t>
                    </m:r>
                    <m:r>
                      <a:rPr lang="en-US" altLang="zh-CN" sz="2400" i="1" dirty="0" smtClean="0">
                        <a:latin typeface="Cambria Math" panose="02040503050406030204" pitchFamily="18" charset="0"/>
                      </a:rPr>
                      <m:t>6</m:t>
                    </m:r>
                  </m:oMath>
                </a14:m>
                <a:endParaRPr lang="en-US" altLang="zh-CN" sz="2400" dirty="0"/>
              </a:p>
              <a:p>
                <a:pPr marL="0" indent="0">
                  <a:buNone/>
                </a:pPr>
                <a:endParaRPr lang="zh-CN" altLang="en-US" dirty="0"/>
              </a:p>
              <a:p>
                <a:pPr marL="0" indent="0">
                  <a:buNone/>
                </a:pPr>
                <a:r>
                  <a:rPr lang="zh-CN" altLang="en-US" sz="2400" dirty="0"/>
                  <a:t>                                                      </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8"/>
                </p:custDataLst>
              </p:nvPr>
            </p:nvSpPr>
            <p:spPr>
              <a:xfrm>
                <a:off x="838200" y="1536645"/>
                <a:ext cx="10515600" cy="4974328"/>
              </a:xfrm>
              <a:blipFill>
                <a:blip r:embed="rId9"/>
                <a:stretch>
                  <a:fillRect l="-812" t="-2083"/>
                </a:stretch>
              </a:blipFill>
            </p:spPr>
            <p:txBody>
              <a:bodyPr/>
              <a:lstStyle/>
              <a:p>
                <a:r>
                  <a:rPr lang="zh-CN" altLang="en-US">
                    <a:noFill/>
                  </a:rPr>
                  <a:t> </a:t>
                </a:r>
              </a:p>
            </p:txBody>
          </p:sp>
        </mc:Fallback>
      </mc:AlternateContent>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84" r:id="rId10" imgW="914400" imgH="215900" progId="Equation.KSEE3">
                  <p:embed/>
                </p:oleObj>
              </mc:Choice>
              <mc:Fallback>
                <p:oleObj r:id="rId10" imgW="914400" imgH="215900" progId="Equation.KSEE3">
                  <p:embed/>
                  <p:pic>
                    <p:nvPicPr>
                      <p:cNvPr id="0" name="图片 1025"/>
                      <p:cNvPicPr/>
                      <p:nvPr/>
                    </p:nvPicPr>
                    <p:blipFill>
                      <a:blip r:embed="rId11"/>
                      <a:stretch>
                        <a:fillRect/>
                      </a:stretch>
                    </p:blipFill>
                    <p:spPr>
                      <a:xfrm>
                        <a:off x="5638800" y="3321050"/>
                        <a:ext cx="914400" cy="215900"/>
                      </a:xfrm>
                      <a:prstGeom prst="rect">
                        <a:avLst/>
                      </a:prstGeom>
                    </p:spPr>
                  </p:pic>
                </p:oleObj>
              </mc:Fallback>
            </mc:AlternateContent>
          </a:graphicData>
        </a:graphic>
      </p:graphicFrame>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题解</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sz="2400" dirty="0"/>
                  <a:t>很容易可以看出一台机器上的两块最小电池必定为值大小相邻的两块电池，才能达到最优解</a:t>
                </a:r>
              </a:p>
              <a:p>
                <a:r>
                  <a:rPr lang="zh-CN" altLang="en-US" sz="2400" dirty="0"/>
                  <a:t>若存在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&gt;1)</m:t>
                    </m:r>
                    <m:r>
                      <a:rPr lang="zh-CN" altLang="en-US" i="1">
                        <a:latin typeface="Cambria Math" panose="02040503050406030204" pitchFamily="18" charset="0"/>
                      </a:rPr>
                      <m:t>使</m:t>
                    </m:r>
                  </m:oMath>
                </a14:m>
                <a:r>
                  <a:rPr lang="zh-CN" altLang="en-US" sz="2400" dirty="0"/>
                  <a:t>一台机器</a:t>
                </a:r>
                <a:r>
                  <a:rPr lang="zh-CN" altLang="en-US" dirty="0"/>
                  <a:t>工作的好，那么必定存在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使得</m:t>
                    </m:r>
                  </m:oMath>
                </a14:m>
                <a:r>
                  <a:rPr lang="zh-CN" altLang="en-US" sz="2400" dirty="0"/>
                  <a:t>解更优</a:t>
                </a:r>
                <a:endParaRPr lang="en-US" altLang="zh-CN" sz="2400" dirty="0"/>
              </a:p>
              <a:p>
                <a:r>
                  <a:rPr lang="zh-CN" altLang="en-US" dirty="0"/>
                  <a:t>二分出一个答案</a:t>
                </a:r>
                <a:r>
                  <a:rPr lang="en-US" altLang="zh-CN" dirty="0"/>
                  <a:t>mid,</a:t>
                </a:r>
                <a:r>
                  <a:rPr lang="zh-CN" altLang="en-US" dirty="0"/>
                  <a:t>作为所有机器能量差的限制值，看一看能不能选出</a:t>
                </a:r>
                <a:r>
                  <a:rPr lang="en-US" altLang="zh-CN" dirty="0"/>
                  <a:t>2</a:t>
                </a:r>
                <a:r>
                  <a:rPr lang="zh-CN" altLang="en-US" dirty="0"/>
                  <a:t>*</a:t>
                </a:r>
                <a:r>
                  <a:rPr lang="en-US" altLang="zh-CN" dirty="0"/>
                  <a:t>n</a:t>
                </a:r>
                <a:r>
                  <a:rPr lang="zh-CN" altLang="en-US" dirty="0"/>
                  <a:t>对连续的电池使得其差值小于等于</a:t>
                </a:r>
                <a:r>
                  <a:rPr lang="en-US" altLang="zh-CN" dirty="0"/>
                  <a:t>mid</a:t>
                </a:r>
              </a:p>
              <a:p>
                <a:r>
                  <a:rPr lang="zh-CN" altLang="en-US" dirty="0"/>
                  <a:t>如果能选出，再判断能不能将剩下的电池放进机器且不作为任何机器的芯片能量</a:t>
                </a:r>
              </a:p>
              <a:p>
                <a:pPr marL="0" indent="0">
                  <a:buNone/>
                </a:pPr>
                <a:r>
                  <a:rPr lang="zh-CN" altLang="en-US" sz="2400" dirty="0"/>
                  <a:t>                                                      </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6"/>
                </p:custDataLst>
              </p:nvPr>
            </p:nvSpPr>
            <p:spPr>
              <a:xfrm>
                <a:off x="838200" y="1536645"/>
                <a:ext cx="10515600" cy="4974328"/>
              </a:xfrm>
              <a:blipFill>
                <a:blip r:embed="rId7"/>
                <a:stretch>
                  <a:fillRect l="-812" t="-1716" r="-464"/>
                </a:stretch>
              </a:blipFill>
            </p:spPr>
            <p:txBody>
              <a:bodyPr/>
              <a:lstStyle/>
              <a:p>
                <a:r>
                  <a:rPr lang="zh-CN" altLang="en-US">
                    <a:noFill/>
                  </a:rPr>
                  <a:t> </a:t>
                </a:r>
              </a:p>
            </p:txBody>
          </p:sp>
        </mc:Fallback>
      </mc:AlternateContent>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en-US" altLang="zh-CN" sz="4000" dirty="0">
                <a:hlinkClick r:id="rId7" action="ppaction://hlinkfile"/>
              </a:rPr>
              <a:t>Codeforces 460C</a:t>
            </a:r>
            <a:r>
              <a:rPr lang="en-US" altLang="zh-CN" sz="4000" dirty="0"/>
              <a:t> Present</a:t>
            </a:r>
          </a:p>
        </p:txBody>
      </p:sp>
      <p:sp>
        <p:nvSpPr>
          <p:cNvPr id="3" name="内容占位符 2"/>
          <p:cNvSpPr>
            <a:spLocks noGrp="1"/>
          </p:cNvSpPr>
          <p:nvPr>
            <p:ph idx="1"/>
            <p:custDataLst>
              <p:tags r:id="rId4"/>
            </p:custDataLst>
          </p:nvPr>
        </p:nvSpPr>
        <p:spPr>
          <a:xfrm>
            <a:off x="838200" y="1536645"/>
            <a:ext cx="10515600" cy="4974328"/>
          </a:xfrm>
        </p:spPr>
        <p:txBody>
          <a:bodyPr>
            <a:noAutofit/>
          </a:bodyPr>
          <a:lstStyle/>
          <a:p>
            <a:pPr fontAlgn="auto">
              <a:lnSpc>
                <a:spcPct val="100000"/>
              </a:lnSpc>
            </a:pPr>
            <a:r>
              <a:rPr lang="zh-CN" altLang="en-US" sz="2400" dirty="0"/>
              <a:t>给定N朵花的原先的高度</a:t>
            </a:r>
            <a:r>
              <a:rPr lang="en-US" altLang="zh-CN" sz="2400" dirty="0"/>
              <a:t>ai</a:t>
            </a:r>
            <a:r>
              <a:rPr lang="zh-CN" altLang="en-US" sz="2400" dirty="0"/>
              <a:t>，从左到右排列，最多浇水m天，每天只能浇一次，每次使得连续的w朵花的高度增长1，问最后最矮的花的高度最高是多少。</a:t>
            </a:r>
          </a:p>
          <a:p>
            <a:pPr fontAlgn="auto">
              <a:lnSpc>
                <a:spcPct val="100000"/>
              </a:lnSpc>
            </a:pPr>
            <a:r>
              <a:rPr lang="zh-CN" altLang="en-US" sz="2400" dirty="0"/>
              <a:t>1 ≤ w ≤ n ≤ 1</a:t>
            </a:r>
            <a:r>
              <a:rPr lang="en-US" altLang="zh-CN" sz="2400" dirty="0"/>
              <a:t>e</a:t>
            </a:r>
            <a:r>
              <a:rPr lang="zh-CN" altLang="en-US" sz="2400" dirty="0"/>
              <a:t>5; 1 ≤ m ≤ 1</a:t>
            </a:r>
            <a:r>
              <a:rPr lang="en-US" altLang="zh-CN" sz="2400" dirty="0"/>
              <a:t>e</a:t>
            </a:r>
            <a:r>
              <a:rPr lang="zh-CN" altLang="en-US" sz="2400" dirty="0"/>
              <a:t>5</a:t>
            </a:r>
          </a:p>
          <a:p>
            <a:pPr fontAlgn="auto">
              <a:lnSpc>
                <a:spcPct val="100000"/>
              </a:lnSpc>
            </a:pPr>
            <a:r>
              <a:rPr lang="zh-CN" altLang="en-US" sz="2400" dirty="0"/>
              <a:t>1 ≤ ai ≤ 1</a:t>
            </a:r>
            <a:r>
              <a:rPr lang="en-US" altLang="zh-CN" sz="2400" dirty="0"/>
              <a:t>e</a:t>
            </a:r>
            <a:r>
              <a:rPr lang="zh-CN" altLang="en-US" sz="2400" dirty="0"/>
              <a:t>9</a:t>
            </a:r>
          </a:p>
          <a:p>
            <a:pPr marL="0" indent="0">
              <a:buNone/>
            </a:pPr>
            <a:endParaRPr lang="zh-CN" altLang="en-US" dirty="0"/>
          </a:p>
          <a:p>
            <a:pPr marL="0" indent="0">
              <a:buNone/>
            </a:pPr>
            <a:r>
              <a:rPr lang="zh-CN" altLang="en-US" sz="2400" dirty="0"/>
              <a:t>                                                      </a:t>
            </a:r>
            <a:endParaRPr lang="en-US" altLang="zh-CN" sz="2400"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104" r:id="rId8" imgW="914400" imgH="215900" progId="Equation.KSEE3">
                  <p:embed/>
                </p:oleObj>
              </mc:Choice>
              <mc:Fallback>
                <p:oleObj r:id="rId8" imgW="914400" imgH="215900" progId="Equation.KSEE3">
                  <p:embed/>
                  <p:pic>
                    <p:nvPicPr>
                      <p:cNvPr id="0" name="图片 1025"/>
                      <p:cNvPicPr/>
                      <p:nvPr/>
                    </p:nvPicPr>
                    <p:blipFill>
                      <a:blip r:embed="rId9"/>
                      <a:stretch>
                        <a:fillRect/>
                      </a:stretch>
                    </p:blipFill>
                    <p:spPr>
                      <a:xfrm>
                        <a:off x="5638800" y="3321050"/>
                        <a:ext cx="914400" cy="215900"/>
                      </a:xfrm>
                      <a:prstGeom prst="rect">
                        <a:avLst/>
                      </a:prstGeom>
                    </p:spPr>
                  </p:pic>
                </p:oleObj>
              </mc:Fallback>
            </mc:AlternateContent>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题解</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sz="2400" dirty="0"/>
                  <a:t>很显然的最大值最小化问题</a:t>
                </a:r>
              </a:p>
              <a:p>
                <a:r>
                  <a:rPr lang="zh-CN" altLang="en-US" sz="2400" dirty="0"/>
                  <a:t>但乍一看并没有什么东西满足单调性能拿来二分呢</a:t>
                </a:r>
                <a:endParaRPr lang="en-US" altLang="zh-CN" sz="2400" dirty="0"/>
              </a:p>
              <a:p>
                <a:r>
                  <a:rPr lang="zh-CN" altLang="en-US" dirty="0"/>
                  <a:t>答案要求</a:t>
                </a:r>
                <a:r>
                  <a:rPr lang="en-US" altLang="zh-CN" dirty="0"/>
                  <a:t>m</a:t>
                </a:r>
                <a:r>
                  <a:rPr lang="zh-CN" altLang="en-US" dirty="0"/>
                  <a:t>天后最矮的花的最大高度，可以二分一个高度，看</a:t>
                </a:r>
                <a:r>
                  <a:rPr lang="en-US" altLang="zh-CN" dirty="0"/>
                  <a:t>m</a:t>
                </a:r>
                <a:r>
                  <a:rPr lang="zh-CN" altLang="en-US" dirty="0"/>
                  <a:t>天后能不能所有花至少达到这个高度</a:t>
                </a:r>
                <a:endParaRPr lang="en-US" altLang="zh-CN" dirty="0"/>
              </a:p>
              <a:p>
                <a:endParaRPr lang="en-US" altLang="zh-CN" dirty="0"/>
              </a:p>
              <a:p>
                <a:r>
                  <a:rPr lang="zh-CN" altLang="en-US" dirty="0"/>
                  <a:t>如果想到了二分思路这道题其实并不难，但由于这道题要维护区间，所以网上很多代码是线段树的代码</a:t>
                </a:r>
                <a:r>
                  <a:rPr lang="en-US" altLang="zh-CN" dirty="0" err="1"/>
                  <a:t>emmmmmm</a:t>
                </a:r>
                <a:r>
                  <a:rPr lang="en-US" altLang="zh-CN" dirty="0"/>
                  <a:t> </a:t>
                </a:r>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zh-CN" altLang="en-US" i="1" dirty="0">
                        <a:latin typeface="Cambria Math" panose="02040503050406030204" pitchFamily="18" charset="0"/>
                      </a:rPr>
                      <m:t>（</m:t>
                    </m:r>
                    <m:r>
                      <a:rPr lang="en-US" altLang="zh-CN" i="1" dirty="0" smtClean="0">
                        <a:latin typeface="Cambria Math" panose="02040503050406030204" pitchFamily="18" charset="0"/>
                      </a:rPr>
                      <m:t>𝑛𝑙𝑜𝑔</m:t>
                    </m:r>
                    <m:r>
                      <a:rPr lang="en-US" altLang="zh-CN" i="1" dirty="0" smtClean="0">
                        <a:latin typeface="Cambria Math" panose="02040503050406030204" pitchFamily="18" charset="0"/>
                      </a:rPr>
                      <m:t>²</m:t>
                    </m:r>
                    <m:r>
                      <a:rPr lang="en-US" altLang="zh-CN" i="1" dirty="0" smtClean="0">
                        <a:latin typeface="Cambria Math" panose="02040503050406030204" pitchFamily="18" charset="0"/>
                      </a:rPr>
                      <m:t>𝑛</m:t>
                    </m:r>
                    <m:r>
                      <a:rPr lang="zh-CN" altLang="en-US" i="1" dirty="0">
                        <a:latin typeface="Cambria Math" panose="02040503050406030204" pitchFamily="18" charset="0"/>
                      </a:rPr>
                      <m:t>）</m:t>
                    </m:r>
                  </m:oMath>
                </a14:m>
                <a:endParaRPr lang="en-US" altLang="zh-CN" dirty="0"/>
              </a:p>
              <a:p>
                <a:r>
                  <a:rPr lang="zh-CN" altLang="en-US" dirty="0"/>
                  <a:t>这道题其实可以用一个很妙的处理方法在很短的代码内维护区间高度</a:t>
                </a:r>
                <a:endParaRPr lang="en-US" altLang="zh-CN" dirty="0"/>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zh-CN" altLang="en-US" i="1" dirty="0">
                        <a:latin typeface="Cambria Math" panose="02040503050406030204" pitchFamily="18" charset="0"/>
                      </a:rPr>
                      <m:t>（</m:t>
                    </m:r>
                    <m:r>
                      <a:rPr lang="en-US" altLang="zh-CN" i="1" dirty="0" err="1" smtClean="0">
                        <a:latin typeface="Cambria Math" panose="02040503050406030204" pitchFamily="18" charset="0"/>
                      </a:rPr>
                      <m:t>𝑛𝑙𝑜𝑔𝑛</m:t>
                    </m:r>
                    <m:r>
                      <a:rPr lang="zh-CN" altLang="en-US" i="1" dirty="0" err="1">
                        <a:latin typeface="Cambria Math" panose="02040503050406030204" pitchFamily="18" charset="0"/>
                      </a:rPr>
                      <m:t>）</m:t>
                    </m:r>
                  </m:oMath>
                </a14:m>
                <a:endParaRPr lang="en-US" altLang="zh-CN" dirty="0"/>
              </a:p>
              <a:p>
                <a:endParaRPr lang="zh-CN" altLang="en-US" sz="2400" dirty="0"/>
              </a:p>
              <a:p>
                <a:endParaRPr lang="zh-CN" altLang="en-US" sz="2400" dirty="0"/>
              </a:p>
              <a:p>
                <a:endParaRPr lang="zh-CN" altLang="en-US" sz="2400" i="1" dirty="0"/>
              </a:p>
              <a:p>
                <a:pPr marL="0" indent="0">
                  <a:buNone/>
                </a:pPr>
                <a:endParaRPr lang="zh-CN" altLang="en-US" sz="2400" i="1" dirty="0"/>
              </a:p>
              <a:p>
                <a:pPr marL="0" indent="0">
                  <a:buNone/>
                </a:pPr>
                <a:r>
                  <a:rPr lang="zh-CN" altLang="en-US" sz="2400" dirty="0"/>
                  <a:t>                                                      </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6"/>
                </p:custDataLst>
              </p:nvPr>
            </p:nvSpPr>
            <p:spPr>
              <a:xfrm>
                <a:off x="838200" y="1536645"/>
                <a:ext cx="10515600" cy="4974328"/>
              </a:xfrm>
              <a:blipFill>
                <a:blip r:embed="rId7"/>
                <a:stretch>
                  <a:fillRect l="-812" t="-2083" r="-464"/>
                </a:stretch>
              </a:blipFill>
            </p:spPr>
            <p:txBody>
              <a:bodyPr/>
              <a:lstStyle/>
              <a:p>
                <a:r>
                  <a:rPr lang="zh-CN" altLang="en-US">
                    <a:noFill/>
                  </a:rPr>
                  <a:t> </a:t>
                </a:r>
              </a:p>
            </p:txBody>
          </p:sp>
        </mc:Fallback>
      </mc:AlternateContent>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2585720" y="2219325"/>
            <a:ext cx="7020560" cy="2419350"/>
          </a:xfrm>
        </p:spPr>
        <p:txBody>
          <a:bodyPr>
            <a:noAutofit/>
          </a:bodyPr>
          <a:lstStyle/>
          <a:p>
            <a:pPr marL="0" indent="0" algn="ctr">
              <a:buNone/>
            </a:pPr>
            <a:r>
              <a:rPr lang="en-US" altLang="zh-CN" sz="4800" dirty="0"/>
              <a:t>Sec.2</a:t>
            </a:r>
          </a:p>
          <a:p>
            <a:pPr marL="0" indent="0" algn="ctr">
              <a:buNone/>
            </a:pPr>
            <a:r>
              <a:rPr lang="zh-CN" altLang="en-US" sz="4800" dirty="0"/>
              <a:t>二分答案综合题</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en-US" altLang="zh-CN" sz="4000" dirty="0">
                <a:hlinkClick r:id="rId7" action="ppaction://hlinkfile"/>
              </a:rPr>
              <a:t>POJ 3228</a:t>
            </a:r>
            <a:r>
              <a:rPr lang="en-US" altLang="zh-CN" sz="4000" dirty="0"/>
              <a:t> Gold Transportation</a:t>
            </a:r>
          </a:p>
        </p:txBody>
      </p:sp>
      <p:sp>
        <p:nvSpPr>
          <p:cNvPr id="3" name="内容占位符 2"/>
          <p:cNvSpPr>
            <a:spLocks noGrp="1"/>
          </p:cNvSpPr>
          <p:nvPr>
            <p:ph idx="1"/>
            <p:custDataLst>
              <p:tags r:id="rId4"/>
            </p:custDataLst>
          </p:nvPr>
        </p:nvSpPr>
        <p:spPr>
          <a:xfrm>
            <a:off x="838200" y="1508070"/>
            <a:ext cx="10515600" cy="4974328"/>
          </a:xfrm>
        </p:spPr>
        <p:txBody>
          <a:bodyPr>
            <a:noAutofit/>
          </a:bodyPr>
          <a:lstStyle/>
          <a:p>
            <a:pPr marL="0" indent="0" fontAlgn="auto">
              <a:lnSpc>
                <a:spcPct val="100000"/>
              </a:lnSpc>
            </a:pPr>
            <a:r>
              <a:rPr lang="en-US" altLang="zh-CN" dirty="0"/>
              <a:t> </a:t>
            </a:r>
            <a:r>
              <a:rPr lang="zh-CN" altLang="en-US" dirty="0"/>
              <a:t>给出n个城市， 每个城市有一个仓库， 仓库有容量限制， 同时每个城市也有一些货物， 货物必须放到仓库中。 </a:t>
            </a:r>
          </a:p>
          <a:p>
            <a:pPr marL="0" indent="0" fontAlgn="auto">
              <a:lnSpc>
                <a:spcPct val="100000"/>
              </a:lnSpc>
            </a:pPr>
            <a:r>
              <a:rPr lang="zh-CN" altLang="en-US" dirty="0"/>
              <a:t> 城市之间有</a:t>
            </a:r>
            <a:r>
              <a:rPr lang="en-US" altLang="zh-CN" dirty="0"/>
              <a:t>m</a:t>
            </a:r>
            <a:r>
              <a:rPr lang="zh-CN" altLang="en-US" dirty="0"/>
              <a:t>条路相连， 每条路有长度。 因为有些城市的货物量大于仓库的容量， 所以要运到别的城市</a:t>
            </a:r>
            <a:r>
              <a:rPr lang="en-US" altLang="zh-CN" dirty="0"/>
              <a:t>.</a:t>
            </a:r>
          </a:p>
          <a:p>
            <a:pPr marL="0" indent="0" fontAlgn="auto">
              <a:lnSpc>
                <a:spcPct val="100000"/>
              </a:lnSpc>
            </a:pPr>
            <a:r>
              <a:rPr lang="zh-CN" altLang="en-US" dirty="0"/>
              <a:t> 求所有货物都放到仓库中时， 走过的路中， 最长的那条路最短的情况， 输出这条路的长度。</a:t>
            </a:r>
          </a:p>
          <a:p>
            <a:pPr marL="0" indent="0" fontAlgn="auto">
              <a:lnSpc>
                <a:spcPct val="100000"/>
              </a:lnSpc>
            </a:pPr>
            <a:r>
              <a:rPr lang="zh-CN" altLang="en-US" dirty="0">
                <a:sym typeface="+mn-ea"/>
              </a:rPr>
              <a:t>1 ≤ </a:t>
            </a:r>
            <a:r>
              <a:rPr lang="en-US" altLang="zh-CN" dirty="0">
                <a:sym typeface="+mn-ea"/>
              </a:rPr>
              <a:t>n</a:t>
            </a:r>
            <a:r>
              <a:rPr lang="zh-CN" altLang="en-US" dirty="0">
                <a:sym typeface="+mn-ea"/>
              </a:rPr>
              <a:t> ≤ </a:t>
            </a:r>
            <a:r>
              <a:rPr lang="en-US" dirty="0">
                <a:sym typeface="+mn-ea"/>
              </a:rPr>
              <a:t>200</a:t>
            </a:r>
            <a:r>
              <a:rPr lang="zh-CN" altLang="en-US" dirty="0">
                <a:sym typeface="+mn-ea"/>
              </a:rPr>
              <a:t>，1 ≤ </a:t>
            </a:r>
            <a:r>
              <a:rPr lang="en-US" altLang="zh-CN" dirty="0">
                <a:sym typeface="+mn-ea"/>
              </a:rPr>
              <a:t>m</a:t>
            </a:r>
            <a:r>
              <a:rPr lang="zh-CN" altLang="en-US" dirty="0">
                <a:sym typeface="+mn-ea"/>
              </a:rPr>
              <a:t>≤ </a:t>
            </a:r>
            <a:r>
              <a:rPr lang="en-US" dirty="0">
                <a:sym typeface="+mn-ea"/>
              </a:rPr>
              <a:t>n*(n-1)/2</a:t>
            </a:r>
            <a:r>
              <a:rPr lang="zh-CN" altLang="en-US" dirty="0">
                <a:sym typeface="+mn-ea"/>
              </a:rPr>
              <a:t>，1 ≤ </a:t>
            </a:r>
            <a:r>
              <a:rPr lang="en-US" altLang="zh-CN" dirty="0">
                <a:sym typeface="+mn-ea"/>
              </a:rPr>
              <a:t>w</a:t>
            </a:r>
            <a:r>
              <a:rPr lang="zh-CN" altLang="en-US" dirty="0">
                <a:sym typeface="+mn-ea"/>
              </a:rPr>
              <a:t>i ≤ 1</a:t>
            </a:r>
            <a:r>
              <a:rPr lang="en-US" altLang="zh-CN" dirty="0">
                <a:sym typeface="+mn-ea"/>
              </a:rPr>
              <a:t>e5</a:t>
            </a:r>
            <a:endParaRPr lang="zh-CN" altLang="en-US" dirty="0"/>
          </a:p>
          <a:p>
            <a:pPr marL="0" indent="0" fontAlgn="auto">
              <a:lnSpc>
                <a:spcPct val="100000"/>
              </a:lnSpc>
            </a:pPr>
            <a:endParaRPr lang="en-US" altLang="zh-CN" dirty="0">
              <a:sym typeface="+mn-ea"/>
            </a:endParaRPr>
          </a:p>
          <a:p>
            <a:pPr marL="0" indent="0" fontAlgn="auto">
              <a:lnSpc>
                <a:spcPct val="100000"/>
              </a:lnSpc>
            </a:pPr>
            <a:endParaRPr lang="en-US" dirty="0"/>
          </a:p>
          <a:p>
            <a:pPr marL="0" indent="0" fontAlgn="auto">
              <a:lnSpc>
                <a:spcPct val="100000"/>
              </a:lnSpc>
            </a:pPr>
            <a:endParaRPr lang="en-US" altLang="zh-CN" dirty="0"/>
          </a:p>
          <a:p>
            <a:pPr marL="0" indent="0">
              <a:buNone/>
            </a:pPr>
            <a:r>
              <a:rPr lang="zh-CN" altLang="en-US" sz="2400" dirty="0"/>
              <a:t>                                                      </a:t>
            </a:r>
            <a:endParaRPr lang="en-US" altLang="zh-CN" sz="2400"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9" r:id="rId8" imgW="914400" imgH="215900" progId="Equation.KSEE3">
                  <p:embed/>
                </p:oleObj>
              </mc:Choice>
              <mc:Fallback>
                <p:oleObj r:id="rId8" imgW="914400" imgH="215900" progId="Equation.KSEE3">
                  <p:embed/>
                  <p:pic>
                    <p:nvPicPr>
                      <p:cNvPr id="0" name="图片 1025"/>
                      <p:cNvPicPr/>
                      <p:nvPr/>
                    </p:nvPicPr>
                    <p:blipFill>
                      <a:blip r:embed="rId9"/>
                      <a:stretch>
                        <a:fillRect/>
                      </a:stretch>
                    </p:blipFill>
                    <p:spPr>
                      <a:xfrm>
                        <a:off x="5638800" y="3321050"/>
                        <a:ext cx="914400" cy="215900"/>
                      </a:xfrm>
                      <a:prstGeom prst="rect">
                        <a:avLst/>
                      </a:prstGeom>
                    </p:spPr>
                  </p:pic>
                </p:oleObj>
              </mc:Fallback>
            </mc:AlternateContent>
          </a:graphicData>
        </a:graphic>
      </p:graphicFrame>
      <p:pic>
        <p:nvPicPr>
          <p:cNvPr id="4" name="图片 3"/>
          <p:cNvPicPr>
            <a:picLocks noChangeAspect="1"/>
          </p:cNvPicPr>
          <p:nvPr/>
        </p:nvPicPr>
        <p:blipFill>
          <a:blip r:embed="rId10"/>
          <a:stretch>
            <a:fillRect/>
          </a:stretch>
        </p:blipFill>
        <p:spPr>
          <a:xfrm>
            <a:off x="7393305" y="3854450"/>
            <a:ext cx="3504565" cy="262826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题解</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dirty="0"/>
              <a:t>这种运输的题一看就是网络流</a:t>
            </a:r>
            <a:endParaRPr lang="en-US" altLang="zh-CN" dirty="0"/>
          </a:p>
          <a:p>
            <a:r>
              <a:rPr lang="zh-CN" altLang="en-US" dirty="0"/>
              <a:t>最大最小什么的也肯定是二分了</a:t>
            </a:r>
            <a:endParaRPr lang="en-US" altLang="zh-CN" dirty="0"/>
          </a:p>
          <a:p>
            <a:endParaRPr lang="en-US" altLang="zh-CN" dirty="0"/>
          </a:p>
          <a:p>
            <a:r>
              <a:rPr lang="zh-CN" altLang="en-US" dirty="0"/>
              <a:t>比较容易看出来的二分网络流</a:t>
            </a:r>
            <a:endParaRPr lang="en-US" altLang="zh-CN" dirty="0"/>
          </a:p>
          <a:p>
            <a:r>
              <a:rPr lang="zh-CN" altLang="en-US" dirty="0"/>
              <a:t>建立一个超级源点，每个有金矿的城市向源点连一条边，容量为该城市的金矿数</a:t>
            </a:r>
            <a:endParaRPr lang="en-US" altLang="zh-CN" dirty="0"/>
          </a:p>
          <a:p>
            <a:r>
              <a:rPr lang="zh-CN" altLang="en-US" dirty="0"/>
              <a:t>一个超级汇点，每个有仓库的城市向原点连一条边，容量为仓库容量</a:t>
            </a:r>
            <a:endParaRPr lang="en-US" altLang="zh-CN" dirty="0"/>
          </a:p>
          <a:p>
            <a:r>
              <a:rPr lang="zh-CN" altLang="en-US" dirty="0"/>
              <a:t>二分出一个值，将所有权值小于等于这个值的边在网络流中连接，跑网络流验证即可</a:t>
            </a:r>
            <a:endParaRPr lang="en-US" altLang="zh-CN" dirty="0"/>
          </a:p>
          <a:p>
            <a:pPr marL="0" indent="0">
              <a:buNone/>
            </a:pPr>
            <a:endParaRPr lang="en-US" altLang="zh-CN" dirty="0"/>
          </a:p>
          <a:p>
            <a:endParaRPr lang="en-US" altLang="zh-CN" dirty="0"/>
          </a:p>
          <a:p>
            <a:endParaRPr lang="en-US" altLang="zh-CN" dirty="0"/>
          </a:p>
          <a:p>
            <a:endParaRPr lang="en-US" altLang="zh-CN" sz="2400" dirty="0"/>
          </a:p>
          <a:p>
            <a:endParaRPr lang="zh-CN" altLang="en-US" sz="2400" dirty="0"/>
          </a:p>
          <a:p>
            <a:endParaRPr lang="zh-CN" altLang="en-US" sz="2400" dirty="0"/>
          </a:p>
          <a:p>
            <a:endParaRPr lang="zh-CN" altLang="en-US" sz="2400" i="1" dirty="0"/>
          </a:p>
          <a:p>
            <a:pPr marL="0" indent="0">
              <a:buNone/>
            </a:pPr>
            <a:endParaRPr lang="zh-CN" altLang="en-US" sz="2400" i="1" dirty="0"/>
          </a:p>
          <a:p>
            <a:pPr marL="0" indent="0">
              <a:buNone/>
            </a:pPr>
            <a:r>
              <a:rPr lang="zh-CN" altLang="en-US" sz="2400" dirty="0"/>
              <a:t>                                                      </a:t>
            </a:r>
            <a:endParaRPr lang="en-US" altLang="zh-CN" sz="2400" dirty="0"/>
          </a:p>
        </p:txBody>
      </p:sp>
    </p:spTree>
    <p:custDataLst>
      <p:tags r:id="rId1"/>
    </p:custDataLst>
    <p:extLst>
      <p:ext uri="{BB962C8B-B14F-4D97-AF65-F5344CB8AC3E}">
        <p14:creationId xmlns:p14="http://schemas.microsoft.com/office/powerpoint/2010/main" val="426948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434976"/>
            <a:ext cx="10515600" cy="895184"/>
          </a:xfrm>
        </p:spPr>
        <p:txBody>
          <a:bodyPr/>
          <a:lstStyle/>
          <a:p>
            <a:r>
              <a:rPr lang="en-US" sz="4000" dirty="0">
                <a:hlinkClick r:id="rId7" action="ppaction://hlinkfile"/>
              </a:rPr>
              <a:t>Noip 2015</a:t>
            </a:r>
            <a:r>
              <a:rPr lang="en-US" sz="4000" dirty="0"/>
              <a:t> D2 T3 </a:t>
            </a:r>
            <a:r>
              <a:rPr lang="zh-CN" altLang="en-US" sz="4000" dirty="0"/>
              <a:t>运输计划</a:t>
            </a:r>
            <a:r>
              <a:rPr lang="en-US" sz="4000" dirty="0"/>
              <a:t> </a:t>
            </a:r>
          </a:p>
        </p:txBody>
      </p:sp>
      <p:sp>
        <p:nvSpPr>
          <p:cNvPr id="3" name="内容占位符 2"/>
          <p:cNvSpPr>
            <a:spLocks noGrp="1"/>
          </p:cNvSpPr>
          <p:nvPr>
            <p:ph idx="1"/>
            <p:custDataLst>
              <p:tags r:id="rId4"/>
            </p:custDataLst>
          </p:nvPr>
        </p:nvSpPr>
        <p:spPr>
          <a:xfrm>
            <a:off x="838200" y="1536645"/>
            <a:ext cx="10515600" cy="4974328"/>
          </a:xfrm>
        </p:spPr>
        <p:txBody>
          <a:bodyPr>
            <a:noAutofit/>
          </a:bodyPr>
          <a:lstStyle/>
          <a:p>
            <a:r>
              <a:rPr lang="zh-CN" altLang="en-US" sz="2400" dirty="0"/>
              <a:t>有一棵</a:t>
            </a:r>
            <a:r>
              <a:rPr lang="en-US" altLang="zh-CN" sz="2400" dirty="0"/>
              <a:t>n</a:t>
            </a:r>
            <a:r>
              <a:rPr lang="zh-CN" altLang="en-US" sz="2400" dirty="0"/>
              <a:t>个节点，</a:t>
            </a:r>
            <a:r>
              <a:rPr lang="en-US" altLang="zh-CN" sz="2400" dirty="0"/>
              <a:t>n-1</a:t>
            </a:r>
            <a:r>
              <a:rPr lang="zh-CN" altLang="en-US" sz="2400" dirty="0"/>
              <a:t>条边的树，要求将一条边的权值变为0，使得所有运输计划的最大时间最小。</a:t>
            </a:r>
          </a:p>
          <a:p>
            <a:r>
              <a:rPr lang="zh-CN" altLang="en-US" dirty="0">
                <a:sym typeface="+mn-ea"/>
              </a:rPr>
              <a:t>1 ≤ </a:t>
            </a:r>
            <a:r>
              <a:rPr lang="en-US" altLang="zh-CN" dirty="0">
                <a:sym typeface="+mn-ea"/>
              </a:rPr>
              <a:t>n</a:t>
            </a:r>
            <a:r>
              <a:rPr lang="zh-CN" altLang="en-US" dirty="0">
                <a:sym typeface="+mn-ea"/>
              </a:rPr>
              <a:t> </a:t>
            </a:r>
            <a:r>
              <a:rPr lang="en-US" altLang="zh-CN" dirty="0">
                <a:sym typeface="+mn-ea"/>
              </a:rPr>
              <a:t>,m</a:t>
            </a:r>
            <a:r>
              <a:rPr lang="zh-CN" altLang="en-US" dirty="0">
                <a:sym typeface="+mn-ea"/>
              </a:rPr>
              <a:t>≤ </a:t>
            </a:r>
            <a:r>
              <a:rPr lang="en-US" altLang="zh-CN" dirty="0">
                <a:sym typeface="+mn-ea"/>
              </a:rPr>
              <a:t>300000</a:t>
            </a:r>
            <a:endParaRPr lang="en-US" altLang="zh-CN" sz="2400" dirty="0">
              <a:sym typeface="+mn-ea"/>
            </a:endParaRPr>
          </a:p>
          <a:p>
            <a:endParaRPr lang="zh-CN" altLang="en-US" sz="2400" dirty="0"/>
          </a:p>
          <a:p>
            <a:pPr marL="0" indent="0">
              <a:buNone/>
            </a:pPr>
            <a:endParaRPr lang="zh-CN" altLang="en-US" dirty="0"/>
          </a:p>
          <a:p>
            <a:pPr marL="0" indent="0">
              <a:buNone/>
            </a:pPr>
            <a:r>
              <a:rPr lang="zh-CN" altLang="en-US" sz="2400" dirty="0"/>
              <a:t>                                                      </a:t>
            </a:r>
            <a:endParaRPr lang="en-US" altLang="zh-CN" sz="2400"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52" r:id="rId8" imgW="914400" imgH="215900" progId="Equation.KSEE3">
                  <p:embed/>
                </p:oleObj>
              </mc:Choice>
              <mc:Fallback>
                <p:oleObj r:id="rId8" imgW="914400" imgH="215900" progId="Equation.KSEE3">
                  <p:embed/>
                  <p:pic>
                    <p:nvPicPr>
                      <p:cNvPr id="0" name="图片 1025"/>
                      <p:cNvPicPr/>
                      <p:nvPr/>
                    </p:nvPicPr>
                    <p:blipFill>
                      <a:blip r:embed="rId9"/>
                      <a:stretch>
                        <a:fillRect/>
                      </a:stretch>
                    </p:blipFill>
                    <p:spPr>
                      <a:xfrm>
                        <a:off x="5638800" y="3321050"/>
                        <a:ext cx="914400" cy="215900"/>
                      </a:xfrm>
                      <a:prstGeom prst="rect">
                        <a:avLst/>
                      </a:prstGeom>
                    </p:spPr>
                  </p:pic>
                </p:oleObj>
              </mc:Fallback>
            </mc:AlternateContent>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500381"/>
            <a:ext cx="10515600" cy="895184"/>
          </a:xfrm>
        </p:spPr>
        <p:txBody>
          <a:bodyPr/>
          <a:lstStyle/>
          <a:p>
            <a:r>
              <a:rPr lang="zh-CN" altLang="en-US" sz="4000" dirty="0"/>
              <a:t>对于二分的印象</a:t>
            </a:r>
            <a:r>
              <a:rPr lang="en-US" altLang="zh-CN" sz="4000" dirty="0"/>
              <a:t>……</a:t>
            </a:r>
          </a:p>
        </p:txBody>
      </p:sp>
      <p:sp>
        <p:nvSpPr>
          <p:cNvPr id="3" name="内容占位符 2"/>
          <p:cNvSpPr>
            <a:spLocks noGrp="1"/>
          </p:cNvSpPr>
          <p:nvPr>
            <p:ph idx="1"/>
            <p:custDataLst>
              <p:tags r:id="rId3"/>
            </p:custDataLst>
          </p:nvPr>
        </p:nvSpPr>
        <p:spPr>
          <a:xfrm>
            <a:off x="838200" y="1483305"/>
            <a:ext cx="10515600" cy="4974328"/>
          </a:xfrm>
        </p:spPr>
        <p:txBody>
          <a:bodyPr/>
          <a:lstStyle/>
          <a:p>
            <a:r>
              <a:rPr lang="zh-CN" altLang="en-US" dirty="0"/>
              <a:t>好辣鸡呀二分答案不都是模板题吗</a:t>
            </a:r>
          </a:p>
          <a:p>
            <a:endParaRPr lang="zh-CN" altLang="en-US" dirty="0"/>
          </a:p>
          <a:p>
            <a:endParaRPr lang="zh-CN" altLang="en-US" dirty="0"/>
          </a:p>
          <a:p>
            <a:endParaRPr lang="zh-CN" altLang="en-US" dirty="0"/>
          </a:p>
        </p:txBody>
      </p:sp>
      <p:pic>
        <p:nvPicPr>
          <p:cNvPr id="4" name="图片 3" descr="XB9P~Y]FGS)}GS~5YBZ0{4E"/>
          <p:cNvPicPr>
            <a:picLocks noChangeAspect="1"/>
          </p:cNvPicPr>
          <p:nvPr/>
        </p:nvPicPr>
        <p:blipFill>
          <a:blip r:embed="rId6"/>
          <a:stretch>
            <a:fillRect/>
          </a:stretch>
        </p:blipFill>
        <p:spPr>
          <a:xfrm>
            <a:off x="1451610" y="2453005"/>
            <a:ext cx="3169920" cy="2729230"/>
          </a:xfrm>
          <a:prstGeom prst="rect">
            <a:avLst/>
          </a:prstGeom>
        </p:spPr>
      </p:pic>
      <p:sp>
        <p:nvSpPr>
          <p:cNvPr id="5" name="文本框 4"/>
          <p:cNvSpPr txBox="1"/>
          <p:nvPr/>
        </p:nvSpPr>
        <p:spPr>
          <a:xfrm>
            <a:off x="6515735" y="5580380"/>
            <a:ext cx="4436745"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刷题什么的随便刷刷就好啦</a:t>
            </a:r>
          </a:p>
        </p:txBody>
      </p:sp>
      <p:pic>
        <p:nvPicPr>
          <p:cNvPr id="7" name="图片 6" descr="V~14S{CKIN~~11P{I7MJ`LE"/>
          <p:cNvPicPr>
            <a:picLocks noChangeAspect="1"/>
          </p:cNvPicPr>
          <p:nvPr/>
        </p:nvPicPr>
        <p:blipFill>
          <a:blip r:embed="rId7"/>
          <a:stretch>
            <a:fillRect/>
          </a:stretch>
        </p:blipFill>
        <p:spPr>
          <a:xfrm>
            <a:off x="6221730" y="2453640"/>
            <a:ext cx="4806315" cy="2729230"/>
          </a:xfrm>
          <a:prstGeom prst="rect">
            <a:avLst/>
          </a:prstGeo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题解</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dirty="0"/>
              <a:t>最大时间最小？</a:t>
            </a:r>
            <a:endParaRPr lang="en-US" altLang="zh-CN" dirty="0"/>
          </a:p>
          <a:p>
            <a:r>
              <a:rPr lang="zh-CN" altLang="en-US" sz="2400" dirty="0"/>
              <a:t>又是二分答案</a:t>
            </a:r>
            <a:r>
              <a:rPr lang="en-US" altLang="zh-CN" dirty="0"/>
              <a:t>…</a:t>
            </a:r>
          </a:p>
          <a:p>
            <a:r>
              <a:rPr lang="zh-CN" altLang="en-US" dirty="0"/>
              <a:t>很明显可以看出去掉边权的这条边一定在最长路径上</a:t>
            </a:r>
            <a:endParaRPr lang="en-US" altLang="zh-CN" dirty="0"/>
          </a:p>
          <a:p>
            <a:r>
              <a:rPr lang="en-US" altLang="zh-CN" dirty="0"/>
              <a:t>LCA</a:t>
            </a:r>
            <a:r>
              <a:rPr lang="zh-CN" altLang="en-US" dirty="0"/>
              <a:t>暴力记录</a:t>
            </a:r>
            <a:r>
              <a:rPr lang="en-US" altLang="zh-CN" dirty="0"/>
              <a:t>……</a:t>
            </a:r>
          </a:p>
          <a:p>
            <a:endParaRPr lang="en-US" altLang="zh-CN" dirty="0"/>
          </a:p>
          <a:p>
            <a:r>
              <a:rPr lang="zh-CN" altLang="en-US" dirty="0"/>
              <a:t>那么怎么去优化呢</a:t>
            </a:r>
            <a:endParaRPr lang="en-US" altLang="zh-CN" dirty="0"/>
          </a:p>
          <a:p>
            <a:r>
              <a:rPr lang="zh-CN" altLang="en-US" dirty="0"/>
              <a:t>二分出最短时间，看能不能将不满足条件的路径改为满足条件</a:t>
            </a:r>
            <a:endParaRPr lang="en-US" altLang="zh-CN" dirty="0"/>
          </a:p>
          <a:p>
            <a:r>
              <a:rPr lang="zh-CN" altLang="en-US" dirty="0"/>
              <a:t>那么删掉的这条边一定在所有这些不满足条件的路径上，且所有不满足条件的路径的最大值减去二分出的答案要小于去掉的这条边的值</a:t>
            </a:r>
            <a:endParaRPr lang="en-US" altLang="zh-CN" dirty="0"/>
          </a:p>
          <a:p>
            <a:endParaRPr lang="en-US" altLang="zh-CN" dirty="0"/>
          </a:p>
          <a:p>
            <a:r>
              <a:rPr lang="zh-CN" altLang="en-US" dirty="0"/>
              <a:t>（话说这道题不是二分树剖吗怎么不用都</a:t>
            </a:r>
            <a:r>
              <a:rPr lang="en-US" altLang="zh-CN" dirty="0" err="1"/>
              <a:t>cao</a:t>
            </a:r>
            <a:r>
              <a:rPr lang="zh-CN" altLang="en-US" dirty="0"/>
              <a:t>过了</a:t>
            </a:r>
            <a:endParaRPr lang="en-US" altLang="zh-CN" dirty="0"/>
          </a:p>
          <a:p>
            <a:pPr marL="0" indent="0">
              <a:buNone/>
            </a:pPr>
            <a:endParaRPr lang="en-US" altLang="zh-CN" dirty="0"/>
          </a:p>
          <a:p>
            <a:endParaRPr lang="en-US" altLang="zh-CN" dirty="0"/>
          </a:p>
          <a:p>
            <a:endParaRPr lang="en-US" altLang="zh-CN" dirty="0"/>
          </a:p>
          <a:p>
            <a:endParaRPr lang="en-US" altLang="zh-CN" sz="2400" dirty="0"/>
          </a:p>
          <a:p>
            <a:endParaRPr lang="zh-CN" altLang="en-US" sz="2400" dirty="0"/>
          </a:p>
          <a:p>
            <a:endParaRPr lang="zh-CN" altLang="en-US" sz="2400" dirty="0"/>
          </a:p>
          <a:p>
            <a:endParaRPr lang="zh-CN" altLang="en-US" sz="2400" i="1" dirty="0"/>
          </a:p>
          <a:p>
            <a:pPr marL="0" indent="0">
              <a:buNone/>
            </a:pPr>
            <a:endParaRPr lang="zh-CN" altLang="en-US" sz="2400" i="1" dirty="0"/>
          </a:p>
          <a:p>
            <a:pPr marL="0" indent="0">
              <a:buNone/>
            </a:pPr>
            <a:r>
              <a:rPr lang="zh-CN" altLang="en-US" sz="2400" dirty="0"/>
              <a:t>                                                      </a:t>
            </a:r>
            <a:endParaRPr lang="en-US" altLang="zh-CN" sz="2400" dirty="0"/>
          </a:p>
        </p:txBody>
      </p:sp>
    </p:spTree>
    <p:custDataLst>
      <p:tags r:id="rId1"/>
    </p:custDataLst>
    <p:extLst>
      <p:ext uri="{BB962C8B-B14F-4D97-AF65-F5344CB8AC3E}">
        <p14:creationId xmlns:p14="http://schemas.microsoft.com/office/powerpoint/2010/main" val="56376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2585720" y="2219325"/>
            <a:ext cx="7020560" cy="2419350"/>
          </a:xfrm>
        </p:spPr>
        <p:txBody>
          <a:bodyPr>
            <a:noAutofit/>
          </a:bodyPr>
          <a:lstStyle/>
          <a:p>
            <a:pPr marL="0" indent="0" algn="ctr">
              <a:buNone/>
            </a:pPr>
            <a:r>
              <a:rPr lang="en-US" altLang="zh-CN" sz="4800" dirty="0"/>
              <a:t>Sec.3</a:t>
            </a:r>
          </a:p>
          <a:p>
            <a:pPr marL="0" indent="0" algn="ctr">
              <a:buNone/>
            </a:pPr>
            <a:r>
              <a:rPr lang="zh-CN" altLang="en-US" sz="4800" dirty="0"/>
              <a:t>关于三分答案</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三分答案又是什么？</a:t>
            </a:r>
          </a:p>
        </p:txBody>
      </p:sp>
      <p:sp>
        <p:nvSpPr>
          <p:cNvPr id="3" name="内容占位符 2"/>
          <p:cNvSpPr>
            <a:spLocks noGrp="1"/>
          </p:cNvSpPr>
          <p:nvPr>
            <p:ph idx="1"/>
            <p:custDataLst>
              <p:tags r:id="rId3"/>
            </p:custDataLst>
          </p:nvPr>
        </p:nvSpPr>
        <p:spPr>
          <a:xfrm>
            <a:off x="838200" y="1536700"/>
            <a:ext cx="6244590" cy="4974590"/>
          </a:xfrm>
        </p:spPr>
        <p:txBody>
          <a:bodyPr>
            <a:noAutofit/>
          </a:bodyPr>
          <a:lstStyle/>
          <a:p>
            <a:r>
              <a:rPr lang="zh-CN" altLang="en-US" sz="2400" dirty="0"/>
              <a:t>当二分的函数值不是递增/减，而是先增后减或者先减后增时二分就挂了，此时需要三分法，如图：</a:t>
            </a:r>
          </a:p>
          <a:p>
            <a:endParaRPr lang="zh-CN" altLang="en-US" sz="2400" dirty="0"/>
          </a:p>
          <a:p>
            <a:r>
              <a:rPr lang="zh-CN" altLang="en-US" sz="2400" dirty="0"/>
              <a:t>如图这种情况先减后增有极小，若lm比rm低（即lm对应的函数值 &lt; rm函数值）则极小点（图中最低点）肯定在[ left, rm ] ，反之在[ lm, right ]，剩下就跟二分一样根据大小关系调整区间就行了。那lm和rm取值多少？一个不错的取值是lm为整个区间的1/3点，rm为2/3。</a:t>
            </a:r>
          </a:p>
          <a:p>
            <a:endParaRPr lang="zh-CN" altLang="en-US" sz="2400" dirty="0"/>
          </a:p>
          <a:p>
            <a:r>
              <a:rPr lang="zh-CN" altLang="en-US" sz="2400" dirty="0"/>
              <a:t>然后？</a:t>
            </a:r>
          </a:p>
          <a:p>
            <a:pPr marL="0" indent="0">
              <a:buNone/>
            </a:pPr>
            <a:endParaRPr lang="zh-CN" altLang="en-US" dirty="0"/>
          </a:p>
          <a:p>
            <a:pPr marL="0" indent="0">
              <a:buNone/>
            </a:pPr>
            <a:r>
              <a:rPr lang="zh-CN" altLang="en-US" sz="2400" dirty="0"/>
              <a:t>                               </a:t>
            </a:r>
            <a:endParaRPr lang="en-US" altLang="zh-CN" sz="2400" dirty="0"/>
          </a:p>
        </p:txBody>
      </p:sp>
      <p:pic>
        <p:nvPicPr>
          <p:cNvPr id="4" name="图片 3" descr="14281364244078"/>
          <p:cNvPicPr>
            <a:picLocks noChangeAspect="1"/>
          </p:cNvPicPr>
          <p:nvPr/>
        </p:nvPicPr>
        <p:blipFill>
          <a:blip r:embed="rId6"/>
          <a:stretch>
            <a:fillRect/>
          </a:stretch>
        </p:blipFill>
        <p:spPr>
          <a:xfrm>
            <a:off x="7372985" y="1536700"/>
            <a:ext cx="4172585" cy="2494280"/>
          </a:xfrm>
          <a:prstGeom prst="rect">
            <a:avLst/>
          </a:prstGeom>
        </p:spPr>
      </p:pic>
      <p:pic>
        <p:nvPicPr>
          <p:cNvPr id="5" name="图片 4" descr="YIK5NLS2_8~@$}4T4KV4N5R"/>
          <p:cNvPicPr>
            <a:picLocks noChangeAspect="1"/>
          </p:cNvPicPr>
          <p:nvPr/>
        </p:nvPicPr>
        <p:blipFill>
          <a:blip r:embed="rId7"/>
          <a:stretch>
            <a:fillRect/>
          </a:stretch>
        </p:blipFill>
        <p:spPr>
          <a:xfrm>
            <a:off x="7372985" y="4271645"/>
            <a:ext cx="3799205" cy="208153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三分答案又是什么？</a:t>
            </a:r>
          </a:p>
        </p:txBody>
      </p:sp>
      <p:sp>
        <p:nvSpPr>
          <p:cNvPr id="3" name="内容占位符 2"/>
          <p:cNvSpPr>
            <a:spLocks noGrp="1"/>
          </p:cNvSpPr>
          <p:nvPr>
            <p:ph idx="1"/>
            <p:custDataLst>
              <p:tags r:id="rId3"/>
            </p:custDataLst>
          </p:nvPr>
        </p:nvSpPr>
        <p:spPr>
          <a:xfrm>
            <a:off x="838200" y="1536700"/>
            <a:ext cx="6244590" cy="4974590"/>
          </a:xfrm>
        </p:spPr>
        <p:txBody>
          <a:bodyPr>
            <a:noAutofit/>
          </a:bodyPr>
          <a:lstStyle/>
          <a:p>
            <a:pPr marL="0" indent="0"/>
            <a:r>
              <a:rPr lang="en-US" altLang="zh-CN" sz="2400" dirty="0"/>
              <a:t> </a:t>
            </a:r>
            <a:r>
              <a:rPr lang="zh-CN" altLang="en-US" sz="2400" dirty="0"/>
              <a:t>然后另外一种情况，先增后减有极大：</a:t>
            </a:r>
          </a:p>
          <a:p>
            <a:pPr marL="0" indent="0"/>
            <a:endParaRPr lang="zh-CN" altLang="en-US" sz="2400" dirty="0"/>
          </a:p>
          <a:p>
            <a:pPr marL="0" indent="0"/>
            <a:r>
              <a:rPr lang="zh-CN" altLang="en-US" sz="2400" dirty="0"/>
              <a:t> 如图lm低于rm，则极大在[ lm,right ]（为啥不是[ left, rm ]？你试试把rm放在lm右边，极大值左边看看？），否则极大在 [ left, rm ]。写代码上就是极小的处理语句反过来就行了</a:t>
            </a:r>
          </a:p>
          <a:p>
            <a:pPr marL="0" indent="0"/>
            <a:endParaRPr lang="zh-CN" altLang="en-US" sz="2400" dirty="0"/>
          </a:p>
          <a:p>
            <a:pPr marL="0" indent="0">
              <a:buNone/>
            </a:pPr>
            <a:endParaRPr lang="zh-CN" altLang="en-US" sz="2400" dirty="0"/>
          </a:p>
          <a:p>
            <a:pPr marL="0" indent="0">
              <a:buNone/>
            </a:pPr>
            <a:endParaRPr lang="zh-CN" altLang="en-US" dirty="0"/>
          </a:p>
          <a:p>
            <a:pPr marL="0" indent="0">
              <a:buNone/>
            </a:pPr>
            <a:r>
              <a:rPr lang="zh-CN" altLang="en-US" sz="2400" dirty="0"/>
              <a:t>                               </a:t>
            </a:r>
            <a:endParaRPr lang="en-US" altLang="zh-CN" sz="2400" dirty="0"/>
          </a:p>
        </p:txBody>
      </p:sp>
      <p:pic>
        <p:nvPicPr>
          <p:cNvPr id="6" name="图片 5"/>
          <p:cNvPicPr>
            <a:picLocks noChangeAspect="1"/>
          </p:cNvPicPr>
          <p:nvPr/>
        </p:nvPicPr>
        <p:blipFill>
          <a:blip r:embed="rId6"/>
          <a:stretch>
            <a:fillRect/>
          </a:stretch>
        </p:blipFill>
        <p:spPr>
          <a:xfrm>
            <a:off x="7372985" y="1537335"/>
            <a:ext cx="4262755" cy="254762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55931"/>
            <a:ext cx="10515600" cy="895184"/>
          </a:xfrm>
        </p:spPr>
        <p:txBody>
          <a:bodyPr/>
          <a:lstStyle/>
          <a:p>
            <a:r>
              <a:rPr lang="en-US" altLang="zh-CN" sz="4000" dirty="0">
                <a:hlinkClick r:id="rId6" action="ppaction://hlinkfile"/>
              </a:rPr>
              <a:t>HDU 2899</a:t>
            </a:r>
            <a:r>
              <a:rPr lang="en-US" altLang="zh-CN" sz="4000" dirty="0"/>
              <a:t> Strange fuction </a:t>
            </a:r>
          </a:p>
        </p:txBody>
      </p:sp>
      <p:sp>
        <p:nvSpPr>
          <p:cNvPr id="3" name="内容占位符 2"/>
          <p:cNvSpPr>
            <a:spLocks noGrp="1"/>
          </p:cNvSpPr>
          <p:nvPr>
            <p:ph idx="1"/>
            <p:custDataLst>
              <p:tags r:id="rId3"/>
            </p:custDataLst>
          </p:nvPr>
        </p:nvSpPr>
        <p:spPr>
          <a:xfrm>
            <a:off x="838200" y="1536700"/>
            <a:ext cx="10123805" cy="4974590"/>
          </a:xfrm>
        </p:spPr>
        <p:txBody>
          <a:bodyPr>
            <a:noAutofit/>
          </a:bodyPr>
          <a:lstStyle/>
          <a:p>
            <a:pPr marL="0" indent="0"/>
            <a:r>
              <a:rPr lang="zh-CN" altLang="en-US" sz="2400" dirty="0"/>
              <a:t>求函数</a:t>
            </a:r>
            <a:r>
              <a:rPr lang="zh-CN" altLang="en-US" dirty="0">
                <a:sym typeface="+mn-ea"/>
              </a:rPr>
              <a:t>6*x^7+8*x^6+7*x^3+5*x^2-y*x</a:t>
            </a:r>
            <a:r>
              <a:rPr lang="zh-CN" altLang="en-US" sz="2400" dirty="0"/>
              <a:t>的最小值</a:t>
            </a:r>
          </a:p>
          <a:p>
            <a:pPr marL="0" indent="0"/>
            <a:endParaRPr lang="zh-CN" altLang="en-US" sz="2400" dirty="0"/>
          </a:p>
          <a:p>
            <a:pPr marL="0" indent="0">
              <a:buNone/>
            </a:pPr>
            <a:endParaRPr lang="zh-CN" altLang="en-US" sz="2400" dirty="0"/>
          </a:p>
          <a:p>
            <a:pPr marL="0" indent="0">
              <a:buNone/>
            </a:pPr>
            <a:endParaRPr lang="zh-CN" altLang="en-US" dirty="0"/>
          </a:p>
          <a:p>
            <a:pPr marL="0" indent="0">
              <a:buNone/>
            </a:pPr>
            <a:r>
              <a:rPr lang="zh-CN" altLang="en-US" sz="2400" dirty="0"/>
              <a:t>                               </a:t>
            </a:r>
            <a:endParaRPr lang="en-US" altLang="zh-CN" sz="2400"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55931"/>
            <a:ext cx="10515600" cy="895184"/>
          </a:xfrm>
        </p:spPr>
        <p:txBody>
          <a:bodyPr/>
          <a:lstStyle/>
          <a:p>
            <a:r>
              <a:rPr lang="en-US" altLang="zh-CN" sz="4000" dirty="0">
                <a:hlinkClick r:id="rId6" action="ppaction://hlinkfile"/>
              </a:rPr>
              <a:t>HDU 2899</a:t>
            </a:r>
            <a:r>
              <a:rPr lang="en-US" altLang="zh-CN" sz="4000" dirty="0"/>
              <a:t> Strange fuction </a:t>
            </a:r>
          </a:p>
        </p:txBody>
      </p:sp>
      <p:sp>
        <p:nvSpPr>
          <p:cNvPr id="3" name="内容占位符 2"/>
          <p:cNvSpPr>
            <a:spLocks noGrp="1"/>
          </p:cNvSpPr>
          <p:nvPr>
            <p:ph idx="1"/>
            <p:custDataLst>
              <p:tags r:id="rId3"/>
            </p:custDataLst>
          </p:nvPr>
        </p:nvSpPr>
        <p:spPr>
          <a:xfrm>
            <a:off x="838200" y="1536700"/>
            <a:ext cx="10123805" cy="4974590"/>
          </a:xfrm>
        </p:spPr>
        <p:txBody>
          <a:bodyPr>
            <a:noAutofit/>
          </a:bodyPr>
          <a:lstStyle/>
          <a:p>
            <a:pPr marL="0" indent="0"/>
            <a:r>
              <a:rPr lang="en-US" altLang="zh-CN" sz="2400" dirty="0"/>
              <a:t> emmm.....</a:t>
            </a:r>
            <a:r>
              <a:rPr lang="zh-CN" altLang="en-US" sz="2400" dirty="0"/>
              <a:t>裸题</a:t>
            </a:r>
          </a:p>
          <a:p>
            <a:pPr marL="0" indent="0"/>
            <a:r>
              <a:rPr lang="zh-CN" altLang="en-US" sz="2400" dirty="0"/>
              <a:t> 唯一要注意的是二分答案在二分实数时要设一个精度限制</a:t>
            </a:r>
          </a:p>
          <a:p>
            <a:pPr marL="0" indent="0"/>
            <a:r>
              <a:rPr lang="zh-CN" altLang="en-US" sz="2400" dirty="0"/>
              <a:t> （不然他就要无限二分下去了</a:t>
            </a:r>
          </a:p>
          <a:p>
            <a:pPr marL="0" indent="0"/>
            <a:endParaRPr lang="zh-CN" altLang="en-US" sz="2400" dirty="0"/>
          </a:p>
          <a:p>
            <a:pPr marL="0" indent="0"/>
            <a:r>
              <a:rPr lang="zh-CN" altLang="en-US" sz="2400" dirty="0"/>
              <a:t> 套模板三分计算即可</a:t>
            </a:r>
          </a:p>
          <a:p>
            <a:pPr marL="0" indent="0">
              <a:buNone/>
            </a:pPr>
            <a:endParaRPr lang="zh-CN" altLang="en-US" sz="2400" dirty="0"/>
          </a:p>
          <a:p>
            <a:pPr marL="0" indent="0">
              <a:buNone/>
            </a:pPr>
            <a:endParaRPr lang="zh-CN" altLang="en-US" dirty="0"/>
          </a:p>
          <a:p>
            <a:pPr marL="0" indent="0">
              <a:buNone/>
            </a:pPr>
            <a:r>
              <a:rPr lang="zh-CN" altLang="en-US" sz="2400" dirty="0"/>
              <a:t>                               </a:t>
            </a:r>
            <a:endParaRPr lang="en-US" altLang="zh-CN" sz="2400"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2690495" y="2981325"/>
            <a:ext cx="7020560" cy="2419350"/>
          </a:xfrm>
        </p:spPr>
        <p:txBody>
          <a:bodyPr>
            <a:noAutofit/>
          </a:bodyPr>
          <a:lstStyle/>
          <a:p>
            <a:pPr marL="0" indent="0" algn="ctr">
              <a:buNone/>
            </a:pPr>
            <a:r>
              <a:rPr lang="en-US" altLang="zh-CN" sz="4800" dirty="0"/>
              <a:t>Thanks for Listening</a:t>
            </a:r>
            <a:endParaRPr lang="zh-CN" altLang="en-US" sz="4800" dirty="0"/>
          </a:p>
        </p:txBody>
      </p:sp>
    </p:spTree>
    <p:custDataLst>
      <p:tags r:id="rId1"/>
    </p:custDataLst>
    <p:extLst>
      <p:ext uri="{BB962C8B-B14F-4D97-AF65-F5344CB8AC3E}">
        <p14:creationId xmlns:p14="http://schemas.microsoft.com/office/powerpoint/2010/main" val="133201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用到二分答案之前</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pPr marL="0" indent="0"/>
            <a:r>
              <a:rPr lang="zh-CN" altLang="en-US" sz="2400" dirty="0"/>
              <a:t>二分答案总的来说要满足以下条件：</a:t>
            </a:r>
            <a:r>
              <a:rPr lang="en-US" altLang="zh-CN" sz="2400" dirty="0"/>
              <a:t>	</a:t>
            </a:r>
          </a:p>
          <a:p>
            <a:pPr marL="457200" lvl="2" indent="0"/>
            <a:r>
              <a:rPr lang="zh-CN" altLang="en-US" sz="1800" dirty="0"/>
              <a:t>范围</a:t>
            </a:r>
          </a:p>
          <a:p>
            <a:pPr marL="457200" lvl="2" indent="0"/>
            <a:r>
              <a:rPr lang="zh-CN" altLang="en-US" sz="1800" dirty="0"/>
              <a:t>属性</a:t>
            </a:r>
          </a:p>
          <a:p>
            <a:pPr marL="457200" lvl="2" indent="0"/>
            <a:r>
              <a:rPr lang="zh-CN" altLang="en-US" sz="1800" dirty="0"/>
              <a:t>易验证</a:t>
            </a:r>
          </a:p>
          <a:p>
            <a:pPr lvl="1"/>
            <a:endParaRPr lang="zh-CN" altLang="en-US" sz="2000" dirty="0"/>
          </a:p>
          <a:p>
            <a:pPr lvl="1"/>
            <a:endParaRPr lang="zh-CN" altLang="en-US" sz="2000" dirty="0"/>
          </a:p>
          <a:p>
            <a:endParaRPr lang="zh-CN" altLang="en-US" sz="2400" dirty="0"/>
          </a:p>
          <a:p>
            <a:pPr marL="0" indent="0">
              <a:buNone/>
            </a:pPr>
            <a:endParaRPr lang="en-US" altLang="zh-CN"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范围</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sz="2400" dirty="0"/>
              <a:t>候选答案是离散的，并且其范围满足单调性 </a:t>
            </a:r>
            <a:r>
              <a:rPr lang="en-US" altLang="zh-CN" sz="2400" dirty="0"/>
              <a:t>[min,max]</a:t>
            </a:r>
          </a:p>
          <a:p>
            <a:r>
              <a:rPr lang="zh-CN" altLang="en-US" sz="2400" dirty="0"/>
              <a:t>这样才能不断二分逼近答案</a:t>
            </a:r>
          </a:p>
          <a:p>
            <a:pPr marL="0" indent="0">
              <a:buNone/>
            </a:pPr>
            <a:endParaRPr lang="zh-CN" altLang="en-US" dirty="0"/>
          </a:p>
          <a:p>
            <a:pPr marL="0" indent="0">
              <a:buNone/>
            </a:pPr>
            <a:r>
              <a:rPr lang="zh-CN" altLang="en-US" sz="2400" dirty="0"/>
              <a:t>                                                      </a:t>
            </a:r>
            <a:endParaRPr lang="en-US" altLang="zh-CN"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属性（我也不知道它为什么这么叫）</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sz="2400" dirty="0"/>
              <a:t>简而言之，当我们的依照范围单调性计算答案时，其属性满足排列</a:t>
            </a:r>
          </a:p>
          <a:p>
            <a:r>
              <a:rPr lang="zh-CN" altLang="en-US" sz="2400" dirty="0"/>
              <a:t>意味着你所求解的答案与范围单调性要满足一定规律，不能：</a:t>
            </a:r>
          </a:p>
          <a:p>
            <a:endParaRPr lang="zh-CN" altLang="en-US" sz="2400" dirty="0"/>
          </a:p>
          <a:p>
            <a:pPr marL="0" indent="0">
              <a:buNone/>
            </a:pPr>
            <a:endParaRPr lang="en-US" altLang="zh-CN" sz="2400" dirty="0"/>
          </a:p>
        </p:txBody>
      </p:sp>
      <p:pic>
        <p:nvPicPr>
          <p:cNvPr id="4" name="图片 3" descr="无标题"/>
          <p:cNvPicPr>
            <a:picLocks noChangeAspect="1"/>
          </p:cNvPicPr>
          <p:nvPr/>
        </p:nvPicPr>
        <p:blipFill>
          <a:blip r:embed="rId6"/>
          <a:stretch>
            <a:fillRect/>
          </a:stretch>
        </p:blipFill>
        <p:spPr>
          <a:xfrm>
            <a:off x="3462020" y="2851150"/>
            <a:ext cx="5267960" cy="157162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易验证</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r>
              <a:rPr lang="zh-CN" altLang="en-US" sz="2400" dirty="0"/>
              <a:t>容易判断某个点是否为要求的答案</a:t>
            </a:r>
          </a:p>
          <a:p>
            <a:r>
              <a:rPr lang="zh-CN" altLang="en-US" sz="2400" dirty="0"/>
              <a:t>其实就是</a:t>
            </a:r>
            <a:r>
              <a:rPr lang="en-US" altLang="zh-CN" sz="2400" dirty="0"/>
              <a:t>……</a:t>
            </a:r>
          </a:p>
          <a:p>
            <a:r>
              <a:rPr lang="en-US" altLang="zh-CN" sz="2400" dirty="0"/>
              <a:t>check</a:t>
            </a:r>
            <a:r>
              <a:rPr lang="zh-CN" altLang="en-US" sz="2400" dirty="0"/>
              <a:t>函数好不好写，容不容易实现</a:t>
            </a:r>
          </a:p>
          <a:p>
            <a:endParaRPr lang="zh-CN" altLang="en-US" sz="2400" dirty="0"/>
          </a:p>
          <a:p>
            <a:pPr marL="0" indent="0">
              <a:buNone/>
            </a:pPr>
            <a:endParaRPr lang="en-US" altLang="zh-CN" sz="2400" dirty="0"/>
          </a:p>
        </p:txBody>
      </p:sp>
      <p:pic>
        <p:nvPicPr>
          <p:cNvPr id="4" name="图片 3" descr="D{}EWF(%[H10)80OY]H~PO1"/>
          <p:cNvPicPr>
            <a:picLocks noChangeAspect="1"/>
          </p:cNvPicPr>
          <p:nvPr/>
        </p:nvPicPr>
        <p:blipFill>
          <a:blip r:embed="rId6"/>
          <a:stretch>
            <a:fillRect/>
          </a:stretch>
        </p:blipFill>
        <p:spPr>
          <a:xfrm>
            <a:off x="1563370" y="3097530"/>
            <a:ext cx="1397000" cy="8382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有什么用？</a:t>
            </a:r>
          </a:p>
        </p:txBody>
      </p:sp>
      <p:sp>
        <p:nvSpPr>
          <p:cNvPr id="3" name="内容占位符 2"/>
          <p:cNvSpPr>
            <a:spLocks noGrp="1"/>
          </p:cNvSpPr>
          <p:nvPr>
            <p:ph idx="1"/>
            <p:custDataLst>
              <p:tags r:id="rId3"/>
            </p:custDataLst>
          </p:nvPr>
        </p:nvSpPr>
        <p:spPr>
          <a:xfrm>
            <a:off x="4376420" y="1536700"/>
            <a:ext cx="6694805" cy="5076825"/>
          </a:xfrm>
        </p:spPr>
        <p:txBody>
          <a:bodyPr>
            <a:noAutofit/>
          </a:bodyPr>
          <a:lstStyle/>
          <a:p>
            <a:pPr algn="l" fontAlgn="auto">
              <a:lnSpc>
                <a:spcPct val="100000"/>
              </a:lnSpc>
            </a:pPr>
            <a:r>
              <a:rPr lang="zh-CN" altLang="en-US" dirty="0"/>
              <a:t>从上文的描述可以看出，二分答案的做法适用于题目答案满足某种意义上的单调性，直接求解难以接受，并且验证解是否可行较为容易的题目。</a:t>
            </a:r>
          </a:p>
          <a:p>
            <a:pPr algn="l" fontAlgn="auto">
              <a:lnSpc>
                <a:spcPct val="100000"/>
              </a:lnSpc>
            </a:pPr>
            <a:r>
              <a:rPr lang="zh-CN" altLang="en-US" dirty="0"/>
              <a:t>更多情况下，当要求这类问题下的最大/最小值时，我们可以构造一个 Check() 函数，用以检查假设值是否满足条件，满足条件为可行解，若解域是离散的，按单调顺序排列，为可行解时标记为1，否则为0，则1,1,1,1,0,0,0,0..... 通过二分答案 + Check()Check() 即可求解。</a:t>
            </a:r>
          </a:p>
          <a:p>
            <a:pPr marL="0" indent="0" fontAlgn="auto">
              <a:lnSpc>
                <a:spcPct val="100000"/>
              </a:lnSpc>
              <a:buNone/>
            </a:pPr>
            <a:endParaRPr lang="zh-CN" altLang="en-US" dirty="0"/>
          </a:p>
          <a:p>
            <a:pPr lvl="1"/>
            <a:endParaRPr lang="zh-CN" altLang="en-US" sz="2000" dirty="0"/>
          </a:p>
          <a:p>
            <a:pPr lvl="1"/>
            <a:endParaRPr lang="zh-CN" altLang="en-US" sz="2000" dirty="0"/>
          </a:p>
          <a:p>
            <a:pPr lvl="1"/>
            <a:endParaRPr lang="zh-CN" altLang="en-US" sz="2000" dirty="0"/>
          </a:p>
          <a:p>
            <a:endParaRPr lang="zh-CN" altLang="en-US" sz="2400" dirty="0"/>
          </a:p>
          <a:p>
            <a:pPr marL="0" indent="0">
              <a:buNone/>
            </a:pPr>
            <a:endParaRPr lang="en-US" altLang="zh-CN" sz="2400" dirty="0"/>
          </a:p>
        </p:txBody>
      </p:sp>
      <p:pic>
        <p:nvPicPr>
          <p:cNvPr id="4" name="图片 3"/>
          <p:cNvPicPr>
            <a:picLocks noChangeAspect="1"/>
          </p:cNvPicPr>
          <p:nvPr/>
        </p:nvPicPr>
        <p:blipFill>
          <a:blip r:embed="rId6"/>
          <a:stretch>
            <a:fillRect/>
          </a:stretch>
        </p:blipFill>
        <p:spPr>
          <a:xfrm>
            <a:off x="838200" y="1536700"/>
            <a:ext cx="3139440" cy="260921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34976"/>
            <a:ext cx="10515600" cy="895184"/>
          </a:xfrm>
        </p:spPr>
        <p:txBody>
          <a:bodyPr/>
          <a:lstStyle/>
          <a:p>
            <a:r>
              <a:rPr lang="zh-CN" altLang="en-US" sz="4000" dirty="0"/>
              <a:t>万能模板</a:t>
            </a:r>
          </a:p>
        </p:txBody>
      </p:sp>
      <p:sp>
        <p:nvSpPr>
          <p:cNvPr id="3" name="内容占位符 2"/>
          <p:cNvSpPr>
            <a:spLocks noGrp="1"/>
          </p:cNvSpPr>
          <p:nvPr>
            <p:ph idx="1"/>
            <p:custDataLst>
              <p:tags r:id="rId3"/>
            </p:custDataLst>
          </p:nvPr>
        </p:nvSpPr>
        <p:spPr>
          <a:xfrm>
            <a:off x="838200" y="1536645"/>
            <a:ext cx="10515600" cy="4974328"/>
          </a:xfrm>
        </p:spPr>
        <p:txBody>
          <a:bodyPr>
            <a:noAutofit/>
          </a:bodyPr>
          <a:lstStyle/>
          <a:p>
            <a:pPr fontAlgn="auto">
              <a:lnSpc>
                <a:spcPct val="100000"/>
              </a:lnSpc>
            </a:pPr>
            <a:endParaRPr lang="zh-CN" altLang="en-US" dirty="0"/>
          </a:p>
          <a:p>
            <a:pPr lvl="1"/>
            <a:endParaRPr lang="zh-CN" altLang="en-US" sz="2000" dirty="0"/>
          </a:p>
          <a:p>
            <a:pPr lvl="1"/>
            <a:endParaRPr lang="zh-CN" altLang="en-US" sz="2000" dirty="0"/>
          </a:p>
          <a:p>
            <a:pPr lvl="1"/>
            <a:endParaRPr lang="zh-CN" altLang="en-US" sz="2000" dirty="0"/>
          </a:p>
          <a:p>
            <a:endParaRPr lang="zh-CN" altLang="en-US" sz="2400" dirty="0"/>
          </a:p>
          <a:p>
            <a:pPr marL="0" indent="0">
              <a:buNone/>
            </a:pPr>
            <a:endParaRPr lang="en-US" altLang="zh-CN" sz="2400" dirty="0"/>
          </a:p>
        </p:txBody>
      </p:sp>
      <p:sp>
        <p:nvSpPr>
          <p:cNvPr id="5" name="文本框 4"/>
          <p:cNvSpPr txBox="1"/>
          <p:nvPr/>
        </p:nvSpPr>
        <p:spPr>
          <a:xfrm>
            <a:off x="944880" y="4452620"/>
            <a:ext cx="9901555" cy="82994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其实二分最关键的嘛就在</a:t>
            </a:r>
            <a:r>
              <a:rPr lang="en-US" altLang="zh-CN" sz="2400"/>
              <a:t>Check</a:t>
            </a:r>
            <a:r>
              <a:rPr lang="zh-CN" altLang="en-US" sz="2400"/>
              <a:t>函数怎么写，</a:t>
            </a:r>
            <a:r>
              <a:rPr lang="en-US" altLang="zh-CN" sz="2400"/>
              <a:t>While</a:t>
            </a:r>
            <a:r>
              <a:rPr lang="zh-CN" altLang="en-US" sz="2400"/>
              <a:t>循环真的是模板，     </a:t>
            </a:r>
            <a:r>
              <a:rPr lang="zh-CN" altLang="en-US" sz="2400" strike="sngStrike">
                <a:solidFill>
                  <a:schemeClr val="tx1"/>
                </a:solidFill>
                <a:uFillTx/>
              </a:rPr>
              <a:t>模板题没毛病</a:t>
            </a:r>
          </a:p>
        </p:txBody>
      </p:sp>
      <p:pic>
        <p:nvPicPr>
          <p:cNvPr id="6" name="图片 5" descr="G)Z3QH{%W62SCW6$952XN2G"/>
          <p:cNvPicPr>
            <a:picLocks noChangeAspect="1"/>
          </p:cNvPicPr>
          <p:nvPr/>
        </p:nvPicPr>
        <p:blipFill>
          <a:blip r:embed="rId6"/>
          <a:stretch>
            <a:fillRect/>
          </a:stretch>
        </p:blipFill>
        <p:spPr>
          <a:xfrm>
            <a:off x="838200" y="1448435"/>
            <a:ext cx="3889375" cy="288607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4639310" y="2219325"/>
            <a:ext cx="2913380" cy="2419350"/>
          </a:xfrm>
        </p:spPr>
        <p:txBody>
          <a:bodyPr>
            <a:noAutofit/>
          </a:bodyPr>
          <a:lstStyle/>
          <a:p>
            <a:pPr marL="0" indent="0">
              <a:buNone/>
            </a:pPr>
            <a:r>
              <a:rPr lang="en-US" altLang="zh-CN" sz="4800" dirty="0"/>
              <a:t>   Sec.1</a:t>
            </a:r>
          </a:p>
          <a:p>
            <a:pPr marL="0" indent="0">
              <a:buNone/>
            </a:pPr>
            <a:r>
              <a:rPr lang="zh-CN" altLang="en-US" sz="4800" dirty="0"/>
              <a:t> 最值问题</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5"/>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Office 主题">
  <a:themeElements>
    <a:clrScheme name="自定义 4">
      <a:dk1>
        <a:srgbClr val="FFFFFF"/>
      </a:dk1>
      <a:lt1>
        <a:srgbClr val="3F3F3F"/>
      </a:lt1>
      <a:dk2>
        <a:srgbClr val="FFFFFF"/>
      </a:dk2>
      <a:lt2>
        <a:srgbClr val="262626"/>
      </a:lt2>
      <a:accent1>
        <a:srgbClr val="FFC000"/>
      </a:accent1>
      <a:accent2>
        <a:srgbClr val="EF8607"/>
      </a:accent2>
      <a:accent3>
        <a:srgbClr val="BE7E30"/>
      </a:accent3>
      <a:accent4>
        <a:srgbClr val="D96711"/>
      </a:accent4>
      <a:accent5>
        <a:srgbClr val="E64823"/>
      </a:accent5>
      <a:accent6>
        <a:srgbClr val="9C6A6A"/>
      </a:accent6>
      <a:hlink>
        <a:srgbClr val="2998E3"/>
      </a:hlink>
      <a:folHlink>
        <a:srgbClr val="7F723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1563</Words>
  <Application>Microsoft Office PowerPoint</Application>
  <PresentationFormat>宽屏</PresentationFormat>
  <Paragraphs>208</Paragraphs>
  <Slides>26</Slides>
  <Notes>26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3" baseType="lpstr">
      <vt:lpstr>黑体</vt:lpstr>
      <vt:lpstr>宋体</vt:lpstr>
      <vt:lpstr>Arial</vt:lpstr>
      <vt:lpstr>Calibri</vt:lpstr>
      <vt:lpstr>Cambria Math</vt:lpstr>
      <vt:lpstr>1_Office 主题</vt:lpstr>
      <vt:lpstr>Equation.KSEE3</vt:lpstr>
      <vt:lpstr>Tranced</vt:lpstr>
      <vt:lpstr>对于二分的印象……</vt:lpstr>
      <vt:lpstr>用到二分答案之前</vt:lpstr>
      <vt:lpstr>范围</vt:lpstr>
      <vt:lpstr>属性（我也不知道它为什么这么叫）</vt:lpstr>
      <vt:lpstr>易验证</vt:lpstr>
      <vt:lpstr>有什么用？</vt:lpstr>
      <vt:lpstr>万能模板</vt:lpstr>
      <vt:lpstr>PowerPoint 演示文稿</vt:lpstr>
      <vt:lpstr>Noip2011 聪明的质检员</vt:lpstr>
      <vt:lpstr>题解</vt:lpstr>
      <vt:lpstr>BZOJ 3969 Low Power</vt:lpstr>
      <vt:lpstr>题解</vt:lpstr>
      <vt:lpstr>Codeforces 460C Present</vt:lpstr>
      <vt:lpstr>题解</vt:lpstr>
      <vt:lpstr>PowerPoint 演示文稿</vt:lpstr>
      <vt:lpstr>POJ 3228 Gold Transportation</vt:lpstr>
      <vt:lpstr>题解</vt:lpstr>
      <vt:lpstr>Noip 2015 D2 T3 运输计划 </vt:lpstr>
      <vt:lpstr>题解</vt:lpstr>
      <vt:lpstr>PowerPoint 演示文稿</vt:lpstr>
      <vt:lpstr>三分答案又是什么？</vt:lpstr>
      <vt:lpstr>三分答案又是什么？</vt:lpstr>
      <vt:lpstr>HDU 2899 Strange fuction </vt:lpstr>
      <vt:lpstr>HDU 2899 Strange fuction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廖治平</cp:lastModifiedBy>
  <cp:revision>17</cp:revision>
  <dcterms:created xsi:type="dcterms:W3CDTF">2017-09-09T07:19:00Z</dcterms:created>
  <dcterms:modified xsi:type="dcterms:W3CDTF">2017-09-23T06:52:46Z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