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7" r:id="rId26"/>
    <p:sldId id="29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1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A1C5-C38C-4EE8-8141-A14B7B1CF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36736-A348-4E21-A105-F823477EC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3DC33-A59F-4744-B8C0-A0569B53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5DF9A-C717-4472-9C39-69D5C7D7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DF22A-A029-4A57-BD68-ABCA419E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5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B2B3B-ED06-48F3-B05D-021D18B2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ED8AE-1E90-4A79-AEBB-93C401963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C5A3D-A7D9-4D0A-8C40-35C00987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0C9D1-5FE7-46EF-A817-AF1FB123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0A8C8-F575-44B8-8FDE-BD212F2F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4C3AC3-AD79-460B-89CF-B95F94DD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BC1D5-A096-4C7D-8FDD-4B7931DB5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AD5E6-66C0-4665-8A0C-923DFB1A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282C9-AAA7-46F1-BC5C-2AB54028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5C159-E641-4B15-8EC4-83E281F1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3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F8F1F-3EB3-4605-978F-BF0A4A29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15764-D104-4235-BA87-4EF59D54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31B29-50CA-4FB8-B449-1DF30634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F76A5-208B-4F8A-B40D-DEF0F950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2761B-BC72-4974-A3BE-355FA755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72043-C412-413A-AE32-09F748D3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B64B2-3B4B-4B67-A71D-5ED52E42D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E9E19-D16A-46BD-A7D1-EF2A50BB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B72A6-7479-46FF-AA2E-5E23D426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BB085-54A1-4DAA-B20D-F2F3D25C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5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B41A7-1902-431B-88AE-89B8B250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36277-B8CF-4BC6-884E-4059C22A0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0A41B-6C90-4B87-B64B-D645FDE7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C2BF5-6F20-48F3-B2BA-1E4ACD1C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875A1-6DD5-448F-B95E-76C7A55E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550A-CC05-4083-B889-330E8EE9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41782-2FB2-4B8F-84BF-6EEE25D9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EB4A5-E8E7-4171-8B27-4553AF2E6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AF5FA-BB15-429E-B1BC-27262C401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96D92-EA0F-4267-9380-A41215E47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5E75B8-01BF-4831-BFFC-2D28057BA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427824-B355-477C-9E79-C4AD1F68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C6D903-BEB5-45D4-94C2-510A08BE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8DF8A4-8B34-4271-8861-EC46B62C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4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840D9-BFDA-4C78-99F6-5255EB47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8213D2-EB95-4F2D-8A2B-D1607B9B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7DEA7A-B4E4-40CD-8325-FEF4F511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63A43C-16DC-4653-A3D6-7B309E0C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5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CB9BE-951D-4041-91FE-364178F5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23DC56-981D-49FC-BA38-0107EE61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D58E3-D625-4260-B789-4E3FDE0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4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0D7D9-4F38-4DED-A2A6-FCE71D9D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21A33-F95F-4BA3-BECC-64A4CEBC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DB3AE-BA1D-4A02-A14B-C0A9C2C30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E0663-FC60-4AA1-B6B1-4C7CE299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BADCE-52B9-4066-9BA7-2EB7DB5E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E116F-2E91-4FC1-91B4-513D6D96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A79C-900D-46D6-883F-BB304374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BD9489-566A-4E7E-9FA7-926067E1D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1B360-98B8-4674-88ED-ED809ED78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516C8-B33C-42E7-8E04-1ABA70B5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6CC73-85B7-4499-A549-F1EA1E69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D44A9-AFE9-420E-8865-E5CFD8D7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99780E-430D-45FE-BA2B-32E0F4FA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A0C94-C9F8-4725-AB16-D2C7CE97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E9CDA-325F-487E-B00F-E2B26E15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F19-A6A2-44A0-A39F-B3D573684FF5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AD4B3-1F15-4770-9D92-4023285C9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CFDB9-C0A9-47A4-90D4-92BBC8DE8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FB1A-1C85-41F5-83C0-AE7D051F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cm.hdu.edu.cn/showproblem.php?pid=300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poj.org/problem?id=228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oj.org/problem?id=325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://poj.org/problem?id=1185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lydsy.com/JudgeOnline/problem.php?id=108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poj.org/problem?id=241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codeforces.com/contest/453/problem/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lydsy.com/JudgeOnline/problem.php?id=419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acm.hdu.edu.cn/showproblem.php?pid=368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codeforces.com/problemset/problem/165/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codeforces.com/problemset/problem/744/C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oj.org/problem?id=33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E6AE7-D87F-4B58-B8C4-CF070D4ED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状压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0C319B-814C-4B0F-8E6D-E0433C697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9794" y="3877246"/>
            <a:ext cx="2541973" cy="517201"/>
          </a:xfrm>
        </p:spPr>
        <p:txBody>
          <a:bodyPr/>
          <a:lstStyle/>
          <a:p>
            <a:r>
              <a:rPr lang="en-US" altLang="zh-CN" dirty="0"/>
              <a:t>CDFLS TGSteven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63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075AA-1E9B-4198-A75E-06421D29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3311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4655A2-9A04-4C80-B4F5-B2DCB7800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𝑇𝑆𝑃</m:t>
                    </m:r>
                  </m:oMath>
                </a14:m>
                <a:r>
                  <a:rPr lang="zh-CN" altLang="en-US" dirty="0"/>
                  <a:t> 问题的变形。</a:t>
                </a:r>
                <a:r>
                  <a:rPr lang="en-US" altLang="zh-CN" dirty="0"/>
                  <a:t>【</a:t>
                </a:r>
                <a:r>
                  <a:rPr lang="zh-CN" altLang="en-US" dirty="0"/>
                  <a:t>显而易见。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𝐹𝑙𝑜𝑦𝑑</m:t>
                    </m:r>
                  </m:oMath>
                </a14:m>
                <a:r>
                  <a:rPr lang="zh-CN" altLang="en-US" dirty="0"/>
                  <a:t> 预处理即可。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4655A2-9A04-4C80-B4F5-B2DCB7800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47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B3D44-49C0-42AA-9006-BCA9DC33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HDU 3001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26601B-E7D6-4961-A168-D16C5FAF3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一个旅行商，他只经过一个城市不超过两次。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26601B-E7D6-4961-A168-D16C5FAF3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41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118B-88DE-4D10-836E-E7D1352E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3001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2D2C7-C718-4F85-9F56-72988D50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尿性的三进制压缩。。。</a:t>
            </a:r>
            <a:endParaRPr lang="en-US" altLang="zh-CN" dirty="0"/>
          </a:p>
          <a:p>
            <a:r>
              <a:rPr lang="zh-CN" altLang="en-US" dirty="0"/>
              <a:t>极为下贱的代码。</a:t>
            </a:r>
            <a:endParaRPr lang="en-US" altLang="zh-CN" dirty="0"/>
          </a:p>
          <a:p>
            <a:r>
              <a:rPr lang="zh-CN" altLang="en-US"/>
              <a:t>贴出来你们就懂了。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E93759-D0CE-4B92-87F0-01FCE6FC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60" y="1690688"/>
            <a:ext cx="620164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2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AE618-1C43-4D2D-9682-BC45C15E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POJ 2288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9CEDD-DED9-4483-AFC5-01348437C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13994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一个旅行商，他的距离计算方式极为鬼畜。</a:t>
                </a:r>
                <a:endParaRPr lang="en-US" altLang="zh-CN" dirty="0"/>
              </a:p>
              <a:p>
                <a:r>
                  <a:rPr lang="zh-CN" altLang="en-US" dirty="0"/>
                  <a:t>首先是每个点的点权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和，对于经过的边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，距离加上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，若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形成环，距离加上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b="0" dirty="0"/>
                  <a:t> </a:t>
                </a:r>
                <a:r>
                  <a:rPr lang="zh-CN" altLang="en-US" dirty="0"/>
                  <a:t>为点权</a:t>
                </a:r>
                <a:r>
                  <a:rPr lang="zh-CN" altLang="en-US" b="0" dirty="0"/>
                  <a:t>）。</a:t>
                </a:r>
                <a:endParaRPr lang="en-US" altLang="zh-CN" b="0" dirty="0"/>
              </a:p>
              <a:p>
                <a:r>
                  <a:rPr lang="zh-CN" altLang="en-US" dirty="0"/>
                  <a:t>求距离最大的距离和方案数。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≤13,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9CEDD-DED9-4483-AFC5-01348437C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13994" cy="4351338"/>
              </a:xfrm>
              <a:blipFill>
                <a:blip r:embed="rId3"/>
                <a:stretch>
                  <a:fillRect l="-1034" t="-2521" r="-4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4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5359-EE46-4C4B-8EDA-E98F1146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2288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AEBBE0-6B1E-42C4-9C03-B43077992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9159"/>
              </a:xfrm>
            </p:spPr>
            <p:txBody>
              <a:bodyPr/>
              <a:lstStyle/>
              <a:p>
                <a:r>
                  <a:rPr lang="zh-CN" altLang="en-US" dirty="0"/>
                  <a:t>显然，状压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号城市，上一个是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号城市，经过的城市集合为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的最大距离。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，加上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AEBBE0-6B1E-42C4-9C03-B43077992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9159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96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D60B-6F18-4FF0-B96E-FFB448B7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2288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25A4E7-E721-4D28-8F1F-C1EC7F7A9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怎么统计路径数呢？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号城市，上一个是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号城市，经过的城市集合为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且距离最大的方案数。</a:t>
                </a:r>
                <a:endParaRPr lang="en-US" altLang="zh-CN" dirty="0"/>
              </a:p>
              <a:p>
                <a:r>
                  <a:rPr lang="zh-CN" altLang="en-US" dirty="0"/>
                  <a:t>对于一个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等于最大值，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加上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。若大于，则直接覆盖。</a:t>
                </a:r>
                <a:endParaRPr lang="en-US" altLang="zh-CN" dirty="0"/>
              </a:p>
              <a:p>
                <a:r>
                  <a:rPr lang="zh-CN" altLang="en-US" dirty="0"/>
                  <a:t>答案为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，路径数统计如上。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25A4E7-E721-4D28-8F1F-C1EC7F7A9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01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F246FA6-58C2-4465-899F-70F09AC414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𝑃𝑎𝑟𝑡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2.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覆盖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问题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F246FA6-58C2-4465-899F-70F09AC41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41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A0847-4743-4809-AA81-9300DA75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POJ 3254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D9314E-19E8-4B98-828D-06B935B90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的网格上有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两种格子。求只在为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的格子上放东西并且没有相邻的方案数。东西的数量任意。答案模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D9314E-19E8-4B98-828D-06B935B90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05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E6B21-D1BB-43F8-8830-219ABFAB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3254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A4D8D1-5901-4F1A-9379-6FE185DAA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2772" cy="5241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一看数据范围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r>
                  <a:rPr lang="zh-CN" altLang="en-US" dirty="0"/>
                  <a:t>，嗯，状压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首先一个格子只有放与不放两种可能，用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表示放，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表示不放。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行放了东西的格子的集合。</a:t>
                </a:r>
                <a:endParaRPr lang="en-US" altLang="zh-CN" dirty="0"/>
              </a:p>
              <a:p>
                <a:r>
                  <a:rPr lang="zh-CN" altLang="en-US" dirty="0"/>
                  <a:t>显然，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，并且若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+1∉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那么用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的状态放东西的方案数，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+1∉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答案是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A4D8D1-5901-4F1A-9379-6FE185DAA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2772" cy="5241000"/>
              </a:xfrm>
              <a:blipFill>
                <a:blip r:embed="rId2"/>
                <a:stretch>
                  <a:fillRect l="-968" t="-1977" r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7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2DB81-2952-427B-B3AF-0BF265BF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3254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91B1E-C96C-4119-A021-C78117CBB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如果不加任何优化，时间复杂度是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，跑下来大概是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zh-CN" altLang="en-US" dirty="0"/>
                  <a:t> 左右，非常优秀</a:t>
                </a:r>
                <a:r>
                  <a:rPr lang="en-US" altLang="zh-CN" dirty="0"/>
                  <a:t>【</a:t>
                </a:r>
                <a:r>
                  <a:rPr lang="zh-CN" altLang="en-US" dirty="0"/>
                  <a:t>比起给的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的时限来说。。。</a:t>
                </a:r>
                <a:endParaRPr lang="en-US" altLang="zh-CN" dirty="0"/>
              </a:p>
              <a:p>
                <a:r>
                  <a:rPr lang="zh-CN" altLang="en-US" dirty="0"/>
                  <a:t>但实际上，这道题可以用一些非常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下贱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巧妙</m:t>
                        </m:r>
                      </m:den>
                    </m:f>
                  </m:oMath>
                </a14:m>
                <a:r>
                  <a:rPr lang="zh-CN" altLang="en-US" dirty="0"/>
                  <a:t>的方法可以优化掉一维。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91B1E-C96C-4119-A021-C78117CBB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8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1587-32DD-4F41-B9A7-B934B75A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你真的了解</a:t>
            </a:r>
            <a:r>
              <a:rPr lang="en-US" altLang="zh-CN" dirty="0"/>
              <a:t>DP</a:t>
            </a:r>
            <a:r>
              <a:rPr lang="zh-CN" altLang="en-US" dirty="0"/>
              <a:t>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3EE1DF-B077-46F5-AE14-8A1002E23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所谓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，其实最重要的条件只有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 个：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转移方程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初值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边界条件</a:t>
                </a:r>
                <a:endParaRPr lang="en-US" altLang="zh-CN" dirty="0"/>
              </a:p>
              <a:p>
                <a:r>
                  <a:rPr lang="zh-CN" altLang="en-US" dirty="0"/>
                  <a:t>最难的显然是转移方程。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3EE1DF-B077-46F5-AE14-8A1002E23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62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2FB4E-9C24-4D90-85DF-EFC28133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3254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5A1A1E-A189-465E-A165-643947703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只在为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的格子上放东西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b="0" dirty="0">
                    <a:latin typeface="Cambria Math" panose="02040503050406030204" pitchFamily="18" charset="0"/>
                  </a:rPr>
                  <a:t>把每一行存成一个状态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，显然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判断为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+1∉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这个限制是什么意思呢？就是没有相邻的两位都为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。这又是什么意思呢？如果我们把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向左移一位，在和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与起来，答案应该是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zh-CN" altLang="en-US" dirty="0"/>
                  <a:t> 之后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1≪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都变成了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1≪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，都不属于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判断为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&amp;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≪1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5A1A1E-A189-465E-A165-643947703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97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E2623-31A3-4598-9155-A1BA5F99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3254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49318A-80C6-416F-8489-B79FC9ED8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每一行只处理上一行的，这样就不用考虑下一行。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，那么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判断为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其实在枚举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时也可以优化。显然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的枚举每一行都是一样的，可以先预处理出符合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，每次枚举枚举这些就可以了。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49318A-80C6-416F-8489-B79FC9ED8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76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F82A7-228D-4A6A-9560-FC984AA8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3254 v2.0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2F1E4-5D85-42B6-A6DB-A02BB4865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如果限制必须放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个东西，又该怎么办呢？</a:t>
                </a:r>
                <a:endParaRPr lang="en-US" altLang="zh-CN" dirty="0"/>
              </a:p>
              <a:p>
                <a:r>
                  <a:rPr lang="zh-CN" altLang="en-US" dirty="0"/>
                  <a:t>这个好搞，加一维就行了。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行状态为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，已经放了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个东西的状态数。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符合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条件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答案为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符合条件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2F1E4-5D85-42B6-A6DB-A02BB4865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3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42B82-E4A1-4CA8-9B0A-44D7EF73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POJ 1185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2C55CD-2FDB-4F78-AABF-99561F7CE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+2∉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/>
                  <a:t>。求最多能布置多少个炮兵。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2C55CD-2FDB-4F78-AABF-99561F7CE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29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0DBA3-5BC4-4EF5-8447-32951596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1185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1B8D6-848D-4061-97D3-3C84D8541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这道题一看，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，嗯，状压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。再一看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CN" dirty="0"/>
                  <a:t> ……</a:t>
                </a:r>
              </a:p>
              <a:p>
                <a:r>
                  <a:rPr lang="zh-CN" altLang="en-US" dirty="0"/>
                  <a:t>哇这道题做个毛，根本压不下！！！</a:t>
                </a:r>
                <a:endParaRPr lang="en-US" altLang="zh-CN" dirty="0"/>
              </a:p>
              <a:p>
                <a:r>
                  <a:rPr lang="zh-CN" altLang="en-US" dirty="0"/>
                  <a:t>其实把小的当成行，大的当成列即可。</a:t>
                </a:r>
                <a:endParaRPr lang="en-US" altLang="zh-CN" dirty="0"/>
              </a:p>
              <a:p>
                <a:r>
                  <a:rPr lang="zh-CN" altLang="en-US" dirty="0"/>
                  <a:t>由于这道题对当前行有影响的有两行，所以数组要多开一维存上一行的状态。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表示在第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行状态是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行是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的最大人数。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符合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条件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1B8D6-848D-4061-97D3-3C84D8541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953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B8F0B-943F-4A4F-98F4-97089FAC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BZOJ 1087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9EA51-6AEE-42AC-AA75-81F1C5E34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的棋盘上放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个国王，每个国王相邻的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dirty="0"/>
                  <a:t> 个格子里不能有其他国王，求方案数。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≤9,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9EA51-6AEE-42AC-AA75-81F1C5E34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132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12040-5DFE-4BF0-A40C-349FCE1D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1087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375A6-28E5-4929-969F-C8C9BAD62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简单。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≫1 &amp;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∧!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≪1 &amp;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≫1 &amp;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≪1 &amp;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∧!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&amp;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完了。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375A6-28E5-4929-969F-C8C9BAD62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4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21FCD-A85D-4008-AA20-75613971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POJ 2411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0755C-BA41-4A2F-B428-E3E01A7B6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zh-CN" altLang="en-US" dirty="0"/>
                  <a:t> 的矩形覆盖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的矩形，求方案数。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0755C-BA41-4A2F-B428-E3E01A7B6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02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6D98-1A43-4F19-BE25-91378D4B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2411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8D5A4B-AE0C-4633-A329-0E79C9182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一看数据范围就知道是状压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由于每一个格子只有被横放或竖放的格子覆盖，用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表示被竖着的覆盖，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表示被横着的覆盖。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行的状态是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时的方案数。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因为横着的是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格，所以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段的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的个数是偶数。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8D5A4B-AE0C-4633-A329-0E79C9182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8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F68DD-6181-4822-B7D4-54A821DA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2411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3B3C27-8725-4B6E-91F6-BB53F61E3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然而实际上，被覆盖的情况时有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 种的。</a:t>
                </a:r>
                <a:endParaRPr lang="en-US" altLang="zh-CN" dirty="0"/>
              </a:p>
              <a:p>
                <a:r>
                  <a:rPr lang="zh-CN" altLang="en-US" dirty="0"/>
                  <a:t>如右图所示：</a:t>
                </a:r>
                <a:endParaRPr lang="en-US" altLang="zh-CN" dirty="0"/>
              </a:p>
              <a:p>
                <a:r>
                  <a:rPr lang="zh-CN" altLang="en-US" dirty="0"/>
                  <a:t>被上一行的覆盖</a:t>
                </a:r>
                <a:br>
                  <a:rPr lang="en-US" altLang="zh-CN" dirty="0"/>
                </a:br>
                <a:r>
                  <a:rPr lang="zh-CN" altLang="en-US" dirty="0"/>
                  <a:t>和覆盖到下一行</a:t>
                </a:r>
                <a:br>
                  <a:rPr lang="en-US" altLang="zh-CN" dirty="0"/>
                </a:br>
                <a:r>
                  <a:rPr lang="zh-CN" altLang="en-US" dirty="0"/>
                  <a:t>带来的影响是完全不一样的。</a:t>
                </a:r>
                <a:endParaRPr lang="en-US" altLang="zh-CN" dirty="0"/>
              </a:p>
              <a:p>
                <a:r>
                  <a:rPr lang="zh-CN" altLang="en-US" dirty="0"/>
                  <a:t>那应该怎么搞呢？三进制？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3B3C27-8725-4B6E-91F6-BB53F61E3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22A070F-C764-4699-BF0D-F268E4D3B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86" y="2293203"/>
            <a:ext cx="2248214" cy="1124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16D4FD-0A8A-448F-BF00-09889EF7D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519"/>
            <a:ext cx="2248809" cy="11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5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872E5-A023-4DE8-8B4D-FFC872D5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E7EB4-7758-4799-B261-E221209FC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这是一个玄妙的概念，主要是使用位运算把一个复杂的状态压缩成一个数值便于保存。</a:t>
                </a:r>
                <a:endParaRPr lang="en-US" altLang="zh-CN" dirty="0"/>
              </a:p>
              <a:p>
                <a:r>
                  <a:rPr lang="zh-CN" altLang="en-US" dirty="0"/>
                  <a:t>当然状态往往只是选与不选的区别，这样位运算是最方便的。</a:t>
                </a:r>
                <a:endParaRPr lang="en-US" altLang="zh-CN" dirty="0"/>
              </a:p>
              <a:p>
                <a:r>
                  <a:rPr lang="zh-CN" altLang="en-US" dirty="0"/>
                  <a:t>对于一个状态，二进制位为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表示已选择，为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表示未选择。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E7EB4-7758-4799-B261-E221209FC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5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A4FB9-FBEA-4C73-953C-FEBD2F1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2411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DF9F8-7CD2-4014-8B7B-FE034FB72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其实完全不用那么复杂，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只表示覆盖到下一行的矩形，在检查时把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或起来就行。这样上一行覆盖到这一行的也被计算了。</a:t>
                </a:r>
                <a:endParaRPr lang="en-US" altLang="zh-CN" dirty="0"/>
              </a:p>
              <a:p>
                <a:r>
                  <a:rPr lang="zh-CN" altLang="en-US" dirty="0"/>
                  <a:t>这样搞的时间复杂度是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。然而这道题的另一种解法可以优化到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【</a:t>
                </a:r>
                <a:r>
                  <a:rPr lang="zh-CN" altLang="en-US" dirty="0"/>
                  <a:t>黑科技。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DF9F8-7CD2-4014-8B7B-FE034FB72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23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7798-83A0-496A-802C-43B8389A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2411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C8459-EE40-4C2A-93A4-0D7C201EE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插头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，也叫轮廓线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。具体这东西能干嘛，去问李爷，我是只会这一道题的。</a:t>
                </a:r>
                <a:endParaRPr lang="en-US" altLang="zh-CN" dirty="0"/>
              </a:p>
              <a:p>
                <a:r>
                  <a:rPr lang="zh-CN" altLang="en-US" dirty="0"/>
                  <a:t>对于格子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，我们只需要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 两个格子的状态就可以推出当前格子的状态。所以状态只需要记录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 一共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个格子的状态即可。</a:t>
                </a:r>
                <a:endParaRPr lang="en-US" altLang="zh-CN" dirty="0"/>
              </a:p>
              <a:p>
                <a:r>
                  <a:rPr lang="zh-CN" altLang="en-US" dirty="0"/>
                  <a:t>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表示格子被覆盖，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表示格子没被覆盖。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表示格子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并且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 已经全部被覆盖的方案数。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C8459-EE40-4C2A-93A4-0D7C201EE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78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29FCB-8C4B-484D-92AA-FF1C2C1A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2411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C28E1E-FE14-468A-808F-FF4812CC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只要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被覆盖了就行。这样向后移一格</a:t>
                </a:r>
                <a:br>
                  <a:rPr lang="en-US" altLang="zh-CN" dirty="0"/>
                </a:br>
                <a:r>
                  <a:rPr lang="zh-CN" altLang="en-US" dirty="0"/>
                  <a:t>之后保证了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都被覆盖。</a:t>
                </a:r>
                <a:endParaRPr lang="en-US" altLang="zh-CN" b="0" dirty="0"/>
              </a:p>
              <a:p>
                <a:r>
                  <a:rPr lang="zh-CN" altLang="en-US" b="0" dirty="0"/>
                  <a:t>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没被覆盖，由于向后会不再处理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，所以必须在这里把它覆盖上。</a:t>
                </a:r>
                <a:endParaRPr lang="en-US" altLang="zh-CN" dirty="0"/>
              </a:p>
              <a:p>
                <a:r>
                  <a:rPr lang="zh-CN" altLang="en-US" dirty="0"/>
                  <a:t>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向后会不再处理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，所以横放一定要保</a:t>
                </a:r>
                <a:br>
                  <a:rPr lang="en-US" altLang="zh-CN" dirty="0"/>
                </a:br>
                <a:r>
                  <a:rPr lang="zh-CN" altLang="en-US" dirty="0"/>
                  <a:t>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被覆盖。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C28E1E-FE14-468A-808F-FF4812CC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791399-ED93-4D74-9832-F229ED64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67468"/>
              </p:ext>
            </p:extLst>
          </p:nvPr>
        </p:nvGraphicFramePr>
        <p:xfrm>
          <a:off x="7871790" y="1296713"/>
          <a:ext cx="3482008" cy="160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02">
                  <a:extLst>
                    <a:ext uri="{9D8B030D-6E8A-4147-A177-3AD203B41FA5}">
                      <a16:colId xmlns:a16="http://schemas.microsoft.com/office/drawing/2014/main" val="1092922526"/>
                    </a:ext>
                  </a:extLst>
                </a:gridCol>
                <a:gridCol w="870502">
                  <a:extLst>
                    <a:ext uri="{9D8B030D-6E8A-4147-A177-3AD203B41FA5}">
                      <a16:colId xmlns:a16="http://schemas.microsoft.com/office/drawing/2014/main" val="3988365907"/>
                    </a:ext>
                  </a:extLst>
                </a:gridCol>
                <a:gridCol w="870502">
                  <a:extLst>
                    <a:ext uri="{9D8B030D-6E8A-4147-A177-3AD203B41FA5}">
                      <a16:colId xmlns:a16="http://schemas.microsoft.com/office/drawing/2014/main" val="1178055623"/>
                    </a:ext>
                  </a:extLst>
                </a:gridCol>
                <a:gridCol w="870502">
                  <a:extLst>
                    <a:ext uri="{9D8B030D-6E8A-4147-A177-3AD203B41FA5}">
                      <a16:colId xmlns:a16="http://schemas.microsoft.com/office/drawing/2014/main" val="2606704616"/>
                    </a:ext>
                  </a:extLst>
                </a:gridCol>
              </a:tblGrid>
              <a:tr h="7829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不关心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11593"/>
                  </a:ext>
                </a:extLst>
              </a:tr>
              <a:tr h="820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不重要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不存在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其实也没啥用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00964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6AD12E-DD41-4AA1-AA85-005E6A9D6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23067"/>
              </p:ext>
            </p:extLst>
          </p:nvPr>
        </p:nvGraphicFramePr>
        <p:xfrm>
          <a:off x="7871790" y="2993404"/>
          <a:ext cx="3482008" cy="160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02">
                  <a:extLst>
                    <a:ext uri="{9D8B030D-6E8A-4147-A177-3AD203B41FA5}">
                      <a16:colId xmlns:a16="http://schemas.microsoft.com/office/drawing/2014/main" val="1092922526"/>
                    </a:ext>
                  </a:extLst>
                </a:gridCol>
                <a:gridCol w="870502">
                  <a:extLst>
                    <a:ext uri="{9D8B030D-6E8A-4147-A177-3AD203B41FA5}">
                      <a16:colId xmlns:a16="http://schemas.microsoft.com/office/drawing/2014/main" val="3988365907"/>
                    </a:ext>
                  </a:extLst>
                </a:gridCol>
                <a:gridCol w="870502">
                  <a:extLst>
                    <a:ext uri="{9D8B030D-6E8A-4147-A177-3AD203B41FA5}">
                      <a16:colId xmlns:a16="http://schemas.microsoft.com/office/drawing/2014/main" val="1178055623"/>
                    </a:ext>
                  </a:extLst>
                </a:gridCol>
                <a:gridCol w="870502">
                  <a:extLst>
                    <a:ext uri="{9D8B030D-6E8A-4147-A177-3AD203B41FA5}">
                      <a16:colId xmlns:a16="http://schemas.microsoft.com/office/drawing/2014/main" val="2606704616"/>
                    </a:ext>
                  </a:extLst>
                </a:gridCol>
              </a:tblGrid>
              <a:tr h="7829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不关心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11593"/>
                  </a:ext>
                </a:extLst>
              </a:tr>
              <a:tr h="820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不重要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不存在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00964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D6FEEB9-99E1-42EE-AB43-B1999ABA9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74051"/>
              </p:ext>
            </p:extLst>
          </p:nvPr>
        </p:nvGraphicFramePr>
        <p:xfrm>
          <a:off x="7871790" y="4720603"/>
          <a:ext cx="3482008" cy="160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02">
                  <a:extLst>
                    <a:ext uri="{9D8B030D-6E8A-4147-A177-3AD203B41FA5}">
                      <a16:colId xmlns:a16="http://schemas.microsoft.com/office/drawing/2014/main" val="1092922526"/>
                    </a:ext>
                  </a:extLst>
                </a:gridCol>
                <a:gridCol w="870502">
                  <a:extLst>
                    <a:ext uri="{9D8B030D-6E8A-4147-A177-3AD203B41FA5}">
                      <a16:colId xmlns:a16="http://schemas.microsoft.com/office/drawing/2014/main" val="3988365907"/>
                    </a:ext>
                  </a:extLst>
                </a:gridCol>
                <a:gridCol w="870502">
                  <a:extLst>
                    <a:ext uri="{9D8B030D-6E8A-4147-A177-3AD203B41FA5}">
                      <a16:colId xmlns:a16="http://schemas.microsoft.com/office/drawing/2014/main" val="1178055623"/>
                    </a:ext>
                  </a:extLst>
                </a:gridCol>
                <a:gridCol w="870502">
                  <a:extLst>
                    <a:ext uri="{9D8B030D-6E8A-4147-A177-3AD203B41FA5}">
                      <a16:colId xmlns:a16="http://schemas.microsoft.com/office/drawing/2014/main" val="2606704616"/>
                    </a:ext>
                  </a:extLst>
                </a:gridCol>
              </a:tblGrid>
              <a:tr h="7829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不关心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11593"/>
                  </a:ext>
                </a:extLst>
              </a:tr>
              <a:tr h="820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不重要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00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92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9FCD3A2-7BCA-44D9-9E0F-B8C2B6E92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18" y="3575957"/>
            <a:ext cx="3849656" cy="32207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B618DE-A70E-4B1B-AADC-55C763AD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2411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D1714A-D5E2-4748-8517-022071B9B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写出来大概就是这样：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被覆盖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没被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覆盖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被覆盖，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没被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覆盖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由于当前格只与上一格有关，所以滚动数组优</a:t>
                </a:r>
                <a:br>
                  <a:rPr lang="en-US" altLang="zh-CN" dirty="0"/>
                </a:br>
                <a:r>
                  <a:rPr lang="zh-CN" altLang="en-US" dirty="0"/>
                  <a:t>化。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D1714A-D5E2-4748-8517-022071B9B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610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661560E-59E6-45D0-B7D4-428137E730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𝑃𝑎𝑟𝑡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3.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质数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压缩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661560E-59E6-45D0-B7D4-428137E73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115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18E8-88A4-4C41-AE9B-0E39DF8A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CF 453B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7B46D2-7F64-44CA-88E8-033D7E197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04612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，求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中元素两两互质，并且使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最小。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7B46D2-7F64-44CA-88E8-033D7E197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04612" cy="4351338"/>
              </a:xfrm>
              <a:blipFill>
                <a:blip r:embed="rId3"/>
                <a:stretch>
                  <a:fillRect l="-997" t="-2381" r="-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639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6BE73-4935-4BC3-B7CE-B53D66CC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453B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2847E-ACB1-4587-BF30-86F8A7EB4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显然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r>
                  <a:rPr lang="zh-CN" altLang="en-US" dirty="0"/>
                  <a:t>，如果选择大于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zh-CN" altLang="en-US" dirty="0"/>
                  <a:t> 的还不如去选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那么就剩互质的问题了。</a:t>
                </a:r>
                <a:endParaRPr lang="en-US" altLang="zh-CN" dirty="0"/>
              </a:p>
              <a:p>
                <a:r>
                  <a:rPr lang="zh-CN" altLang="en-US" dirty="0"/>
                  <a:t>什么是互质呢？</a:t>
                </a:r>
                <a:endParaRPr lang="en-US" altLang="zh-CN" dirty="0"/>
              </a:p>
              <a:p>
                <a:r>
                  <a:rPr lang="zh-CN" altLang="en-US" dirty="0"/>
                  <a:t>就是每个质因数只在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中出现了一次。</a:t>
                </a:r>
                <a:endParaRPr lang="en-US" altLang="zh-CN" dirty="0"/>
              </a:p>
              <a:p>
                <a:r>
                  <a:rPr lang="zh-CN" altLang="en-US" dirty="0"/>
                  <a:t>所以每个质数只有出现和不出现两种情况。而且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以内的质数也就那么几个，联想到状压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2847E-ACB1-4587-BF30-86F8A7EB4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875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3B4B7-1BA5-4863-92E3-55C2565B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CF</a:t>
            </a:r>
            <a:r>
              <a:rPr lang="ja-JP" altLang="en-US" dirty="0"/>
              <a:t> </a:t>
            </a:r>
            <a:r>
              <a:rPr lang="en-US" altLang="ja-JP" dirty="0"/>
              <a:t>453B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449150-5216-43D9-89A1-40D41C282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表示选了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个数，质数为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的最小值。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就完了。。。</a:t>
                </a:r>
                <a:endParaRPr lang="en-US" altLang="zh-CN" dirty="0"/>
              </a:p>
              <a:p>
                <a:r>
                  <a:rPr lang="zh-CN" altLang="en-US" dirty="0"/>
                  <a:t>吗？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449150-5216-43D9-89A1-40D41C282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626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90719-1CDA-4B0B-A51F-8DF95108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453B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D229B-DE10-49F2-9240-C713210B8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然而这道题还要打印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没想到吧。</a:t>
                </a:r>
                <a:endParaRPr lang="en-US" altLang="zh-CN" dirty="0"/>
              </a:p>
              <a:p>
                <a:r>
                  <a:rPr lang="zh-CN" altLang="en-US" dirty="0"/>
                  <a:t>令人智熄的操作。</a:t>
                </a:r>
                <a:endParaRPr lang="en-US" altLang="zh-CN" dirty="0"/>
              </a:p>
              <a:p>
                <a:r>
                  <a:rPr lang="zh-CN" altLang="en-US" dirty="0"/>
                  <a:t>记一下这个位置选的数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和套路一般的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/>
                  <a:t>，递归打印。结束。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D229B-DE10-49F2-9240-C713210B8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723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6004-C2FB-41D1-A492-28FBC613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BZOJ 4197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7525E1-CA46-4F81-B6D6-1980067A7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=∅,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。求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/>
                  <a:t> 的数量。答案模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7525E1-CA46-4F81-B6D6-1980067A7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9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315B9-C26B-42F0-95D1-4299D795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8A0B94-0918-4364-8486-AD8361E07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45406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众所周知，计算机储存信息是以二进制的方式储存的。位运算就是对于一个数的二进制进行操作的运算方式。</a:t>
                </a:r>
                <a:endParaRPr lang="en-US" altLang="zh-CN" dirty="0"/>
              </a:p>
              <a:p>
                <a:r>
                  <a:rPr lang="zh-CN" altLang="en-US" dirty="0"/>
                  <a:t>位运算主要有以下几种：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位移：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≫, ≪</m:t>
                    </m:r>
                  </m:oMath>
                </a14:m>
                <a:r>
                  <a:rPr lang="zh-CN" altLang="en-US" dirty="0"/>
                  <a:t>，左移和右移。相当于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÷2 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×2</m:t>
                    </m:r>
                  </m:oMath>
                </a14:m>
                <a:r>
                  <a:rPr lang="zh-CN" altLang="en-US" dirty="0"/>
                  <a:t>，如：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≫1=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≪1=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与：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r>
                  <a:rPr lang="zh-CN" altLang="en-US" dirty="0"/>
                  <a:t>，把两个数的二进制都为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的保留，其余变成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，如：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1010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或：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 ，把两个数的二进制至少有一个为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的保留，其余变为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，如：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1010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1011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异或：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zh-CN" altLang="en-US" dirty="0"/>
                  <a:t>，把两个数的二进制不一样的变成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，一样的变成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，如：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1010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0011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取反：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CN" altLang="en-US" dirty="0"/>
                  <a:t>，把一个数的二进制每一位取反，如：</a:t>
                </a:r>
                <a:r>
                  <a:rPr lang="en-US" altLang="zh-CN" dirty="0"/>
                  <a:t> 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0110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lit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8A0B94-0918-4364-8486-AD8361E07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454065"/>
              </a:xfrm>
              <a:blipFill>
                <a:blip r:embed="rId2"/>
                <a:stretch>
                  <a:fillRect l="-1043" t="-2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502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F0E1-58DF-4C23-925E-228B6DC9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4197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862D41-1521-4B89-A14D-87B6B3CD7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6095"/>
              </a:xfrm>
            </p:spPr>
            <p:txBody>
              <a:bodyPr/>
              <a:lstStyle/>
              <a:p>
                <a:r>
                  <a:rPr lang="zh-CN" altLang="en-US" dirty="0"/>
                  <a:t>有些人啊，马上就会说：“哇，这不是垃圾水题吗？”</a:t>
                </a:r>
                <a:endParaRPr lang="en-US" altLang="zh-CN" dirty="0"/>
              </a:p>
              <a:p>
                <a:r>
                  <a:rPr lang="zh-CN" altLang="en-US" dirty="0"/>
                  <a:t>一看数据范围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 dirty="0"/>
                  <a:t>。。。</a:t>
                </a:r>
                <a:endParaRPr lang="en-US" altLang="zh-CN" dirty="0"/>
              </a:p>
              <a:p>
                <a:r>
                  <a:rPr lang="zh-CN" altLang="en-US" dirty="0"/>
                  <a:t>“哇此题不可做！”</a:t>
                </a:r>
                <a:endParaRPr lang="en-US" altLang="zh-CN" dirty="0"/>
              </a:p>
              <a:p>
                <a:r>
                  <a:rPr lang="zh-CN" altLang="en-US" dirty="0"/>
                  <a:t>先来看如果数据小一点怎么做，比如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/>
                  <a:t> 表示选到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，第一个人的质数为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，第二个人的为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的方案数。先把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复制给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，表示不选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1}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答案为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=∅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862D41-1521-4B89-A14D-87B6B3CD7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6095"/>
              </a:xfrm>
              <a:blipFill>
                <a:blip r:embed="rId2"/>
                <a:stretch>
                  <a:fillRect l="-1043" t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864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4C423-97BA-4C6C-A21C-C9EA8BF4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4197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29A317-AD46-4606-A612-17EE46C87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6432"/>
              </a:xfrm>
            </p:spPr>
            <p:txBody>
              <a:bodyPr/>
              <a:lstStyle/>
              <a:p>
                <a:r>
                  <a:rPr lang="zh-CN" altLang="en-US" dirty="0"/>
                  <a:t>当时这种方法在数据范围变大后，时间空间都接受不了。</a:t>
                </a:r>
                <a:endParaRPr lang="en-US" altLang="zh-CN" dirty="0"/>
              </a:p>
              <a:p>
                <a:r>
                  <a:rPr lang="zh-CN" altLang="en-US" dirty="0"/>
                  <a:t>显然，对于一个数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，大于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 的质因数最多有一个，可以单独处理大于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 的质数（以下称为大质数）。</a:t>
                </a:r>
                <a:endParaRPr lang="en-US" altLang="zh-CN" dirty="0"/>
              </a:p>
              <a:p>
                <a:r>
                  <a:rPr lang="zh-CN" altLang="en-US" dirty="0"/>
                  <a:t>把大质数相同的数放在一个集合里，在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时多加一维表示这个大质数分给谁。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个数的大质数分给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的方案数。当一个新的大质数集合开始时把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复制给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转移。结束时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𝑙𝑎𝑠𝑡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表示上一个大质数集合的结束点。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的转移和之前的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一样。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29A317-AD46-4606-A612-17EE46C87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6432"/>
              </a:xfrm>
              <a:blipFill>
                <a:blip r:embed="rId2"/>
                <a:stretch>
                  <a:fillRect l="-1043" t="-2267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035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E4059-1495-475D-8A52-A4879D85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4197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917101-A330-44D1-95F6-21FB37A30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当然，这道题可以使用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背包的思路优化掉一维。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917101-A330-44D1-95F6-21FB37A30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63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B14EAB6-85B6-4FB1-A763-7DF2548CC0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𝑃𝑎𝑟𝑡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4.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一些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题目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B14EAB6-85B6-4FB1-A763-7DF2548CC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023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96E7E-F77E-430C-B5C5-CDCE20D7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HDU 3681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DA928C-6AA8-4DF3-B858-D3AB819EB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41232"/>
              </a:xfrm>
            </p:spPr>
            <p:txBody>
              <a:bodyPr/>
              <a:lstStyle/>
              <a:p>
                <a:r>
                  <a:rPr lang="zh-CN" altLang="en-US" dirty="0"/>
                  <a:t>这个垃圾的世界有好多好多种格子。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：空地。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：起点。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：血泉。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：防御塔。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：开关。</a:t>
                </a:r>
                <a:endParaRPr lang="en-US" altLang="zh-CN" dirty="0"/>
              </a:p>
              <a:p>
                <a:r>
                  <a:rPr lang="zh-CN" altLang="en-US" dirty="0"/>
                  <a:t>显而易见地，你通过符号已经了解了这个世界。</a:t>
                </a:r>
                <a:endParaRPr lang="en-US" altLang="zh-CN" dirty="0"/>
              </a:p>
              <a:p>
                <a:r>
                  <a:rPr lang="zh-CN" altLang="en-US" dirty="0"/>
                  <a:t>现在，一个智障要从起点开始经过所有开关。智障只能上下左右走。然而智障由于智商很低，每走一步就会掉一点血。经过血泉能把血补满，但只能补一次。求最小的血量上限。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DA928C-6AA8-4DF3-B858-D3AB819EB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41232"/>
              </a:xfrm>
              <a:blipFill>
                <a:blip r:embed="rId3"/>
                <a:stretch>
                  <a:fillRect l="-1043"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770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68ADC-E246-4C6C-B7C5-81860F1C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3681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1AD819-A568-4C1A-A4FE-FFA6D0350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显然，</a:t>
                </a:r>
                <a:r>
                  <a:rPr lang="en-US" altLang="zh-CN" strike="dblStrike" dirty="0" err="1"/>
                  <a:t>bfs</a:t>
                </a:r>
                <a:r>
                  <a:rPr lang="zh-CN" altLang="en-US" strike="dblStrike" dirty="0"/>
                  <a:t>暴搜</a:t>
                </a:r>
                <a:r>
                  <a:rPr lang="zh-CN" altLang="en-US" dirty="0"/>
                  <a:t>状压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问题在于怎么处理状态？</a:t>
                </a:r>
                <a:endParaRPr lang="en-US" altLang="zh-CN" dirty="0"/>
              </a:p>
              <a:p>
                <a:r>
                  <a:rPr lang="zh-CN" altLang="en-US" dirty="0"/>
                  <a:t>这道题中智障可以向上走，导致不能一行一行地向下推。</a:t>
                </a:r>
                <a:endParaRPr lang="en-US" altLang="zh-CN" dirty="0"/>
              </a:p>
              <a:p>
                <a:r>
                  <a:rPr lang="zh-CN" altLang="en-US" dirty="0"/>
                  <a:t>请仔细读题，发现关键性的那句话：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5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5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5000" i="1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en-US" altLang="zh-CN" sz="50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好了，此题结束。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1AD819-A568-4C1A-A4FE-FFA6D0350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68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93204-5CC4-4194-A855-FC635C78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3681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0B97E5-498B-4DF6-A71E-7561BE5C5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34468"/>
              </a:xfrm>
            </p:spPr>
            <p:txBody>
              <a:bodyPr/>
              <a:lstStyle/>
              <a:p>
                <a:r>
                  <a:rPr lang="zh-CN" altLang="en-US" dirty="0"/>
                  <a:t>根据题意，可以看出对血泉和开关进行状压，这样可以压下。</a:t>
                </a:r>
                <a:endParaRPr lang="en-US" altLang="zh-CN" dirty="0"/>
              </a:p>
              <a:p>
                <a:r>
                  <a:rPr lang="zh-CN" altLang="en-US" dirty="0"/>
                  <a:t>那些什么空地，防御塔，忽略就行。</a:t>
                </a:r>
                <a:endParaRPr lang="en-US" altLang="zh-CN" dirty="0"/>
              </a:p>
              <a:p>
                <a:r>
                  <a:rPr lang="zh-CN" altLang="en-US" dirty="0"/>
                  <a:t>因为血泉和开关经过一次就没用了，所以状态表示经没经过。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，经过点的集合为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时，所需要的最小血量上限。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但是经过血泉怎么处理呢？因为血泉会把血补满，所以不能加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可以考虑取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0B97E5-498B-4DF6-A71E-7561BE5C5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34468"/>
              </a:xfrm>
              <a:blipFill>
                <a:blip r:embed="rId2"/>
                <a:stretch>
                  <a:fillRect l="-1043" t="-2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660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CCEFC-E0C4-4A60-B378-9FC86EE5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3681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86899C-3367-48B6-A60F-4CF3B980C8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真的是这样吗？</a:t>
                </a:r>
                <a:endParaRPr lang="en-US" altLang="zh-CN" dirty="0"/>
              </a:p>
              <a:p>
                <a:r>
                  <a:rPr lang="zh-CN" altLang="en-US" dirty="0"/>
                  <a:t>唔噗噗噗噗。</a:t>
                </a:r>
                <a:endParaRPr lang="en-US" altLang="zh-CN" dirty="0"/>
              </a:p>
              <a:p>
                <a:r>
                  <a:rPr lang="zh-CN" altLang="en-US" dirty="0"/>
                  <a:t>之前的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方程是假设到达每个点都是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血的，然而经过血泉后血会被补满，但是我们没法记录当前剩余血量。</a:t>
                </a:r>
                <a:endParaRPr lang="en-US" altLang="zh-CN" dirty="0"/>
              </a:p>
              <a:p>
                <a:r>
                  <a:rPr lang="zh-CN" altLang="en-US" dirty="0"/>
                  <a:t>再看一看题，重新叙述一下题目：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血量上限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最大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血量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血量上限最小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最小化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血量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最大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最大值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所以二分。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86899C-3367-48B6-A60F-4CF3B980C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27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73974-BFE5-4BFC-B2AC-6B73DEB6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3681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60842-9061-4B04-94A7-7324EBC67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二分枚举血量上限。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表示当前状态剩余的最大血量，这样就简单多了。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𝑡𝑚𝑝</m:t>
                    </m:r>
                  </m:oMath>
                </a14:m>
                <a:r>
                  <a:rPr lang="zh-CN" altLang="en-US" dirty="0"/>
                  <a:t> 表示所有开关的集合，若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≥0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，则此上限符合要求。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60842-9061-4B04-94A7-7324EBC67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766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18BF4-0ECC-464B-B164-1F5A29EB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CF 165E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0C6D4-7228-4CE3-9CA2-C2C4A45DF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中每一个元素，找到另一个元素使得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并输出，若不存在输出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0C6D4-7228-4CE3-9CA2-C2C4A45DF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74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F1FE-EFEB-4165-B5CE-224228A8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如何判断状压</a:t>
            </a:r>
            <a:r>
              <a:rPr lang="en-US" altLang="zh-CN" dirty="0"/>
              <a:t>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F37A19-3EA1-4D4A-9707-AD4B5FAA1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一切状压的基础是状态的保存，如果可能性有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种，用数值存状态可以达到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CN" altLang="en-US" dirty="0"/>
                  <a:t>，这显然是无法保存的。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一般的状压题数据范围都在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左右。</a:t>
                </a:r>
                <a:r>
                  <a:rPr lang="en-US" altLang="zh-CN" dirty="0"/>
                  <a:t>【</a:t>
                </a:r>
                <a:r>
                  <a:rPr lang="zh-CN" altLang="en-US" dirty="0"/>
                  <a:t>看数据范围识题型。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能否压缩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状压一般压缩的状态是选与不选，通过分析题目能得到对于每个元素只有选与不选两种可能时，基本可以判断是状压。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常见题型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像什么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啊，覆盖问题啊，肯定就是状压了哇。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F37A19-3EA1-4D4A-9707-AD4B5FAA1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291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93549-4D44-4287-925E-ECFB3535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165E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CF7427-4478-459E-B034-C5138C26E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我们大可以试试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暴力。</a:t>
                </a:r>
                <a:r>
                  <a:rPr lang="en-US" altLang="zh-CN" dirty="0"/>
                  <a:t>【</a:t>
                </a:r>
                <a:r>
                  <a:rPr lang="zh-CN" altLang="en-US" dirty="0"/>
                  <a:t>虽然这不可能过。。。</a:t>
                </a:r>
                <a:endParaRPr lang="en-US" altLang="zh-CN" dirty="0"/>
              </a:p>
              <a:p>
                <a:r>
                  <a:rPr lang="zh-CN" altLang="en-US" dirty="0"/>
                  <a:t>如果我们去看题面，可以发现，这道题绝壁是状压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。上图：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题目描述都写得很清楚了，位运算。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CF7427-4478-459E-B034-C5138C26E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59FBD4C-AE73-4C6E-9C47-54A3DFCA2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2819315"/>
            <a:ext cx="826885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8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E6F5-F067-45E0-AACE-A251909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</a:t>
            </a:r>
            <a:r>
              <a:rPr lang="zh-CN" altLang="en-US" dirty="0"/>
              <a:t> </a:t>
            </a:r>
            <a:r>
              <a:rPr lang="en-US" altLang="zh-CN" dirty="0"/>
              <a:t>165E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0DDAF-B062-4304-BFEC-145518295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很容易发现，如果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表示取反后包含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的数是什么。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m:rPr>
                          <m:lit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反正题目要求随便输出一个就行，也不用管那么多。。。</a:t>
                </a:r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的答案就是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0DDAF-B062-4304-BFEC-145518295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464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4593B-ED2E-44CD-BE54-64C4DAE7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CF 744C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873CB6-8AB2-4280-BCDF-39B1DE33F1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某智障要去买卡组。这个卡组里有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张卡，分为红色和蓝色两种，第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张需要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个红币和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个蓝币购买。</a:t>
                </a:r>
                <a:endParaRPr lang="en-US" altLang="zh-CN" dirty="0"/>
              </a:p>
              <a:p>
                <a:r>
                  <a:rPr lang="zh-CN" altLang="en-US" dirty="0"/>
                  <a:t>每回合智障有两种操作：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获得红蓝币各一个。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买一张卡。</a:t>
                </a:r>
                <a:endParaRPr lang="en-US" altLang="zh-CN" dirty="0"/>
              </a:p>
              <a:p>
                <a:r>
                  <a:rPr lang="zh-CN" altLang="en-US" dirty="0"/>
                  <a:t>特别的，若现在智障持有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个红卡和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个蓝卡，则智障买卡需要的红币和蓝币需求量变为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求智障需要的最少回合数。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≤16, 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873CB6-8AB2-4280-BCDF-39B1DE33F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86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723C-D88F-4A09-8557-B62F5A4F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744C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60C5C3-8938-4194-A76D-C69CB1850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这道题据说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</m:num>
                      <m:den>
                        <m:r>
                          <m:rPr>
                            <m:nor/>
                          </m:rPr>
                          <a:rPr lang="zh-CN" altLang="en-US" dirty="0"/>
                          <m:t>模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拟</m:t>
                        </m:r>
                        <m:r>
                          <m:rPr>
                            <m:nor/>
                          </m:rPr>
                          <a:rPr lang="zh-CN" altLang="en-US" dirty="0"/>
                          <m:t>退火</m:t>
                        </m:r>
                      </m:den>
                    </m:f>
                  </m:oMath>
                </a14:m>
                <a:r>
                  <a:rPr lang="zh-CN" altLang="en-US" dirty="0"/>
                  <a:t>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玄学。</a:t>
                </a:r>
                <a:r>
                  <a:rPr lang="en-US" altLang="zh-CN" dirty="0"/>
                  <a:t>【</a:t>
                </a:r>
                <a:r>
                  <a:rPr lang="zh-CN" altLang="en-US" dirty="0"/>
                  <a:t>我当然是不会的咯。</a:t>
                </a:r>
                <a:endParaRPr lang="en-US" altLang="zh-CN" dirty="0"/>
              </a:p>
              <a:p>
                <a:r>
                  <a:rPr lang="zh-CN" altLang="en-US" dirty="0"/>
                  <a:t>当然，从数据范围也可以看出是状压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问题是怎么状压。可以发现，如果没有那条特别规则，直接把红蓝币总和取个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就可以了。而每一张卡只会对之后买的卡有贡献，最大是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个回合。第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张购买的卡最多可以省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个回合购买。那么最大贡献和就是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60C5C3-8938-4194-A76D-C69CB1850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950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4301C-2034-435D-9127-BB512A75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744C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14E23B-9785-4734-9AD7-1D349D7BA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那么每张卡对答案的贡献就和它在购买顺序中的位置有关。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中的所有卡，对红币的贡献是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时对蓝币最大的贡献。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中红、蓝卡的数量。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表示红蓝币的总和，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表示所有卡的集合。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14E23B-9785-4734-9AD7-1D349D7BA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67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E8BE7-95D4-46D6-A588-F9225198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243"/>
            <a:ext cx="10515600" cy="2369513"/>
          </a:xfrm>
        </p:spPr>
        <p:txBody>
          <a:bodyPr/>
          <a:lstStyle/>
          <a:p>
            <a:r>
              <a:rPr lang="ja-JP" altLang="en-US" dirty="0"/>
              <a:t>知らない　知らない</a:t>
            </a:r>
            <a:br>
              <a:rPr lang="en-US" altLang="ja-JP" dirty="0"/>
            </a:br>
            <a:r>
              <a:rPr lang="ja-JP" altLang="en-US" dirty="0"/>
              <a:t>僕わ何も知らない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99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0E8905-8471-4ACB-987B-5FD48A7BAB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𝑃𝑎𝑟𝑡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𝑇𝑆𝑃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0E8905-8471-4ACB-987B-5FD48A7BA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07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0BCE117-9E1C-4D7F-ACB5-2613E38573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𝑇𝑆𝑃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0BCE117-9E1C-4D7F-ACB5-2613E3857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2B1FDD-4889-427A-8330-D4379F523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一个地区有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个城市，旅行商从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号城市出发，经过每个城市一次后回到出发城市，求行走的最短距离。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这道题本身是个 </a:t>
                </a:r>
                <a:r>
                  <a:rPr lang="en-US" altLang="zh-CN" dirty="0"/>
                  <a:t>NP </a:t>
                </a:r>
                <a:r>
                  <a:rPr lang="zh-CN" altLang="en-US" dirty="0"/>
                  <a:t>完全问题，但是当数据范围比较小的时候是可以通过状压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来解决的。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2B1FDD-4889-427A-8330-D4379F523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76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F2352B0-6942-43BF-9B7D-B8FB26F66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𝑇𝑆𝑃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F2352B0-6942-43BF-9B7D-B8FB26F66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58EC89-FCC3-4A97-A5A1-681277125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05117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由于每个城市只能去一次，所以对于城市的集合只有经过和没经过两种，可以用二进制压缩。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表示经过的城市集合为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，当前在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号城市的最短距离。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][1]}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表示所有城市的集合。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58EC89-FCC3-4A97-A5A1-681277125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05117" cy="4351338"/>
              </a:xfrm>
              <a:blipFill>
                <a:blip r:embed="rId3"/>
                <a:stretch>
                  <a:fillRect l="-1035" t="-2521" r="-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6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D7C0-6680-49CF-B67C-5EBA35EE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POJ 3311</a:t>
            </a:r>
            <a:r>
              <a:rPr lang="en-US" altLang="zh-CN" dirty="0"/>
              <a:t> </a:t>
            </a:r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594B5F-9604-4EF4-93E0-FEC712A32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一个旅行商，唯一的不同就是可以经过一个城市多次。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594B5F-9604-4EF4-93E0-FEC712A32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3526</Words>
  <Application>Microsoft Office PowerPoint</Application>
  <PresentationFormat>宽屏</PresentationFormat>
  <Paragraphs>290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游ゴシック Light</vt:lpstr>
      <vt:lpstr>等线</vt:lpstr>
      <vt:lpstr>等线 Light</vt:lpstr>
      <vt:lpstr>Arial</vt:lpstr>
      <vt:lpstr>Cambria Math</vt:lpstr>
      <vt:lpstr>Office 主题​​</vt:lpstr>
      <vt:lpstr>状压DP</vt:lpstr>
      <vt:lpstr>你真的了解DP吗？</vt:lpstr>
      <vt:lpstr>状态</vt:lpstr>
      <vt:lpstr>位运算</vt:lpstr>
      <vt:lpstr>如何判断状压DP</vt:lpstr>
      <vt:lpstr>Part 1. TSP</vt:lpstr>
      <vt:lpstr>TSP </vt:lpstr>
      <vt:lpstr>TSP </vt:lpstr>
      <vt:lpstr>POJ 3311 题意简述</vt:lpstr>
      <vt:lpstr>POJ 3311</vt:lpstr>
      <vt:lpstr>HDU 3001 题意简述</vt:lpstr>
      <vt:lpstr>HDU 3001</vt:lpstr>
      <vt:lpstr>POJ 2288 题意简述</vt:lpstr>
      <vt:lpstr>POJ 2288</vt:lpstr>
      <vt:lpstr>POJ 2288</vt:lpstr>
      <vt:lpstr>Part 2. 覆盖问题</vt:lpstr>
      <vt:lpstr>POJ 3254 题意简述</vt:lpstr>
      <vt:lpstr>POJ 3254</vt:lpstr>
      <vt:lpstr>POJ 3254</vt:lpstr>
      <vt:lpstr>POJ 3254</vt:lpstr>
      <vt:lpstr>POJ 3254</vt:lpstr>
      <vt:lpstr>POJ 3254 v2.0</vt:lpstr>
      <vt:lpstr>POJ 1185 题意简述</vt:lpstr>
      <vt:lpstr>POJ 1185</vt:lpstr>
      <vt:lpstr>BZOJ 1087 题意简述</vt:lpstr>
      <vt:lpstr>BZOJ 1087</vt:lpstr>
      <vt:lpstr>POJ 2411 题意简述</vt:lpstr>
      <vt:lpstr>POJ 2411</vt:lpstr>
      <vt:lpstr>POJ 2411</vt:lpstr>
      <vt:lpstr>POJ 2411</vt:lpstr>
      <vt:lpstr>POJ 2411</vt:lpstr>
      <vt:lpstr>POJ 2411</vt:lpstr>
      <vt:lpstr>POJ 2411</vt:lpstr>
      <vt:lpstr>Part 3. 质数压缩</vt:lpstr>
      <vt:lpstr>CF 453B 题意简述</vt:lpstr>
      <vt:lpstr>CF 453B</vt:lpstr>
      <vt:lpstr>CF 453B</vt:lpstr>
      <vt:lpstr>CF 453B</vt:lpstr>
      <vt:lpstr>BZOJ 4197 题意简述</vt:lpstr>
      <vt:lpstr>BZOJ 4197</vt:lpstr>
      <vt:lpstr>BZOJ 4197</vt:lpstr>
      <vt:lpstr>BZOJ 4197</vt:lpstr>
      <vt:lpstr>Part 4. 一些题目</vt:lpstr>
      <vt:lpstr>HDU 3681 题意简述</vt:lpstr>
      <vt:lpstr>HDU 3681</vt:lpstr>
      <vt:lpstr>HDU 3681</vt:lpstr>
      <vt:lpstr>HDU 3681</vt:lpstr>
      <vt:lpstr>HDU 3681</vt:lpstr>
      <vt:lpstr>CF 165E 题意简述</vt:lpstr>
      <vt:lpstr>CF 165E</vt:lpstr>
      <vt:lpstr>CF 165E</vt:lpstr>
      <vt:lpstr>CF 744C 题意简述</vt:lpstr>
      <vt:lpstr>CF 744C</vt:lpstr>
      <vt:lpstr>CF 744C</vt:lpstr>
      <vt:lpstr>知らない　知らない 僕わ何も知らない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状压DP</dc:title>
  <dc:creator>TGSteven</dc:creator>
  <cp:lastModifiedBy>TGSteven</cp:lastModifiedBy>
  <cp:revision>74</cp:revision>
  <dcterms:created xsi:type="dcterms:W3CDTF">2017-08-28T12:58:48Z</dcterms:created>
  <dcterms:modified xsi:type="dcterms:W3CDTF">2017-09-09T06:42:56Z</dcterms:modified>
</cp:coreProperties>
</file>