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16" r:id="rId2"/>
    <p:sldId id="317" r:id="rId3"/>
    <p:sldId id="321" r:id="rId4"/>
    <p:sldId id="322" r:id="rId5"/>
    <p:sldId id="320" r:id="rId6"/>
    <p:sldId id="319" r:id="rId7"/>
    <p:sldId id="318" r:id="rId8"/>
    <p:sldId id="323" r:id="rId9"/>
    <p:sldId id="324" r:id="rId10"/>
    <p:sldId id="329" r:id="rId11"/>
    <p:sldId id="328" r:id="rId12"/>
    <p:sldId id="327" r:id="rId13"/>
    <p:sldId id="326" r:id="rId14"/>
    <p:sldId id="330" r:id="rId15"/>
    <p:sldId id="32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C2DA3C8-2BC7-4932-85F4-C07F920B2AB2}" type="datetimeFigureOut">
              <a:rPr lang="ru-RU" smtClean="0"/>
              <a:t>19.11.2017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6FA40A4-74D3-4997-9446-D16068D6D44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692696"/>
            <a:ext cx="7772400" cy="5662864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4000" dirty="0">
                <a:solidFill>
                  <a:srgbClr val="FFFF00"/>
                </a:solidFill>
              </a:rPr>
              <a:t>Обработка и извлечение данных в БД</a:t>
            </a:r>
          </a:p>
          <a:p>
            <a:r>
              <a:rPr lang="ru-RU" sz="3600" dirty="0"/>
              <a:t> выполняются на о</a:t>
            </a:r>
            <a:r>
              <a:rPr lang="ru-RU" sz="3600" i="1" dirty="0"/>
              <a:t>с</a:t>
            </a:r>
            <a:r>
              <a:rPr lang="ru-RU" sz="3600" dirty="0"/>
              <a:t>нове строго определенных математических операций.</a:t>
            </a:r>
          </a:p>
          <a:p>
            <a:r>
              <a:rPr lang="ru-RU" sz="3600" dirty="0"/>
              <a:t>Существуют восемь основных операций, и они подразделяются на две категории – </a:t>
            </a:r>
            <a:r>
              <a:rPr lang="ru-RU" sz="3600" dirty="0">
                <a:solidFill>
                  <a:srgbClr val="FFC000"/>
                </a:solidFill>
              </a:rPr>
              <a:t>теоретико-множественные и специальные реляционные.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1247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Исходная таблица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71194"/>
              </p:ext>
            </p:extLst>
          </p:nvPr>
        </p:nvGraphicFramePr>
        <p:xfrm>
          <a:off x="2267744" y="1916832"/>
          <a:ext cx="3644716" cy="2774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1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Название товара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Цена за упаковку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 руб.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Аспирин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Анальгин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4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Аспартам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87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i="1" dirty="0"/>
              <a:t>Операция Проекция (</a:t>
            </a:r>
            <a:r>
              <a:rPr lang="en-US" sz="2800" i="1" dirty="0"/>
              <a:t>Projection</a:t>
            </a:r>
            <a:r>
              <a:rPr lang="ru-RU" sz="2800" i="1" dirty="0"/>
              <a:t>) – извлечение (выборка)  по вертикали 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 помощью этой операции извлекаются столбцы из таблицы. В приведенном примере эта операция используется для извлечения только названий товаров:</a:t>
            </a:r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700204"/>
              </p:ext>
            </p:extLst>
          </p:nvPr>
        </p:nvGraphicFramePr>
        <p:xfrm>
          <a:off x="4788023" y="1988842"/>
          <a:ext cx="1512169" cy="2362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51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Название </a:t>
                      </a:r>
                      <a:endParaRPr lang="ru-RU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Товара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5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Аспирин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Анальгин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Аспартам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556337" y="324433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		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220072" y="5269018"/>
            <a:ext cx="3096344" cy="137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37" y="5269018"/>
            <a:ext cx="5941831" cy="17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Операция  Выборка (</a:t>
            </a:r>
            <a:r>
              <a:rPr lang="ru-RU" sz="3200" dirty="0" err="1"/>
              <a:t>Selection</a:t>
            </a:r>
            <a:r>
              <a:rPr lang="ru-RU" sz="3200" dirty="0"/>
              <a:t>) – извлечение по горизонтали.</a:t>
            </a:r>
            <a:br>
              <a:rPr lang="ru-RU" sz="3200" dirty="0"/>
            </a:br>
            <a:r>
              <a:rPr lang="ru-RU" sz="3200" dirty="0"/>
              <a:t>Эта операция извлекает  строки из таблицы.</a:t>
            </a:r>
            <a:br>
              <a:rPr lang="ru-RU" sz="3200" dirty="0"/>
            </a:b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433271"/>
              </p:ext>
            </p:extLst>
          </p:nvPr>
        </p:nvGraphicFramePr>
        <p:xfrm>
          <a:off x="914400" y="3284984"/>
          <a:ext cx="3585592" cy="2687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35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</a:t>
                      </a:r>
                      <a:endParaRPr lang="ru-RU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Товара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Цена за</a:t>
                      </a:r>
                      <a:endParaRPr lang="ru-RU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Упаковку</a:t>
                      </a:r>
                      <a:endParaRPr lang="ru-RU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 руб.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Аспирин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Анальгин</a:t>
                      </a:r>
                      <a:endParaRPr lang="ru-RU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ru-RU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8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Аспартам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148064" y="4509120"/>
            <a:ext cx="374441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884" y="4725144"/>
            <a:ext cx="5941831" cy="14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1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Операция Соединение (</a:t>
            </a:r>
            <a:r>
              <a:rPr lang="en-US" i="1" dirty="0"/>
              <a:t>Join</a:t>
            </a:r>
            <a:r>
              <a:rPr lang="ru-RU" i="1" dirty="0"/>
              <a:t>)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9512" y="1484784"/>
            <a:ext cx="4038600" cy="4525963"/>
          </a:xfrm>
        </p:spPr>
        <p:txBody>
          <a:bodyPr/>
          <a:lstStyle/>
          <a:p>
            <a:r>
              <a:rPr lang="ru-RU" dirty="0"/>
              <a:t>Эта операция обладает широкими возможностями, относится к операции соединения таблиц. Принципы работы этой операции рассмотрим на примере: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5785744"/>
              </p:ext>
            </p:extLst>
          </p:nvPr>
        </p:nvGraphicFramePr>
        <p:xfrm>
          <a:off x="4572000" y="1388022"/>
          <a:ext cx="4038600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4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Код 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товара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Название</a:t>
                      </a:r>
                      <a:endParaRPr lang="ru-RU" sz="14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 товара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Цена за 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упаковку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 в руб.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Аспирин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Анальгин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1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Аспартам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99685"/>
              </p:ext>
            </p:extLst>
          </p:nvPr>
        </p:nvGraphicFramePr>
        <p:xfrm>
          <a:off x="4572000" y="4005064"/>
          <a:ext cx="4114800" cy="1701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0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Дата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Код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товара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Количество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упаковок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11/01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12/01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300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13/01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2000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4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580112" y="3933056"/>
            <a:ext cx="151216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/>
              <a:t>Логика объединения - по одинаковому столбцу, который имелся в обеих таблицах</a:t>
            </a:r>
            <a:r>
              <a:rPr lang="ru-RU" sz="2000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4344" y="1772815"/>
            <a:ext cx="4038600" cy="4523649"/>
          </a:xfrm>
        </p:spPr>
        <p:txBody>
          <a:bodyPr>
            <a:normAutofit/>
          </a:bodyPr>
          <a:lstStyle/>
          <a:p>
            <a:r>
              <a:rPr lang="ru-RU" sz="1600" dirty="0"/>
              <a:t>Рассмотрим эти две таблицы внимательно. В этих двух таблицах столбцы Код товара дают информацию, о каком товаре идет речь. Таблица </a:t>
            </a:r>
            <a:r>
              <a:rPr lang="ru-RU" sz="1600" dirty="0" err="1"/>
              <a:t>Прода-жи</a:t>
            </a:r>
            <a:r>
              <a:rPr lang="ru-RU" sz="1600" dirty="0"/>
              <a:t> не содержит наименований товаров, но благодаря наличию столбца Код товара, мы с помощью ссылки на первую таблицу можем понять, о каком то-варе идет речь. Т.е.  столбец Код товара является ключевым в понимании, о каком товаре идет речь. Столбец Код товара в первой таблице является пер-</a:t>
            </a:r>
            <a:r>
              <a:rPr lang="ru-RU" sz="1600" dirty="0" err="1"/>
              <a:t>вичным</a:t>
            </a:r>
            <a:r>
              <a:rPr lang="ru-RU" sz="1600" dirty="0"/>
              <a:t> ключом, а во второй таблице – внешним ключом. В результате, </a:t>
            </a:r>
            <a:r>
              <a:rPr lang="ru-RU" sz="1600" dirty="0" err="1"/>
              <a:t>объ-единяя</a:t>
            </a:r>
            <a:r>
              <a:rPr lang="ru-RU" sz="1600" dirty="0"/>
              <a:t> две таблицы, чтобы внешний ключ ссылался на первичный, получаем следующую таблицу: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3698474"/>
              </p:ext>
            </p:extLst>
          </p:nvPr>
        </p:nvGraphicFramePr>
        <p:xfrm>
          <a:off x="4572000" y="1772814"/>
          <a:ext cx="4572000" cy="16561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809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Код </a:t>
                      </a:r>
                      <a:endParaRPr lang="ru-RU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товара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Название</a:t>
                      </a:r>
                      <a:endParaRPr lang="ru-RU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 товара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Цена за </a:t>
                      </a:r>
                      <a:endParaRPr lang="ru-RU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упаковку</a:t>
                      </a:r>
                      <a:endParaRPr lang="ru-RU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 в руб.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Количество</a:t>
                      </a:r>
                      <a:endParaRPr lang="ru-RU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упаковок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11/01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Аспирин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12/01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Анальгин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0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13/01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Аспартам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35" marR="356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149080"/>
            <a:ext cx="3730898" cy="25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3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Операция Деление (</a:t>
            </a:r>
            <a:r>
              <a:rPr lang="en-US" i="1" dirty="0"/>
              <a:t>Division</a:t>
            </a:r>
            <a:r>
              <a:rPr lang="ru-RU" i="1" dirty="0"/>
              <a:t>)</a:t>
            </a:r>
            <a:br>
              <a:rPr lang="ru-RU" dirty="0"/>
            </a:b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1252760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Эта операция извлекает строки, где значения в столбцах совпадают со значениями в столбцах во второй таблице, но при этом возвращает столбцы, которых нет во второй таблице.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96834316"/>
              </p:ext>
            </p:extLst>
          </p:nvPr>
        </p:nvGraphicFramePr>
        <p:xfrm>
          <a:off x="1" y="2458528"/>
          <a:ext cx="4355975" cy="2811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6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22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Код </a:t>
                      </a:r>
                      <a:endParaRPr lang="ru-RU" sz="14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покупателя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Покупатель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Дата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Доктор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5/03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2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Доктор Плюс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10/03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2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Доктор Надежда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5/03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1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Доктор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21/3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2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Доктор Плюс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25/03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49" marR="3564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3716333"/>
              </p:ext>
            </p:extLst>
          </p:nvPr>
        </p:nvGraphicFramePr>
        <p:xfrm>
          <a:off x="4497387" y="2459452"/>
          <a:ext cx="4111774" cy="2841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77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Код </a:t>
                      </a:r>
                      <a:endParaRPr lang="ru-RU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покупателя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3" marR="35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Покупатель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3" marR="3566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3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3" marR="35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Доктор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3" marR="3566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3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3" marR="35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Доктор Плюс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3" marR="3566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3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3" marR="35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Доктор Надежда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63" marR="3566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26580"/>
              </p:ext>
            </p:extLst>
          </p:nvPr>
        </p:nvGraphicFramePr>
        <p:xfrm>
          <a:off x="3075004" y="5589240"/>
          <a:ext cx="1497360" cy="981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Дата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5/03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9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Теоретико-множественные операции: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Теоретико-множественными операциями называют  </a:t>
            </a:r>
            <a:r>
              <a:rPr lang="ru-RU" dirty="0">
                <a:solidFill>
                  <a:srgbClr val="FFC000"/>
                </a:solidFill>
              </a:rPr>
              <a:t>объединение (</a:t>
            </a:r>
            <a:r>
              <a:rPr lang="ru-RU" dirty="0" err="1">
                <a:solidFill>
                  <a:srgbClr val="FFC000"/>
                </a:solidFill>
              </a:rPr>
              <a:t>union</a:t>
            </a:r>
            <a:r>
              <a:rPr lang="ru-RU" dirty="0">
                <a:solidFill>
                  <a:srgbClr val="FFC000"/>
                </a:solidFill>
              </a:rPr>
              <a:t>), вычитание (</a:t>
            </a:r>
            <a:r>
              <a:rPr lang="ru-RU" dirty="0" err="1">
                <a:solidFill>
                  <a:srgbClr val="FFC000"/>
                </a:solidFill>
              </a:rPr>
              <a:t>difference</a:t>
            </a:r>
            <a:r>
              <a:rPr lang="ru-RU" dirty="0">
                <a:solidFill>
                  <a:srgbClr val="FFC000"/>
                </a:solidFill>
              </a:rPr>
              <a:t>), пересечение (</a:t>
            </a:r>
            <a:r>
              <a:rPr lang="ru-RU" dirty="0" err="1">
                <a:solidFill>
                  <a:srgbClr val="FFC000"/>
                </a:solidFill>
              </a:rPr>
              <a:t>intersection</a:t>
            </a:r>
            <a:r>
              <a:rPr lang="ru-RU" dirty="0">
                <a:solidFill>
                  <a:srgbClr val="FFC000"/>
                </a:solidFill>
              </a:rPr>
              <a:t>), декартово произведение (</a:t>
            </a:r>
            <a:r>
              <a:rPr lang="ru-RU" dirty="0" err="1">
                <a:solidFill>
                  <a:srgbClr val="FFC000"/>
                </a:solidFill>
              </a:rPr>
              <a:t>Cartesian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 err="1">
                <a:solidFill>
                  <a:srgbClr val="FFC000"/>
                </a:solidFill>
              </a:rPr>
              <a:t>product</a:t>
            </a:r>
            <a:r>
              <a:rPr lang="ru-RU" dirty="0">
                <a:solidFill>
                  <a:srgbClr val="FFC000"/>
                </a:solidFill>
              </a:rPr>
              <a:t>).</a:t>
            </a:r>
          </a:p>
          <a:p>
            <a:r>
              <a:rPr lang="ru-RU" dirty="0">
                <a:solidFill>
                  <a:srgbClr val="FFC000"/>
                </a:solidFill>
              </a:rPr>
              <a:t>Теоретико-множественные операции определяют, какие строки из входных данных, появятся в выходных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66907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49580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Рассмотрим две таблицы:</a:t>
            </a:r>
            <a:b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А                      Таблица В</a:t>
            </a:r>
            <a:b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b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172763"/>
              </p:ext>
            </p:extLst>
          </p:nvPr>
        </p:nvGraphicFramePr>
        <p:xfrm>
          <a:off x="495236" y="2564904"/>
          <a:ext cx="3644716" cy="2791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1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Название товара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Цена за упаковку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 руб.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Аспирин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Анальгин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4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Валокордин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Валидол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10212"/>
              </p:ext>
            </p:extLst>
          </p:nvPr>
        </p:nvGraphicFramePr>
        <p:xfrm>
          <a:off x="5292080" y="2606258"/>
          <a:ext cx="3600400" cy="2694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19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Название товара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Цена за упаковку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 руб.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Аспирин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Анальгин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Баралгин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150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Бисептол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300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32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Операция объединения (</a:t>
            </a:r>
            <a:r>
              <a:rPr lang="ru-RU" sz="3600" dirty="0" err="1"/>
              <a:t>union</a:t>
            </a:r>
            <a:r>
              <a:rPr lang="ru-RU" sz="3600" dirty="0"/>
              <a:t>): </a:t>
            </a:r>
            <a:br>
              <a:rPr lang="ru-RU" sz="3600" dirty="0"/>
            </a:br>
            <a:r>
              <a:rPr lang="ru-RU" sz="1800" dirty="0"/>
              <a:t>Операция объединения (</a:t>
            </a:r>
            <a:r>
              <a:rPr lang="ru-RU" sz="1800" dirty="0" err="1"/>
              <a:t>union</a:t>
            </a:r>
            <a:r>
              <a:rPr lang="ru-RU" sz="1800" dirty="0"/>
              <a:t>), обозначаемая АᴜВ, позволяет выбрать все товары, входят и в Таблицу1 и в Таблицу2. Операция извлекает все строки из обеих таблиц и комбинирует их. 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823949"/>
              </p:ext>
            </p:extLst>
          </p:nvPr>
        </p:nvGraphicFramePr>
        <p:xfrm>
          <a:off x="611560" y="2132856"/>
          <a:ext cx="5385792" cy="410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2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558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товара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Цена за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упаковку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в руб.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Аспирин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Анальгин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Валидол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Валокордин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100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Баралгин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150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Бисептол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300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031319"/>
            <a:ext cx="2345382" cy="161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3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Пересечение (</a:t>
            </a:r>
            <a:r>
              <a:rPr lang="en-US" dirty="0"/>
              <a:t>intersection)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4929096"/>
          </a:xfrm>
        </p:spPr>
        <p:txBody>
          <a:bodyPr/>
          <a:lstStyle/>
          <a:p>
            <a:r>
              <a:rPr lang="ru-RU" dirty="0"/>
              <a:t>С помощью операции пересечения А∩В извлекаются товары, которые содержатся в обеих таблицах. </a:t>
            </a:r>
          </a:p>
          <a:p>
            <a:r>
              <a:rPr lang="ru-RU" dirty="0"/>
              <a:t>                      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43735"/>
              </p:ext>
            </p:extLst>
          </p:nvPr>
        </p:nvGraphicFramePr>
        <p:xfrm>
          <a:off x="611560" y="3456940"/>
          <a:ext cx="3960440" cy="2276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57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Название товара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Цена за </a:t>
                      </a:r>
                      <a:endParaRPr lang="ru-RU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упаковку</a:t>
                      </a:r>
                      <a:endParaRPr lang="ru-RU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 в руб.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Аспирин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Анальгин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50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645024"/>
            <a:ext cx="250682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4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Вычитание (</a:t>
            </a:r>
            <a:r>
              <a:rPr lang="en-US" dirty="0"/>
              <a:t>difference)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268760"/>
            <a:ext cx="7772400" cy="5086800"/>
          </a:xfrm>
        </p:spPr>
        <p:txBody>
          <a:bodyPr/>
          <a:lstStyle/>
          <a:p>
            <a:r>
              <a:rPr lang="ru-RU" dirty="0"/>
              <a:t>Эта операция, обозначаемая А\В извлекает строки только из одной </a:t>
            </a:r>
            <a:r>
              <a:rPr lang="ru-RU" dirty="0" err="1"/>
              <a:t>таб-лицы</a:t>
            </a:r>
            <a:r>
              <a:rPr lang="ru-RU" dirty="0"/>
              <a:t>. Например, можно извлечь все товары из первой таблицы, которые не входят во вторую таблицу.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3812160"/>
            <a:ext cx="2316681" cy="1877731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49631"/>
              </p:ext>
            </p:extLst>
          </p:nvPr>
        </p:nvGraphicFramePr>
        <p:xfrm>
          <a:off x="1579044" y="3861048"/>
          <a:ext cx="2992956" cy="2808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83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Название товара         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Цена за упаковку в руб.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Валокордин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8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Валидол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76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Декартово произведение (</a:t>
            </a:r>
            <a:r>
              <a:rPr lang="en-US" dirty="0"/>
              <a:t>Cartesian product)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Эта операция, обозначаемая А×В, комбинирует все строки из двух таблиц. В нашем примере получим 3*3=9 строк.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43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6632"/>
            <a:ext cx="3407959" cy="200575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664" y="2276872"/>
            <a:ext cx="7268344" cy="576064"/>
          </a:xfrm>
        </p:spPr>
        <p:txBody>
          <a:bodyPr/>
          <a:lstStyle/>
          <a:p>
            <a:r>
              <a:rPr lang="ru-RU" dirty="0"/>
              <a:t>Декартово произведение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3007418"/>
            <a:ext cx="4512706" cy="3765636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76986"/>
              </p:ext>
            </p:extLst>
          </p:nvPr>
        </p:nvGraphicFramePr>
        <p:xfrm>
          <a:off x="5292080" y="219614"/>
          <a:ext cx="3709838" cy="1845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4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71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Код </a:t>
                      </a:r>
                      <a:endParaRPr lang="ru-RU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покупателя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1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Торговой точки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Доктор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Доктор Плюс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8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Доктор Надежда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7813"/>
              </p:ext>
            </p:extLst>
          </p:nvPr>
        </p:nvGraphicFramePr>
        <p:xfrm>
          <a:off x="4908240" y="3068959"/>
          <a:ext cx="4235760" cy="3600400"/>
        </p:xfrm>
        <a:graphic>
          <a:graphicData uri="http://schemas.openxmlformats.org/drawingml/2006/table">
            <a:tbl>
              <a:tblPr firstRow="1" firstCol="1" bandRow="1"/>
              <a:tblGrid>
                <a:gridCol w="529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9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15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5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8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FF8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5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8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FF8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5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8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FF8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4172"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Произведение множества {в, и, к}</a:t>
                      </a:r>
                      <a:b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 множество цветов радуги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5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Специальные реляционные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извлечения данных служат  специальные реляционные операции – Проекция (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Выборка (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Соединение (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Деление (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67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713</TotalTime>
  <Words>675</Words>
  <Application>Microsoft Office PowerPoint</Application>
  <PresentationFormat>Экран (4:3)</PresentationFormat>
  <Paragraphs>239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Calibri</vt:lpstr>
      <vt:lpstr>Consolas</vt:lpstr>
      <vt:lpstr>Corbel</vt:lpstr>
      <vt:lpstr>Times New Roman</vt:lpstr>
      <vt:lpstr>Wingdings</vt:lpstr>
      <vt:lpstr>Wingdings 2</vt:lpstr>
      <vt:lpstr>Wingdings 3</vt:lpstr>
      <vt:lpstr>Метро</vt:lpstr>
      <vt:lpstr>Презентация PowerPoint</vt:lpstr>
      <vt:lpstr>Теоретико-множественные операции:</vt:lpstr>
      <vt:lpstr>Рассмотрим две таблицы: Таблица А                      Таблица В         </vt:lpstr>
      <vt:lpstr>Операция объединения (union):  Операция объединения (union), обозначаемая АᴜВ, позволяет выбрать все товары, входят и в Таблицу1 и в Таблицу2. Операция извлекает все строки из обеих таблиц и комбинирует их.   </vt:lpstr>
      <vt:lpstr>Пересечение (intersection) </vt:lpstr>
      <vt:lpstr>Вычитание (difference) </vt:lpstr>
      <vt:lpstr>Декартово произведение (Cartesian product) </vt:lpstr>
      <vt:lpstr>Декартово произведение</vt:lpstr>
      <vt:lpstr>Специальные реляционные операции</vt:lpstr>
      <vt:lpstr>Исходная таблица</vt:lpstr>
      <vt:lpstr>Операция Проекция (Projection) – извлечение (выборка)  по вертикали  </vt:lpstr>
      <vt:lpstr>Операция  Выборка (Selection) – извлечение по горизонтали. Эта операция извлекает  строки из таблицы. </vt:lpstr>
      <vt:lpstr>Операция Соединение (Join)   </vt:lpstr>
      <vt:lpstr>Логика объединения - по одинаковому столбцу, который имелся в обеих таблицах:</vt:lpstr>
      <vt:lpstr>Операция Деление (Division)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VladS70</dc:creator>
  <cp:lastModifiedBy>1</cp:lastModifiedBy>
  <cp:revision>49</cp:revision>
  <dcterms:created xsi:type="dcterms:W3CDTF">2011-05-09T02:59:27Z</dcterms:created>
  <dcterms:modified xsi:type="dcterms:W3CDTF">2017-11-19T18:39:51Z</dcterms:modified>
</cp:coreProperties>
</file>