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2" r:id="rId5"/>
    <p:sldId id="293" r:id="rId6"/>
    <p:sldId id="295" r:id="rId7"/>
    <p:sldId id="296" r:id="rId8"/>
    <p:sldId id="298" r:id="rId9"/>
    <p:sldId id="294" r:id="rId10"/>
    <p:sldId id="299" r:id="rId11"/>
    <p:sldId id="300" r:id="rId12"/>
    <p:sldId id="309" r:id="rId13"/>
    <p:sldId id="303" r:id="rId14"/>
    <p:sldId id="304" r:id="rId15"/>
    <p:sldId id="305" r:id="rId16"/>
    <p:sldId id="306" r:id="rId17"/>
    <p:sldId id="307" r:id="rId18"/>
    <p:sldId id="308" r:id="rId19"/>
    <p:sldId id="302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290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C1392B"/>
    <a:srgbClr val="16A066"/>
    <a:srgbClr val="16A06F"/>
    <a:srgbClr val="16A082"/>
    <a:srgbClr val="16A042"/>
    <a:srgbClr val="EBC94E"/>
    <a:srgbClr val="212142"/>
    <a:srgbClr val="A11F1F"/>
    <a:srgbClr val="3F7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2" autoAdjust="0"/>
    <p:restoredTop sz="94660"/>
  </p:normalViewPr>
  <p:slideViewPr>
    <p:cSldViewPr>
      <p:cViewPr varScale="1">
        <p:scale>
          <a:sx n="92" d="100"/>
          <a:sy n="92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9291E-48AA-45DB-BFE8-EC55ECA62897}" type="datetimeFigureOut">
              <a:rPr lang="ru-RU" smtClean="0"/>
              <a:pPr/>
              <a:t>31.12.2015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1FA1-905C-4F2F-84D6-AB8264B97A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gfoundry.org/projects/pgcluster/" TargetMode="External"/><Relationship Id="rId2" Type="http://schemas.openxmlformats.org/officeDocument/2006/relationships/hyperlink" Target="http://pgfoundry.org/projects/pgpoo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skype.com/SkypeGarage/DbProjects/PgBouncer" TargetMode="External"/><Relationship Id="rId4" Type="http://schemas.openxmlformats.org/officeDocument/2006/relationships/hyperlink" Target="http://pgfoundry.org/projects/plproxy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2357430"/>
            <a:ext cx="7772400" cy="969959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Масштабирование</a:t>
            </a:r>
            <a:endParaRPr lang="ru-RU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43608" y="6237312"/>
            <a:ext cx="2714644" cy="50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7D7D7D"/>
                </a:solidFill>
                <a:cs typeface="Myriad Hebrew" pitchFamily="50" charset="-79"/>
              </a:rPr>
              <a:t>Авдеев Андрей</a:t>
            </a:r>
            <a:endParaRPr lang="ru-RU" sz="2400" dirty="0">
              <a:solidFill>
                <a:srgbClr val="7D7D7D"/>
              </a:solidFill>
              <a:cs typeface="Myriad Hebrew" pitchFamily="50" charset="-79"/>
            </a:endParaRPr>
          </a:p>
        </p:txBody>
      </p:sp>
      <p:pic>
        <p:nvPicPr>
          <p:cNvPr id="1028" name="Picture 4" descr="C:\Users\Авдеев\Desktop\Масштабирование баз данных\bnadges_DD_Database_Stag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1719947" cy="1874742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1470" y="2928934"/>
            <a:ext cx="7772400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588AAB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Баз Данных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588AAB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673217"/>
            <a:ext cx="223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YOUTUBE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152571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BC94E"/>
                </a:solidFill>
              </a:rPr>
              <a:t>Пример</a:t>
            </a:r>
            <a:endParaRPr lang="ru-RU" dirty="0">
              <a:solidFill>
                <a:srgbClr val="EBC94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3612" y="16334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EBC94E"/>
                </a:solidFill>
              </a:rPr>
              <a:t>*</a:t>
            </a:r>
            <a:endParaRPr lang="ru-RU" sz="2800" dirty="0">
              <a:solidFill>
                <a:srgbClr val="EBC94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3568" y="580526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BC94E"/>
                </a:solidFill>
              </a:rPr>
              <a:t>YouTube</a:t>
            </a:r>
            <a:r>
              <a:rPr lang="ru-RU" dirty="0">
                <a:solidFill>
                  <a:schemeClr val="bg1"/>
                </a:solidFill>
              </a:rPr>
              <a:t> — </a:t>
            </a:r>
            <a:r>
              <a:rPr lang="ru-RU" dirty="0"/>
              <a:t> </a:t>
            </a:r>
            <a:r>
              <a:rPr lang="ru-RU" dirty="0">
                <a:solidFill>
                  <a:schemeClr val="bg1"/>
                </a:solidFill>
              </a:rPr>
              <a:t>сервис, предоставляющий услуги видеохостинга.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83568" y="5808662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12" y="565028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rgbClr val="EBC94E"/>
                </a:solidFill>
              </a:rPr>
              <a:t>*</a:t>
            </a:r>
            <a:endParaRPr lang="ru-RU" sz="6600" dirty="0">
              <a:solidFill>
                <a:srgbClr val="EBC94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" y="1414760"/>
            <a:ext cx="1136286" cy="113628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547633" y="2404333"/>
            <a:ext cx="6805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4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млрд. просмотров страниц в день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60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часов видео загружается каждую минуту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350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миллионов устройств подключено к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YouTube</a:t>
            </a:r>
            <a:endParaRPr lang="ru-RU" dirty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На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февраль 2012 года в США по данным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comScore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147,4 млн. уникальных зрителей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16,7 млрд. просмотров видео (в октябре 2011 было больше 20 млрд.)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Каждый зритель посмотрел в среднем 7 часов видео за месяц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1.1 млрд. просмотров видео рекламы, суммарной длительностью в 10.8 млн. часов</a:t>
            </a:r>
            <a:endParaRPr lang="ru-RU" b="0" i="0" dirty="0">
              <a:solidFill>
                <a:schemeClr val="bg1"/>
              </a:solidFill>
              <a:effectLst/>
              <a:latin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2636912"/>
            <a:ext cx="7529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СТРАТЕГИИ МАСШТАБИРОВАНИЯ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3501007"/>
            <a:ext cx="7302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ПАРТИЦИОНИРОВАНИЕ</a:t>
            </a:r>
            <a:endParaRPr lang="ru-RU" dirty="0">
              <a:solidFill>
                <a:srgbClr val="EBC94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5576" y="3624683"/>
            <a:ext cx="214314" cy="2143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8413" y="401172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РЕПЛИКАЦИЯ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55576" y="4121844"/>
            <a:ext cx="214314" cy="2143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68414" y="455521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ШАРДИНГ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55576" y="4711822"/>
            <a:ext cx="214314" cy="214314"/>
          </a:xfrm>
          <a:prstGeom prst="ellipse">
            <a:avLst/>
          </a:prstGeom>
          <a:solidFill>
            <a:srgbClr val="EB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3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5474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ПАРТИЦИОНИРОВАНИЕ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это разбиение больших таблиц на логические части по выбранным критериям.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160" y="313167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partitioning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276872"/>
            <a:ext cx="6955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ТИПЫ ПАРТИЦИОНИРОВАНИЯ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985130"/>
            <a:ext cx="7302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По диапазону</a:t>
            </a:r>
          </a:p>
        </p:txBody>
      </p:sp>
      <p:sp>
        <p:nvSpPr>
          <p:cNvPr id="7" name="Овал 6"/>
          <p:cNvSpPr/>
          <p:nvPr/>
        </p:nvSpPr>
        <p:spPr>
          <a:xfrm>
            <a:off x="755576" y="3108806"/>
            <a:ext cx="214314" cy="2143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68413" y="3495847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По списку </a:t>
            </a:r>
            <a:r>
              <a:rPr lang="ru-RU" sz="2400" b="1" dirty="0" smtClean="0">
                <a:solidFill>
                  <a:schemeClr val="bg1"/>
                </a:solidFill>
              </a:rPr>
              <a:t>значений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55576" y="3605967"/>
            <a:ext cx="214314" cy="2143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068413" y="39639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По </a:t>
            </a:r>
            <a:r>
              <a:rPr lang="ru-RU" sz="2400" b="1" dirty="0" err="1">
                <a:solidFill>
                  <a:schemeClr val="bg1"/>
                </a:solidFill>
              </a:rPr>
              <a:t>хешу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55575" y="4120558"/>
            <a:ext cx="214314" cy="214314"/>
          </a:xfrm>
          <a:prstGeom prst="ellipse">
            <a:avLst/>
          </a:prstGeom>
          <a:solidFill>
            <a:srgbClr val="EB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68413" y="444301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По ключу</a:t>
            </a:r>
          </a:p>
        </p:txBody>
      </p:sp>
      <p:sp>
        <p:nvSpPr>
          <p:cNvPr id="13" name="Овал 12"/>
          <p:cNvSpPr/>
          <p:nvPr/>
        </p:nvSpPr>
        <p:spPr>
          <a:xfrm>
            <a:off x="755576" y="4566691"/>
            <a:ext cx="214314" cy="214314"/>
          </a:xfrm>
          <a:prstGeom prst="ellipse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384953" y="22149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3568" y="580526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Типизация на примере СУБД </a:t>
            </a:r>
            <a:r>
              <a:rPr lang="en-US" dirty="0" smtClean="0">
                <a:solidFill>
                  <a:schemeClr val="bg1"/>
                </a:solidFill>
              </a:rPr>
              <a:t>MySQL  </a:t>
            </a:r>
            <a:r>
              <a:rPr lang="ru-RU" dirty="0" smtClean="0">
                <a:solidFill>
                  <a:schemeClr val="bg1"/>
                </a:solidFill>
              </a:rPr>
              <a:t>( версия &gt;= 5.1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83568" y="5808662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12" y="565028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ru-RU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348880"/>
            <a:ext cx="3793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ПО ДИАПАЗОНУ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2924944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ru-RU" sz="2400" dirty="0" smtClean="0">
                <a:solidFill>
                  <a:schemeClr val="bg1"/>
                </a:solidFill>
              </a:rPr>
              <a:t>аждая </a:t>
            </a:r>
            <a:r>
              <a:rPr lang="ru-RU" sz="2400" dirty="0" err="1">
                <a:solidFill>
                  <a:schemeClr val="bg1"/>
                </a:solidFill>
              </a:rPr>
              <a:t>партиция</a:t>
            </a:r>
            <a:r>
              <a:rPr lang="ru-RU" sz="2400" dirty="0">
                <a:solidFill>
                  <a:schemeClr val="bg1"/>
                </a:solidFill>
              </a:rPr>
              <a:t> содержит данные принадлежащие указанному диапазону значений колонки.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3843482"/>
            <a:ext cx="533578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BY RANGE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store_id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 (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p0 VALUES LESS THAN (6),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p1 VALUES LESS THAN (11),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p2 VALUES LESS THAN (16),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p3 VALUES LESS THAN (21)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574" y="22048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Партиционирование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348880"/>
            <a:ext cx="5241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ПО СПИСКУ ЗНАЧЕНИЙ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2924944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каждая </a:t>
            </a:r>
            <a:r>
              <a:rPr lang="ru-RU" sz="2400" dirty="0" err="1">
                <a:solidFill>
                  <a:schemeClr val="bg1"/>
                </a:solidFill>
              </a:rPr>
              <a:t>партиция</a:t>
            </a:r>
            <a:r>
              <a:rPr lang="ru-RU" sz="2400" dirty="0">
                <a:solidFill>
                  <a:schemeClr val="bg1"/>
                </a:solidFill>
              </a:rPr>
              <a:t> содержит данные содержащие определенное значение в колонке.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3843482"/>
            <a:ext cx="533578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BY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store_id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 (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p0 VALUES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1,5,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</a:rPr>
              <a:t>9,13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),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p1 VALUES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</a:rPr>
              <a:t>IN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2,6,10,14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),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p2 VALUES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</a:rPr>
              <a:t>IN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3,7,11,15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),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PARTITION p3 VALUES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</a:rPr>
              <a:t>IN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4,8,12,16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574" y="22048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Партиционирование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34888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ПО ХЕШУ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2924944"/>
            <a:ext cx="7975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Таблица разбивается по </a:t>
            </a:r>
            <a:r>
              <a:rPr lang="ru-RU" sz="2400" dirty="0" err="1">
                <a:solidFill>
                  <a:schemeClr val="bg1"/>
                </a:solidFill>
              </a:rPr>
              <a:t>хешу</a:t>
            </a:r>
            <a:r>
              <a:rPr lang="ru-RU" sz="2400" dirty="0">
                <a:solidFill>
                  <a:schemeClr val="bg1"/>
                </a:solidFill>
              </a:rPr>
              <a:t> значения некоторой колонки.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574" y="22048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Партиционирование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348880"/>
            <a:ext cx="2620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ПО КЛЮЧУ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2924944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Таблица разбивается по </a:t>
            </a:r>
            <a:r>
              <a:rPr lang="ru-RU" sz="2400" dirty="0" smtClean="0">
                <a:solidFill>
                  <a:schemeClr val="bg1"/>
                </a:solidFill>
              </a:rPr>
              <a:t>значени</a:t>
            </a:r>
            <a:r>
              <a:rPr lang="ru-RU" sz="2400" dirty="0" smtClean="0">
                <a:solidFill>
                  <a:schemeClr val="bg1"/>
                </a:solidFill>
              </a:rPr>
              <a:t>ю части ключа</a:t>
            </a:r>
            <a:r>
              <a:rPr lang="ru-RU" sz="2400" dirty="0" smtClean="0">
                <a:solidFill>
                  <a:schemeClr val="bg1"/>
                </a:solidFill>
              </a:rPr>
              <a:t> (некоторой колонки).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574" y="22048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Партиционирование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4904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b="1" spc="-150" dirty="0" smtClean="0">
                <a:solidFill>
                  <a:schemeClr val="bg1"/>
                </a:solidFill>
              </a:rPr>
              <a:t>РЕПЛИКАЦИЯ</a:t>
            </a:r>
            <a:endParaRPr lang="ru-RU" sz="4200" b="1" spc="-15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717032"/>
            <a:ext cx="2808312" cy="16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3254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РЕПЛИКАЦИЯ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— это синхронное/асинхронное копирование данных с ведущих серверов на ведомые (или возможно тоже ведущие) сервера.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3131676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replication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77236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— это наращиваемое решение. Если одного </a:t>
            </a:r>
            <a:r>
              <a:rPr lang="ru-RU" sz="2400" dirty="0" err="1">
                <a:solidFill>
                  <a:schemeClr val="bg1"/>
                </a:solidFill>
              </a:rPr>
              <a:t>слейва</a:t>
            </a:r>
            <a:r>
              <a:rPr lang="ru-RU" sz="2400" dirty="0">
                <a:solidFill>
                  <a:schemeClr val="bg1"/>
                </a:solidFill>
              </a:rPr>
              <a:t> не хватает — ставится второй, третий и т.д.</a:t>
            </a:r>
          </a:p>
        </p:txBody>
      </p:sp>
    </p:spTree>
    <p:extLst>
      <p:ext uri="{BB962C8B-B14F-4D97-AF65-F5344CB8AC3E}">
        <p14:creationId xmlns:p14="http://schemas.microsoft.com/office/powerpoint/2010/main" val="10642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 rot="5400000">
            <a:off x="-618544" y="2904504"/>
            <a:ext cx="3096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034" y="1856570"/>
            <a:ext cx="58565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C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уть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разновидности и стратегии масштабирования.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356636"/>
            <a:ext cx="27943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Партиционирование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844560"/>
            <a:ext cx="19445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       Репликация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3344626"/>
            <a:ext cx="16618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Шардинг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785396"/>
            <a:ext cx="29033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NoSQL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решения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57224" y="1357298"/>
            <a:ext cx="14287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4780" y="2923804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Доминируют запросы на получение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информациии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199556" y="3209556"/>
            <a:ext cx="714380" cy="285752"/>
          </a:xfrm>
          <a:prstGeom prst="rightArrow">
            <a:avLst/>
          </a:prstGeom>
          <a:solidFill>
            <a:srgbClr val="40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128250" y="2780928"/>
            <a:ext cx="400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Слабым местом является операция чтения и именно ее нужно масштабировать.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4780" y="4363964"/>
            <a:ext cx="7562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  Кроме того, репликация используется для географического распределения серверов </a:t>
            </a:r>
          </a:p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(например один сервер в Америке, другой в Европе).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874" y="1915692"/>
            <a:ext cx="1861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КОГДА</a:t>
            </a:r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ПРИНЦИП РЕПЛИКАЦИИ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Мастер сервер при выполнении модификаций пишет все сделанные изменения в лог, </a:t>
            </a:r>
            <a:r>
              <a:rPr lang="ru-RU" sz="2400" dirty="0" err="1">
                <a:solidFill>
                  <a:schemeClr val="bg1"/>
                </a:solidFill>
              </a:rPr>
              <a:t>slave</a:t>
            </a:r>
            <a:r>
              <a:rPr lang="ru-RU" sz="2400" dirty="0">
                <a:solidFill>
                  <a:schemeClr val="bg1"/>
                </a:solidFill>
              </a:rPr>
              <a:t> сервера с некоторой периодичностью проверяют лог на предмет появления новых данных и если они есть - выполняют аналогичные действия со своими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2611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РЕПЛИКАЦИОННЫЕ СХЕМЫ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3789040"/>
            <a:ext cx="7302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1 мастер, много </a:t>
            </a:r>
            <a:r>
              <a:rPr lang="ru-RU" sz="2400" b="1" dirty="0" err="1" smtClean="0">
                <a:solidFill>
                  <a:schemeClr val="bg1"/>
                </a:solidFill>
              </a:rPr>
              <a:t>слейвов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25784" y="3912716"/>
            <a:ext cx="214314" cy="2143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38622" y="4293687"/>
            <a:ext cx="363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Цепочка мастер серверов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25785" y="4403807"/>
            <a:ext cx="214314" cy="2143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38622" y="476178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2 мастера, много </a:t>
            </a:r>
            <a:r>
              <a:rPr lang="ru-RU" sz="2400" b="1" dirty="0" err="1" smtClean="0">
                <a:solidFill>
                  <a:schemeClr val="bg1"/>
                </a:solidFill>
              </a:rPr>
              <a:t>слейвов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25784" y="4918398"/>
            <a:ext cx="214314" cy="214314"/>
          </a:xfrm>
          <a:prstGeom prst="ellipse">
            <a:avLst/>
          </a:prstGeom>
          <a:solidFill>
            <a:srgbClr val="EB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628800"/>
            <a:ext cx="6439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1 МАСТЕР</a:t>
            </a:r>
            <a:r>
              <a:rPr lang="en-US" sz="4000" b="1" dirty="0" smtClean="0">
                <a:solidFill>
                  <a:schemeClr val="bg1"/>
                </a:solidFill>
              </a:rPr>
              <a:t>,</a:t>
            </a:r>
            <a:r>
              <a:rPr lang="ru-RU" sz="4000" b="1" dirty="0" smtClean="0">
                <a:solidFill>
                  <a:schemeClr val="bg1"/>
                </a:solidFill>
              </a:rPr>
              <a:t> МНОГО СЛЕЙВОВ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0582" y="2204864"/>
            <a:ext cx="7975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Схема обычно используется в приложениях с доминирующими запросами на чтение - все запросы на изменение базы направляются мастер серверу, тогда как запросы на чтение распределяются между </a:t>
            </a:r>
            <a:r>
              <a:rPr lang="ru-RU" sz="2400" dirty="0" err="1">
                <a:solidFill>
                  <a:schemeClr val="bg1"/>
                </a:solidFill>
              </a:rPr>
              <a:t>слейвами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2" descr="C:\Users\Авдеев\Desktop\Масштабирование баз данных\Network1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3578" y="3933056"/>
            <a:ext cx="295275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11610" y="4291895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НЕДОСТАТОК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3201" y="48228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 выходе из строя мастер сервера, все запросы на модификацию и добавление данных не будут выполняться.</a:t>
            </a:r>
          </a:p>
        </p:txBody>
      </p:sp>
    </p:spTree>
    <p:extLst>
      <p:ext uri="{BB962C8B-B14F-4D97-AF65-F5344CB8AC3E}">
        <p14:creationId xmlns:p14="http://schemas.microsoft.com/office/powerpoint/2010/main" val="21593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628800"/>
            <a:ext cx="6591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ЦЕПОЧКА МАСТЕР СЕРВЕРОВ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0582" y="2204864"/>
            <a:ext cx="7975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Очень удобна для географического распределения данных. Например, ставим сервера в Европе, Азии и Америке, настраиваем их в цепочку и учим приложение выбирать сервер в зависимости от региона. Таким образом получаем выигрыш за счет уменьшения пути путешествия запроса к серверу.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157192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НЕДОСТАТОК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9175" y="56881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Тот же, что и в предыдущей схеме.</a:t>
            </a:r>
          </a:p>
        </p:txBody>
      </p:sp>
      <p:pic>
        <p:nvPicPr>
          <p:cNvPr id="7" name="Picture 2" descr="C:\Users\Авдеев\Desktop\Масштабирование баз данных\Network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4204408"/>
            <a:ext cx="3357586" cy="2490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628800"/>
            <a:ext cx="677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2 МАСТЕРА</a:t>
            </a:r>
            <a:r>
              <a:rPr lang="en-US" sz="4000" b="1" dirty="0" smtClean="0">
                <a:solidFill>
                  <a:schemeClr val="bg1"/>
                </a:solidFill>
              </a:rPr>
              <a:t>,</a:t>
            </a:r>
            <a:r>
              <a:rPr lang="ru-RU" sz="4000" b="1" dirty="0" smtClean="0">
                <a:solidFill>
                  <a:schemeClr val="bg1"/>
                </a:solidFill>
              </a:rPr>
              <a:t> МНОГО СЛЕЙВОВ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0582" y="2204864"/>
            <a:ext cx="7975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Схема является цепочкой из двух мастер серверов. Оба мастера выполняют запросы на модификацию данных и имеют равное количество </a:t>
            </a:r>
            <a:r>
              <a:rPr lang="ru-RU" sz="2400" dirty="0" err="1">
                <a:solidFill>
                  <a:schemeClr val="bg1"/>
                </a:solidFill>
              </a:rPr>
              <a:t>слейвов</a:t>
            </a:r>
            <a:r>
              <a:rPr lang="ru-RU" sz="2400" dirty="0">
                <a:solidFill>
                  <a:schemeClr val="bg1"/>
                </a:solidFill>
              </a:rPr>
              <a:t>. Таким образом при выходе из строя одного мастера, приложение продолжит работать со вторым и его </a:t>
            </a:r>
            <a:r>
              <a:rPr lang="ru-RU" sz="2400" dirty="0" err="1">
                <a:solidFill>
                  <a:schemeClr val="bg1"/>
                </a:solidFill>
              </a:rPr>
              <a:t>слейвами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3" descr="C:\Users\Авдеев\Desktop\Масштабирование баз данных\Network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268" y="4293096"/>
            <a:ext cx="5882655" cy="236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16832"/>
            <a:ext cx="7272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ПРЕИМУЩЕСТВА</a:t>
            </a:r>
            <a:r>
              <a:rPr lang="en-US" sz="4000" b="1" dirty="0" smtClean="0">
                <a:solidFill>
                  <a:schemeClr val="bg1"/>
                </a:solidFill>
              </a:rPr>
              <a:t> / </a:t>
            </a:r>
            <a:r>
              <a:rPr lang="ru-RU" sz="4000" b="1" dirty="0" smtClean="0">
                <a:solidFill>
                  <a:schemeClr val="bg1"/>
                </a:solidFill>
              </a:rPr>
              <a:t>НЕДОСТАТКИ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814" y="26606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EBC94E"/>
                </a:solidFill>
              </a:rPr>
              <a:t>+</a:t>
            </a:r>
            <a:endParaRPr lang="ru-RU" sz="3200" dirty="0">
              <a:solidFill>
                <a:srgbClr val="EBC94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442" y="2708920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Решает проблему нагрузки.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52" y="322690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-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1442" y="4483561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Усложнение программной архитектуры – например, чтение данных с </a:t>
            </a:r>
            <a:r>
              <a:rPr lang="ru-RU" sz="2400" dirty="0" err="1" smtClean="0">
                <a:solidFill>
                  <a:schemeClr val="bg1"/>
                </a:solidFill>
              </a:rPr>
              <a:t>слейва</a:t>
            </a:r>
            <a:r>
              <a:rPr lang="ru-RU" sz="2400" dirty="0" smtClean="0">
                <a:solidFill>
                  <a:schemeClr val="bg1"/>
                </a:solidFill>
              </a:rPr>
              <a:t>, до которого не докатились изменения.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442" y="3226908"/>
            <a:ext cx="786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 большом количестве </a:t>
            </a:r>
            <a:r>
              <a:rPr lang="ru-RU" sz="2400" dirty="0" err="1" smtClean="0">
                <a:solidFill>
                  <a:schemeClr val="bg1"/>
                </a:solidFill>
              </a:rPr>
              <a:t>слейвов</a:t>
            </a:r>
            <a:r>
              <a:rPr lang="ru-RU" sz="2400" dirty="0" smtClean="0">
                <a:solidFill>
                  <a:schemeClr val="bg1"/>
                </a:solidFill>
              </a:rPr>
              <a:t> усложняется схема распространения изменений, которая в дальнейшем становится узким местом.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918" y="439348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-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4904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b="1" spc="-150" dirty="0" smtClean="0">
                <a:solidFill>
                  <a:schemeClr val="bg1"/>
                </a:solidFill>
              </a:rPr>
              <a:t>ШАРДИНГ</a:t>
            </a:r>
            <a:endParaRPr lang="ru-RU" sz="4200" b="1" spc="-15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385120" cy="20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ШАРДИНГ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— </a:t>
            </a:r>
            <a:r>
              <a:rPr lang="ru-RU" sz="2400" dirty="0" smtClean="0">
                <a:solidFill>
                  <a:schemeClr val="bg1"/>
                </a:solidFill>
              </a:rPr>
              <a:t>развитие </a:t>
            </a:r>
            <a:r>
              <a:rPr lang="ru-RU" sz="2400" dirty="0" err="1">
                <a:solidFill>
                  <a:schemeClr val="bg1"/>
                </a:solidFill>
              </a:rPr>
              <a:t>партиционирования</a:t>
            </a:r>
            <a:r>
              <a:rPr lang="ru-RU" sz="2400" dirty="0">
                <a:solidFill>
                  <a:schemeClr val="bg1"/>
                </a:solidFill>
              </a:rPr>
              <a:t> - разбиение данных на группы и хранение каждой группы на отдельном сервере (</a:t>
            </a:r>
            <a:r>
              <a:rPr lang="ru-RU" sz="2400" dirty="0" err="1">
                <a:solidFill>
                  <a:schemeClr val="bg1"/>
                </a:solidFill>
              </a:rPr>
              <a:t>шарде</a:t>
            </a:r>
            <a:r>
              <a:rPr lang="ru-RU" sz="2400" dirty="0">
                <a:solidFill>
                  <a:schemeClr val="bg1"/>
                </a:solidFill>
              </a:rPr>
              <a:t>). В данном случае группа не обязательно включает одну таблицу, это может быть несколько таблиц содержащих одно целое.</a:t>
            </a:r>
          </a:p>
        </p:txBody>
      </p:sp>
    </p:spTree>
    <p:extLst>
      <p:ext uri="{BB962C8B-B14F-4D97-AF65-F5344CB8AC3E}">
        <p14:creationId xmlns:p14="http://schemas.microsoft.com/office/powerpoint/2010/main" val="2042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916187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ШАРДИНГ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2411760" y="3632830"/>
            <a:ext cx="1000132" cy="10001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5184353" y="3668549"/>
            <a:ext cx="1000132" cy="9286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632962"/>
            <a:ext cx="379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Вертикальный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шардинг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4641718"/>
            <a:ext cx="409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Горизонтальный </a:t>
            </a:r>
            <a:r>
              <a:rPr lang="ru-RU" sz="2800" dirty="0" err="1" smtClean="0">
                <a:solidFill>
                  <a:schemeClr val="bg1"/>
                </a:solidFill>
              </a:rPr>
              <a:t>шардинг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2564904"/>
            <a:ext cx="7853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spc="-150" dirty="0" smtClean="0">
                <a:solidFill>
                  <a:schemeClr val="bg1"/>
                </a:solidFill>
              </a:rPr>
              <a:t>СУТЬ</a:t>
            </a:r>
            <a:r>
              <a:rPr lang="en-US" sz="4200" b="1" spc="-150" dirty="0" smtClean="0">
                <a:solidFill>
                  <a:schemeClr val="bg1"/>
                </a:solidFill>
              </a:rPr>
              <a:t>, </a:t>
            </a:r>
            <a:r>
              <a:rPr lang="ru-RU" sz="4200" b="1" spc="-150" dirty="0" smtClean="0">
                <a:solidFill>
                  <a:schemeClr val="bg1"/>
                </a:solidFill>
              </a:rPr>
              <a:t>РАЗНОВИДНОСТИ</a:t>
            </a:r>
          </a:p>
          <a:p>
            <a:r>
              <a:rPr lang="ru-RU" sz="4200" b="1" spc="-150" dirty="0" smtClean="0">
                <a:solidFill>
                  <a:schemeClr val="bg1"/>
                </a:solidFill>
              </a:rPr>
              <a:t>И СТРАТЕГИИ МАСШТАБИРОВАНИЯ</a:t>
            </a:r>
            <a:endParaRPr lang="ru-RU" sz="4200" b="1" spc="-15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7" t="46978" r="10503" b="4946"/>
          <a:stretch/>
        </p:blipFill>
        <p:spPr>
          <a:xfrm>
            <a:off x="6228184" y="4581128"/>
            <a:ext cx="2592288" cy="2088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2380238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Что это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ru-RU" dirty="0" smtClean="0">
                <a:solidFill>
                  <a:schemeClr val="bg1"/>
                </a:solidFill>
              </a:rPr>
              <a:t>Зачем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ru-RU" dirty="0" smtClean="0">
                <a:solidFill>
                  <a:schemeClr val="bg1"/>
                </a:solidFill>
              </a:rPr>
              <a:t>Когда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5149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КРИТЕРИЙ ШАРДИНГА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— какой-то параметр, который позволит определять, на каком именно сервере лежат те или иные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1698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132856"/>
            <a:ext cx="5149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КРИТЕРИИ ШАРДИНГА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966925"/>
            <a:ext cx="232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 </a:t>
            </a:r>
            <a:r>
              <a:rPr lang="ru-RU" sz="2400" dirty="0" smtClean="0">
                <a:solidFill>
                  <a:schemeClr val="bg1"/>
                </a:solidFill>
              </a:rPr>
              <a:t>поля таблицы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83568" y="3090600"/>
            <a:ext cx="214314" cy="2143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3568" y="3575507"/>
            <a:ext cx="214314" cy="2143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342900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Хеш-таблица </a:t>
            </a:r>
            <a:r>
              <a:rPr lang="ru-RU" sz="2400" dirty="0">
                <a:solidFill>
                  <a:schemeClr val="bg1"/>
                </a:solidFill>
              </a:rPr>
              <a:t>с соответствиями «пользователь=сервер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Verdana" panose="020B0604030504040204" pitchFamily="34" charset="0"/>
              </a:rPr>
              <a:t>(Тогда</a:t>
            </a:r>
            <a:r>
              <a:rPr lang="ru-RU" sz="1200" dirty="0">
                <a:solidFill>
                  <a:schemeClr val="bg1"/>
                </a:solidFill>
                <a:latin typeface="Verdana" panose="020B0604030504040204" pitchFamily="34" charset="0"/>
              </a:rPr>
              <a:t>, при определении сервера, нужно будет выбрать сервер из этой таблицы. В этом случае узкое место — это большая таблица </a:t>
            </a:r>
            <a:r>
              <a:rPr lang="ru-RU" sz="1200" dirty="0" err="1">
                <a:solidFill>
                  <a:schemeClr val="bg1"/>
                </a:solidFill>
                <a:latin typeface="Verdana" panose="020B0604030504040204" pitchFamily="34" charset="0"/>
              </a:rPr>
              <a:t>соответсвия</a:t>
            </a:r>
            <a:r>
              <a:rPr lang="ru-RU" sz="1200" dirty="0">
                <a:solidFill>
                  <a:schemeClr val="bg1"/>
                </a:solidFill>
                <a:latin typeface="Verdana" panose="020B0604030504040204" pitchFamily="34" charset="0"/>
              </a:rPr>
              <a:t>, которую </a:t>
            </a:r>
            <a:r>
              <a:rPr lang="ru-RU" sz="1200" i="1" dirty="0">
                <a:solidFill>
                  <a:schemeClr val="bg1"/>
                </a:solidFill>
                <a:latin typeface="Verdana" panose="020B0604030504040204" pitchFamily="34" charset="0"/>
              </a:rPr>
              <a:t>нужно</a:t>
            </a:r>
            <a:r>
              <a:rPr lang="ru-RU" sz="1200" dirty="0">
                <a:solidFill>
                  <a:schemeClr val="bg1"/>
                </a:solidFill>
                <a:latin typeface="Verdana" panose="020B0604030504040204" pitchFamily="34" charset="0"/>
              </a:rPr>
              <a:t> хранить в одном месте</a:t>
            </a:r>
            <a:r>
              <a:rPr lang="ru-RU" sz="1200" dirty="0" smtClean="0">
                <a:solidFill>
                  <a:schemeClr val="bg1"/>
                </a:solidFill>
                <a:latin typeface="Verdana" panose="020B0604030504040204" pitchFamily="34" charset="0"/>
              </a:rPr>
              <a:t>.)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83568" y="4511611"/>
            <a:ext cx="214314" cy="214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5440" y="4371982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Определять имя сервера с помощью числового (буквенного) преобразования. 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5201813"/>
            <a:ext cx="6678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Verdana" panose="020B0604030504040204" pitchFamily="34" charset="0"/>
              </a:rPr>
              <a:t>(Например</a:t>
            </a:r>
            <a:r>
              <a:rPr lang="ru-RU" sz="1200" dirty="0">
                <a:solidFill>
                  <a:schemeClr val="bg1"/>
                </a:solidFill>
                <a:latin typeface="Verdana" panose="020B0604030504040204" pitchFamily="34" charset="0"/>
              </a:rPr>
              <a:t>, можно вычислять номер сервера, как остаток от деления на определенное число (количество серверов, между которыми Вы делите таблицу). В этом случае узкое место — это проблема добавления новых серверов — Вам придется делать перераспределение данных между новым количеством серверов</a:t>
            </a:r>
            <a:r>
              <a:rPr lang="ru-RU" sz="1200" dirty="0" smtClean="0">
                <a:solidFill>
                  <a:schemeClr val="bg1"/>
                </a:solidFill>
                <a:latin typeface="Verdana" panose="020B0604030504040204" pitchFamily="34" charset="0"/>
              </a:rPr>
              <a:t>.)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150" y="1422311"/>
            <a:ext cx="7272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ПРЕИМУЩЕСТВА</a:t>
            </a:r>
            <a:r>
              <a:rPr lang="en-US" sz="4000" b="1" dirty="0" smtClean="0">
                <a:solidFill>
                  <a:schemeClr val="bg1"/>
                </a:solidFill>
              </a:rPr>
              <a:t> / </a:t>
            </a:r>
            <a:r>
              <a:rPr lang="ru-RU" sz="4000" b="1" dirty="0" smtClean="0">
                <a:solidFill>
                  <a:schemeClr val="bg1"/>
                </a:solidFill>
              </a:rPr>
              <a:t>НЕДОСТАТКИ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964" y="23148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EBC94E"/>
                </a:solidFill>
              </a:rPr>
              <a:t>+</a:t>
            </a:r>
            <a:endParaRPr lang="ru-RU" sz="3200" dirty="0">
              <a:solidFill>
                <a:srgbClr val="EBC94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363108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Решает проблему нагрузки.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295" y="34290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-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438" y="3520329"/>
            <a:ext cx="786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Ограничение в возможности выборок, которые требуют пересмотра всей таблицы.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60814" y="4361385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Приходится отказаться от триггеров, хранимых процедур.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964" y="290948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EBC94E"/>
                </a:solidFill>
              </a:rPr>
              <a:t>+</a:t>
            </a:r>
            <a:endParaRPr lang="ru-RU" sz="3200" dirty="0">
              <a:solidFill>
                <a:srgbClr val="EBC94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295776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Бесконечно масштабируем.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84262" y="4905947"/>
            <a:ext cx="7834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Принципиально невозможно без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изменения кода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898" y="478844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-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4904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spc="-150" dirty="0" smtClean="0">
                <a:solidFill>
                  <a:schemeClr val="bg1"/>
                </a:solidFill>
              </a:rPr>
              <a:t>SQL  or  </a:t>
            </a:r>
            <a:r>
              <a:rPr lang="en-US" sz="4200" b="1" spc="-150" dirty="0" err="1" smtClean="0">
                <a:solidFill>
                  <a:schemeClr val="bg1"/>
                </a:solidFill>
              </a:rPr>
              <a:t>NoSQL</a:t>
            </a:r>
            <a:endParaRPr lang="ru-RU" sz="4200" b="1" spc="-15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35" y="4149080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SQL | 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MySQL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363283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</a:rPr>
              <a:t>NDB </a:t>
            </a:r>
            <a:r>
              <a:rPr lang="ru-RU" dirty="0" err="1">
                <a:solidFill>
                  <a:srgbClr val="FFC000"/>
                </a:solidFill>
                <a:latin typeface="Arial" panose="020B0604020202020204" pitchFamily="34" charset="0"/>
              </a:rPr>
              <a:t>Cluster</a:t>
            </a: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движок на основе синхронных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репликаций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и автоматического разделения данных по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нодам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. Он ведет себя адекватно для небольших наборов данных и простых запросов.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3877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SQL | </a:t>
            </a:r>
            <a:r>
              <a:rPr lang="en-US" sz="4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PostgreSQL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7496" y="3632830"/>
            <a:ext cx="84604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ru-RU" b="1" dirty="0" err="1">
                <a:solidFill>
                  <a:srgbClr val="FFC000"/>
                </a:solidFill>
                <a:latin typeface="Arial" panose="020B0604020202020204" pitchFamily="34" charset="0"/>
              </a:rPr>
              <a:t>Slony</a:t>
            </a:r>
            <a:r>
              <a:rPr lang="ru-RU" b="1" dirty="0">
                <a:solidFill>
                  <a:srgbClr val="FFC000"/>
                </a:solidFill>
                <a:latin typeface="Arial" panose="020B0604020202020204" pitchFamily="34" charset="0"/>
              </a:rPr>
              <a:t>-I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–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асинхронная (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master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to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multiple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slaves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 репликация: http://slony.info/.</a:t>
            </a:r>
          </a:p>
          <a:p>
            <a:pPr fontAlgn="base">
              <a:buFont typeface="+mj-lt"/>
              <a:buAutoNum type="arabicPeriod"/>
            </a:pPr>
            <a:r>
              <a:rPr lang="ru-RU" b="1" dirty="0" err="1">
                <a:solidFill>
                  <a:srgbClr val="FFC000"/>
                </a:solidFill>
                <a:latin typeface="Arial" panose="020B0604020202020204" pitchFamily="34" charset="0"/>
              </a:rPr>
              <a:t>Pgpool</a:t>
            </a:r>
            <a:r>
              <a:rPr lang="ru-RU" b="1" dirty="0">
                <a:solidFill>
                  <a:srgbClr val="FFC000"/>
                </a:solidFill>
                <a:latin typeface="Arial" panose="020B0604020202020204" pitchFamily="34" charset="0"/>
              </a:rPr>
              <a:t>-II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–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синхронный мульти-мастер репликации: 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2"/>
              </a:rPr>
              <a:t>http://pgfoundry.org/projects/pgpool/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ru-RU" b="1" dirty="0" err="1">
                <a:solidFill>
                  <a:srgbClr val="FFC000"/>
                </a:solidFill>
                <a:latin typeface="Arial" panose="020B0604020202020204" pitchFamily="34" charset="0"/>
              </a:rPr>
              <a:t>Pgcluster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 – синхронный мульти-мастер репликации: 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3"/>
              </a:rPr>
              <a:t>http://pgfoundry.org/projects/pgcluster/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ru-RU" b="1" dirty="0">
                <a:solidFill>
                  <a:srgbClr val="FFC000"/>
                </a:solidFill>
                <a:latin typeface="Arial" panose="020B0604020202020204" pitchFamily="34" charset="0"/>
              </a:rPr>
              <a:t>PL/</a:t>
            </a:r>
            <a:r>
              <a:rPr lang="ru-RU" b="1" dirty="0" err="1">
                <a:solidFill>
                  <a:srgbClr val="FFC000"/>
                </a:solidFill>
                <a:latin typeface="Arial" panose="020B0604020202020204" pitchFamily="34" charset="0"/>
              </a:rPr>
              <a:t>Proxy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 – прокси от компании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Skype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: 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4"/>
              </a:rPr>
              <a:t>http://pgfoundry.org/projects/plproxy/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ru-RU" b="1" dirty="0" err="1">
                <a:solidFill>
                  <a:srgbClr val="FFC000"/>
                </a:solidFill>
                <a:latin typeface="Arial" panose="020B0604020202020204" pitchFamily="34" charset="0"/>
              </a:rPr>
              <a:t>PgBouncer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 – менеджер соединений для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PostgreSQL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: 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5"/>
              </a:rPr>
              <a:t>https://developer.skype.com/SkypeGarage/DbProjects/PgBouncer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227687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NoSQL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52930"/>
            <a:ext cx="221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Преимущества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377" y="3352343"/>
            <a:ext cx="371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Эластичное масштабирование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43608" y="3429852"/>
            <a:ext cx="214314" cy="214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43376" y="3660120"/>
            <a:ext cx="8053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-системы разрабатываются с возможностью прозрачного расширения с целью использования таких преимуществ, как возможность добавления любого количества новых узлов.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043608" y="4797146"/>
            <a:ext cx="214314" cy="214314"/>
          </a:xfrm>
          <a:prstGeom prst="ellipse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346723" y="4704396"/>
            <a:ext cx="499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Уменьшение объема администрирования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49896" y="4979211"/>
            <a:ext cx="7830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общем случае базы данных типа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проектируются для поддержки таких возможностей, как автоматическое исправление и более простая модель данных, которые снижают потребности в администрировании и настройке.</a:t>
            </a:r>
          </a:p>
        </p:txBody>
      </p:sp>
    </p:spTree>
    <p:extLst>
      <p:ext uri="{BB962C8B-B14F-4D97-AF65-F5344CB8AC3E}">
        <p14:creationId xmlns:p14="http://schemas.microsoft.com/office/powerpoint/2010/main" val="3660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11" y="225781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NoSQL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711" y="2833870"/>
            <a:ext cx="221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Преимущества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917848" y="4918265"/>
            <a:ext cx="199664" cy="2143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24136" y="4840756"/>
            <a:ext cx="5796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Улучшение экономических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показателей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17617" y="5210088"/>
            <a:ext cx="7602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Чтобы справиться с взрывным ростом объемов информации и транзакций, базы данных типа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обычно используют кластеры из недорогих массовых серверов.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3409950"/>
            <a:ext cx="43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Г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ибкие модели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917848" y="3444989"/>
            <a:ext cx="199664" cy="214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30636" y="3746896"/>
            <a:ext cx="750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Базы данных типа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имеют более слабые ограничения на модели данных (или вообще не имеют ограничений), что позволяет более плавно вносить изменения в приложения и в схемы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740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8747" y="793725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NoSQL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47" y="1369783"/>
            <a:ext cx="176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Недостатки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75396" y="2309207"/>
            <a:ext cx="74168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Управление транзакциями является одной из мощных функций реляционных СУБД. Нынешняя – ограниченная или вообще отсутствующая — поддержка понятия транзакции в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-системах управления базами данных рассматривается как препятствие для применения этих систем при реализации ответственных решений.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5628" y="1970512"/>
            <a:ext cx="214314" cy="21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75397" y="1893003"/>
            <a:ext cx="282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транзакций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87626" y="3894962"/>
            <a:ext cx="3648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 программирования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7857" y="3972471"/>
            <a:ext cx="197648" cy="214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87624" y="4221088"/>
            <a:ext cx="7536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Базы данных типа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предлагают не слишком много средств для запросов и оперативного анализа. Даже простой запрос требует значительной квалификации в области программирования.</a:t>
            </a:r>
          </a:p>
        </p:txBody>
      </p:sp>
      <p:sp>
        <p:nvSpPr>
          <p:cNvPr id="30" name="Овал 29"/>
          <p:cNvSpPr/>
          <p:nvPr/>
        </p:nvSpPr>
        <p:spPr>
          <a:xfrm>
            <a:off x="891702" y="5363387"/>
            <a:ext cx="214314" cy="214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191470" y="5285878"/>
            <a:ext cx="193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mtClean="0">
                <a:solidFill>
                  <a:schemeClr val="bg1"/>
                </a:solidFill>
              </a:rPr>
              <a:t>Степень зрелости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191470" y="5655210"/>
            <a:ext cx="79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Системы реляционных СУБД хорошо известны высокой стабильностью и обширной функциональностью.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897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8747" y="793725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NoSQL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47" y="1369783"/>
            <a:ext cx="176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Недостатки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87624" y="1893003"/>
            <a:ext cx="145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87855" y="1970512"/>
            <a:ext cx="214314" cy="214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78894" y="3902667"/>
            <a:ext cx="8053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Почти каждый разработчик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-системы действует в режиме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обучения.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вызывает сомнения, что со временем эта ситуация изменится. Однако в настоящее время гораздо легче найти опытных программистов или администраторов по реляционным СУБД, чем специалистов по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6" name="Овал 15"/>
          <p:cNvSpPr/>
          <p:nvPr/>
        </p:nvSpPr>
        <p:spPr>
          <a:xfrm>
            <a:off x="879126" y="3563972"/>
            <a:ext cx="214314" cy="21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78895" y="3486463"/>
            <a:ext cx="205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Компетентность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2" y="2219129"/>
            <a:ext cx="8172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Поставщики реляционных СУБД тратят много сил на то, чтобы обеспечить столь высокий уровень поддержки. Многие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-системы, напротив, являются проектами с открытым исходным кодом и не обеспечивают подобного уровня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332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2924944"/>
            <a:ext cx="521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МАСШТАБИРУЕМОСТЬ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574" y="3501008"/>
            <a:ext cx="7975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Способность </a:t>
            </a:r>
            <a:r>
              <a:rPr lang="ru-RU" sz="2400" dirty="0">
                <a:solidFill>
                  <a:schemeClr val="bg1"/>
                </a:solidFill>
              </a:rPr>
              <a:t>системы справляться с увеличивающимися нагрузками (обычно — путем наращивания аппаратных ресурсов)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74760" y="3135868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EBC94E"/>
                </a:solidFill>
              </a:rPr>
              <a:t>(scalability)</a:t>
            </a:r>
            <a:endParaRPr lang="ru-RU" dirty="0">
              <a:solidFill>
                <a:srgbClr val="EBC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1148" y="202567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NoSQL</a:t>
            </a:r>
            <a:endParaRPr lang="ru-RU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800"/>
            <a:ext cx="1991977" cy="7569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75367"/>
            <a:ext cx="3060574" cy="10207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2255144" cy="12162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495300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0" y="5108146"/>
            <a:ext cx="3523810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7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08920"/>
            <a:ext cx="2592288" cy="14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2420888"/>
            <a:ext cx="4491935" cy="1323439"/>
          </a:xfrm>
          <a:prstGeom prst="rect">
            <a:avLst/>
          </a:prstGeom>
          <a:noFill/>
          <a:ln>
            <a:solidFill>
              <a:srgbClr val="588AAB"/>
            </a:solidFill>
          </a:ln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588AAB"/>
                </a:solidFill>
              </a:rPr>
              <a:t>Вопросы?</a:t>
            </a:r>
            <a:endParaRPr lang="ru-RU" sz="8000" dirty="0">
              <a:solidFill>
                <a:srgbClr val="588A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1720" y="2924944"/>
            <a:ext cx="4930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МАСШТАБИРОВАНИЕ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2411760" y="3632830"/>
            <a:ext cx="1000132" cy="10001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5184353" y="3668549"/>
            <a:ext cx="1000132" cy="9286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669" y="4660040"/>
            <a:ext cx="230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вертикальное</a:t>
            </a:r>
            <a:endParaRPr lang="ru-RU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496" y="4660040"/>
            <a:ext cx="2631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6"/>
                </a:solidFill>
              </a:rPr>
              <a:t>горизонтальное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340768"/>
            <a:ext cx="8566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ВЕРТИКАЛЬНОЕ МАСШТАБИРОВАНИЕ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увеличение производительности каждого компонента системы с целью повышения общей производительности.</a:t>
            </a:r>
          </a:p>
        </p:txBody>
      </p:sp>
      <p:pic>
        <p:nvPicPr>
          <p:cNvPr id="7" name="Picture 6" descr="C:\Users\Авдеев\Desktop\Масштабирование баз данных\scalable-architectures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3501008"/>
            <a:ext cx="37909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рямоугольник 7"/>
          <p:cNvSpPr/>
          <p:nvPr/>
        </p:nvSpPr>
        <p:spPr>
          <a:xfrm>
            <a:off x="7380312" y="12176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Vertical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scaling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3" y="1348025"/>
            <a:ext cx="9178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ГОРИЗОНТАЛЬНОЕ МАСШТАБИРОВАНИЕ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510" y="1889683"/>
            <a:ext cx="8879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разбиение системы на более мелкие структурные компоненты и разнесение их по отдельным физическим машинам, и увеличение количества серверов, параллельно выполняющих одну и ту же функцию.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80312" y="1259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Horizontal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scaling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Авдеев\Desktop\Масштабирование баз данных\scalable-architectures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9101" y="3861048"/>
            <a:ext cx="3790950" cy="20097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2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2924944"/>
            <a:ext cx="633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КОГДА МАСШТАБИРОВАТЬ?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3632830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Когда возникает вопрос повышения </a:t>
            </a:r>
            <a:r>
              <a:rPr lang="ru-RU" sz="2400" u="sng" dirty="0">
                <a:solidFill>
                  <a:schemeClr val="bg1">
                    <a:lumMod val="95000"/>
                  </a:schemeClr>
                </a:solidFill>
              </a:rPr>
              <a:t>производительности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приложения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ru-RU" dirty="0" smtClean="0">
                <a:solidFill>
                  <a:srgbClr val="EBC94E"/>
                </a:solidFill>
              </a:rPr>
              <a:t>*</a:t>
            </a:r>
            <a:endParaRPr lang="ru-RU" dirty="0">
              <a:solidFill>
                <a:srgbClr val="EBC94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0157" y="534699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Проблемы масштабирования возникают не сразу – они появляются внезапно и в определенный момент. Если вы к этому не готовы, то вас ждут большие проблемы. 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83568" y="5808662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12" y="565028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rgbClr val="EBC94E"/>
                </a:solidFill>
              </a:rPr>
              <a:t>*</a:t>
            </a:r>
            <a:endParaRPr lang="ru-RU" sz="6600" dirty="0">
              <a:solidFill>
                <a:srgbClr val="EBC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673217"/>
            <a:ext cx="2789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INSTAGRAM</a:t>
            </a:r>
            <a:endParaRPr lang="ru-RU" sz="40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152571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BC94E"/>
                </a:solidFill>
              </a:rPr>
              <a:t>Пример</a:t>
            </a:r>
            <a:endParaRPr lang="ru-RU" dirty="0">
              <a:solidFill>
                <a:srgbClr val="EBC94E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0" y="1372991"/>
            <a:ext cx="1089496" cy="1122890"/>
          </a:xfrm>
          <a:prstGeom prst="ellipse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54788" y="16334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EBC94E"/>
                </a:solidFill>
              </a:rPr>
              <a:t>*</a:t>
            </a:r>
            <a:endParaRPr lang="ru-RU" sz="2800" dirty="0">
              <a:solidFill>
                <a:srgbClr val="EBC94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3568" y="5650289"/>
            <a:ext cx="8460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EBC94E"/>
                </a:solidFill>
              </a:rPr>
              <a:t>Instagrám</a:t>
            </a:r>
            <a:r>
              <a:rPr lang="ru-RU" dirty="0">
                <a:solidFill>
                  <a:schemeClr val="bg1"/>
                </a:solidFill>
              </a:rPr>
              <a:t> — бесплатное приложение обмена фотографиями и видеозаписями, позволяющее пользователям снимать фотографии и </a:t>
            </a:r>
            <a:r>
              <a:rPr lang="ru-RU" dirty="0" smtClean="0">
                <a:solidFill>
                  <a:schemeClr val="bg1"/>
                </a:solidFill>
              </a:rPr>
              <a:t>видео, </a:t>
            </a:r>
            <a:r>
              <a:rPr lang="ru-RU" dirty="0">
                <a:solidFill>
                  <a:schemeClr val="bg1"/>
                </a:solidFill>
              </a:rPr>
              <a:t>а также распространять их через свой сервис и ряд других социальных </a:t>
            </a:r>
            <a:r>
              <a:rPr lang="ru-RU" dirty="0" smtClean="0">
                <a:solidFill>
                  <a:schemeClr val="bg1"/>
                </a:solidFill>
              </a:rPr>
              <a:t>сетей.</a:t>
            </a:r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83568" y="5580822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12" y="565028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rgbClr val="EBC94E"/>
                </a:solidFill>
              </a:rPr>
              <a:t>*</a:t>
            </a:r>
            <a:endParaRPr lang="ru-RU" sz="6600" dirty="0">
              <a:solidFill>
                <a:srgbClr val="EBC94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9766" y="2366380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>
                <a:solidFill>
                  <a:schemeClr val="bg1"/>
                </a:solidFill>
                <a:latin typeface="Lucida Sans" panose="020B0602040502020204" pitchFamily="34" charset="0"/>
              </a:rPr>
              <a:t>Начало:</a:t>
            </a:r>
            <a:endParaRPr lang="ru-RU" b="0" i="0" dirty="0">
              <a:solidFill>
                <a:schemeClr val="bg1"/>
              </a:solidFill>
              <a:effectLst/>
              <a:latin typeface="Lucida Sans" panose="020B06020405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50889" y="26433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1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сервер слабее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Macbook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Pro</a:t>
            </a:r>
            <a:endParaRPr lang="ru-RU" dirty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25к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регистраций в первый день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2 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разработчика</a:t>
            </a:r>
            <a:endParaRPr lang="ru-RU" b="0" i="0" dirty="0">
              <a:solidFill>
                <a:schemeClr val="bg1"/>
              </a:solidFill>
              <a:effectLst/>
              <a:latin typeface="Lucida Sans" panose="020B06020405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9766" y="3549497"/>
            <a:ext cx="68436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2012</a:t>
            </a:r>
            <a:r>
              <a:rPr lang="ru-RU" b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г. </a:t>
            </a:r>
            <a:r>
              <a:rPr lang="en-US" b="1" dirty="0" smtClean="0">
                <a:solidFill>
                  <a:schemeClr val="bg1"/>
                </a:solidFill>
                <a:latin typeface="Lucida Sans" panose="020B0602040502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40+ миллионов пользователей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100+ виртуальных серверов в EC2, в том числе: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Проект куплен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Facebook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 за </a:t>
            </a:r>
            <a:r>
              <a:rPr lang="ru-RU" i="1" dirty="0">
                <a:solidFill>
                  <a:schemeClr val="bg1"/>
                </a:solidFill>
                <a:latin typeface="Lucida Sans" panose="020B0602040502020204" pitchFamily="34" charset="0"/>
              </a:rPr>
              <a:t>1 млрд. </a:t>
            </a:r>
            <a:r>
              <a:rPr lang="ru-RU" i="1" dirty="0" err="1">
                <a:solidFill>
                  <a:schemeClr val="bg1"/>
                </a:solidFill>
                <a:latin typeface="Lucida Sans" panose="020B0602040502020204" pitchFamily="34" charset="0"/>
              </a:rPr>
              <a:t>долл</a:t>
            </a:r>
            <a:endParaRPr lang="ru-RU" dirty="0">
              <a:solidFill>
                <a:schemeClr val="bg1"/>
              </a:solidFill>
              <a:latin typeface="Lucida Sans" panose="020B06020405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1 миллион регистраций за 12 часов после запуска </a:t>
            </a:r>
            <a:r>
              <a:rPr lang="ru-RU" dirty="0" err="1">
                <a:solidFill>
                  <a:schemeClr val="bg1"/>
                </a:solidFill>
                <a:latin typeface="Lucida Sans" panose="020B0602040502020204" pitchFamily="34" charset="0"/>
              </a:rPr>
              <a:t>Android</a:t>
            </a: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-версии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Lucida Sans" panose="020B0602040502020204" pitchFamily="34" charset="0"/>
              </a:rPr>
              <a:t>5 разработчиков</a:t>
            </a:r>
            <a:endParaRPr lang="ru-RU" b="0" i="0" dirty="0">
              <a:solidFill>
                <a:schemeClr val="bg1"/>
              </a:solidFill>
              <a:effectLst/>
              <a:latin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1270</Words>
  <Application>Microsoft Office PowerPoint</Application>
  <PresentationFormat>Экран (4:3)</PresentationFormat>
  <Paragraphs>189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Масштабирование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Масштабирование баз данных</dc:title>
  <dc:creator>Авдеев</dc:creator>
  <cp:lastModifiedBy>1</cp:lastModifiedBy>
  <cp:revision>105</cp:revision>
  <dcterms:created xsi:type="dcterms:W3CDTF">2014-03-02T09:55:07Z</dcterms:created>
  <dcterms:modified xsi:type="dcterms:W3CDTF">2015-12-30T21:44:40Z</dcterms:modified>
</cp:coreProperties>
</file>