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B6901-DDA5-4265-876E-860C855781CA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D2CE0-A1EE-461F-89A9-8365A5F1E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jianli/" TargetMode="External"/><Relationship Id="rId18" Type="http://schemas.openxmlformats.org/officeDocument/2006/relationships/hyperlink" Target="http://www.1ppt.com/ziti/" TargetMode="External"/><Relationship Id="rId3" Type="http://schemas.openxmlformats.org/officeDocument/2006/relationships/hyperlink" Target="http://www.1ppt.com/moban/" TargetMode="External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slide" Target="../slides/slide10.xml"/><Relationship Id="rId16" Type="http://schemas.openxmlformats.org/officeDocument/2006/relationships/hyperlink" Target="http://www.1ppt.com/shit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shouchaobao/" TargetMode="External"/><Relationship Id="rId10" Type="http://schemas.openxmlformats.org/officeDocument/2006/relationships/hyperlink" Target="http://www.1ppt.com/powerpoint/" TargetMode="External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jianli/" TargetMode="External"/><Relationship Id="rId18" Type="http://schemas.openxmlformats.org/officeDocument/2006/relationships/hyperlink" Target="http://www.1ppt.com/ziti/" TargetMode="External"/><Relationship Id="rId3" Type="http://schemas.openxmlformats.org/officeDocument/2006/relationships/hyperlink" Target="http://www.1ppt.com/moban/" TargetMode="External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slide" Target="../slides/slide12.xml"/><Relationship Id="rId16" Type="http://schemas.openxmlformats.org/officeDocument/2006/relationships/hyperlink" Target="http://www.1ppt.com/shit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shouchaobao/" TargetMode="External"/><Relationship Id="rId10" Type="http://schemas.openxmlformats.org/officeDocument/2006/relationships/hyperlink" Target="http://www.1ppt.com/powerpoint/" TargetMode="External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www.1ppt.com/hangye/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www.1ppt.com/jieri/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www.1ppt.com/word/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www.1ppt.com/excel/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www.1ppt.com/jianli/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www.1ppt.com/shouchaobao/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www.1ppt.com/ziti/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236375-B976-4086-8E86-7215F94B95E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123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www.1ppt.com/hangye/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www.1ppt.com/jieri/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www.1ppt.com/word/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www.1ppt.com/excel/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www.1ppt.com/jianli/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www.1ppt.com/shouchaobao/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www.1ppt.com/ziti/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236375-B976-4086-8E86-7215F94B95E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11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886B-490F-4CEC-B8CB-A648F10DC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9DC0E8-A100-4285-BB39-993B0664E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1527C-DA2A-41E9-B5EF-82CAFB16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02A494-DF9D-40D5-A4E5-391316EE091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95A0D2-DC40-40DD-AE48-7F1A4E2F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FD7C7-06DC-4988-AC07-336B366B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61D8D4-B997-4DB3-9A37-AA10B516F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34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B29A4-2447-4725-A9D4-A52BBA9A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62155B-7DD6-41BE-BB4E-D092BAD8C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926C9A-22C8-4ED5-ACE4-78664075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02A494-DF9D-40D5-A4E5-391316EE091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4D8D1-033E-46BA-AD40-202B67CF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A14E4-9446-4D28-A090-5315FD13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61D8D4-B997-4DB3-9A37-AA10B516F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66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4FC07C-E083-4E7C-94A1-CB3EF582E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294FE1-56BE-457B-A5CB-1E3250B58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F0A8F-CCFC-4B65-B1D9-ADF65FE8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02A494-DF9D-40D5-A4E5-391316EE091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72E74-BBF8-4530-A8AA-870A04C5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749B2-1EDD-4861-8E75-4DF9F0E5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61D8D4-B997-4DB3-9A37-AA10B516F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18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9750E-CDF8-4936-96E7-AF5C34FF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C59A5-9AA9-4AD2-B679-D613D97B9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1A021-5673-48CE-964D-09B4EFC6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02A494-DF9D-40D5-A4E5-391316EE091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EE321-6022-45B3-BF7D-0CEE6393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0508E-2E4B-492F-A5D9-041628A3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61D8D4-B997-4DB3-9A37-AA10B516F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91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E6475-07AF-4CC9-8117-105807A0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C36313-2481-4920-9C6F-E2CFEA674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CCC97-8523-4300-889D-912F219D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02A494-DF9D-40D5-A4E5-391316EE091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F7CB6F-E626-4736-BD00-6AA6D6B8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10D83-E3EA-4D83-8474-4E4CDC03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61D8D4-B997-4DB3-9A37-AA10B516F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7D0FC-7A63-42FC-B61F-EB091E38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E5FCD-8B06-48C4-B3BC-E31C53F57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441F18-9D8F-480B-A6CE-AE4D145C9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7A94BA-EE36-4810-A217-50480F62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02A494-DF9D-40D5-A4E5-391316EE091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8924B5-D521-4AC2-9947-3D20DA78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708F1F-F1F8-41D8-BB34-EE33DBC1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61D8D4-B997-4DB3-9A37-AA10B516F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85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CC31C-4DE5-4BDC-8AE4-03C427B6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32FB03-8290-4B0E-AE23-347DDDA99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A142D9-4E29-4FB0-A733-4B63EC7C7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E66FE3-CA3C-4F40-AB72-86B1A5399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181191-4477-4AE0-BFD5-836A604B7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A87C05-5FD6-4EAA-8CD5-256BD55E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02A494-DF9D-40D5-A4E5-391316EE091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A950F6-D483-414A-AD6C-DF177514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4E54A0-5444-4413-931D-68A040A7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61D8D4-B997-4DB3-9A37-AA10B516F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7937660" y="440665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模板下载：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行业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www.1ppt.com/hangye/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节日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www.1ppt.com/jieri/          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背景图片：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精美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            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字体下载：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www.1ppt.com/ziti/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工作总结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www.1ppt.com/xiazai/zongjie/ 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工作计划：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www.1ppt.com/xiazai/jihua/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商务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www.1ppt.com/moban/shangwu/  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个人简历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www.1ppt.com/xiazai/jianli/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毕业答辩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www.1ppt.com/xiazai/dabian/  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工作汇报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www.1ppt.com/xiazai/huibao/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711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CE124-2F01-440F-8506-040AABFE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485EF1-D28C-4D81-A286-40F6FC9B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02A494-DF9D-40D5-A4E5-391316EE091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235FF6-8538-4E6F-A3B4-34F17CEA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6F72E6-3517-4A84-BCB5-BE4032EC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61D8D4-B997-4DB3-9A37-AA10B516F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23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955EB4-D084-4EB9-A0A3-0C5A871F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02A494-DF9D-40D5-A4E5-391316EE091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E06750-5682-4FEC-9160-324399F0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7C857F-9D9F-479F-9437-E763256F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61D8D4-B997-4DB3-9A37-AA10B516F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281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6CC6E-3F50-4903-936A-52718E73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9A307-F6A3-4B58-BC86-A0DD07729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DFDE0D-BDDE-4E07-BB89-F3D3F65DD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673207-E994-41C5-8D78-AE35DF60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02A494-DF9D-40D5-A4E5-391316EE091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A33B1-0B80-46B1-87FF-AFC503D0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CBEC87-EAEC-4670-B9D4-1D3B4B2B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61D8D4-B997-4DB3-9A37-AA10B516F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90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1038D-74A3-4A92-8F87-94837FB9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8CE372-7CA5-4CD8-BCE0-2EC847CEA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B1B9BC-2589-4A0D-96AF-0AF32D5DD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7D376B-C684-4440-87F5-299ED2E1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02A494-DF9D-40D5-A4E5-391316EE091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190E8C-A9E0-4365-B7FE-2A71B692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BD33E6-AA5E-4E9E-9EEB-1CA69D28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61D8D4-B997-4DB3-9A37-AA10B516F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826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04FF33-AE09-4013-B4DC-CE7EECE8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A5C191-51DD-4BD6-AAE0-F998C2CCC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8E04C-BE19-4653-B38F-A017F8DF8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02A494-DF9D-40D5-A4E5-391316EE091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7FDD2-2651-4849-B4E7-7093B36C9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CB722C-E943-44F0-84E0-2F69BE0BC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61D8D4-B997-4DB3-9A37-AA10B516F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0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8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7.jpe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image" Target="../media/image1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1.jpe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image" Target="../media/image23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6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5.jpe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image" Target="../media/image27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F4DE28-CC22-4D0D-8A1F-DD3625D7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" y="1856"/>
            <a:ext cx="12190160" cy="68561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8A1C65-99A4-43B8-8DA6-7E7EE9124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396" t="70558"/>
          <a:stretch/>
        </p:blipFill>
        <p:spPr>
          <a:xfrm>
            <a:off x="10655300" y="4838699"/>
            <a:ext cx="1536700" cy="20188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77BBF5-23C1-4918-B01E-5C8570A21E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562" t="86856" r="8334"/>
          <a:stretch/>
        </p:blipFill>
        <p:spPr>
          <a:xfrm>
            <a:off x="9334500" y="5956299"/>
            <a:ext cx="1841500" cy="9012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5B06E0-DB9C-4154-87EA-45D67385B1F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890" r="76042"/>
          <a:stretch/>
        </p:blipFill>
        <p:spPr>
          <a:xfrm>
            <a:off x="0" y="4038599"/>
            <a:ext cx="2921000" cy="28189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315F0E3-7527-4724-BFE5-0EC387E9FE9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271" b="62779"/>
          <a:stretch/>
        </p:blipFill>
        <p:spPr>
          <a:xfrm>
            <a:off x="9664700" y="403"/>
            <a:ext cx="2527300" cy="255229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7583478-4416-459C-A19E-B6C5432AA3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8"/>
          <a:stretch/>
        </p:blipFill>
        <p:spPr>
          <a:xfrm>
            <a:off x="2984500" y="1"/>
            <a:ext cx="1257300" cy="85049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9A9CB5E-05EC-4E53-A7FB-FED932B993A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2400"/>
            <a:ext cx="965200" cy="123148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5A11CE6-B304-4266-841B-A9349BF4ADC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500" b="81670"/>
          <a:stretch/>
        </p:blipFill>
        <p:spPr>
          <a:xfrm>
            <a:off x="10058400" y="403"/>
            <a:ext cx="2133600" cy="12568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7642476-32DE-416E-BD91-2573DDF5310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182" r="86250" b="51296"/>
          <a:stretch/>
        </p:blipFill>
        <p:spPr>
          <a:xfrm>
            <a:off x="0" y="1384299"/>
            <a:ext cx="1676399" cy="195580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C62E612-8C43-4DEB-BF96-90921DE9E2C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02600" y="6388100"/>
            <a:ext cx="1231900" cy="46949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D6F270D-7946-44D6-ABDC-D221ABF610F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02300" y="403"/>
            <a:ext cx="1257300" cy="85049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AD3FBDE-6D94-45DE-B49E-CC642F546D6F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33200" y="4305300"/>
            <a:ext cx="558800" cy="12954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6A308F7-E1E2-4AF0-ABFE-93F2468311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646" t="31294" r="1249" b="42406"/>
          <a:stretch/>
        </p:blipFill>
        <p:spPr>
          <a:xfrm>
            <a:off x="10198100" y="2146300"/>
            <a:ext cx="1841500" cy="18034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9C3B4A0-BCF2-40DF-9401-7013B376553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729" t="81670" r="67396" b="21"/>
          <a:stretch/>
        </p:blipFill>
        <p:spPr>
          <a:xfrm>
            <a:off x="2527300" y="5600699"/>
            <a:ext cx="1447800" cy="125544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85BA46C-563D-4248-9776-B2705AF0D58F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4" r="73958" b="81670"/>
          <a:stretch/>
        </p:blipFill>
        <p:spPr>
          <a:xfrm>
            <a:off x="254000" y="403"/>
            <a:ext cx="2921000" cy="1256897"/>
          </a:xfrm>
          <a:prstGeom prst="rect">
            <a:avLst/>
          </a:prstGeom>
        </p:spPr>
      </p:pic>
      <p:sp>
        <p:nvSpPr>
          <p:cNvPr id="23" name="标题 1">
            <a:extLst>
              <a:ext uri="{FF2B5EF4-FFF2-40B4-BE49-F238E27FC236}">
                <a16:creationId xmlns:a16="http://schemas.microsoft.com/office/drawing/2014/main" id="{E5EEF552-CAC6-4EAD-8CBA-521D8676D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大作业</a:t>
            </a:r>
          </a:p>
        </p:txBody>
      </p:sp>
      <p:sp>
        <p:nvSpPr>
          <p:cNvPr id="25" name="副标题 2">
            <a:extLst>
              <a:ext uri="{FF2B5EF4-FFF2-40B4-BE49-F238E27FC236}">
                <a16:creationId xmlns:a16="http://schemas.microsoft.com/office/drawing/2014/main" id="{4CCEA348-4789-4A8E-AEE0-E81FA962E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25000" lnSpcReduction="20000"/>
          </a:bodyPr>
          <a:lstStyle/>
          <a:p>
            <a:r>
              <a:rPr lang="zh-CN" altLang="en-US" sz="14400" dirty="0"/>
              <a:t>开发一个短视频</a:t>
            </a:r>
            <a:r>
              <a:rPr lang="en-US" altLang="zh-CN" sz="14400" dirty="0" smtClean="0"/>
              <a:t>App</a:t>
            </a:r>
          </a:p>
          <a:p>
            <a:endParaRPr lang="en-US" altLang="zh-CN" sz="3200" dirty="0"/>
          </a:p>
          <a:p>
            <a:pPr>
              <a:lnSpc>
                <a:spcPct val="170000"/>
              </a:lnSpc>
            </a:pPr>
            <a:r>
              <a:rPr lang="zh-CN" altLang="en-US" sz="8800" dirty="0"/>
              <a:t>王瑞  </a:t>
            </a:r>
            <a:r>
              <a:rPr lang="en-US" altLang="zh-CN" sz="8800" dirty="0" smtClean="0"/>
              <a:t>2017211175</a:t>
            </a:r>
          </a:p>
          <a:p>
            <a:pPr>
              <a:lnSpc>
                <a:spcPct val="170000"/>
              </a:lnSpc>
            </a:pPr>
            <a:r>
              <a:rPr lang="zh-CN" altLang="en-US" sz="8800" dirty="0" smtClean="0"/>
              <a:t>赵</a:t>
            </a:r>
            <a:r>
              <a:rPr lang="zh-CN" altLang="en-US" sz="8800" dirty="0"/>
              <a:t>永</a:t>
            </a:r>
            <a:r>
              <a:rPr lang="zh-CN" altLang="en-US" sz="8800" dirty="0" smtClean="0"/>
              <a:t>亮  </a:t>
            </a:r>
            <a:r>
              <a:rPr lang="en-US" altLang="zh-CN" sz="8800" dirty="0" smtClean="0"/>
              <a:t>2017211191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55587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600"/>
                            </p:stCondLst>
                            <p:childTnLst>
                              <p:par>
                                <p:cTn id="5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100"/>
                            </p:stCondLst>
                            <p:childTnLst>
                              <p:par>
                                <p:cTn id="6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F4DE28-CC22-4D0D-8A1F-DD3625D7F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" y="1856"/>
            <a:ext cx="12190160" cy="68561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8A1C65-99A4-43B8-8DA6-7E7EE9124F3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396" t="70558"/>
          <a:stretch/>
        </p:blipFill>
        <p:spPr>
          <a:xfrm>
            <a:off x="10655300" y="4838699"/>
            <a:ext cx="1536700" cy="20188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77BBF5-23C1-4918-B01E-5C8570A21EB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562" t="86856" r="8334"/>
          <a:stretch/>
        </p:blipFill>
        <p:spPr>
          <a:xfrm>
            <a:off x="9334500" y="5956299"/>
            <a:ext cx="1841500" cy="9012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5B06E0-DB9C-4154-87EA-45D67385B1F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890" r="76042"/>
          <a:stretch/>
        </p:blipFill>
        <p:spPr>
          <a:xfrm>
            <a:off x="0" y="4038599"/>
            <a:ext cx="2921000" cy="28189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315F0E3-7527-4724-BFE5-0EC387E9FE9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271" b="62779"/>
          <a:stretch/>
        </p:blipFill>
        <p:spPr>
          <a:xfrm>
            <a:off x="9664700" y="403"/>
            <a:ext cx="2527300" cy="255229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7583478-4416-459C-A19E-B6C5432AA3D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8"/>
          <a:stretch/>
        </p:blipFill>
        <p:spPr>
          <a:xfrm>
            <a:off x="2984500" y="1"/>
            <a:ext cx="1257300" cy="85049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9A9CB5E-05EC-4E53-A7FB-FED932B993A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2400"/>
            <a:ext cx="965200" cy="123148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5A11CE6-B304-4266-841B-A9349BF4ADC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500" b="81670"/>
          <a:stretch/>
        </p:blipFill>
        <p:spPr>
          <a:xfrm>
            <a:off x="10058400" y="403"/>
            <a:ext cx="2133600" cy="12568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7642476-32DE-416E-BD91-2573DDF5310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182" r="86250" b="51296"/>
          <a:stretch/>
        </p:blipFill>
        <p:spPr>
          <a:xfrm>
            <a:off x="0" y="1384299"/>
            <a:ext cx="1676399" cy="195580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C62E612-8C43-4DEB-BF96-90921DE9E2C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02600" y="6388100"/>
            <a:ext cx="1231900" cy="46949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D6F270D-7946-44D6-ABDC-D221ABF610FF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02300" y="403"/>
            <a:ext cx="1257300" cy="85049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AD3FBDE-6D94-45DE-B49E-CC642F546D6F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33200" y="4305300"/>
            <a:ext cx="558800" cy="12954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6A308F7-E1E2-4AF0-ABFE-93F2468311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646" t="31294" r="1249" b="42406"/>
          <a:stretch/>
        </p:blipFill>
        <p:spPr>
          <a:xfrm>
            <a:off x="10681514" y="2268951"/>
            <a:ext cx="1453617" cy="142354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9C3B4A0-BCF2-40DF-9401-7013B37655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729" t="81670" r="67396" b="21"/>
          <a:stretch/>
        </p:blipFill>
        <p:spPr>
          <a:xfrm>
            <a:off x="2527300" y="5600699"/>
            <a:ext cx="1447800" cy="125544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85BA46C-563D-4248-9776-B2705AF0D58F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4" r="73958" b="81670"/>
          <a:stretch/>
        </p:blipFill>
        <p:spPr>
          <a:xfrm>
            <a:off x="254000" y="403"/>
            <a:ext cx="2921000" cy="1256897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973691ED-B35F-4174-B5D6-8083CC47FE91}"/>
              </a:ext>
            </a:extLst>
          </p:cNvPr>
          <p:cNvSpPr txBox="1"/>
          <p:nvPr/>
        </p:nvSpPr>
        <p:spPr>
          <a:xfrm>
            <a:off x="4179401" y="1784937"/>
            <a:ext cx="43030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52B2A7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PART 03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52B2A7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7B37A5-AC06-44CA-B23A-889D76790A63}"/>
              </a:ext>
            </a:extLst>
          </p:cNvPr>
          <p:cNvSpPr txBox="1"/>
          <p:nvPr/>
        </p:nvSpPr>
        <p:spPr>
          <a:xfrm>
            <a:off x="3175000" y="2978536"/>
            <a:ext cx="5680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成员分工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511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600"/>
                            </p:stCondLst>
                            <p:childTnLst>
                              <p:par>
                                <p:cTn id="5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100"/>
                            </p:stCondLst>
                            <p:childTnLst>
                              <p:par>
                                <p:cTn id="6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9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F4DE28-CC22-4D0D-8A1F-DD3625D7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" y="1856"/>
            <a:ext cx="12190160" cy="68561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8A1C65-99A4-43B8-8DA6-7E7EE9124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396" t="70558"/>
          <a:stretch/>
        </p:blipFill>
        <p:spPr>
          <a:xfrm>
            <a:off x="10655300" y="4838699"/>
            <a:ext cx="1536700" cy="20188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77BBF5-23C1-4918-B01E-5C8570A21E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562" t="86856" r="8334"/>
          <a:stretch/>
        </p:blipFill>
        <p:spPr>
          <a:xfrm>
            <a:off x="9334500" y="5956299"/>
            <a:ext cx="1841500" cy="9012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5B06E0-DB9C-4154-87EA-45D67385B1F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890" r="76042"/>
          <a:stretch/>
        </p:blipFill>
        <p:spPr>
          <a:xfrm>
            <a:off x="0" y="4038599"/>
            <a:ext cx="2921000" cy="28189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315F0E3-7527-4724-BFE5-0EC387E9FE9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271" b="62779"/>
          <a:stretch/>
        </p:blipFill>
        <p:spPr>
          <a:xfrm>
            <a:off x="9664700" y="403"/>
            <a:ext cx="2527300" cy="255229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7583478-4416-459C-A19E-B6C5432AA3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8"/>
          <a:stretch/>
        </p:blipFill>
        <p:spPr>
          <a:xfrm>
            <a:off x="2984500" y="1"/>
            <a:ext cx="1257300" cy="85049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9A9CB5E-05EC-4E53-A7FB-FED932B993A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2400"/>
            <a:ext cx="965200" cy="123148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5A11CE6-B304-4266-841B-A9349BF4ADC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500" b="81670"/>
          <a:stretch/>
        </p:blipFill>
        <p:spPr>
          <a:xfrm>
            <a:off x="10058400" y="403"/>
            <a:ext cx="2133600" cy="12568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7642476-32DE-416E-BD91-2573DDF5310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182" r="86250" b="51296"/>
          <a:stretch/>
        </p:blipFill>
        <p:spPr>
          <a:xfrm>
            <a:off x="-355600" y="1383882"/>
            <a:ext cx="1676399" cy="195580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C62E612-8C43-4DEB-BF96-90921DE9E2C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02600" y="6388100"/>
            <a:ext cx="1231900" cy="46949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D6F270D-7946-44D6-ABDC-D221ABF610F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02300" y="403"/>
            <a:ext cx="1257300" cy="85049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AD3FBDE-6D94-45DE-B49E-CC642F546D6F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33200" y="4305300"/>
            <a:ext cx="558800" cy="12954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9C3B4A0-BCF2-40DF-9401-7013B376553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729" t="81670" r="67396" b="21"/>
          <a:stretch/>
        </p:blipFill>
        <p:spPr>
          <a:xfrm>
            <a:off x="2527300" y="5600699"/>
            <a:ext cx="1447800" cy="125544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85BA46C-563D-4248-9776-B2705AF0D58F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4" r="73958" b="81670"/>
          <a:stretch/>
        </p:blipFill>
        <p:spPr>
          <a:xfrm>
            <a:off x="254000" y="403"/>
            <a:ext cx="2921000" cy="125689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817FCD7-C3D3-4634-944D-41C711923538}"/>
              </a:ext>
            </a:extLst>
          </p:cNvPr>
          <p:cNvSpPr/>
          <p:nvPr/>
        </p:nvSpPr>
        <p:spPr>
          <a:xfrm>
            <a:off x="407988" y="404813"/>
            <a:ext cx="11410632" cy="6048375"/>
          </a:xfrm>
          <a:prstGeom prst="rect">
            <a:avLst/>
          </a:prstGeom>
          <a:solidFill>
            <a:schemeClr val="lt1">
              <a:alpha val="93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6A308F7-E1E2-4AF0-ABFE-93F24683116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646" t="31294" r="1249" b="42406"/>
          <a:stretch/>
        </p:blipFill>
        <p:spPr>
          <a:xfrm>
            <a:off x="10707940" y="4944278"/>
            <a:ext cx="1841500" cy="18034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32FC9FC-2411-4BE0-BACC-914AD05A11B4}"/>
              </a:ext>
            </a:extLst>
          </p:cNvPr>
          <p:cNvSpPr/>
          <p:nvPr/>
        </p:nvSpPr>
        <p:spPr>
          <a:xfrm>
            <a:off x="680380" y="1898660"/>
            <a:ext cx="5077240" cy="4108840"/>
          </a:xfrm>
          <a:prstGeom prst="rect">
            <a:avLst/>
          </a:prstGeom>
          <a:solidFill>
            <a:srgbClr val="4CAA9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3" name="TextBox 503">
            <a:extLst>
              <a:ext uri="{FF2B5EF4-FFF2-40B4-BE49-F238E27FC236}">
                <a16:creationId xmlns:a16="http://schemas.microsoft.com/office/drawing/2014/main" id="{7BE967CF-F46F-402A-A336-9F278F29DF6E}"/>
              </a:ext>
            </a:extLst>
          </p:cNvPr>
          <p:cNvSpPr/>
          <p:nvPr/>
        </p:nvSpPr>
        <p:spPr>
          <a:xfrm>
            <a:off x="757602" y="1939913"/>
            <a:ext cx="5000018" cy="369331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王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瑞：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使用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VideoView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实现视频的全屏播放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单击视频暂停功能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双击点赞功能并添加点赞动画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视频自动缓存功能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添加样式素材等进行美化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实现评论展示及基于数据库的评论存储功能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分享功能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Activity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间切换时的状态保存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948D293-CE02-4A2C-840F-174D9B097E9A}"/>
              </a:ext>
            </a:extLst>
          </p:cNvPr>
          <p:cNvGrpSpPr/>
          <p:nvPr/>
        </p:nvGrpSpPr>
        <p:grpSpPr>
          <a:xfrm>
            <a:off x="6359260" y="1950013"/>
            <a:ext cx="5059777" cy="3626952"/>
            <a:chOff x="8671888" y="1431381"/>
            <a:chExt cx="1981259" cy="4894143"/>
          </a:xfrm>
        </p:grpSpPr>
        <p:sp>
          <p:nvSpPr>
            <p:cNvPr id="27" name="TextBox 34">
              <a:extLst>
                <a:ext uri="{FF2B5EF4-FFF2-40B4-BE49-F238E27FC236}">
                  <a16:creationId xmlns:a16="http://schemas.microsoft.com/office/drawing/2014/main" id="{31B4EC68-436E-4D43-8FD4-3A72FC0EEAEA}"/>
                </a:ext>
              </a:extLst>
            </p:cNvPr>
            <p:cNvSpPr txBox="1"/>
            <p:nvPr/>
          </p:nvSpPr>
          <p:spPr>
            <a:xfrm>
              <a:off x="8697420" y="1778190"/>
              <a:ext cx="1955727" cy="4547334"/>
            </a:xfrm>
            <a:prstGeom prst="rect">
              <a:avLst/>
            </a:prstGeom>
            <a:noFill/>
          </p:spPr>
          <p:txBody>
            <a:bodyPr wrap="square" lIns="162540" tIns="81269" rIns="162540" bIns="81269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  <a:p>
              <a:pPr marL="228600" marR="0" lvl="0" indent="-2286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使用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RecyclerView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显示视频列表</a:t>
              </a:r>
            </a:p>
            <a:p>
              <a:pPr marL="228600" marR="0" lvl="0" indent="-2286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使用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Glide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加载封面图</a:t>
              </a:r>
            </a:p>
            <a:p>
              <a:pPr marL="228600" marR="0" lvl="0" indent="-2286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显示视频投稿者的基本信息</a:t>
              </a:r>
            </a:p>
            <a:p>
              <a:pPr marL="228600" marR="0" lvl="0" indent="-2286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使用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ViewPager2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实现类似抖音的全屏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item</a:t>
              </a:r>
            </a:p>
            <a:p>
              <a:pPr marL="228600" marR="0" lvl="0" indent="-2286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使用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Gson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和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Retrofit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完成与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API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的通信</a:t>
              </a:r>
            </a:p>
            <a:p>
              <a:pPr marL="228600" marR="0" lvl="0" indent="-2286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评论输入弹窗</a:t>
              </a:r>
            </a:p>
            <a:p>
              <a:pPr marL="228600" marR="0" lvl="0" indent="-2286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消息页面</a:t>
              </a:r>
            </a:p>
            <a:p>
              <a:pPr marL="228600" marR="0" lvl="0" indent="-2286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底部导航栏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EC13292-E2ED-4F4D-B20C-B78D375E5527}"/>
                </a:ext>
              </a:extLst>
            </p:cNvPr>
            <p:cNvSpPr/>
            <p:nvPr/>
          </p:nvSpPr>
          <p:spPr>
            <a:xfrm>
              <a:off x="8671888" y="1431381"/>
              <a:ext cx="667051" cy="591815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赵永亮：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930FFEEF-E717-498B-9864-F0FEA371FDD4}"/>
              </a:ext>
            </a:extLst>
          </p:cNvPr>
          <p:cNvSpPr txBox="1"/>
          <p:nvPr/>
        </p:nvSpPr>
        <p:spPr>
          <a:xfrm>
            <a:off x="4765097" y="715748"/>
            <a:ext cx="278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2B2A7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成员分工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2B2A7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371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0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bldLvl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F4DE28-CC22-4D0D-8A1F-DD3625D7F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" y="1856"/>
            <a:ext cx="12190160" cy="68561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8A1C65-99A4-43B8-8DA6-7E7EE9124F3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396" t="70558"/>
          <a:stretch/>
        </p:blipFill>
        <p:spPr>
          <a:xfrm>
            <a:off x="10655300" y="4838699"/>
            <a:ext cx="1536700" cy="20188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77BBF5-23C1-4918-B01E-5C8570A21EB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562" t="86856" r="8334"/>
          <a:stretch/>
        </p:blipFill>
        <p:spPr>
          <a:xfrm>
            <a:off x="9334500" y="5956299"/>
            <a:ext cx="1841500" cy="9012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5B06E0-DB9C-4154-87EA-45D67385B1F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890" r="76042"/>
          <a:stretch/>
        </p:blipFill>
        <p:spPr>
          <a:xfrm>
            <a:off x="0" y="4038599"/>
            <a:ext cx="2921000" cy="28189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315F0E3-7527-4724-BFE5-0EC387E9FE9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271" b="62779"/>
          <a:stretch/>
        </p:blipFill>
        <p:spPr>
          <a:xfrm>
            <a:off x="9664700" y="403"/>
            <a:ext cx="2527300" cy="255229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7583478-4416-459C-A19E-B6C5432AA3D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8"/>
          <a:stretch/>
        </p:blipFill>
        <p:spPr>
          <a:xfrm>
            <a:off x="2984500" y="1"/>
            <a:ext cx="1257300" cy="85049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9A9CB5E-05EC-4E53-A7FB-FED932B993A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2400"/>
            <a:ext cx="965200" cy="123148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5A11CE6-B304-4266-841B-A9349BF4ADC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500" b="81670"/>
          <a:stretch/>
        </p:blipFill>
        <p:spPr>
          <a:xfrm>
            <a:off x="10058400" y="403"/>
            <a:ext cx="2133600" cy="12568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7642476-32DE-416E-BD91-2573DDF5310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182" r="86250" b="51296"/>
          <a:stretch/>
        </p:blipFill>
        <p:spPr>
          <a:xfrm>
            <a:off x="0" y="1384299"/>
            <a:ext cx="1676399" cy="195580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C62E612-8C43-4DEB-BF96-90921DE9E2C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02600" y="6388100"/>
            <a:ext cx="1231900" cy="46949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D6F270D-7946-44D6-ABDC-D221ABF610FF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02300" y="403"/>
            <a:ext cx="1257300" cy="85049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AD3FBDE-6D94-45DE-B49E-CC642F546D6F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33200" y="4305300"/>
            <a:ext cx="558800" cy="12954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6A308F7-E1E2-4AF0-ABFE-93F2468311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646" t="31294" r="1249" b="42406"/>
          <a:stretch/>
        </p:blipFill>
        <p:spPr>
          <a:xfrm>
            <a:off x="10681514" y="2268951"/>
            <a:ext cx="1453617" cy="142354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9C3B4A0-BCF2-40DF-9401-7013B37655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729" t="81670" r="67396" b="21"/>
          <a:stretch/>
        </p:blipFill>
        <p:spPr>
          <a:xfrm>
            <a:off x="2527300" y="5600699"/>
            <a:ext cx="1447800" cy="125544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85BA46C-563D-4248-9776-B2705AF0D58F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4" r="73958" b="81670"/>
          <a:stretch/>
        </p:blipFill>
        <p:spPr>
          <a:xfrm>
            <a:off x="254000" y="403"/>
            <a:ext cx="2921000" cy="1256897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973691ED-B35F-4174-B5D6-8083CC47FE91}"/>
              </a:ext>
            </a:extLst>
          </p:cNvPr>
          <p:cNvSpPr txBox="1"/>
          <p:nvPr/>
        </p:nvSpPr>
        <p:spPr>
          <a:xfrm>
            <a:off x="4179401" y="1784937"/>
            <a:ext cx="43030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52B2A7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PART </a:t>
            </a:r>
            <a:r>
              <a:rPr kumimoji="0" lang="en-US" altLang="zh-CN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2B2A7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04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52B2A7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7B37A5-AC06-44CA-B23A-889D76790A63}"/>
              </a:ext>
            </a:extLst>
          </p:cNvPr>
          <p:cNvSpPr txBox="1"/>
          <p:nvPr/>
        </p:nvSpPr>
        <p:spPr>
          <a:xfrm>
            <a:off x="3175000" y="2978536"/>
            <a:ext cx="5680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问题与挑战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499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600"/>
                            </p:stCondLst>
                            <p:childTnLst>
                              <p:par>
                                <p:cTn id="5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100"/>
                            </p:stCondLst>
                            <p:childTnLst>
                              <p:par>
                                <p:cTn id="6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9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F4DE28-CC22-4D0D-8A1F-DD3625D7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" y="1856"/>
            <a:ext cx="12190160" cy="68561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8A1C65-99A4-43B8-8DA6-7E7EE9124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396" t="70558"/>
          <a:stretch/>
        </p:blipFill>
        <p:spPr>
          <a:xfrm>
            <a:off x="10655300" y="4838699"/>
            <a:ext cx="1536700" cy="20188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77BBF5-23C1-4918-B01E-5C8570A21E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562" t="86856" r="8334"/>
          <a:stretch/>
        </p:blipFill>
        <p:spPr>
          <a:xfrm>
            <a:off x="9334500" y="5956299"/>
            <a:ext cx="1841500" cy="9012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5B06E0-DB9C-4154-87EA-45D67385B1F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890" r="76042"/>
          <a:stretch/>
        </p:blipFill>
        <p:spPr>
          <a:xfrm>
            <a:off x="0" y="4038599"/>
            <a:ext cx="2921000" cy="28189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315F0E3-7527-4724-BFE5-0EC387E9FE9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271" b="62779"/>
          <a:stretch/>
        </p:blipFill>
        <p:spPr>
          <a:xfrm>
            <a:off x="9664700" y="403"/>
            <a:ext cx="2527300" cy="255229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7583478-4416-459C-A19E-B6C5432AA3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8"/>
          <a:stretch/>
        </p:blipFill>
        <p:spPr>
          <a:xfrm>
            <a:off x="2984500" y="1"/>
            <a:ext cx="1257300" cy="85049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9A9CB5E-05EC-4E53-A7FB-FED932B993A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2400"/>
            <a:ext cx="965200" cy="123148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5A11CE6-B304-4266-841B-A9349BF4ADC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500" b="81670"/>
          <a:stretch/>
        </p:blipFill>
        <p:spPr>
          <a:xfrm>
            <a:off x="10058400" y="403"/>
            <a:ext cx="2133600" cy="12568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7642476-32DE-416E-BD91-2573DDF5310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182" r="86250" b="51296"/>
          <a:stretch/>
        </p:blipFill>
        <p:spPr>
          <a:xfrm>
            <a:off x="-355600" y="1383882"/>
            <a:ext cx="1676399" cy="195580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C62E612-8C43-4DEB-BF96-90921DE9E2C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02600" y="6388100"/>
            <a:ext cx="1231900" cy="46949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D6F270D-7946-44D6-ABDC-D221ABF610F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02300" y="403"/>
            <a:ext cx="1257300" cy="85049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AD3FBDE-6D94-45DE-B49E-CC642F546D6F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33200" y="4305300"/>
            <a:ext cx="558800" cy="12954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9C3B4A0-BCF2-40DF-9401-7013B376553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729" t="81670" r="67396" b="21"/>
          <a:stretch/>
        </p:blipFill>
        <p:spPr>
          <a:xfrm>
            <a:off x="2527300" y="5600699"/>
            <a:ext cx="1447800" cy="125544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85BA46C-563D-4248-9776-B2705AF0D58F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4" r="73958" b="81670"/>
          <a:stretch/>
        </p:blipFill>
        <p:spPr>
          <a:xfrm>
            <a:off x="254000" y="403"/>
            <a:ext cx="2921000" cy="125689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817FCD7-C3D3-4634-944D-41C711923538}"/>
              </a:ext>
            </a:extLst>
          </p:cNvPr>
          <p:cNvSpPr/>
          <p:nvPr/>
        </p:nvSpPr>
        <p:spPr>
          <a:xfrm>
            <a:off x="407988" y="404813"/>
            <a:ext cx="11410632" cy="6048375"/>
          </a:xfrm>
          <a:prstGeom prst="rect">
            <a:avLst/>
          </a:prstGeom>
          <a:solidFill>
            <a:schemeClr val="lt1">
              <a:alpha val="93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6A308F7-E1E2-4AF0-ABFE-93F24683116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646" t="31294" r="1249" b="42406"/>
          <a:stretch/>
        </p:blipFill>
        <p:spPr>
          <a:xfrm>
            <a:off x="10707940" y="4944278"/>
            <a:ext cx="1841500" cy="1803400"/>
          </a:xfrm>
          <a:prstGeom prst="rect">
            <a:avLst/>
          </a:prstGeom>
        </p:spPr>
      </p:pic>
      <p:sp>
        <p:nvSpPr>
          <p:cNvPr id="23" name="TextBox 503">
            <a:extLst>
              <a:ext uri="{FF2B5EF4-FFF2-40B4-BE49-F238E27FC236}">
                <a16:creationId xmlns:a16="http://schemas.microsoft.com/office/drawing/2014/main" id="{7BE967CF-F46F-402A-A336-9F278F29DF6E}"/>
              </a:ext>
            </a:extLst>
          </p:cNvPr>
          <p:cNvSpPr/>
          <p:nvPr/>
        </p:nvSpPr>
        <p:spPr>
          <a:xfrm>
            <a:off x="757602" y="1939913"/>
            <a:ext cx="5000018" cy="369331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王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瑞：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使用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VideoView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实现视频的全屏播放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单击视频暂停功能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双击点赞功能并添加点赞动画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视频自动缓存功能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添加样式素材等进行美化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实现评论展示及基于数据库的评论存储功能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分享功能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Activity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间切换时的状态保存</a:t>
            </a:r>
          </a:p>
        </p:txBody>
      </p:sp>
      <p:sp>
        <p:nvSpPr>
          <p:cNvPr id="27" name="TextBox 34">
            <a:extLst>
              <a:ext uri="{FF2B5EF4-FFF2-40B4-BE49-F238E27FC236}">
                <a16:creationId xmlns:a16="http://schemas.microsoft.com/office/drawing/2014/main" id="{31B4EC68-436E-4D43-8FD4-3A72FC0EEAEA}"/>
              </a:ext>
            </a:extLst>
          </p:cNvPr>
          <p:cNvSpPr txBox="1"/>
          <p:nvPr/>
        </p:nvSpPr>
        <p:spPr>
          <a:xfrm>
            <a:off x="2570736" y="978482"/>
            <a:ext cx="7279944" cy="4817707"/>
          </a:xfrm>
          <a:prstGeom prst="rect">
            <a:avLst/>
          </a:prstGeom>
          <a:noFill/>
        </p:spPr>
        <p:txBody>
          <a:bodyPr wrap="square" lIns="162540" tIns="81269" rIns="162540" bIns="81269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各种布局样式的设置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，如：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ViewPager2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和作为其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item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中一部分的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VideoView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的样式进行调整，使其能够每一个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item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都充满屏幕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点击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评论输入框时，软键盘弹起导致评论界面和输入弹窗的布局混乱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使用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BottomNavigationView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时如何调整其样式，使得其只含文字标签，高度合适并且完全透明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微调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样式，使得界面变得美观。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18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F4DE28-CC22-4D0D-8A1F-DD3625D7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" y="1856"/>
            <a:ext cx="12190160" cy="68561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8A1C65-99A4-43B8-8DA6-7E7EE9124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396" t="70558"/>
          <a:stretch/>
        </p:blipFill>
        <p:spPr>
          <a:xfrm>
            <a:off x="10655300" y="4838699"/>
            <a:ext cx="1536700" cy="20188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77BBF5-23C1-4918-B01E-5C8570A21E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562" t="86856" r="8334"/>
          <a:stretch/>
        </p:blipFill>
        <p:spPr>
          <a:xfrm>
            <a:off x="9334500" y="5956299"/>
            <a:ext cx="1841500" cy="9012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5B06E0-DB9C-4154-87EA-45D67385B1F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890" r="76042"/>
          <a:stretch/>
        </p:blipFill>
        <p:spPr>
          <a:xfrm>
            <a:off x="0" y="4038599"/>
            <a:ext cx="2921000" cy="28189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315F0E3-7527-4724-BFE5-0EC387E9FE9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271" b="62779"/>
          <a:stretch/>
        </p:blipFill>
        <p:spPr>
          <a:xfrm>
            <a:off x="9664700" y="403"/>
            <a:ext cx="2527300" cy="255229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7583478-4416-459C-A19E-B6C5432AA3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8"/>
          <a:stretch/>
        </p:blipFill>
        <p:spPr>
          <a:xfrm>
            <a:off x="2984500" y="1"/>
            <a:ext cx="1257300" cy="85049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9A9CB5E-05EC-4E53-A7FB-FED932B993A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2400"/>
            <a:ext cx="965200" cy="123148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5A11CE6-B304-4266-841B-A9349BF4ADC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500" b="81670"/>
          <a:stretch/>
        </p:blipFill>
        <p:spPr>
          <a:xfrm>
            <a:off x="10058400" y="403"/>
            <a:ext cx="2133600" cy="12568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7642476-32DE-416E-BD91-2573DDF5310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182" r="86250" b="51296"/>
          <a:stretch/>
        </p:blipFill>
        <p:spPr>
          <a:xfrm>
            <a:off x="0" y="1384299"/>
            <a:ext cx="1676399" cy="195580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C62E612-8C43-4DEB-BF96-90921DE9E2C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02600" y="6388100"/>
            <a:ext cx="1231900" cy="46949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D6F270D-7946-44D6-ABDC-D221ABF610F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02300" y="403"/>
            <a:ext cx="1257300" cy="85049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AD3FBDE-6D94-45DE-B49E-CC642F546D6F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33200" y="4305300"/>
            <a:ext cx="558800" cy="12954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6A308F7-E1E2-4AF0-ABFE-93F2468311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646" t="31294" r="1249" b="42406"/>
          <a:stretch/>
        </p:blipFill>
        <p:spPr>
          <a:xfrm>
            <a:off x="10681514" y="2268951"/>
            <a:ext cx="1453617" cy="142354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9C3B4A0-BCF2-40DF-9401-7013B376553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729" t="81670" r="67396" b="21"/>
          <a:stretch/>
        </p:blipFill>
        <p:spPr>
          <a:xfrm>
            <a:off x="2527300" y="5600699"/>
            <a:ext cx="1447800" cy="125544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56E99B45-47AE-4C9D-9AC2-463FF949565E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1250" t="42036" r="26458" b="44444"/>
          <a:stretch/>
        </p:blipFill>
        <p:spPr>
          <a:xfrm>
            <a:off x="9754641" y="5221444"/>
            <a:ext cx="1108735" cy="685913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85BA46C-563D-4248-9776-B2705AF0D58F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4" r="73958" b="81670"/>
          <a:stretch/>
        </p:blipFill>
        <p:spPr>
          <a:xfrm>
            <a:off x="254000" y="403"/>
            <a:ext cx="2921000" cy="1256897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973691ED-B35F-4174-B5D6-8083CC47FE91}"/>
              </a:ext>
            </a:extLst>
          </p:cNvPr>
          <p:cNvSpPr txBox="1"/>
          <p:nvPr/>
        </p:nvSpPr>
        <p:spPr>
          <a:xfrm>
            <a:off x="4900722" y="920122"/>
            <a:ext cx="25273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目录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47D45EB-0E37-435A-A011-B3C77487A894}"/>
              </a:ext>
            </a:extLst>
          </p:cNvPr>
          <p:cNvGrpSpPr/>
          <p:nvPr/>
        </p:nvGrpSpPr>
        <p:grpSpPr>
          <a:xfrm>
            <a:off x="1970890" y="2910616"/>
            <a:ext cx="4614676" cy="605194"/>
            <a:chOff x="2119306" y="2428843"/>
            <a:chExt cx="4614676" cy="605194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9D571D2-E391-4848-AE24-F1CED9B5BD96}"/>
                </a:ext>
              </a:extLst>
            </p:cNvPr>
            <p:cNvSpPr txBox="1"/>
            <p:nvPr/>
          </p:nvSpPr>
          <p:spPr>
            <a:xfrm>
              <a:off x="2119306" y="2428843"/>
              <a:ext cx="1108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52B2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01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2B2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327B37A5-AC06-44CA-B23A-889D76790A63}"/>
                </a:ext>
              </a:extLst>
            </p:cNvPr>
            <p:cNvSpPr txBox="1"/>
            <p:nvPr/>
          </p:nvSpPr>
          <p:spPr>
            <a:xfrm>
              <a:off x="2749275" y="2449262"/>
              <a:ext cx="39847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功能需求与创新点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AB2913F-FA64-4911-B511-5425391BF05C}"/>
              </a:ext>
            </a:extLst>
          </p:cNvPr>
          <p:cNvGrpSpPr/>
          <p:nvPr/>
        </p:nvGrpSpPr>
        <p:grpSpPr>
          <a:xfrm>
            <a:off x="6464004" y="2911584"/>
            <a:ext cx="4614676" cy="605194"/>
            <a:chOff x="2119306" y="2428843"/>
            <a:chExt cx="4614676" cy="605194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6988C4E-C92C-4990-902F-3E5C052E90E4}"/>
                </a:ext>
              </a:extLst>
            </p:cNvPr>
            <p:cNvSpPr txBox="1"/>
            <p:nvPr/>
          </p:nvSpPr>
          <p:spPr>
            <a:xfrm>
              <a:off x="2119306" y="2428843"/>
              <a:ext cx="1108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52B2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02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2B2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9CC29B4-E6F7-4829-83B9-DC75187C42D1}"/>
                </a:ext>
              </a:extLst>
            </p:cNvPr>
            <p:cNvSpPr txBox="1"/>
            <p:nvPr/>
          </p:nvSpPr>
          <p:spPr>
            <a:xfrm>
              <a:off x="2749275" y="2449262"/>
              <a:ext cx="39847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实现效果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98B9BE5-2770-4E86-8BB4-10AA7E0B827D}"/>
              </a:ext>
            </a:extLst>
          </p:cNvPr>
          <p:cNvGrpSpPr/>
          <p:nvPr/>
        </p:nvGrpSpPr>
        <p:grpSpPr>
          <a:xfrm>
            <a:off x="1980468" y="3902192"/>
            <a:ext cx="4614676" cy="605194"/>
            <a:chOff x="2119306" y="2428843"/>
            <a:chExt cx="4614676" cy="605194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DD2627-B701-4F44-B377-8C22B10D64EB}"/>
                </a:ext>
              </a:extLst>
            </p:cNvPr>
            <p:cNvSpPr txBox="1"/>
            <p:nvPr/>
          </p:nvSpPr>
          <p:spPr>
            <a:xfrm>
              <a:off x="2119306" y="2428843"/>
              <a:ext cx="1108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52B2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03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2B2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3A1FEBA-E503-4573-A51F-2229F4BB2308}"/>
                </a:ext>
              </a:extLst>
            </p:cNvPr>
            <p:cNvSpPr txBox="1"/>
            <p:nvPr/>
          </p:nvSpPr>
          <p:spPr>
            <a:xfrm>
              <a:off x="2749275" y="2449262"/>
              <a:ext cx="39847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成员分工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2F085A0-C835-4BB2-B223-1DEA872CE648}"/>
              </a:ext>
            </a:extLst>
          </p:cNvPr>
          <p:cNvGrpSpPr/>
          <p:nvPr/>
        </p:nvGrpSpPr>
        <p:grpSpPr>
          <a:xfrm>
            <a:off x="6464004" y="3948109"/>
            <a:ext cx="4614676" cy="605194"/>
            <a:chOff x="2119306" y="2428843"/>
            <a:chExt cx="4614676" cy="605194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FBCFDFD-31EE-4D7E-8B0A-EF70FB15C8E3}"/>
                </a:ext>
              </a:extLst>
            </p:cNvPr>
            <p:cNvSpPr txBox="1"/>
            <p:nvPr/>
          </p:nvSpPr>
          <p:spPr>
            <a:xfrm>
              <a:off x="2119306" y="2428843"/>
              <a:ext cx="1108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52B2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03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2B2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965E305-D1B1-4C9B-825E-16B7D5E61ABF}"/>
                </a:ext>
              </a:extLst>
            </p:cNvPr>
            <p:cNvSpPr txBox="1"/>
            <p:nvPr/>
          </p:nvSpPr>
          <p:spPr>
            <a:xfrm>
              <a:off x="2749275" y="2449262"/>
              <a:ext cx="39847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问题与挑战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0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600"/>
                            </p:stCondLst>
                            <p:childTnLst>
                              <p:par>
                                <p:cTn id="5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100"/>
                            </p:stCondLst>
                            <p:childTnLst>
                              <p:par>
                                <p:cTn id="6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9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4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9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400"/>
                            </p:stCondLst>
                            <p:childTnLst>
                              <p:par>
                                <p:cTn id="9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F4DE28-CC22-4D0D-8A1F-DD3625D7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" y="1856"/>
            <a:ext cx="12190160" cy="68561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8A1C65-99A4-43B8-8DA6-7E7EE9124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396" t="70558"/>
          <a:stretch/>
        </p:blipFill>
        <p:spPr>
          <a:xfrm>
            <a:off x="10655300" y="4838699"/>
            <a:ext cx="1536700" cy="20188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77BBF5-23C1-4918-B01E-5C8570A21E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562" t="86856" r="8334"/>
          <a:stretch/>
        </p:blipFill>
        <p:spPr>
          <a:xfrm>
            <a:off x="9334500" y="5956299"/>
            <a:ext cx="1841500" cy="9012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5B06E0-DB9C-4154-87EA-45D67385B1F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890" r="76042"/>
          <a:stretch/>
        </p:blipFill>
        <p:spPr>
          <a:xfrm>
            <a:off x="0" y="4038599"/>
            <a:ext cx="2921000" cy="28189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315F0E3-7527-4724-BFE5-0EC387E9FE9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271" b="62779"/>
          <a:stretch/>
        </p:blipFill>
        <p:spPr>
          <a:xfrm>
            <a:off x="9664700" y="403"/>
            <a:ext cx="2527300" cy="255229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7583478-4416-459C-A19E-B6C5432AA3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8"/>
          <a:stretch/>
        </p:blipFill>
        <p:spPr>
          <a:xfrm>
            <a:off x="2984500" y="1"/>
            <a:ext cx="1257300" cy="85049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9A9CB5E-05EC-4E53-A7FB-FED932B993A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2400"/>
            <a:ext cx="965200" cy="123148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5A11CE6-B304-4266-841B-A9349BF4ADC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500" b="81670"/>
          <a:stretch/>
        </p:blipFill>
        <p:spPr>
          <a:xfrm>
            <a:off x="10058400" y="403"/>
            <a:ext cx="2133600" cy="12568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7642476-32DE-416E-BD91-2573DDF5310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182" r="86250" b="51296"/>
          <a:stretch/>
        </p:blipFill>
        <p:spPr>
          <a:xfrm>
            <a:off x="0" y="1384299"/>
            <a:ext cx="1676399" cy="195580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C62E612-8C43-4DEB-BF96-90921DE9E2C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02600" y="6388100"/>
            <a:ext cx="1231900" cy="46949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D6F270D-7946-44D6-ABDC-D221ABF610F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02300" y="403"/>
            <a:ext cx="1257300" cy="85049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AD3FBDE-6D94-45DE-B49E-CC642F546D6F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33200" y="4305300"/>
            <a:ext cx="558800" cy="12954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6A308F7-E1E2-4AF0-ABFE-93F2468311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646" t="31294" r="1249" b="42406"/>
          <a:stretch/>
        </p:blipFill>
        <p:spPr>
          <a:xfrm>
            <a:off x="10681514" y="2268951"/>
            <a:ext cx="1453617" cy="142354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9C3B4A0-BCF2-40DF-9401-7013B376553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729" t="81670" r="67396" b="21"/>
          <a:stretch/>
        </p:blipFill>
        <p:spPr>
          <a:xfrm>
            <a:off x="2527300" y="5600699"/>
            <a:ext cx="1447800" cy="125544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85BA46C-563D-4248-9776-B2705AF0D58F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4" r="73958" b="81670"/>
          <a:stretch/>
        </p:blipFill>
        <p:spPr>
          <a:xfrm>
            <a:off x="254000" y="403"/>
            <a:ext cx="2921000" cy="1256897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973691ED-B35F-4174-B5D6-8083CC47FE91}"/>
              </a:ext>
            </a:extLst>
          </p:cNvPr>
          <p:cNvSpPr txBox="1"/>
          <p:nvPr/>
        </p:nvSpPr>
        <p:spPr>
          <a:xfrm>
            <a:off x="4179401" y="1784937"/>
            <a:ext cx="43030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52B2A7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PART 01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52B2A7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7B37A5-AC06-44CA-B23A-889D76790A63}"/>
              </a:ext>
            </a:extLst>
          </p:cNvPr>
          <p:cNvSpPr txBox="1"/>
          <p:nvPr/>
        </p:nvSpPr>
        <p:spPr>
          <a:xfrm>
            <a:off x="3175000" y="2978536"/>
            <a:ext cx="5680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功能需求与创新点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186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600"/>
                            </p:stCondLst>
                            <p:childTnLst>
                              <p:par>
                                <p:cTn id="5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100"/>
                            </p:stCondLst>
                            <p:childTnLst>
                              <p:par>
                                <p:cTn id="6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9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F4DE28-CC22-4D0D-8A1F-DD3625D7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" y="1856"/>
            <a:ext cx="12190160" cy="68561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8A1C65-99A4-43B8-8DA6-7E7EE9124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396" t="70558"/>
          <a:stretch/>
        </p:blipFill>
        <p:spPr>
          <a:xfrm>
            <a:off x="10655300" y="4838699"/>
            <a:ext cx="1536700" cy="20188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77BBF5-23C1-4918-B01E-5C8570A21E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562" t="86856" r="8334"/>
          <a:stretch/>
        </p:blipFill>
        <p:spPr>
          <a:xfrm>
            <a:off x="9334500" y="5956299"/>
            <a:ext cx="1841500" cy="9012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5B06E0-DB9C-4154-87EA-45D67385B1F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890" r="76042"/>
          <a:stretch/>
        </p:blipFill>
        <p:spPr>
          <a:xfrm>
            <a:off x="0" y="4038599"/>
            <a:ext cx="2921000" cy="28189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315F0E3-7527-4724-BFE5-0EC387E9FE9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271" b="62779"/>
          <a:stretch/>
        </p:blipFill>
        <p:spPr>
          <a:xfrm>
            <a:off x="9664700" y="403"/>
            <a:ext cx="2527300" cy="255229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7583478-4416-459C-A19E-B6C5432AA3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8"/>
          <a:stretch/>
        </p:blipFill>
        <p:spPr>
          <a:xfrm>
            <a:off x="2984500" y="1"/>
            <a:ext cx="1257300" cy="85049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9A9CB5E-05EC-4E53-A7FB-FED932B993A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2400"/>
            <a:ext cx="965200" cy="123148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5A11CE6-B304-4266-841B-A9349BF4ADC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500" b="81670"/>
          <a:stretch/>
        </p:blipFill>
        <p:spPr>
          <a:xfrm>
            <a:off x="10058400" y="403"/>
            <a:ext cx="2133600" cy="12568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7642476-32DE-416E-BD91-2573DDF5310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182" r="86250" b="51296"/>
          <a:stretch/>
        </p:blipFill>
        <p:spPr>
          <a:xfrm>
            <a:off x="-355600" y="1383882"/>
            <a:ext cx="1676399" cy="195580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C62E612-8C43-4DEB-BF96-90921DE9E2C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02600" y="6388100"/>
            <a:ext cx="1231900" cy="46949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D6F270D-7946-44D6-ABDC-D221ABF610F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02300" y="403"/>
            <a:ext cx="1257300" cy="85049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AD3FBDE-6D94-45DE-B49E-CC642F546D6F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33200" y="4305300"/>
            <a:ext cx="558800" cy="12954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9C3B4A0-BCF2-40DF-9401-7013B376553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729" t="81670" r="67396" b="21"/>
          <a:stretch/>
        </p:blipFill>
        <p:spPr>
          <a:xfrm>
            <a:off x="2527300" y="5600699"/>
            <a:ext cx="1447800" cy="125544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85BA46C-563D-4248-9776-B2705AF0D58F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4" r="73958" b="81670"/>
          <a:stretch/>
        </p:blipFill>
        <p:spPr>
          <a:xfrm>
            <a:off x="254000" y="403"/>
            <a:ext cx="2921000" cy="125689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817FCD7-C3D3-4634-944D-41C711923538}"/>
              </a:ext>
            </a:extLst>
          </p:cNvPr>
          <p:cNvSpPr/>
          <p:nvPr/>
        </p:nvSpPr>
        <p:spPr>
          <a:xfrm>
            <a:off x="407988" y="404813"/>
            <a:ext cx="11410632" cy="6048375"/>
          </a:xfrm>
          <a:prstGeom prst="rect">
            <a:avLst/>
          </a:prstGeom>
          <a:solidFill>
            <a:schemeClr val="lt1">
              <a:alpha val="93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6A308F7-E1E2-4AF0-ABFE-93F24683116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646" t="31294" r="1249" b="42406"/>
          <a:stretch/>
        </p:blipFill>
        <p:spPr>
          <a:xfrm>
            <a:off x="10707940" y="4944278"/>
            <a:ext cx="1841500" cy="18034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30FFEEF-E717-498B-9864-F0FEA371FDD4}"/>
              </a:ext>
            </a:extLst>
          </p:cNvPr>
          <p:cNvSpPr txBox="1"/>
          <p:nvPr/>
        </p:nvSpPr>
        <p:spPr>
          <a:xfrm>
            <a:off x="4765097" y="536480"/>
            <a:ext cx="278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2B2A7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基础需求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2B2A7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2FC9FC-2411-4BE0-BACC-914AD05A11B4}"/>
              </a:ext>
            </a:extLst>
          </p:cNvPr>
          <p:cNvSpPr/>
          <p:nvPr/>
        </p:nvSpPr>
        <p:spPr>
          <a:xfrm>
            <a:off x="680380" y="1898660"/>
            <a:ext cx="5077240" cy="4108840"/>
          </a:xfrm>
          <a:prstGeom prst="rect">
            <a:avLst/>
          </a:prstGeom>
          <a:solidFill>
            <a:srgbClr val="4CAA9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3" name="TextBox 503">
            <a:extLst>
              <a:ext uri="{FF2B5EF4-FFF2-40B4-BE49-F238E27FC236}">
                <a16:creationId xmlns:a16="http://schemas.microsoft.com/office/drawing/2014/main" id="{7BE967CF-F46F-402A-A336-9F278F29DF6E}"/>
              </a:ext>
            </a:extLst>
          </p:cNvPr>
          <p:cNvSpPr/>
          <p:nvPr/>
        </p:nvSpPr>
        <p:spPr>
          <a:xfrm>
            <a:off x="757602" y="1939913"/>
            <a:ext cx="5000018" cy="438581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视频信息流：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使用指定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API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获取视频链接及相关信息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使用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RecyclerView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显示视频列表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(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一页显示多个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item)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使用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Glide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加载封面图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948D293-CE02-4A2C-840F-174D9B097E9A}"/>
              </a:ext>
            </a:extLst>
          </p:cNvPr>
          <p:cNvGrpSpPr/>
          <p:nvPr/>
        </p:nvGrpSpPr>
        <p:grpSpPr>
          <a:xfrm>
            <a:off x="6359261" y="1950013"/>
            <a:ext cx="5096187" cy="3468640"/>
            <a:chOff x="8671888" y="1431381"/>
            <a:chExt cx="1995516" cy="4680520"/>
          </a:xfrm>
        </p:grpSpPr>
        <p:sp>
          <p:nvSpPr>
            <p:cNvPr id="27" name="TextBox 34">
              <a:extLst>
                <a:ext uri="{FF2B5EF4-FFF2-40B4-BE49-F238E27FC236}">
                  <a16:creationId xmlns:a16="http://schemas.microsoft.com/office/drawing/2014/main" id="{31B4EC68-436E-4D43-8FD4-3A72FC0EEAEA}"/>
                </a:ext>
              </a:extLst>
            </p:cNvPr>
            <p:cNvSpPr txBox="1"/>
            <p:nvPr/>
          </p:nvSpPr>
          <p:spPr>
            <a:xfrm>
              <a:off x="8711677" y="1965771"/>
              <a:ext cx="1955727" cy="4146130"/>
            </a:xfrm>
            <a:prstGeom prst="rect">
              <a:avLst/>
            </a:prstGeom>
            <a:noFill/>
          </p:spPr>
          <p:txBody>
            <a:bodyPr wrap="square" lIns="162540" tIns="81269" rIns="162540" bIns="81269" rtlCol="0">
              <a:spAutoFit/>
            </a:bodyPr>
            <a:lstStyle/>
            <a:p>
              <a:pPr marL="228600" marR="0" lvl="0" indent="-2286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  <a:p>
              <a:pPr marL="228600" marR="0" lvl="0" indent="-2286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从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视频信息流点击某个视频封面进入播放</a:t>
              </a: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页面</a:t>
              </a:r>
              <a:endPara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  <a:p>
              <a:pPr marL="228600" marR="0" lvl="0" indent="-2286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  <a:p>
              <a:pPr marL="228600" marR="0" lvl="0" indent="-2286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根据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视频信息的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url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播放</a:t>
              </a: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视频</a:t>
              </a:r>
              <a:endPara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  <a:p>
              <a:pPr marL="228600" marR="0" lvl="0" indent="-2286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  <a:p>
              <a:pPr marL="228600" marR="0" lvl="0" indent="-2286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单击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视频窗口暂停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/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继续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EC13292-E2ED-4F4D-B20C-B78D375E5527}"/>
                </a:ext>
              </a:extLst>
            </p:cNvPr>
            <p:cNvSpPr/>
            <p:nvPr/>
          </p:nvSpPr>
          <p:spPr>
            <a:xfrm>
              <a:off x="8671888" y="1431381"/>
              <a:ext cx="667051" cy="59617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视频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播放：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57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 animBg="1"/>
      <p:bldP spid="23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F4DE28-CC22-4D0D-8A1F-DD3625D7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" y="1856"/>
            <a:ext cx="12190160" cy="68561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8A1C65-99A4-43B8-8DA6-7E7EE9124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396" t="70558"/>
          <a:stretch/>
        </p:blipFill>
        <p:spPr>
          <a:xfrm>
            <a:off x="10655300" y="4838699"/>
            <a:ext cx="1536700" cy="20188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77BBF5-23C1-4918-B01E-5C8570A21E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562" t="86856" r="8334"/>
          <a:stretch/>
        </p:blipFill>
        <p:spPr>
          <a:xfrm>
            <a:off x="9334500" y="5956299"/>
            <a:ext cx="1841500" cy="9012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5B06E0-DB9C-4154-87EA-45D67385B1F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890" r="76042"/>
          <a:stretch/>
        </p:blipFill>
        <p:spPr>
          <a:xfrm>
            <a:off x="0" y="4038599"/>
            <a:ext cx="2921000" cy="28189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315F0E3-7527-4724-BFE5-0EC387E9FE9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271" b="62779"/>
          <a:stretch/>
        </p:blipFill>
        <p:spPr>
          <a:xfrm>
            <a:off x="9664700" y="403"/>
            <a:ext cx="2527300" cy="255229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7583478-4416-459C-A19E-B6C5432AA3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8"/>
          <a:stretch/>
        </p:blipFill>
        <p:spPr>
          <a:xfrm>
            <a:off x="2984500" y="1"/>
            <a:ext cx="1257300" cy="85049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9A9CB5E-05EC-4E53-A7FB-FED932B993A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2400"/>
            <a:ext cx="965200" cy="123148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5A11CE6-B304-4266-841B-A9349BF4ADC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500" b="81670"/>
          <a:stretch/>
        </p:blipFill>
        <p:spPr>
          <a:xfrm>
            <a:off x="10058400" y="403"/>
            <a:ext cx="2133600" cy="12568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7642476-32DE-416E-BD91-2573DDF5310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182" r="86250" b="51296"/>
          <a:stretch/>
        </p:blipFill>
        <p:spPr>
          <a:xfrm>
            <a:off x="-355600" y="1383882"/>
            <a:ext cx="1676399" cy="195580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C62E612-8C43-4DEB-BF96-90921DE9E2C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02600" y="6388100"/>
            <a:ext cx="1231900" cy="46949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D6F270D-7946-44D6-ABDC-D221ABF610F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02300" y="403"/>
            <a:ext cx="1257300" cy="85049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AD3FBDE-6D94-45DE-B49E-CC642F546D6F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33200" y="4305300"/>
            <a:ext cx="558800" cy="12954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9C3B4A0-BCF2-40DF-9401-7013B376553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729" t="81670" r="67396" b="21"/>
          <a:stretch/>
        </p:blipFill>
        <p:spPr>
          <a:xfrm>
            <a:off x="2527300" y="5600699"/>
            <a:ext cx="1447800" cy="125544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85BA46C-563D-4248-9776-B2705AF0D58F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4" r="73958" b="81670"/>
          <a:stretch/>
        </p:blipFill>
        <p:spPr>
          <a:xfrm>
            <a:off x="254000" y="403"/>
            <a:ext cx="2921000" cy="125689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817FCD7-C3D3-4634-944D-41C711923538}"/>
              </a:ext>
            </a:extLst>
          </p:cNvPr>
          <p:cNvSpPr/>
          <p:nvPr/>
        </p:nvSpPr>
        <p:spPr>
          <a:xfrm>
            <a:off x="407988" y="404813"/>
            <a:ext cx="11410632" cy="6048375"/>
          </a:xfrm>
          <a:prstGeom prst="rect">
            <a:avLst/>
          </a:prstGeom>
          <a:solidFill>
            <a:schemeClr val="lt1">
              <a:alpha val="93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6A308F7-E1E2-4AF0-ABFE-93F24683116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646" t="31294" r="1249" b="42406"/>
          <a:stretch/>
        </p:blipFill>
        <p:spPr>
          <a:xfrm>
            <a:off x="10707940" y="4944278"/>
            <a:ext cx="1841500" cy="18034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30FFEEF-E717-498B-9864-F0FEA371FDD4}"/>
              </a:ext>
            </a:extLst>
          </p:cNvPr>
          <p:cNvSpPr txBox="1"/>
          <p:nvPr/>
        </p:nvSpPr>
        <p:spPr>
          <a:xfrm>
            <a:off x="4765097" y="536480"/>
            <a:ext cx="278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2B2A7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创新点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2B2A7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2FC9FC-2411-4BE0-BACC-914AD05A11B4}"/>
              </a:ext>
            </a:extLst>
          </p:cNvPr>
          <p:cNvSpPr/>
          <p:nvPr/>
        </p:nvSpPr>
        <p:spPr>
          <a:xfrm>
            <a:off x="2984500" y="1102912"/>
            <a:ext cx="6680200" cy="4851516"/>
          </a:xfrm>
          <a:prstGeom prst="rect">
            <a:avLst/>
          </a:prstGeom>
          <a:solidFill>
            <a:srgbClr val="4CAA9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3" name="TextBox 503">
            <a:extLst>
              <a:ext uri="{FF2B5EF4-FFF2-40B4-BE49-F238E27FC236}">
                <a16:creationId xmlns:a16="http://schemas.microsoft.com/office/drawing/2014/main" id="{7BE967CF-F46F-402A-A336-9F278F29DF6E}"/>
              </a:ext>
            </a:extLst>
          </p:cNvPr>
          <p:cNvSpPr/>
          <p:nvPr/>
        </p:nvSpPr>
        <p:spPr>
          <a:xfrm>
            <a:off x="3016251" y="1394748"/>
            <a:ext cx="6707439" cy="511082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使用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Lottie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实现点赞时弹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出爱心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动画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。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使用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ViewPager2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实现类似抖音的滑动效果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使用缓存，缩短视频重复打开时的延迟。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添加评论功能，将评论存入本地数据库。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添加分享功能，可将视频链接分享给他人。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添加透明的底部文字导航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栏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添加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消息界面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，点击消息进入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聊天界面，从聊天界面返回消息界面时保持进入聊天界面前的状态。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48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 animBg="1"/>
      <p:bldP spid="23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F4DE28-CC22-4D0D-8A1F-DD3625D7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" y="1856"/>
            <a:ext cx="12190160" cy="68561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8A1C65-99A4-43B8-8DA6-7E7EE9124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396" t="70558"/>
          <a:stretch/>
        </p:blipFill>
        <p:spPr>
          <a:xfrm>
            <a:off x="10655300" y="4838699"/>
            <a:ext cx="1536700" cy="20188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77BBF5-23C1-4918-B01E-5C8570A21E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562" t="86856" r="8334"/>
          <a:stretch/>
        </p:blipFill>
        <p:spPr>
          <a:xfrm>
            <a:off x="9334500" y="5956299"/>
            <a:ext cx="1841500" cy="9012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5B06E0-DB9C-4154-87EA-45D67385B1F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890" r="76042"/>
          <a:stretch/>
        </p:blipFill>
        <p:spPr>
          <a:xfrm>
            <a:off x="0" y="4038599"/>
            <a:ext cx="2921000" cy="28189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315F0E3-7527-4724-BFE5-0EC387E9FE9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271" b="62779"/>
          <a:stretch/>
        </p:blipFill>
        <p:spPr>
          <a:xfrm>
            <a:off x="9664700" y="403"/>
            <a:ext cx="2527300" cy="255229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7583478-4416-459C-A19E-B6C5432AA3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8"/>
          <a:stretch/>
        </p:blipFill>
        <p:spPr>
          <a:xfrm>
            <a:off x="2984500" y="1"/>
            <a:ext cx="1257300" cy="85049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9A9CB5E-05EC-4E53-A7FB-FED932B993A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2400"/>
            <a:ext cx="965200" cy="123148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5A11CE6-B304-4266-841B-A9349BF4ADC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500" b="81670"/>
          <a:stretch/>
        </p:blipFill>
        <p:spPr>
          <a:xfrm>
            <a:off x="10058400" y="403"/>
            <a:ext cx="2133600" cy="12568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7642476-32DE-416E-BD91-2573DDF5310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182" r="86250" b="51296"/>
          <a:stretch/>
        </p:blipFill>
        <p:spPr>
          <a:xfrm>
            <a:off x="0" y="1384299"/>
            <a:ext cx="1676399" cy="195580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C62E612-8C43-4DEB-BF96-90921DE9E2C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02600" y="6388100"/>
            <a:ext cx="1231900" cy="46949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D6F270D-7946-44D6-ABDC-D221ABF610F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02300" y="403"/>
            <a:ext cx="1257300" cy="85049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AD3FBDE-6D94-45DE-B49E-CC642F546D6F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33200" y="4305300"/>
            <a:ext cx="558800" cy="12954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6A308F7-E1E2-4AF0-ABFE-93F2468311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646" t="31294" r="1249" b="42406"/>
          <a:stretch/>
        </p:blipFill>
        <p:spPr>
          <a:xfrm>
            <a:off x="10681514" y="2268951"/>
            <a:ext cx="1453617" cy="142354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9C3B4A0-BCF2-40DF-9401-7013B376553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729" t="81670" r="67396" b="21"/>
          <a:stretch/>
        </p:blipFill>
        <p:spPr>
          <a:xfrm>
            <a:off x="2527300" y="5600699"/>
            <a:ext cx="1447800" cy="125544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85BA46C-563D-4248-9776-B2705AF0D58F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4" r="73958" b="81670"/>
          <a:stretch/>
        </p:blipFill>
        <p:spPr>
          <a:xfrm>
            <a:off x="254000" y="403"/>
            <a:ext cx="2921000" cy="1256897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973691ED-B35F-4174-B5D6-8083CC47FE91}"/>
              </a:ext>
            </a:extLst>
          </p:cNvPr>
          <p:cNvSpPr txBox="1"/>
          <p:nvPr/>
        </p:nvSpPr>
        <p:spPr>
          <a:xfrm>
            <a:off x="4179401" y="1784937"/>
            <a:ext cx="43030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52B2A7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PART 02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52B2A7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7B37A5-AC06-44CA-B23A-889D76790A63}"/>
              </a:ext>
            </a:extLst>
          </p:cNvPr>
          <p:cNvSpPr txBox="1"/>
          <p:nvPr/>
        </p:nvSpPr>
        <p:spPr>
          <a:xfrm>
            <a:off x="3175000" y="2978536"/>
            <a:ext cx="5680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实现效果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160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600"/>
                            </p:stCondLst>
                            <p:childTnLst>
                              <p:par>
                                <p:cTn id="5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100"/>
                            </p:stCondLst>
                            <p:childTnLst>
                              <p:par>
                                <p:cTn id="6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9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F4DE28-CC22-4D0D-8A1F-DD3625D7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" y="1856"/>
            <a:ext cx="12190160" cy="68561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8A1C65-99A4-43B8-8DA6-7E7EE9124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396" t="70558"/>
          <a:stretch/>
        </p:blipFill>
        <p:spPr>
          <a:xfrm>
            <a:off x="10655300" y="4838699"/>
            <a:ext cx="1536700" cy="20188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77BBF5-23C1-4918-B01E-5C8570A21E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562" t="86856" r="8334"/>
          <a:stretch/>
        </p:blipFill>
        <p:spPr>
          <a:xfrm>
            <a:off x="9334500" y="5956299"/>
            <a:ext cx="1841500" cy="9012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5B06E0-DB9C-4154-87EA-45D67385B1F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890" r="76042"/>
          <a:stretch/>
        </p:blipFill>
        <p:spPr>
          <a:xfrm>
            <a:off x="0" y="4038599"/>
            <a:ext cx="2921000" cy="28189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315F0E3-7527-4724-BFE5-0EC387E9FE9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271" b="62779"/>
          <a:stretch/>
        </p:blipFill>
        <p:spPr>
          <a:xfrm>
            <a:off x="9664700" y="403"/>
            <a:ext cx="2527300" cy="255229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7583478-4416-459C-A19E-B6C5432AA3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8"/>
          <a:stretch/>
        </p:blipFill>
        <p:spPr>
          <a:xfrm>
            <a:off x="2984500" y="1"/>
            <a:ext cx="1257300" cy="85049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9A9CB5E-05EC-4E53-A7FB-FED932B993A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2400"/>
            <a:ext cx="965200" cy="123148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5A11CE6-B304-4266-841B-A9349BF4ADC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500" b="81670"/>
          <a:stretch/>
        </p:blipFill>
        <p:spPr>
          <a:xfrm>
            <a:off x="10058400" y="403"/>
            <a:ext cx="2133600" cy="12568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7642476-32DE-416E-BD91-2573DDF5310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182" r="86250" b="51296"/>
          <a:stretch/>
        </p:blipFill>
        <p:spPr>
          <a:xfrm>
            <a:off x="-355600" y="1383882"/>
            <a:ext cx="1676399" cy="195580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C62E612-8C43-4DEB-BF96-90921DE9E2C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02600" y="6388100"/>
            <a:ext cx="1231900" cy="46949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D6F270D-7946-44D6-ABDC-D221ABF610F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02300" y="403"/>
            <a:ext cx="1257300" cy="85049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AD3FBDE-6D94-45DE-B49E-CC642F546D6F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33200" y="4305300"/>
            <a:ext cx="558800" cy="12954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9C3B4A0-BCF2-40DF-9401-7013B376553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729" t="81670" r="67396" b="21"/>
          <a:stretch/>
        </p:blipFill>
        <p:spPr>
          <a:xfrm>
            <a:off x="2527300" y="5600699"/>
            <a:ext cx="1447800" cy="125544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85BA46C-563D-4248-9776-B2705AF0D58F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4" r="73958" b="81670"/>
          <a:stretch/>
        </p:blipFill>
        <p:spPr>
          <a:xfrm>
            <a:off x="254000" y="403"/>
            <a:ext cx="2921000" cy="125689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817FCD7-C3D3-4634-944D-41C711923538}"/>
              </a:ext>
            </a:extLst>
          </p:cNvPr>
          <p:cNvSpPr/>
          <p:nvPr/>
        </p:nvSpPr>
        <p:spPr>
          <a:xfrm>
            <a:off x="407988" y="404813"/>
            <a:ext cx="11410632" cy="6048375"/>
          </a:xfrm>
          <a:prstGeom prst="rect">
            <a:avLst/>
          </a:prstGeom>
          <a:solidFill>
            <a:schemeClr val="lt1">
              <a:alpha val="93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6A308F7-E1E2-4AF0-ABFE-93F24683116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646" t="31294" r="1249" b="42406"/>
          <a:stretch/>
        </p:blipFill>
        <p:spPr>
          <a:xfrm>
            <a:off x="10707940" y="4944278"/>
            <a:ext cx="1841500" cy="18034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30FFEEF-E717-498B-9864-F0FEA371FDD4}"/>
              </a:ext>
            </a:extLst>
          </p:cNvPr>
          <p:cNvSpPr txBox="1"/>
          <p:nvPr/>
        </p:nvSpPr>
        <p:spPr>
          <a:xfrm>
            <a:off x="4765097" y="536480"/>
            <a:ext cx="278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2B2A7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基础版本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2B2A7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87" y="1432395"/>
            <a:ext cx="2072189" cy="36838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93" y="1432395"/>
            <a:ext cx="2072189" cy="36838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199" y="1437467"/>
            <a:ext cx="2069337" cy="36788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153" y="1419774"/>
            <a:ext cx="2079288" cy="369651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19480" y="5329383"/>
            <a:ext cx="2194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首页使用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ReclyclerView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展示视频列表，每一项包含视频封面图、描述和播放按钮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23039" y="5338149"/>
            <a:ext cx="2154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点击播放按钮，进入视频播放页面，开始播放视频，该页面包括视频描述和点赞图标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70026" y="5477064"/>
            <a:ext cx="2237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单击视频页面，视频暂停播放，动画弹出播放按钮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15013" y="5368137"/>
            <a:ext cx="2155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双击视频页面，弹出点赞动画，同时右下角爱心变红，点赞计数增加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31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F4DE28-CC22-4D0D-8A1F-DD3625D7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" y="1856"/>
            <a:ext cx="12190160" cy="68561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8A1C65-99A4-43B8-8DA6-7E7EE9124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396" t="70558"/>
          <a:stretch/>
        </p:blipFill>
        <p:spPr>
          <a:xfrm>
            <a:off x="10655300" y="4838699"/>
            <a:ext cx="1536700" cy="20188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77BBF5-23C1-4918-B01E-5C8570A21E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562" t="86856" r="8334"/>
          <a:stretch/>
        </p:blipFill>
        <p:spPr>
          <a:xfrm>
            <a:off x="9334500" y="5956299"/>
            <a:ext cx="1841500" cy="9012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5B06E0-DB9C-4154-87EA-45D67385B1F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890" r="76042"/>
          <a:stretch/>
        </p:blipFill>
        <p:spPr>
          <a:xfrm>
            <a:off x="0" y="4038599"/>
            <a:ext cx="2921000" cy="28189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315F0E3-7527-4724-BFE5-0EC387E9FE9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271" b="62779"/>
          <a:stretch/>
        </p:blipFill>
        <p:spPr>
          <a:xfrm>
            <a:off x="9664700" y="403"/>
            <a:ext cx="2527300" cy="255229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7583478-4416-459C-A19E-B6C5432AA3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8"/>
          <a:stretch/>
        </p:blipFill>
        <p:spPr>
          <a:xfrm>
            <a:off x="2984500" y="1"/>
            <a:ext cx="1257300" cy="85049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9A9CB5E-05EC-4E53-A7FB-FED932B993A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2400"/>
            <a:ext cx="965200" cy="123148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5A11CE6-B304-4266-841B-A9349BF4ADC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500" b="81670"/>
          <a:stretch/>
        </p:blipFill>
        <p:spPr>
          <a:xfrm>
            <a:off x="10058400" y="403"/>
            <a:ext cx="2133600" cy="12568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7642476-32DE-416E-BD91-2573DDF5310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182" r="86250" b="51296"/>
          <a:stretch/>
        </p:blipFill>
        <p:spPr>
          <a:xfrm>
            <a:off x="-355600" y="1383882"/>
            <a:ext cx="1676399" cy="195580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C62E612-8C43-4DEB-BF96-90921DE9E2C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02600" y="6388100"/>
            <a:ext cx="1231900" cy="46949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D6F270D-7946-44D6-ABDC-D221ABF610F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02300" y="403"/>
            <a:ext cx="1257300" cy="85049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AD3FBDE-6D94-45DE-B49E-CC642F546D6F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33200" y="4305300"/>
            <a:ext cx="558800" cy="12954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9C3B4A0-BCF2-40DF-9401-7013B376553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729" t="81670" r="67396" b="21"/>
          <a:stretch/>
        </p:blipFill>
        <p:spPr>
          <a:xfrm>
            <a:off x="2527300" y="5600699"/>
            <a:ext cx="1447800" cy="125544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85BA46C-563D-4248-9776-B2705AF0D58F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4" r="73958" b="81670"/>
          <a:stretch/>
        </p:blipFill>
        <p:spPr>
          <a:xfrm>
            <a:off x="254000" y="403"/>
            <a:ext cx="2921000" cy="125689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817FCD7-C3D3-4634-944D-41C711923538}"/>
              </a:ext>
            </a:extLst>
          </p:cNvPr>
          <p:cNvSpPr/>
          <p:nvPr/>
        </p:nvSpPr>
        <p:spPr>
          <a:xfrm>
            <a:off x="407988" y="404813"/>
            <a:ext cx="11410632" cy="6048375"/>
          </a:xfrm>
          <a:prstGeom prst="rect">
            <a:avLst/>
          </a:prstGeom>
          <a:solidFill>
            <a:schemeClr val="lt1">
              <a:alpha val="93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6A308F7-E1E2-4AF0-ABFE-93F24683116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646" t="31294" r="1249" b="42406"/>
          <a:stretch/>
        </p:blipFill>
        <p:spPr>
          <a:xfrm>
            <a:off x="10714768" y="5022128"/>
            <a:ext cx="1841500" cy="18034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30FFEEF-E717-498B-9864-F0FEA371FDD4}"/>
              </a:ext>
            </a:extLst>
          </p:cNvPr>
          <p:cNvSpPr txBox="1"/>
          <p:nvPr/>
        </p:nvSpPr>
        <p:spPr>
          <a:xfrm>
            <a:off x="4765097" y="536480"/>
            <a:ext cx="278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2B2A7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进阶版本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2B2A7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9699" y="5102027"/>
            <a:ext cx="21944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首页直接为视频播放页面，底部为导航栏，左下角为创作者和视频描述信息，右下角为点赞、评论、分享图标及对应计数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23038" y="5338149"/>
            <a:ext cx="2299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使用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ViewPager2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，可上下滑动切换播放视频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60913" y="5324927"/>
            <a:ext cx="2186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点击分享图标，可将视频链接分享至其他应用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397903" y="5289862"/>
            <a:ext cx="215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点击评论图标，从底部弹出评论区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57" y="1227852"/>
            <a:ext cx="2072190" cy="368389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210" y="1227852"/>
            <a:ext cx="2072189" cy="368389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45" y="1227852"/>
            <a:ext cx="2072189" cy="3683892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447" y="1231414"/>
            <a:ext cx="2071045" cy="368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2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F4DE28-CC22-4D0D-8A1F-DD3625D7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" y="1856"/>
            <a:ext cx="12190160" cy="68561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8A1C65-99A4-43B8-8DA6-7E7EE9124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396" t="70558"/>
          <a:stretch/>
        </p:blipFill>
        <p:spPr>
          <a:xfrm>
            <a:off x="10655300" y="4838699"/>
            <a:ext cx="1536700" cy="20188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77BBF5-23C1-4918-B01E-5C8570A21E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562" t="86856" r="8334"/>
          <a:stretch/>
        </p:blipFill>
        <p:spPr>
          <a:xfrm>
            <a:off x="9334500" y="5956299"/>
            <a:ext cx="1841500" cy="9012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5B06E0-DB9C-4154-87EA-45D67385B1F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890" r="76042"/>
          <a:stretch/>
        </p:blipFill>
        <p:spPr>
          <a:xfrm>
            <a:off x="0" y="4038599"/>
            <a:ext cx="2921000" cy="28189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315F0E3-7527-4724-BFE5-0EC387E9FE9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271" b="62779"/>
          <a:stretch/>
        </p:blipFill>
        <p:spPr>
          <a:xfrm>
            <a:off x="9664700" y="403"/>
            <a:ext cx="2527300" cy="255229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7583478-4416-459C-A19E-B6C5432AA3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8"/>
          <a:stretch/>
        </p:blipFill>
        <p:spPr>
          <a:xfrm>
            <a:off x="2984500" y="1"/>
            <a:ext cx="1257300" cy="85049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9A9CB5E-05EC-4E53-A7FB-FED932B993A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2400"/>
            <a:ext cx="965200" cy="123148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5A11CE6-B304-4266-841B-A9349BF4ADC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500" b="81670"/>
          <a:stretch/>
        </p:blipFill>
        <p:spPr>
          <a:xfrm>
            <a:off x="10058400" y="403"/>
            <a:ext cx="2133600" cy="12568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7642476-32DE-416E-BD91-2573DDF5310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182" r="86250" b="51296"/>
          <a:stretch/>
        </p:blipFill>
        <p:spPr>
          <a:xfrm>
            <a:off x="-355600" y="1383882"/>
            <a:ext cx="1676399" cy="195580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C62E612-8C43-4DEB-BF96-90921DE9E2C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02600" y="6388100"/>
            <a:ext cx="1231900" cy="46949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D6F270D-7946-44D6-ABDC-D221ABF610F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02300" y="403"/>
            <a:ext cx="1257300" cy="85049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AD3FBDE-6D94-45DE-B49E-CC642F546D6F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33200" y="4305300"/>
            <a:ext cx="558800" cy="12954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9C3B4A0-BCF2-40DF-9401-7013B376553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729" t="81670" r="67396" b="21"/>
          <a:stretch/>
        </p:blipFill>
        <p:spPr>
          <a:xfrm>
            <a:off x="2527300" y="5600699"/>
            <a:ext cx="1447800" cy="125544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85BA46C-563D-4248-9776-B2705AF0D58F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4" r="73958" b="81670"/>
          <a:stretch/>
        </p:blipFill>
        <p:spPr>
          <a:xfrm>
            <a:off x="254000" y="403"/>
            <a:ext cx="2921000" cy="125689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817FCD7-C3D3-4634-944D-41C711923538}"/>
              </a:ext>
            </a:extLst>
          </p:cNvPr>
          <p:cNvSpPr/>
          <p:nvPr/>
        </p:nvSpPr>
        <p:spPr>
          <a:xfrm>
            <a:off x="407988" y="404813"/>
            <a:ext cx="11410632" cy="6048375"/>
          </a:xfrm>
          <a:prstGeom prst="rect">
            <a:avLst/>
          </a:prstGeom>
          <a:solidFill>
            <a:schemeClr val="lt1">
              <a:alpha val="93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6A308F7-E1E2-4AF0-ABFE-93F24683116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646" t="31294" r="1249" b="42406"/>
          <a:stretch/>
        </p:blipFill>
        <p:spPr>
          <a:xfrm>
            <a:off x="10707940" y="4944278"/>
            <a:ext cx="1841500" cy="18034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30FFEEF-E717-498B-9864-F0FEA371FDD4}"/>
              </a:ext>
            </a:extLst>
          </p:cNvPr>
          <p:cNvSpPr txBox="1"/>
          <p:nvPr/>
        </p:nvSpPr>
        <p:spPr>
          <a:xfrm>
            <a:off x="4765097" y="536480"/>
            <a:ext cx="278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2B2A7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进阶版本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2B2A7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9480" y="5329383"/>
            <a:ext cx="2194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点击输入框，输入评论内容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23038" y="5338149"/>
            <a:ext cx="22993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点击发送，评论内容存储至数据库，评论区更新，采用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RecyclerView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展示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86185" y="5317222"/>
            <a:ext cx="23218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点击底部导航栏的“消息”，切换至消息界面，消息列表采用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RecyclerView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展示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334500" y="5329383"/>
            <a:ext cx="2155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点击任意消息项，进入聊天室界面，可在下方输入消息并发送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45" y="1317990"/>
            <a:ext cx="2069655" cy="367938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252" y="1317990"/>
            <a:ext cx="2069655" cy="367938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1318646"/>
            <a:ext cx="2069286" cy="367873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197" y="1317990"/>
            <a:ext cx="2069655" cy="367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x3eqgqwq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808</Words>
  <Application>Microsoft Office PowerPoint</Application>
  <PresentationFormat>宽屏</PresentationFormat>
  <Paragraphs>115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宋体</vt:lpstr>
      <vt:lpstr>微软雅黑</vt:lpstr>
      <vt:lpstr>Arial</vt:lpstr>
      <vt:lpstr>Calibri</vt:lpstr>
      <vt:lpstr>第一PPT，www.1ppt.com</vt:lpstr>
      <vt:lpstr>Android大作业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Android大作业</dc:title>
  <dc:creator>Za</dc:creator>
  <cp:lastModifiedBy>Wang Rui</cp:lastModifiedBy>
  <cp:revision>6</cp:revision>
  <dcterms:created xsi:type="dcterms:W3CDTF">2020-06-09T12:58:10Z</dcterms:created>
  <dcterms:modified xsi:type="dcterms:W3CDTF">2020-06-10T07:43:49Z</dcterms:modified>
</cp:coreProperties>
</file>