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表情使用频次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频次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62-4562-92A9-0937F64EED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62-4562-92A9-0937F64EED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62-4562-92A9-0937F64EED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262-4562-92A9-0937F64EED5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262-4562-92A9-0937F64EED5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262-4562-92A9-0937F64EED5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262-4562-92A9-0937F64EED5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262-4562-92A9-0937F64EED5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262-4562-92A9-0937F64EED5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262-4562-92A9-0937F64EED5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0262-4562-92A9-0937F64EED55}"/>
              </c:ext>
            </c:extLst>
          </c:dPt>
          <c:cat>
            <c:strRef>
              <c:f>Sheet1!$A$2:$A$12</c:f>
              <c:strCache>
                <c:ptCount val="11"/>
                <c:pt idx="0">
                  <c:v>i_f25</c:v>
                </c:pt>
                <c:pt idx="1">
                  <c:v>i_f16</c:v>
                </c:pt>
                <c:pt idx="2">
                  <c:v>i_f05</c:v>
                </c:pt>
                <c:pt idx="3">
                  <c:v>i_f01</c:v>
                </c:pt>
                <c:pt idx="4">
                  <c:v>i_f02</c:v>
                </c:pt>
                <c:pt idx="5">
                  <c:v>i_f04</c:v>
                </c:pt>
                <c:pt idx="6">
                  <c:v>i_f15</c:v>
                </c:pt>
                <c:pt idx="7">
                  <c:v>i_f27</c:v>
                </c:pt>
                <c:pt idx="8">
                  <c:v>i_f28</c:v>
                </c:pt>
                <c:pt idx="9">
                  <c:v>i_f30</c:v>
                </c:pt>
                <c:pt idx="10">
                  <c:v>其他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42</c:v>
                </c:pt>
                <c:pt idx="1">
                  <c:v>12</c:v>
                </c:pt>
                <c:pt idx="2">
                  <c:v>9</c:v>
                </c:pt>
                <c:pt idx="3">
                  <c:v>6</c:v>
                </c:pt>
                <c:pt idx="4">
                  <c:v>5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3D-41E3-883A-46F1728933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8B05A-1CFB-4847-96AD-2FF8F6E58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B0BFA-C041-408B-96A1-8D552D533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D431A-E77C-4CCE-83E3-0F6864F8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5445D-46EF-4210-9B0C-055AE51A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FC2F1-7D3A-49E4-8656-9A8401D5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06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2DE89-F034-4C4E-9382-C5BE530D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0D6655-CFE0-450F-8BB4-D36F73EE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D7AFE-F7EB-4F42-A66B-C5BBBB9A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A5C96-DA68-4826-945A-C0347D21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C0D3D-AA3E-4FF3-A0CA-C1F9F84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43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82F896-52E9-483F-B4D3-143991968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94B8FF-9088-47EC-AEEA-74AD8945D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41BCF-DF45-4883-A861-4B5F79A6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58C46-E0F3-49C2-B8FA-02E3E3AC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1AE85-5472-458C-B7A0-84DE9483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5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27316-0C67-4FF7-9D7E-0747CB03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1EDE9-8093-463B-B201-FDDF22515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19C24-7ADE-4136-A791-CDACDB69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4F3FE-51AC-4595-B376-BAE20EFA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0D7DE-1DBB-41A1-A4C4-5799B7AC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5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CE385-80C1-4698-9AE8-C634CC83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A00F27-0152-4AF1-A628-5B44E817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D5790-99E0-489A-9F5E-43308BC5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A32DB-939A-417D-B0A3-2B6DFF83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72D6A-6853-4B13-BECA-3628BAD5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3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0B4AF-2BF1-420E-ACC9-3E178F19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F938D-579C-4D0D-9339-B1FD0AA07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EFB058-FE0B-408B-8E41-9B8A1B13B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8F6BF-6334-4DB6-AF30-815364A9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BFD5EB-1DA8-4B41-A82C-1DEA76FF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13A36E-E5DF-4BA5-B61F-76A3892D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37BB0-05AF-45BA-95C3-EF3EC4F9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A0E1A-3BF5-4BBF-808A-AD9749929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F814B-B60D-4DA0-AADE-72EF1190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22C6B0-1B2D-43A1-9707-AA9827AEA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28084C-245D-401B-9BB2-1711F04F1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713239-7450-4B34-9E13-FD7887E9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284FF5-09D4-443D-BC9F-5C35AAA6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253CF1-7B76-405E-BD9A-762FFA65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2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A4C77-F5A5-43B6-840C-22E46568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57AB9D-7A24-49DE-9E95-17890CA9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02F859-30AD-4DDE-9F65-D2030BB8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917815-2C50-4F72-AF9A-6027D88F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0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95A145-0910-4C51-BA75-DCF1A356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FC032F-B9BD-4D1F-A057-C58FD4E3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02B55B-A20F-442A-99C1-5F355F8F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9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3612A-AA7F-4680-9FFC-F329B41F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0D0C1-14E5-4B61-8E6C-9319B647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AF28D1-0068-49BB-A1D7-D4E94C8A2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BF244-0476-4DFA-94A3-E6C9DC66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05E86F-C706-4D15-9337-B03770EE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29F17-FF2F-4D8F-8CAB-95C0C3FC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70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C9A74-9281-4115-818F-05B64ED6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DE02AF-E36B-4C16-ADAB-10D5185CF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642754-C75A-45F6-B20B-3EEC8DD9D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04356A-468D-48B0-B87A-C5C340E2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772A85-2389-4D1F-A946-EB20D382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535DB-4035-41DB-A954-398608EE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3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372B72-025C-4DA8-A538-0E889442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6C6832-8D00-47DA-976C-A70D0436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58AFA-031D-4EA1-9917-2A7B7FFE7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C3B0-9AE5-4D26-8999-AB11630E795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EB5C1-D0CB-40A0-A80C-5F824B83B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5BCC0-67FF-4049-83EC-754E24BFB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4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E20ED-611E-4AE1-9764-4A4B34F78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COVID-19 Sentiment based on Weak Tagging Information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979DA-DC60-4F0F-B50D-1D1D171DB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一种基于弱标签数据的新冠疫情文本情绪分析</a:t>
            </a:r>
          </a:p>
        </p:txBody>
      </p:sp>
    </p:spTree>
    <p:extLst>
      <p:ext uri="{BB962C8B-B14F-4D97-AF65-F5344CB8AC3E}">
        <p14:creationId xmlns:p14="http://schemas.microsoft.com/office/powerpoint/2010/main" val="33328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9B100-F774-4635-AB2D-93C18D1D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D1D8D-D741-427E-B9F8-7B46190F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Word2vec</a:t>
            </a:r>
            <a:r>
              <a:rPr lang="zh-CN" altLang="en-US" dirty="0"/>
              <a:t>用于将审阅数据的文本信息转换为矢量表示，然后将 其输入到</a:t>
            </a:r>
            <a:r>
              <a:rPr lang="en-US" altLang="zh-CN" dirty="0" err="1"/>
              <a:t>BiLSTM</a:t>
            </a:r>
            <a:r>
              <a:rPr lang="zh-CN" altLang="en-US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61412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C83AE-A468-4742-BBAE-EC98388B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基于两阶段训练的</a:t>
            </a:r>
            <a:r>
              <a:rPr lang="en-US" altLang="zh-CN" dirty="0" err="1"/>
              <a:t>BilSTM</a:t>
            </a:r>
            <a:r>
              <a:rPr lang="zh-CN" altLang="en-US" dirty="0"/>
              <a:t>情感分类模型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871EE-CC79-4ACE-87D4-3DBC6DD75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基于两阶段训练的两阶段训练的</a:t>
            </a:r>
            <a:r>
              <a:rPr lang="en-US" altLang="zh-CN" dirty="0" err="1"/>
              <a:t>BiLSTM</a:t>
            </a:r>
            <a:r>
              <a:rPr lang="zh-CN" altLang="en-US" dirty="0"/>
              <a:t>情感分类模型是第一个基于 弱标记信息的深度学习情感分类模型。实验中使用的情感分类模型 的结构与基于</a:t>
            </a:r>
            <a:r>
              <a:rPr lang="en-US" altLang="zh-CN" dirty="0" err="1"/>
              <a:t>BiLSTM</a:t>
            </a:r>
            <a:r>
              <a:rPr lang="zh-CN" altLang="en-US" dirty="0"/>
              <a:t>（</a:t>
            </a:r>
            <a:r>
              <a:rPr lang="en-US" altLang="zh-CN" dirty="0" err="1"/>
              <a:t>SC_BiLSTM</a:t>
            </a:r>
            <a:r>
              <a:rPr lang="zh-CN" altLang="en-US" dirty="0"/>
              <a:t>）的情感分类模型一致，并且 仅在模型训练方法上进行了创新。模型的训练分为两个阶段，两阶 段训练方法的示意图如图</a:t>
            </a:r>
            <a:r>
              <a:rPr lang="en-US" altLang="zh-CN" dirty="0"/>
              <a:t>8</a:t>
            </a:r>
            <a:r>
              <a:rPr lang="zh-CN" altLang="en-US" dirty="0"/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87904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2668F-FD26-4050-9D6D-31014576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基于两阶段训练的</a:t>
            </a:r>
            <a:r>
              <a:rPr lang="en-US" altLang="zh-CN" dirty="0" err="1"/>
              <a:t>BilSTM</a:t>
            </a:r>
            <a:r>
              <a:rPr lang="zh-CN" altLang="en-US" dirty="0"/>
              <a:t>情感分类模型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AA406-66DF-4328-9835-42101F30F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首先，在第一阶段，使用大量的弱标记数据来训练</a:t>
            </a:r>
            <a:r>
              <a:rPr lang="en-US" altLang="zh-CN" dirty="0" err="1"/>
              <a:t>SC_BiLSTM</a:t>
            </a:r>
            <a:r>
              <a:rPr lang="en-US" altLang="zh-CN" dirty="0"/>
              <a:t> </a:t>
            </a:r>
            <a:r>
              <a:rPr lang="zh-CN" altLang="en-US" dirty="0"/>
              <a:t>（模型</a:t>
            </a:r>
            <a:r>
              <a:rPr lang="en-US" altLang="zh-CN" dirty="0"/>
              <a:t>0</a:t>
            </a:r>
            <a:r>
              <a:rPr lang="zh-CN" altLang="en-US" dirty="0"/>
              <a:t>）。在第</a:t>
            </a:r>
            <a:r>
              <a:rPr lang="en-US" altLang="zh-CN" dirty="0"/>
              <a:t>3.A</a:t>
            </a:r>
            <a:r>
              <a:rPr lang="zh-CN" altLang="en-US" dirty="0"/>
              <a:t>节的图</a:t>
            </a:r>
            <a:r>
              <a:rPr lang="en-US" altLang="zh-CN" dirty="0"/>
              <a:t>4</a:t>
            </a:r>
            <a:r>
              <a:rPr lang="zh-CN" altLang="en-US" dirty="0"/>
              <a:t>中，可以看出，弱标签数据中的噪声样 本所占的比例很小。因此，在使用大量弱标记数据训练模型</a:t>
            </a:r>
            <a:r>
              <a:rPr lang="en-US" altLang="zh-CN" dirty="0"/>
              <a:t>0</a:t>
            </a:r>
            <a:r>
              <a:rPr lang="zh-CN" altLang="en-US" dirty="0"/>
              <a:t>之后， 我们可以得到情感分类模型（模型</a:t>
            </a:r>
            <a:r>
              <a:rPr lang="en-US" altLang="zh-CN" dirty="0"/>
              <a:t>1</a:t>
            </a:r>
            <a:r>
              <a:rPr lang="zh-CN" altLang="en-US" dirty="0"/>
              <a:t>），该模型可以很好地捕获评论 语义。</a:t>
            </a:r>
            <a:endParaRPr lang="en-US" altLang="zh-CN" dirty="0"/>
          </a:p>
          <a:p>
            <a:r>
              <a:rPr lang="zh-CN" altLang="en-US" dirty="0"/>
              <a:t>之后，将模型</a:t>
            </a:r>
            <a:r>
              <a:rPr lang="en-US" altLang="zh-CN" dirty="0"/>
              <a:t>1</a:t>
            </a:r>
            <a:r>
              <a:rPr lang="zh-CN" altLang="en-US" dirty="0"/>
              <a:t>的参数作为第二阶段模型（模型</a:t>
            </a:r>
            <a:r>
              <a:rPr lang="en-US" altLang="zh-CN" dirty="0"/>
              <a:t>2</a:t>
            </a:r>
            <a:r>
              <a:rPr lang="zh-CN" altLang="en-US" dirty="0"/>
              <a:t>）训练的初 始参数，并将一些标签数据输入模型进行训练，以达到对模型参数 的微调目的。减少模型训练第一阶段输入的噪声样本对情感分类模 型的负面影响，提高模型的分类性能，并获得最终的情感分类模型 （模型</a:t>
            </a:r>
            <a:r>
              <a:rPr lang="en-US" altLang="zh-CN" dirty="0"/>
              <a:t>3</a:t>
            </a:r>
            <a:r>
              <a:rPr lang="zh-CN" altLang="en-US" dirty="0"/>
              <a:t>）。表</a:t>
            </a:r>
            <a:r>
              <a:rPr lang="en-US" altLang="zh-CN" dirty="0"/>
              <a:t>1</a:t>
            </a:r>
            <a:r>
              <a:rPr lang="zh-CN" altLang="en-US" dirty="0"/>
              <a:t>显示了基于两阶段训练的</a:t>
            </a:r>
            <a:r>
              <a:rPr lang="en-US" altLang="zh-CN" dirty="0" err="1"/>
              <a:t>BiLSTM</a:t>
            </a:r>
            <a:r>
              <a:rPr lang="zh-CN" altLang="en-US" dirty="0"/>
              <a:t>情感分类模型的训 练过程。</a:t>
            </a:r>
          </a:p>
        </p:txBody>
      </p:sp>
    </p:spTree>
    <p:extLst>
      <p:ext uri="{BB962C8B-B14F-4D97-AF65-F5344CB8AC3E}">
        <p14:creationId xmlns:p14="http://schemas.microsoft.com/office/powerpoint/2010/main" val="346198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287B9-28F0-4859-9BAA-85413DD7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基于弱标记数据降噪的情感分类模型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0C0C1-1B17-4E8D-A6E5-A48E8F57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基于弱标签数据去噪的情感分类模型是基于弱标签信息的第二种深 度学习情感分类模型。构建了一个深度学习模型，用于对弱标签数 据进行消噪。基于深度学习的弱标签数据的去噪模型使用标签数据 的文本信息和标签信息作为输出，并在手动标记情感倾向之前使用 相应弱标签数据的文本信息和标签信息作为输入。</a:t>
            </a:r>
          </a:p>
        </p:txBody>
      </p:sp>
    </p:spTree>
    <p:extLst>
      <p:ext uri="{BB962C8B-B14F-4D97-AF65-F5344CB8AC3E}">
        <p14:creationId xmlns:p14="http://schemas.microsoft.com/office/powerpoint/2010/main" val="226474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033C9-C4A1-4109-B75C-25EA6420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4BF60-E91A-4103-BB26-291A7930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Encode</a:t>
            </a:r>
            <a:r>
              <a:rPr lang="zh-CN" altLang="en-US" dirty="0"/>
              <a:t>和</a:t>
            </a:r>
            <a:r>
              <a:rPr lang="en-US" altLang="zh-CN" dirty="0"/>
              <a:t>Decode</a:t>
            </a:r>
            <a:r>
              <a:rPr lang="zh-CN" altLang="en-US" dirty="0"/>
              <a:t>之间的注意力层，注意力机制可 用于改善深度学习模型的性能。</a:t>
            </a:r>
          </a:p>
        </p:txBody>
      </p:sp>
    </p:spTree>
    <p:extLst>
      <p:ext uri="{BB962C8B-B14F-4D97-AF65-F5344CB8AC3E}">
        <p14:creationId xmlns:p14="http://schemas.microsoft.com/office/powerpoint/2010/main" val="354849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A042F-9157-40D9-8A9C-D96BDD00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DN_BiLSTM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24FE2-E13A-4738-A191-EA509FE8D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在完成基于深度学习的弱标签数据的去噪模型的训练之后，构造 基于</a:t>
            </a:r>
            <a:r>
              <a:rPr lang="en-US" altLang="zh-CN" dirty="0" err="1"/>
              <a:t>BiLSTM</a:t>
            </a:r>
            <a:r>
              <a:rPr lang="zh-CN" altLang="en-US" dirty="0"/>
              <a:t>的后续情感分类模型（</a:t>
            </a:r>
            <a:r>
              <a:rPr lang="en-US" altLang="zh-CN" dirty="0" err="1"/>
              <a:t>DN_BiLSTM</a:t>
            </a:r>
            <a:r>
              <a:rPr lang="zh-CN" altLang="en-US" dirty="0"/>
              <a:t>）以完成情感分类 任务。</a:t>
            </a:r>
          </a:p>
        </p:txBody>
      </p:sp>
    </p:spTree>
    <p:extLst>
      <p:ext uri="{BB962C8B-B14F-4D97-AF65-F5344CB8AC3E}">
        <p14:creationId xmlns:p14="http://schemas.microsoft.com/office/powerpoint/2010/main" val="3762334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CBF6A-31AC-4163-9C88-C8CC0A7F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66F9C-5810-4ACC-AD16-1B1B1D0A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8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84C0C-600E-4F73-A7A1-76C8F535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EA07B-0EB4-4BB4-B85F-58C8E993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互联网的发展为用户提供了一个自由发布在线评论的平台。在线评 论包括产品评论，电影评论和服务评论。这些评论包含人们想要表 达的情感信息。在线评论中的情感信息可以帮助公司改善产品，帮 助政府监控公众舆论并为其他用户提供参考。从评论文本中挖掘情 感信息需要情感分析技术，而情感分析技术的基本任务之一就是情 感分类。自动区分文本的情感倾向的过程是情感分类。 </a:t>
            </a:r>
          </a:p>
        </p:txBody>
      </p:sp>
    </p:spTree>
    <p:extLst>
      <p:ext uri="{BB962C8B-B14F-4D97-AF65-F5344CB8AC3E}">
        <p14:creationId xmlns:p14="http://schemas.microsoft.com/office/powerpoint/2010/main" val="355033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8E95A-6C09-4D3F-BCFC-1ED669A0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情感分类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FEF7A-2EFB-4740-AF15-080DA2277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目前，情感分类主要分为两个研究方向：基于字典的情感分类和基 于机</a:t>
            </a:r>
            <a:r>
              <a:rPr lang="en-US" altLang="zh-CN" dirty="0"/>
              <a:t>器</a:t>
            </a:r>
            <a:r>
              <a:rPr lang="zh-CN" altLang="en-US" dirty="0"/>
              <a:t>学习的情感分类</a:t>
            </a:r>
            <a:r>
              <a:rPr lang="en-US" altLang="zh-CN" dirty="0"/>
              <a:t>[1‑3]</a:t>
            </a:r>
            <a:r>
              <a:rPr lang="zh-CN" altLang="en-US" dirty="0"/>
              <a:t>。参考文献</a:t>
            </a:r>
            <a:r>
              <a:rPr lang="en-US" altLang="zh-CN" dirty="0"/>
              <a:t>[4‑7]</a:t>
            </a:r>
            <a:r>
              <a:rPr lang="zh-CN" altLang="en-US" dirty="0"/>
              <a:t>各自提出了一个新的情 感词典。实验表明，情感分类任务的分类性能优于传统的情感词典 ，基于字典的情感分类方法的分类性能优异。但是，情感词典是取 决于域的。一旦情感分类任务的应用领域发生变化，基于情感词典 的分类模型的分类性能就会下降。参考文献</a:t>
            </a:r>
            <a:r>
              <a:rPr lang="en-US" altLang="zh-CN" dirty="0"/>
              <a:t>[8]</a:t>
            </a:r>
            <a:r>
              <a:rPr lang="zh-CN" altLang="en-US" dirty="0"/>
              <a:t>提出使用多域数据创 建情感字典来解决情感字典的域依赖问题。尽管情感词典的域依存 性有所减弱，但基于词典的情感分类模型最大的问题是情感词典的 构建需要大量的人为参与，而且随着网络数据的爆炸性增长，难以 解决未知问题。通过手动在情感词典中的单词。 </a:t>
            </a:r>
          </a:p>
        </p:txBody>
      </p:sp>
    </p:spTree>
    <p:extLst>
      <p:ext uri="{BB962C8B-B14F-4D97-AF65-F5344CB8AC3E}">
        <p14:creationId xmlns:p14="http://schemas.microsoft.com/office/powerpoint/2010/main" val="200246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F6FCD-7971-4593-A97B-E9DC1BD7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弱标记数据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F6EC3-3B64-4C4B-BBC7-DB062CBD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在深度学习模型的训练过程中引入弱标签数据可以解决训练数据不 足的问题。目前，关于弱标记数据的研究相对较少。在</a:t>
            </a:r>
            <a:r>
              <a:rPr lang="en-US" altLang="zh-CN" dirty="0"/>
              <a:t>Twitter</a:t>
            </a:r>
            <a:r>
              <a:rPr lang="zh-CN" altLang="en-US" dirty="0"/>
              <a:t>挖掘 中，参考文献</a:t>
            </a:r>
            <a:r>
              <a:rPr lang="en-US" altLang="zh-CN" dirty="0"/>
              <a:t>[18]</a:t>
            </a:r>
            <a:r>
              <a:rPr lang="zh-CN" altLang="en-US" dirty="0"/>
              <a:t>使用半监督分类对症状监测中的相关性进行过滤 ，并在任务中引入了带有弱标记数据的数据，以完成分类任务。参 考文献</a:t>
            </a:r>
            <a:r>
              <a:rPr lang="en-US" altLang="zh-CN" dirty="0"/>
              <a:t>[19]</a:t>
            </a:r>
            <a:r>
              <a:rPr lang="zh-CN" altLang="en-US" dirty="0"/>
              <a:t>已经标记了</a:t>
            </a:r>
            <a:r>
              <a:rPr lang="en-US" altLang="zh-CN" dirty="0"/>
              <a:t>160</a:t>
            </a:r>
            <a:r>
              <a:rPr lang="zh-CN" altLang="en-US" dirty="0"/>
              <a:t>万个</a:t>
            </a:r>
            <a:r>
              <a:rPr lang="en-US" altLang="zh-CN" dirty="0"/>
              <a:t>Twitter</a:t>
            </a:r>
            <a:r>
              <a:rPr lang="zh-CN" altLang="en-US" dirty="0"/>
              <a:t>文本，并建立了表情符号情 感词典。实验验证了表情符号（即弱标记信息）在情感分类任务中 的有效性。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18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8FF2D-A59C-4408-91F5-F10951AD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17EFD-EE7B-4217-87B5-DDB70070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45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94BD6-E7D3-4398-B868-7087506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A2036CE-81A4-4B9D-A1AD-C943B0F7B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159451"/>
              </p:ext>
            </p:extLst>
          </p:nvPr>
        </p:nvGraphicFramePr>
        <p:xfrm>
          <a:off x="5627618" y="892972"/>
          <a:ext cx="6096000" cy="5072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442445-9217-49DC-BBB1-7C59D65228C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3488703" cy="4087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从网络收集关于疫情评论的数据共</a:t>
            </a:r>
            <a:r>
              <a:rPr lang="en-US" altLang="zh-CN" dirty="0"/>
              <a:t>2931</a:t>
            </a:r>
            <a:r>
              <a:rPr lang="zh-CN" altLang="en-US" dirty="0"/>
              <a:t>项，可以发现其中</a:t>
            </a:r>
            <a:r>
              <a:rPr lang="en-US" altLang="zh-CN" dirty="0"/>
              <a:t>i_f25, i_f16, i_f05, i_f01, i_f02, i_f04, i_f15, i_f27, i_f28, i_f30,</a:t>
            </a:r>
            <a:r>
              <a:rPr lang="zh-CN" altLang="en-US" dirty="0"/>
              <a:t>的频次最多，占据使用表情的大部分，将这五项提取作为弱标签数据特征向量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92417A-C1A9-4F52-81A6-A565BFE9A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48" y="3256429"/>
            <a:ext cx="380952" cy="3809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41CB8E-CD9D-4CA7-923D-7211468E6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95" y="5196909"/>
            <a:ext cx="380952" cy="3809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5E96360-7966-42FF-AF65-F341432F89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00" y="5119088"/>
            <a:ext cx="380952" cy="3809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BD8677-F4CE-41D8-B1B4-CB20B2752F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429" y="4738136"/>
            <a:ext cx="380952" cy="3809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6C3ED0B-6AE6-4502-86C6-8CDF5A4E42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477" y="4283737"/>
            <a:ext cx="380952" cy="38095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BF8228B-098E-4092-9642-66F26269E1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04" y="3988361"/>
            <a:ext cx="380952" cy="38095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9F999A4-2ABD-4C9A-B98B-E5D53E8EDF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478" y="3527479"/>
            <a:ext cx="380952" cy="38095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CE5525D-52B9-4095-9DBE-89DA6F59A1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43" y="3079795"/>
            <a:ext cx="380952" cy="38095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C85F310-1223-40B1-B7FA-33FAD276D4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12" y="2625396"/>
            <a:ext cx="380952" cy="38095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A725350-A1D7-4D94-AF8D-7D8E7FFCCD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86" y="2218535"/>
            <a:ext cx="380952" cy="380952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06FF3D55-945F-4A23-B10C-62D9FE7A7EC6}"/>
              </a:ext>
            </a:extLst>
          </p:cNvPr>
          <p:cNvSpPr txBox="1"/>
          <p:nvPr/>
        </p:nvSpPr>
        <p:spPr>
          <a:xfrm>
            <a:off x="7715265" y="2395972"/>
            <a:ext cx="67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79625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D0833-B5AA-42B2-B9B4-6D6C57DE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数据清理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A74AB-DA41-433F-A16F-1206549D8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41" y="1825625"/>
            <a:ext cx="43276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从网络收集关于疫情评论的数据，使用的弱标记信息是用户在发布疫情文字评论时评论中表情，特殊符号设定分数，每条评论的总分为</a:t>
            </a:r>
            <a:r>
              <a:rPr lang="en-US" altLang="zh-CN" dirty="0"/>
              <a:t>5</a:t>
            </a:r>
            <a:r>
              <a:rPr lang="zh-CN" altLang="en-US" dirty="0"/>
              <a:t>。得分高于</a:t>
            </a:r>
            <a:r>
              <a:rPr lang="en-US" altLang="zh-CN" dirty="0"/>
              <a:t>2.5</a:t>
            </a:r>
            <a:r>
              <a:rPr lang="zh-CN" altLang="en-US" dirty="0"/>
              <a:t>分的评论被归 为积极情绪倾向，得分低于或等于</a:t>
            </a:r>
            <a:r>
              <a:rPr lang="en-US" altLang="zh-CN" dirty="0"/>
              <a:t>2.5</a:t>
            </a:r>
            <a:r>
              <a:rPr lang="zh-CN" altLang="en-US" dirty="0"/>
              <a:t>分的评论被归为负面情绪倾向 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3C88B3-E88C-4167-9395-5C97DD205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164" y="1825625"/>
            <a:ext cx="3749365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6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D0833-B5AA-42B2-B9B4-6D6C57DE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9" y="0"/>
            <a:ext cx="10515600" cy="1325563"/>
          </a:xfrm>
        </p:spPr>
        <p:txBody>
          <a:bodyPr/>
          <a:lstStyle/>
          <a:p>
            <a:r>
              <a:rPr lang="zh-CN" altLang="en-US" dirty="0"/>
              <a:t>数据清理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A74AB-DA41-433F-A16F-1206549D8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41" y="1018095"/>
            <a:ext cx="10515600" cy="574092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删除特殊标记：由于用户在网站上发布自己的评论时并没有统一 的规则，因此他们经常在文本评论中包含一些与样本的情感倾向无 关的特殊标记。 </a:t>
            </a:r>
            <a:endParaRPr lang="en-US" altLang="zh-CN" dirty="0"/>
          </a:p>
          <a:p>
            <a:r>
              <a:rPr lang="zh-CN" altLang="en-US" dirty="0"/>
              <a:t>分词：用户发布的中文在线评论以单词序列的形式出现。分词是 指将每个在线评论的单词序列分为多个单独的单词。 </a:t>
            </a:r>
            <a:endParaRPr lang="en-US" altLang="zh-CN" dirty="0"/>
          </a:p>
          <a:p>
            <a:r>
              <a:rPr lang="zh-CN" altLang="en-US" dirty="0"/>
              <a:t>删除停用词：停用词是指对整个在线评论没有语义意义的词，例 如感叹词，代词等。删除停用词和删除特殊符号具有相同的效果， 这有助于随后的情感分类模型可以更好地捕捉复习句子的主要语义。</a:t>
            </a:r>
            <a:endParaRPr lang="en-US" altLang="zh-CN" dirty="0"/>
          </a:p>
          <a:p>
            <a:r>
              <a:rPr lang="zh-CN" altLang="en-US" dirty="0"/>
              <a:t> 删除低频词：由于互联网用户数量众多，每个人都有各种各样的 词来表达自己的情感。尽管有些词可以代表一定的情感倾向，但它 们的频率太低。对于整个情感分类模型而言，学习低频词的情感倾 向弊大于利。 </a:t>
            </a:r>
            <a:endParaRPr lang="en-US" altLang="zh-CN" dirty="0"/>
          </a:p>
          <a:p>
            <a:r>
              <a:rPr lang="zh-CN" altLang="en-US" dirty="0"/>
              <a:t>之后，删除空白评论。最后，数据存储在数据库中，以方便后续 情感分类模型的使用。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604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98858-D8DA-48C6-89CA-ACDF4D04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BiLSTM</a:t>
            </a:r>
            <a:r>
              <a:rPr lang="zh-CN" altLang="en-US" dirty="0"/>
              <a:t>的情感分类模型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BF0E2-0E8D-4073-88B9-EDEA07168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长短期记忆（</a:t>
            </a:r>
            <a:r>
              <a:rPr lang="en-US" altLang="zh-CN" dirty="0"/>
              <a:t>LSTM</a:t>
            </a:r>
            <a:r>
              <a:rPr lang="zh-CN" altLang="en-US" dirty="0"/>
              <a:t>）</a:t>
            </a:r>
            <a:r>
              <a:rPr lang="en-US" altLang="zh-CN" dirty="0"/>
              <a:t>[22]</a:t>
            </a:r>
            <a:r>
              <a:rPr lang="zh-CN" altLang="en-US" dirty="0"/>
              <a:t>神经网络是一种引入“门”机制的递归神 经网络。</a:t>
            </a:r>
            <a:r>
              <a:rPr lang="en-US" altLang="zh-CN" dirty="0"/>
              <a:t>LSTM</a:t>
            </a:r>
            <a:r>
              <a:rPr lang="zh-CN" altLang="en-US" dirty="0"/>
              <a:t>神经网络可以捕获更长距离的语义依赖性，避免了由 于序列长而导致的传统递归神经网络梯度消失的问题。</a:t>
            </a:r>
            <a:endParaRPr lang="en-US" altLang="zh-CN" dirty="0"/>
          </a:p>
          <a:p>
            <a:r>
              <a:rPr lang="en-US" altLang="zh-CN" dirty="0"/>
              <a:t>LSTM</a:t>
            </a:r>
            <a:r>
              <a:rPr lang="zh-CN" altLang="en-US" dirty="0"/>
              <a:t>可以从整体上理解文本语义，并且在情感分类任务中表现 良好</a:t>
            </a:r>
            <a:r>
              <a:rPr lang="en-US" altLang="zh-CN" dirty="0"/>
              <a:t>[23]</a:t>
            </a:r>
            <a:r>
              <a:rPr lang="zh-CN" altLang="en-US" dirty="0"/>
              <a:t>。但是，</a:t>
            </a:r>
            <a:r>
              <a:rPr lang="en-US" altLang="zh-CN" dirty="0"/>
              <a:t>LSTM</a:t>
            </a:r>
            <a:r>
              <a:rPr lang="zh-CN" altLang="en-US" dirty="0"/>
              <a:t>只能捕获单个方向的语义依赖性。双向长期 短时记忆（</a:t>
            </a:r>
            <a:r>
              <a:rPr lang="en-US" altLang="zh-CN" dirty="0" err="1"/>
              <a:t>BiLSTM</a:t>
            </a:r>
            <a:r>
              <a:rPr lang="zh-CN" altLang="en-US" dirty="0"/>
              <a:t>）</a:t>
            </a:r>
            <a:r>
              <a:rPr lang="en-US" altLang="zh-CN" dirty="0"/>
              <a:t>[24]</a:t>
            </a:r>
            <a:r>
              <a:rPr lang="zh-CN" altLang="en-US" dirty="0"/>
              <a:t>神经网络是一种改进的</a:t>
            </a:r>
            <a:r>
              <a:rPr lang="en-US" altLang="zh-CN" dirty="0"/>
              <a:t>LSTM</a:t>
            </a:r>
            <a:r>
              <a:rPr lang="zh-CN" altLang="en-US" dirty="0"/>
              <a:t>神经网络， 可以捕获双向长距离语义依赖性。因此，在实验中，</a:t>
            </a:r>
            <a:r>
              <a:rPr lang="en-US" altLang="zh-CN" dirty="0" err="1"/>
              <a:t>BiLSTM</a:t>
            </a:r>
            <a:r>
              <a:rPr lang="zh-CN" altLang="en-US" dirty="0"/>
              <a:t>神经网 络主要用作深度学习情绪分类模型的基本组成部分，以获得优异的 分类性能。图</a:t>
            </a:r>
            <a:r>
              <a:rPr lang="en-US" altLang="zh-CN" dirty="0"/>
              <a:t>6</a:t>
            </a:r>
            <a:r>
              <a:rPr lang="zh-CN" altLang="en-US" dirty="0"/>
              <a:t>显示了</a:t>
            </a:r>
            <a:r>
              <a:rPr lang="en-US" altLang="zh-CN" dirty="0" err="1"/>
              <a:t>BiLSTM</a:t>
            </a:r>
            <a:r>
              <a:rPr lang="zh-CN" altLang="en-US" dirty="0"/>
              <a:t>神经网络的结构。 </a:t>
            </a:r>
          </a:p>
        </p:txBody>
      </p:sp>
    </p:spTree>
    <p:extLst>
      <p:ext uri="{BB962C8B-B14F-4D97-AF65-F5344CB8AC3E}">
        <p14:creationId xmlns:p14="http://schemas.microsoft.com/office/powerpoint/2010/main" val="221281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1406</Words>
  <Application>Microsoft Office PowerPoint</Application>
  <PresentationFormat>宽屏</PresentationFormat>
  <Paragraphs>36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COVID-19 Sentiment based on Weak Tagging Information</vt:lpstr>
      <vt:lpstr>引言 </vt:lpstr>
      <vt:lpstr>情感分类</vt:lpstr>
      <vt:lpstr>弱标记数据</vt:lpstr>
      <vt:lpstr>方法 </vt:lpstr>
      <vt:lpstr>特征提取</vt:lpstr>
      <vt:lpstr>数据清理 </vt:lpstr>
      <vt:lpstr>数据清理 </vt:lpstr>
      <vt:lpstr>基于BiLSTM的情感分类模型</vt:lpstr>
      <vt:lpstr>PowerPoint 演示文稿</vt:lpstr>
      <vt:lpstr>基于两阶段训练的BilSTM情感分类模型</vt:lpstr>
      <vt:lpstr>基于两阶段训练的BilSTM情感分类模型</vt:lpstr>
      <vt:lpstr>基于弱标记数据降噪的情感分类模型</vt:lpstr>
      <vt:lpstr>Attention Layer</vt:lpstr>
      <vt:lpstr>DN_BiLSTM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Sentiment based on Weak Tagging Information</dc:title>
  <dc:creator>suudeer</dc:creator>
  <cp:lastModifiedBy>suudeer</cp:lastModifiedBy>
  <cp:revision>16</cp:revision>
  <dcterms:created xsi:type="dcterms:W3CDTF">2021-05-05T11:55:15Z</dcterms:created>
  <dcterms:modified xsi:type="dcterms:W3CDTF">2021-05-08T12:42:26Z</dcterms:modified>
</cp:coreProperties>
</file>