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8"/>
  </p:notesMasterIdLst>
  <p:sldIdLst>
    <p:sldId id="260" r:id="rId2"/>
    <p:sldId id="360" r:id="rId3"/>
    <p:sldId id="362" r:id="rId4"/>
    <p:sldId id="352" r:id="rId5"/>
    <p:sldId id="364" r:id="rId6"/>
    <p:sldId id="365" r:id="rId7"/>
    <p:sldId id="386" r:id="rId8"/>
    <p:sldId id="367" r:id="rId9"/>
    <p:sldId id="372" r:id="rId10"/>
    <p:sldId id="356" r:id="rId11"/>
    <p:sldId id="368" r:id="rId12"/>
    <p:sldId id="381" r:id="rId13"/>
    <p:sldId id="382" r:id="rId14"/>
    <p:sldId id="369" r:id="rId15"/>
    <p:sldId id="384" r:id="rId16"/>
    <p:sldId id="370" r:id="rId17"/>
    <p:sldId id="373" r:id="rId18"/>
    <p:sldId id="355" r:id="rId19"/>
    <p:sldId id="378" r:id="rId20"/>
    <p:sldId id="379" r:id="rId21"/>
    <p:sldId id="359" r:id="rId22"/>
    <p:sldId id="380" r:id="rId23"/>
    <p:sldId id="387" r:id="rId24"/>
    <p:sldId id="383" r:id="rId25"/>
    <p:sldId id="385" r:id="rId26"/>
    <p:sldId id="363" r:id="rId27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8B"/>
    <a:srgbClr val="DAC38B"/>
    <a:srgbClr val="E2CB93"/>
    <a:srgbClr val="079EDE"/>
    <a:srgbClr val="A7822E"/>
    <a:srgbClr val="A3107C"/>
    <a:srgbClr val="A22223"/>
    <a:srgbClr val="77A200"/>
    <a:srgbClr val="EE9B00"/>
    <a:srgbClr val="FC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5" autoAdjust="0"/>
    <p:restoredTop sz="96250" autoAdjust="0"/>
  </p:normalViewPr>
  <p:slideViewPr>
    <p:cSldViewPr snapToGrid="0">
      <p:cViewPr varScale="1">
        <p:scale>
          <a:sx n="222" d="100"/>
          <a:sy n="222" d="100"/>
        </p:scale>
        <p:origin x="344" y="184"/>
      </p:cViewPr>
      <p:guideLst>
        <p:guide orient="horz" pos="1621"/>
        <p:guide pos="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60DD6-BF07-CA48-ADAB-86ECC2DCA29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A1D8B2-342D-2545-B1F5-741B752CEB49}">
      <dgm:prSet phldrT="[Text]"/>
      <dgm:spPr/>
      <dgm:t>
        <a:bodyPr/>
        <a:lstStyle/>
        <a:p>
          <a:r>
            <a:rPr lang="en-GB" dirty="0"/>
            <a:t>Testen</a:t>
          </a:r>
        </a:p>
      </dgm:t>
    </dgm:pt>
    <dgm:pt modelId="{86DB6358-D5E7-A242-8BC4-D50A5D1C826D}" type="parTrans" cxnId="{2B2A095B-C368-6240-B41D-3879E578A63A}">
      <dgm:prSet/>
      <dgm:spPr/>
      <dgm:t>
        <a:bodyPr/>
        <a:lstStyle/>
        <a:p>
          <a:endParaRPr lang="en-GB"/>
        </a:p>
      </dgm:t>
    </dgm:pt>
    <dgm:pt modelId="{4AA570F5-51AB-734F-9FB2-486EB8D94493}" type="sibTrans" cxnId="{2B2A095B-C368-6240-B41D-3879E578A63A}">
      <dgm:prSet/>
      <dgm:spPr/>
      <dgm:t>
        <a:bodyPr/>
        <a:lstStyle/>
        <a:p>
          <a:endParaRPr lang="en-GB"/>
        </a:p>
      </dgm:t>
    </dgm:pt>
    <dgm:pt modelId="{6150CEE8-FAC4-4E45-81E0-6970134646F7}">
      <dgm:prSet phldrT="[Text]"/>
      <dgm:spPr/>
      <dgm:t>
        <a:bodyPr/>
        <a:lstStyle/>
        <a:p>
          <a:r>
            <a:rPr lang="en-GB" dirty="0" err="1"/>
            <a:t>Funktional</a:t>
          </a:r>
          <a:endParaRPr lang="en-GB" dirty="0"/>
        </a:p>
      </dgm:t>
    </dgm:pt>
    <dgm:pt modelId="{0494A5EC-4C4F-E44B-BD58-3E0ED6AC14CD}" type="parTrans" cxnId="{F4AEDA46-AEE6-0E46-83D7-A7DC78FB5587}">
      <dgm:prSet/>
      <dgm:spPr/>
      <dgm:t>
        <a:bodyPr/>
        <a:lstStyle/>
        <a:p>
          <a:endParaRPr lang="en-GB"/>
        </a:p>
      </dgm:t>
    </dgm:pt>
    <dgm:pt modelId="{715F96DF-BEEF-D34C-B453-0D1669CB53C1}" type="sibTrans" cxnId="{F4AEDA46-AEE6-0E46-83D7-A7DC78FB5587}">
      <dgm:prSet/>
      <dgm:spPr/>
      <dgm:t>
        <a:bodyPr/>
        <a:lstStyle/>
        <a:p>
          <a:endParaRPr lang="en-GB"/>
        </a:p>
      </dgm:t>
    </dgm:pt>
    <dgm:pt modelId="{FA7A83D5-AD27-B744-BE00-AB59C0B32B06}">
      <dgm:prSet phldrT="[Text]"/>
      <dgm:spPr/>
      <dgm:t>
        <a:bodyPr/>
        <a:lstStyle/>
        <a:p>
          <a:r>
            <a:rPr lang="en-GB" dirty="0"/>
            <a:t>Crash </a:t>
          </a:r>
          <a:r>
            <a:rPr lang="en-GB" dirty="0" err="1"/>
            <a:t>Resistenz</a:t>
          </a:r>
          <a:endParaRPr lang="en-GB" dirty="0"/>
        </a:p>
      </dgm:t>
    </dgm:pt>
    <dgm:pt modelId="{58BC8616-01D0-1848-978D-C6393FAEAAE2}" type="parTrans" cxnId="{ED9FB45D-D5A1-5441-864F-DEFA63B88C88}">
      <dgm:prSet/>
      <dgm:spPr/>
      <dgm:t>
        <a:bodyPr/>
        <a:lstStyle/>
        <a:p>
          <a:endParaRPr lang="en-GB"/>
        </a:p>
      </dgm:t>
    </dgm:pt>
    <dgm:pt modelId="{F28CA98F-14C1-FF47-A599-2C0C65718DBA}" type="sibTrans" cxnId="{ED9FB45D-D5A1-5441-864F-DEFA63B88C88}">
      <dgm:prSet/>
      <dgm:spPr/>
      <dgm:t>
        <a:bodyPr/>
        <a:lstStyle/>
        <a:p>
          <a:endParaRPr lang="en-GB"/>
        </a:p>
      </dgm:t>
    </dgm:pt>
    <dgm:pt modelId="{0708F776-5703-0A49-B698-9BB8468C13F9}" type="pres">
      <dgm:prSet presAssocID="{71360DD6-BF07-CA48-ADAB-86ECC2DCA2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6D3670-5B1A-B24B-89C6-05438FF00D33}" type="pres">
      <dgm:prSet presAssocID="{5EA1D8B2-342D-2545-B1F5-741B752CEB49}" presName="hierRoot1" presStyleCnt="0"/>
      <dgm:spPr/>
    </dgm:pt>
    <dgm:pt modelId="{990D7BBE-C122-544D-A0B6-9A8FEEDF51D3}" type="pres">
      <dgm:prSet presAssocID="{5EA1D8B2-342D-2545-B1F5-741B752CEB49}" presName="composite" presStyleCnt="0"/>
      <dgm:spPr/>
    </dgm:pt>
    <dgm:pt modelId="{10D5AB33-7C8F-5E4A-90D1-2CB6A5BBCE3F}" type="pres">
      <dgm:prSet presAssocID="{5EA1D8B2-342D-2545-B1F5-741B752CEB49}" presName="background" presStyleLbl="node0" presStyleIdx="0" presStyleCnt="1"/>
      <dgm:spPr/>
    </dgm:pt>
    <dgm:pt modelId="{1E509A6C-7990-F347-B4C4-26091EEFA756}" type="pres">
      <dgm:prSet presAssocID="{5EA1D8B2-342D-2545-B1F5-741B752CEB49}" presName="text" presStyleLbl="fgAcc0" presStyleIdx="0" presStyleCnt="1">
        <dgm:presLayoutVars>
          <dgm:chPref val="3"/>
        </dgm:presLayoutVars>
      </dgm:prSet>
      <dgm:spPr/>
    </dgm:pt>
    <dgm:pt modelId="{6BFB79DB-274D-EE46-8853-6E6B7237AFF9}" type="pres">
      <dgm:prSet presAssocID="{5EA1D8B2-342D-2545-B1F5-741B752CEB49}" presName="hierChild2" presStyleCnt="0"/>
      <dgm:spPr/>
    </dgm:pt>
    <dgm:pt modelId="{7D7AF8CC-D4F3-4943-8C8A-9482DAF2AE2F}" type="pres">
      <dgm:prSet presAssocID="{0494A5EC-4C4F-E44B-BD58-3E0ED6AC14CD}" presName="Name10" presStyleLbl="parChTrans1D2" presStyleIdx="0" presStyleCnt="2"/>
      <dgm:spPr/>
    </dgm:pt>
    <dgm:pt modelId="{40C903AA-7C03-DE4C-8146-C5E155D1E940}" type="pres">
      <dgm:prSet presAssocID="{6150CEE8-FAC4-4E45-81E0-6970134646F7}" presName="hierRoot2" presStyleCnt="0"/>
      <dgm:spPr/>
    </dgm:pt>
    <dgm:pt modelId="{F2EFA51E-B400-DF42-86D0-A24B319D1E21}" type="pres">
      <dgm:prSet presAssocID="{6150CEE8-FAC4-4E45-81E0-6970134646F7}" presName="composite2" presStyleCnt="0"/>
      <dgm:spPr/>
    </dgm:pt>
    <dgm:pt modelId="{ACA0F5AA-CDC2-D942-806C-1C2306368670}" type="pres">
      <dgm:prSet presAssocID="{6150CEE8-FAC4-4E45-81E0-6970134646F7}" presName="background2" presStyleLbl="node2" presStyleIdx="0" presStyleCnt="2"/>
      <dgm:spPr/>
    </dgm:pt>
    <dgm:pt modelId="{732066B0-9086-2447-A197-AC4EF818B212}" type="pres">
      <dgm:prSet presAssocID="{6150CEE8-FAC4-4E45-81E0-6970134646F7}" presName="text2" presStyleLbl="fgAcc2" presStyleIdx="0" presStyleCnt="2">
        <dgm:presLayoutVars>
          <dgm:chPref val="3"/>
        </dgm:presLayoutVars>
      </dgm:prSet>
      <dgm:spPr/>
    </dgm:pt>
    <dgm:pt modelId="{33C8D7CA-4449-7443-9A8B-57033D38A86C}" type="pres">
      <dgm:prSet presAssocID="{6150CEE8-FAC4-4E45-81E0-6970134646F7}" presName="hierChild3" presStyleCnt="0"/>
      <dgm:spPr/>
    </dgm:pt>
    <dgm:pt modelId="{C1F1209F-CDB2-E74A-943C-EE5476351C03}" type="pres">
      <dgm:prSet presAssocID="{58BC8616-01D0-1848-978D-C6393FAEAAE2}" presName="Name10" presStyleLbl="parChTrans1D2" presStyleIdx="1" presStyleCnt="2"/>
      <dgm:spPr/>
    </dgm:pt>
    <dgm:pt modelId="{1117217D-0F5C-3647-9B8E-0E4875700CD5}" type="pres">
      <dgm:prSet presAssocID="{FA7A83D5-AD27-B744-BE00-AB59C0B32B06}" presName="hierRoot2" presStyleCnt="0"/>
      <dgm:spPr/>
    </dgm:pt>
    <dgm:pt modelId="{68C789AA-167F-AE47-90DD-429F1D4BFFC8}" type="pres">
      <dgm:prSet presAssocID="{FA7A83D5-AD27-B744-BE00-AB59C0B32B06}" presName="composite2" presStyleCnt="0"/>
      <dgm:spPr/>
    </dgm:pt>
    <dgm:pt modelId="{B106C398-466E-D64E-BA02-27270509605A}" type="pres">
      <dgm:prSet presAssocID="{FA7A83D5-AD27-B744-BE00-AB59C0B32B06}" presName="background2" presStyleLbl="node2" presStyleIdx="1" presStyleCnt="2"/>
      <dgm:spPr/>
    </dgm:pt>
    <dgm:pt modelId="{86AA6052-6420-684E-8632-A69FCE487551}" type="pres">
      <dgm:prSet presAssocID="{FA7A83D5-AD27-B744-BE00-AB59C0B32B06}" presName="text2" presStyleLbl="fgAcc2" presStyleIdx="1" presStyleCnt="2">
        <dgm:presLayoutVars>
          <dgm:chPref val="3"/>
        </dgm:presLayoutVars>
      </dgm:prSet>
      <dgm:spPr/>
    </dgm:pt>
    <dgm:pt modelId="{895B634E-B548-8940-8789-5FE47203FDBF}" type="pres">
      <dgm:prSet presAssocID="{FA7A83D5-AD27-B744-BE00-AB59C0B32B06}" presName="hierChild3" presStyleCnt="0"/>
      <dgm:spPr/>
    </dgm:pt>
  </dgm:ptLst>
  <dgm:cxnLst>
    <dgm:cxn modelId="{12776C0C-60D6-2544-AA4D-77BCD0E89A1C}" type="presOf" srcId="{5EA1D8B2-342D-2545-B1F5-741B752CEB49}" destId="{1E509A6C-7990-F347-B4C4-26091EEFA756}" srcOrd="0" destOrd="0" presId="urn:microsoft.com/office/officeart/2005/8/layout/hierarchy1"/>
    <dgm:cxn modelId="{F4AEDA46-AEE6-0E46-83D7-A7DC78FB5587}" srcId="{5EA1D8B2-342D-2545-B1F5-741B752CEB49}" destId="{6150CEE8-FAC4-4E45-81E0-6970134646F7}" srcOrd="0" destOrd="0" parTransId="{0494A5EC-4C4F-E44B-BD58-3E0ED6AC14CD}" sibTransId="{715F96DF-BEEF-D34C-B453-0D1669CB53C1}"/>
    <dgm:cxn modelId="{A71FE251-3793-8548-BF4C-4D7C44BEAEF2}" type="presOf" srcId="{0494A5EC-4C4F-E44B-BD58-3E0ED6AC14CD}" destId="{7D7AF8CC-D4F3-4943-8C8A-9482DAF2AE2F}" srcOrd="0" destOrd="0" presId="urn:microsoft.com/office/officeart/2005/8/layout/hierarchy1"/>
    <dgm:cxn modelId="{2B2A095B-C368-6240-B41D-3879E578A63A}" srcId="{71360DD6-BF07-CA48-ADAB-86ECC2DCA299}" destId="{5EA1D8B2-342D-2545-B1F5-741B752CEB49}" srcOrd="0" destOrd="0" parTransId="{86DB6358-D5E7-A242-8BC4-D50A5D1C826D}" sibTransId="{4AA570F5-51AB-734F-9FB2-486EB8D94493}"/>
    <dgm:cxn modelId="{ED9FB45D-D5A1-5441-864F-DEFA63B88C88}" srcId="{5EA1D8B2-342D-2545-B1F5-741B752CEB49}" destId="{FA7A83D5-AD27-B744-BE00-AB59C0B32B06}" srcOrd="1" destOrd="0" parTransId="{58BC8616-01D0-1848-978D-C6393FAEAAE2}" sibTransId="{F28CA98F-14C1-FF47-A599-2C0C65718DBA}"/>
    <dgm:cxn modelId="{5BD0E879-9B98-0344-BA66-4DD1B86D190F}" type="presOf" srcId="{58BC8616-01D0-1848-978D-C6393FAEAAE2}" destId="{C1F1209F-CDB2-E74A-943C-EE5476351C03}" srcOrd="0" destOrd="0" presId="urn:microsoft.com/office/officeart/2005/8/layout/hierarchy1"/>
    <dgm:cxn modelId="{3E624CB6-E1CB-4742-9B53-80BE5DD4CF3C}" type="presOf" srcId="{6150CEE8-FAC4-4E45-81E0-6970134646F7}" destId="{732066B0-9086-2447-A197-AC4EF818B212}" srcOrd="0" destOrd="0" presId="urn:microsoft.com/office/officeart/2005/8/layout/hierarchy1"/>
    <dgm:cxn modelId="{43C152D1-3862-FC41-8BF7-BA13AC3624EF}" type="presOf" srcId="{FA7A83D5-AD27-B744-BE00-AB59C0B32B06}" destId="{86AA6052-6420-684E-8632-A69FCE487551}" srcOrd="0" destOrd="0" presId="urn:microsoft.com/office/officeart/2005/8/layout/hierarchy1"/>
    <dgm:cxn modelId="{97903DD9-287A-4145-9C7E-7DE0BDED5E14}" type="presOf" srcId="{71360DD6-BF07-CA48-ADAB-86ECC2DCA299}" destId="{0708F776-5703-0A49-B698-9BB8468C13F9}" srcOrd="0" destOrd="0" presId="urn:microsoft.com/office/officeart/2005/8/layout/hierarchy1"/>
    <dgm:cxn modelId="{3870976B-10D2-E943-83B5-9ABD22C8187D}" type="presParOf" srcId="{0708F776-5703-0A49-B698-9BB8468C13F9}" destId="{7F6D3670-5B1A-B24B-89C6-05438FF00D33}" srcOrd="0" destOrd="0" presId="urn:microsoft.com/office/officeart/2005/8/layout/hierarchy1"/>
    <dgm:cxn modelId="{77BC9444-DBAD-D44F-9D63-346E24837784}" type="presParOf" srcId="{7F6D3670-5B1A-B24B-89C6-05438FF00D33}" destId="{990D7BBE-C122-544D-A0B6-9A8FEEDF51D3}" srcOrd="0" destOrd="0" presId="urn:microsoft.com/office/officeart/2005/8/layout/hierarchy1"/>
    <dgm:cxn modelId="{C2090233-6519-AC41-BEB6-1A6F7383B0D9}" type="presParOf" srcId="{990D7BBE-C122-544D-A0B6-9A8FEEDF51D3}" destId="{10D5AB33-7C8F-5E4A-90D1-2CB6A5BBCE3F}" srcOrd="0" destOrd="0" presId="urn:microsoft.com/office/officeart/2005/8/layout/hierarchy1"/>
    <dgm:cxn modelId="{6C7451CB-86C3-D34F-9809-0F39CD27FE89}" type="presParOf" srcId="{990D7BBE-C122-544D-A0B6-9A8FEEDF51D3}" destId="{1E509A6C-7990-F347-B4C4-26091EEFA756}" srcOrd="1" destOrd="0" presId="urn:microsoft.com/office/officeart/2005/8/layout/hierarchy1"/>
    <dgm:cxn modelId="{CC0CC088-0FC3-564B-B118-7ECBF5A660D9}" type="presParOf" srcId="{7F6D3670-5B1A-B24B-89C6-05438FF00D33}" destId="{6BFB79DB-274D-EE46-8853-6E6B7237AFF9}" srcOrd="1" destOrd="0" presId="urn:microsoft.com/office/officeart/2005/8/layout/hierarchy1"/>
    <dgm:cxn modelId="{73B0AD37-A5BA-AF4E-A46D-28C3F6E1408B}" type="presParOf" srcId="{6BFB79DB-274D-EE46-8853-6E6B7237AFF9}" destId="{7D7AF8CC-D4F3-4943-8C8A-9482DAF2AE2F}" srcOrd="0" destOrd="0" presId="urn:microsoft.com/office/officeart/2005/8/layout/hierarchy1"/>
    <dgm:cxn modelId="{672BC28A-13ED-414F-AB7D-13E04D47B260}" type="presParOf" srcId="{6BFB79DB-274D-EE46-8853-6E6B7237AFF9}" destId="{40C903AA-7C03-DE4C-8146-C5E155D1E940}" srcOrd="1" destOrd="0" presId="urn:microsoft.com/office/officeart/2005/8/layout/hierarchy1"/>
    <dgm:cxn modelId="{524409AA-D049-4A43-9CD1-E16D58E258D1}" type="presParOf" srcId="{40C903AA-7C03-DE4C-8146-C5E155D1E940}" destId="{F2EFA51E-B400-DF42-86D0-A24B319D1E21}" srcOrd="0" destOrd="0" presId="urn:microsoft.com/office/officeart/2005/8/layout/hierarchy1"/>
    <dgm:cxn modelId="{46225980-19AC-8842-B81A-697143DC1785}" type="presParOf" srcId="{F2EFA51E-B400-DF42-86D0-A24B319D1E21}" destId="{ACA0F5AA-CDC2-D942-806C-1C2306368670}" srcOrd="0" destOrd="0" presId="urn:microsoft.com/office/officeart/2005/8/layout/hierarchy1"/>
    <dgm:cxn modelId="{8897E5DB-B795-EF43-9F93-5450F9A06259}" type="presParOf" srcId="{F2EFA51E-B400-DF42-86D0-A24B319D1E21}" destId="{732066B0-9086-2447-A197-AC4EF818B212}" srcOrd="1" destOrd="0" presId="urn:microsoft.com/office/officeart/2005/8/layout/hierarchy1"/>
    <dgm:cxn modelId="{E8572FEE-2BB7-1E4C-A63C-09ACF4C7EA26}" type="presParOf" srcId="{40C903AA-7C03-DE4C-8146-C5E155D1E940}" destId="{33C8D7CA-4449-7443-9A8B-57033D38A86C}" srcOrd="1" destOrd="0" presId="urn:microsoft.com/office/officeart/2005/8/layout/hierarchy1"/>
    <dgm:cxn modelId="{9957E01F-BDBA-D449-8D3A-0C2FED57F9F2}" type="presParOf" srcId="{6BFB79DB-274D-EE46-8853-6E6B7237AFF9}" destId="{C1F1209F-CDB2-E74A-943C-EE5476351C03}" srcOrd="2" destOrd="0" presId="urn:microsoft.com/office/officeart/2005/8/layout/hierarchy1"/>
    <dgm:cxn modelId="{3BC467B8-86AC-8641-87EF-E6DA85CC3F6E}" type="presParOf" srcId="{6BFB79DB-274D-EE46-8853-6E6B7237AFF9}" destId="{1117217D-0F5C-3647-9B8E-0E4875700CD5}" srcOrd="3" destOrd="0" presId="urn:microsoft.com/office/officeart/2005/8/layout/hierarchy1"/>
    <dgm:cxn modelId="{040AEBCD-3F5F-9847-8D89-F31DDB3E30C4}" type="presParOf" srcId="{1117217D-0F5C-3647-9B8E-0E4875700CD5}" destId="{68C789AA-167F-AE47-90DD-429F1D4BFFC8}" srcOrd="0" destOrd="0" presId="urn:microsoft.com/office/officeart/2005/8/layout/hierarchy1"/>
    <dgm:cxn modelId="{69A48B43-2DFE-B74D-89AB-43D99CCBBC60}" type="presParOf" srcId="{68C789AA-167F-AE47-90DD-429F1D4BFFC8}" destId="{B106C398-466E-D64E-BA02-27270509605A}" srcOrd="0" destOrd="0" presId="urn:microsoft.com/office/officeart/2005/8/layout/hierarchy1"/>
    <dgm:cxn modelId="{DA3692D1-936E-DB4D-997E-9444D089864F}" type="presParOf" srcId="{68C789AA-167F-AE47-90DD-429F1D4BFFC8}" destId="{86AA6052-6420-684E-8632-A69FCE487551}" srcOrd="1" destOrd="0" presId="urn:microsoft.com/office/officeart/2005/8/layout/hierarchy1"/>
    <dgm:cxn modelId="{2FCBB6CF-D594-9340-A305-7680BC99F134}" type="presParOf" srcId="{1117217D-0F5C-3647-9B8E-0E4875700CD5}" destId="{895B634E-B548-8940-8789-5FE47203FD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1209F-CDB2-E74A-943C-EE5476351C03}">
      <dsp:nvSpPr>
        <dsp:cNvPr id="0" name=""/>
        <dsp:cNvSpPr/>
      </dsp:nvSpPr>
      <dsp:spPr>
        <a:xfrm>
          <a:off x="1413933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19"/>
              </a:lnTo>
              <a:lnTo>
                <a:pt x="673473" y="218419"/>
              </a:lnTo>
              <a:lnTo>
                <a:pt x="673473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AF8CC-D4F3-4943-8C8A-9482DAF2AE2F}">
      <dsp:nvSpPr>
        <dsp:cNvPr id="0" name=""/>
        <dsp:cNvSpPr/>
      </dsp:nvSpPr>
      <dsp:spPr>
        <a:xfrm>
          <a:off x="740460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673473" y="0"/>
              </a:moveTo>
              <a:lnTo>
                <a:pt x="673473" y="218419"/>
              </a:lnTo>
              <a:lnTo>
                <a:pt x="0" y="218419"/>
              </a:lnTo>
              <a:lnTo>
                <a:pt x="0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5AB33-7C8F-5E4A-90D1-2CB6A5BBCE3F}">
      <dsp:nvSpPr>
        <dsp:cNvPr id="0" name=""/>
        <dsp:cNvSpPr/>
      </dsp:nvSpPr>
      <dsp:spPr>
        <a:xfrm>
          <a:off x="862909" y="447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9A6C-7990-F347-B4C4-26091EEFA756}">
      <dsp:nvSpPr>
        <dsp:cNvPr id="0" name=""/>
        <dsp:cNvSpPr/>
      </dsp:nvSpPr>
      <dsp:spPr>
        <a:xfrm>
          <a:off x="985359" y="116774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Testen</a:t>
          </a:r>
        </a:p>
      </dsp:txBody>
      <dsp:txXfrm>
        <a:off x="1005855" y="137270"/>
        <a:ext cx="1061054" cy="658807"/>
      </dsp:txXfrm>
    </dsp:sp>
    <dsp:sp modelId="{ACA0F5AA-CDC2-D942-806C-1C2306368670}">
      <dsp:nvSpPr>
        <dsp:cNvPr id="0" name=""/>
        <dsp:cNvSpPr/>
      </dsp:nvSpPr>
      <dsp:spPr>
        <a:xfrm>
          <a:off x="189436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66B0-9086-2447-A197-AC4EF818B212}">
      <dsp:nvSpPr>
        <dsp:cNvPr id="0" name=""/>
        <dsp:cNvSpPr/>
      </dsp:nvSpPr>
      <dsp:spPr>
        <a:xfrm>
          <a:off x="311886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Funktional</a:t>
          </a:r>
          <a:endParaRPr lang="en-GB" sz="1600" kern="1200" dirty="0"/>
        </a:p>
      </dsp:txBody>
      <dsp:txXfrm>
        <a:off x="332382" y="1157582"/>
        <a:ext cx="1061054" cy="658807"/>
      </dsp:txXfrm>
    </dsp:sp>
    <dsp:sp modelId="{B106C398-466E-D64E-BA02-27270509605A}">
      <dsp:nvSpPr>
        <dsp:cNvPr id="0" name=""/>
        <dsp:cNvSpPr/>
      </dsp:nvSpPr>
      <dsp:spPr>
        <a:xfrm>
          <a:off x="1536382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A6052-6420-684E-8632-A69FCE487551}">
      <dsp:nvSpPr>
        <dsp:cNvPr id="0" name=""/>
        <dsp:cNvSpPr/>
      </dsp:nvSpPr>
      <dsp:spPr>
        <a:xfrm>
          <a:off x="1658832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Crash </a:t>
          </a:r>
          <a:r>
            <a:rPr lang="en-GB" sz="1600" kern="1200" dirty="0" err="1"/>
            <a:t>Resistenz</a:t>
          </a:r>
          <a:endParaRPr lang="en-GB" sz="1600" kern="1200" dirty="0"/>
        </a:p>
      </dsp:txBody>
      <dsp:txXfrm>
        <a:off x="1679328" y="1157582"/>
        <a:ext cx="1061054" cy="658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20.03.25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4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B87B-A5A5-105E-16A3-C0F9A036B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D5397E-091B-197C-9903-ADAF9571E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756E1F6-14EB-490A-3584-3A3357A73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9EDA3D-7C42-5ADF-B868-F80F72468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6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684E-66A2-A5EE-7675-FDE503CFE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379891-F63E-F295-E1F3-C850BBA93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07655A-0A64-7F99-D094-CF8B548AC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A6E541-3DF3-44CC-B748-9482EBAA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97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C9FED-4AFB-D32E-1DFF-6BABCF9E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4EBF8E-E514-ABF1-CEAF-6D0C06637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8D86FB-245E-EE76-A429-90FA01C87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66C7BE-F7A9-7C7E-AD9A-4CA55D8AC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3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5585-F48E-FED1-835D-4279C413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6C267FB-BAFF-653C-24B2-17321A0B2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372041-CA04-1070-212A-186C0FBC5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83495-F6CB-00E0-09C2-5FE376A43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9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EEA6-5F11-494F-A1D6-90924F00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5DB183B-B3F8-442F-65E7-04C1C454F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5557BD-99B5-EA2B-E19D-4FD031409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2520-D0EE-4D30-98CE-8FA363324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3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B0AA-AAA0-8D94-0C26-561C07FF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ACBBD23-E564-B289-B2D6-8E8A829E6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46DD8F-8C31-2E9B-09B9-12A74461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3DD251-ADD2-BF97-9906-ADFD2FE92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6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CDC6-0B0A-80EE-3587-98677B5A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6AC4D1-7919-5C78-09EE-52AE5F687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3F1904-49E1-CA6D-297C-9E01812B2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9C9CE6-E5BD-D5A9-C2E5-A82E310B0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9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30E5-871A-1618-E408-65F7BD3E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0A3D55-794B-0B7E-7F68-984E24966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FFDE02-668A-2A71-7C2F-359A344B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DBC1A-C19E-F065-AF7B-70D3441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08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EEF7-40B3-9031-C280-B97EF0BA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8BB503-5917-BA47-1CCC-42912362D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F9A225-754F-E64B-FAF5-2702D7207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3669E-B491-E6ED-D220-50B07DEF5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4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18A0-00D5-0A58-FDA7-A0190ED7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E3E477-A4FC-F378-4D03-CA9183D8A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DBBFFD-E54E-2C38-117A-7FFECB379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98D08-41A6-C1AA-F666-20D3002F5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1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D074-E65D-DE38-B24F-B0998A67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3AC5A8-FC69-B797-01DA-DEEB4BC89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1D97A1-D8A7-063F-B420-C5E57EA2E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B54F6-69C7-9DD6-CAF2-CE2C180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6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894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639B-A322-BE96-0EB0-797ECAF8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92DBC-89AF-7A42-EB5A-02DA79DAB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62557-06A4-CD9B-0A06-CE12FE7C9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A9C0-CFC9-7160-E291-4CA4676EE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19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F4ED3-D8CD-983D-1EB1-DA278C9D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F86F8-939F-9E97-9BD3-EEDDE3C1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843F3-C892-7282-1A89-9AEFC2D80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D17F-E54D-FDFC-D0C8-5270F3186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4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61E2A-44C0-1E8A-983C-BAE22312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3D52-DE09-2DDB-3826-2B02FD42F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8BFAA-4A41-2B82-2F3F-3F78D963B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A5BE-46FC-6987-7EA8-CD2FBB04D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115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674F-E691-7FBA-46C7-D404A6F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B1D54-C2AF-3CC6-69DD-9793F2D69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2975C7-4689-EE99-6203-049ED76C8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47528-05E4-83CD-BD72-CD3D016C3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8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57A3D-87AE-AFFD-40EB-85D3998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BF36AD-7A99-D854-DFDB-1607864B7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2A76CD-A41E-FDD3-B93B-CAAD10B48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42010C-11AF-EA8F-D927-3579CC21D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8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7D7C-2BE1-3429-FFA1-608D0BF9E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1F367-1E31-C770-F08E-79B743A55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CC2A30-EC8B-97CA-00F8-EA9B5765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3966B-0589-DE34-5E44-1E76A5081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6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267A-B4FC-C838-FD33-7C91EE157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B87B1A-1C3C-524F-14CC-03E0ED367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77023E-616C-2AF7-D6EE-DB52324F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0703-0D51-DC0E-86B9-39A21175F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2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401E-9CB8-95CE-1E87-2BA65699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6A8CDD-B8B0-2D24-5D1C-DCA5ECCF7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802B02-F65B-5AF8-CF7C-857A7C6B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11337-336C-79AA-72D9-2AD515A4B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0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7619-F1F0-DF87-C19B-4F27E8D7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FA13BF-D5B0-4A4B-AF5A-84C2BD162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B4A01A-5B0F-9A10-246D-3E35DA1D7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1E25D-CB73-30AC-1B4C-D572847F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8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4124-9BD4-2EB7-0C36-C656E275B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2F226-9D43-147D-0B2F-F06ABE499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184823B-87EE-80A6-2524-8ED1DBF7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EB33D9-8CBA-A586-EBEC-376BF9A4A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5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E4C8-A3D5-9FD9-15CC-B7133BE4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BD7468-1044-63F9-5BD4-3C29AA3F7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27579D-BBA4-B44B-041D-721FD82B9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4543F-7DEC-7BAB-9249-782CC431C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20.03.25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20.03.25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20.03.25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20.03.25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20.03.25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20.03.25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20.03.25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20.03.25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20 March 2025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Gabriel Gehrig – </a:t>
            </a:r>
            <a:r>
              <a:rPr lang="de-DE" sz="900" dirty="0" err="1"/>
              <a:t>ArDoCo</a:t>
            </a:r>
            <a:r>
              <a:rPr lang="de-DE" sz="900" dirty="0"/>
              <a:t> Code </a:t>
            </a:r>
            <a:r>
              <a:rPr lang="de-DE" sz="900" dirty="0" err="1"/>
              <a:t>Extraction</a:t>
            </a:r>
            <a:endParaRPr lang="de-DE" sz="900" dirty="0"/>
          </a:p>
          <a:p>
            <a:r>
              <a:rPr lang="de-DE" sz="900" dirty="0"/>
              <a:t>Praktikum: Werkzeuge für Agile Modellierung (WS24/25)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KASTEL – Software Design and Quality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9.sv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sv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74325" y="1252645"/>
            <a:ext cx="8524557" cy="594577"/>
          </a:xfrm>
        </p:spPr>
        <p:txBody>
          <a:bodyPr>
            <a:normAutofit/>
          </a:bodyPr>
          <a:lstStyle/>
          <a:p>
            <a:r>
              <a:rPr lang="en-US" dirty="0" err="1"/>
              <a:t>ArDoCo</a:t>
            </a:r>
            <a:r>
              <a:rPr lang="en-US" dirty="0"/>
              <a:t> Code Extraction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Praktikumsvortrag – Gabriel Gehrig</a:t>
            </a:r>
          </a:p>
          <a:p>
            <a:r>
              <a:rPr lang="de-DE" dirty="0"/>
              <a:t>Betreuer – Tobias Hey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3B56A4-4E62-4906-97D1-F1778C3D54F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255" y="399258"/>
            <a:ext cx="1182341" cy="594577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39D3E4-FAE8-7965-F9E0-9D8AA929B9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38392" r="384" b="22184"/>
          <a:stretch/>
        </p:blipFill>
        <p:spPr>
          <a:xfrm>
            <a:off x="117231" y="2714625"/>
            <a:ext cx="8928344" cy="2031205"/>
          </a:xfr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EEBB-C937-077E-94A3-D53B4938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039151A-205B-8D95-1164-DDB19561B789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F296CD-1C40-60F4-B547-395A232A2073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225CAC-223A-2DBF-BBBD-0DD5BBC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312B-4403-AC39-C8E2-92BA8600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AE9B4-F09A-2B13-5B9A-2BE900CE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ABED76-99A5-4EB1-2252-0EC8DA52A93A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6408BF1C-8AFB-0E98-170B-929DE757C13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EB6FF587-47A0-EA60-8875-74ABB0E719A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04CB0ABB-439A-85AD-B54A-F0B5147BE02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8CDD505-49AD-9D1C-E6AF-6F14373527E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0CE2CDDD-1708-A980-B735-DED295D9658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06AE479D-091A-7A59-AE56-E2BC77E8069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AB6CC19-70B4-0968-A88D-833A2CF4BBA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4D437BC-84B2-3F08-E3B4-554F7CBB2CD8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1BBE30F2-E6CF-4081-1A07-3D502161EA40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92BC583-F2A0-4009-81BB-1B10A5ABCE7F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811983B0-17FC-2794-ABA1-E9DCD35E9544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024666-D492-AFA4-941E-F179E4758010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763E4-D693-70E9-1F32-0D3E96112B8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1682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68E6-618A-939B-A74C-79FE5154F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DB33C5-D972-AE9C-4747-8B2B15230CF7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0A81EB-5361-ECCC-8BBE-9DFD64D9E179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6617-2408-7C88-16A7-4312DB945D1D}"/>
              </a:ext>
            </a:extLst>
          </p:cNvPr>
          <p:cNvSpPr txBox="1"/>
          <p:nvPr/>
        </p:nvSpPr>
        <p:spPr>
          <a:xfrm>
            <a:off x="4660086" y="265920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898F4-D4BC-E8BC-B5F9-C55D4B33FAE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478AB0-73FC-F901-5A45-38B2D75E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A0225-9010-539E-D993-AA991ACF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95DE9F-8BF9-66B8-4E00-55C44B38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E8D3BF80-7207-86F3-CE91-E836153F4AE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337E6FD5-8D95-C486-00EE-1DCD027044C0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A59A997C-3F38-21EC-A65A-366A19E8735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FA468F2F-88D7-22CB-ECD3-6FA489201BCD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A14FEE4-11AD-55A1-A5BF-B9A628828A7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7FFC8C5F-9983-1E87-5B07-1535E7FCA91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E3A56833-7349-8A54-E844-F8A6D8AF26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74A71505-54E5-C555-E47A-651AC9C77ABC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DF78AE84-DC71-A692-2517-935436D7FC6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6FE25D4-8E72-547E-393A-FBFDB0B4DCF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CE7996A-1AB4-C67A-B885-5D92CA19F7FD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62720E96-CD6A-4127-D0DB-B539D332FD6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9E5A5D-F04C-8BCE-82A2-9378ED5EBB94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</p:spTree>
    <p:extLst>
      <p:ext uri="{BB962C8B-B14F-4D97-AF65-F5344CB8AC3E}">
        <p14:creationId xmlns:p14="http://schemas.microsoft.com/office/powerpoint/2010/main" val="247120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C3FA-55C9-1C91-C405-B0CB107A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DE385B-2FE2-9DD2-1C58-37F6AE26B8FB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78BFFA-C0DE-F091-02F9-7EC1EF580BDF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D6962-05CE-FB3A-2F4D-302245D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536614-4209-8165-0E70-56B2D68F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D062DA-AC1D-9B87-E081-0B5BD499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A9D9232-92DE-67C1-3983-07FD15C87C3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0026937A-7F9B-9581-546E-AC036A55F12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72F452EE-63FD-989A-F9C5-BE04A5CC500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376FB23C-6950-5A4A-307D-235D74C3CA8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50F391D-AA1D-B8C3-7859-032AC13EF50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A0D579AB-1A88-087B-0F09-E582430D71A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59F984DC-055A-4927-2C22-7783B808CBF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C39C580B-6E6F-60E1-A85A-52955A1224F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39FF591-AC6B-407C-B30F-E5A8E49EA89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2B03E64-6561-56A6-4CBF-55AEF6CBCE44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F0C9F6A-5945-D37D-7083-ADE7A1D6F67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5C75179C-7D29-C16E-F65B-6D40CCE77945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434DA0-15AD-4761-908D-1D2CC2D67C17}"/>
              </a:ext>
            </a:extLst>
          </p:cNvPr>
          <p:cNvSpPr/>
          <p:nvPr/>
        </p:nvSpPr>
        <p:spPr>
          <a:xfrm>
            <a:off x="762298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1034A1-D96A-6D34-33C1-8BC2C03386F2}"/>
              </a:ext>
            </a:extLst>
          </p:cNvPr>
          <p:cNvSpPr/>
          <p:nvPr/>
        </p:nvSpPr>
        <p:spPr>
          <a:xfrm>
            <a:off x="1876747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CED828-02A9-55FE-6A6F-61DA654F08FD}"/>
              </a:ext>
            </a:extLst>
          </p:cNvPr>
          <p:cNvSpPr/>
          <p:nvPr/>
        </p:nvSpPr>
        <p:spPr>
          <a:xfrm>
            <a:off x="2991196" y="344103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346C2-205C-12A2-C6B3-122A99CBBB9E}"/>
              </a:ext>
            </a:extLst>
          </p:cNvPr>
          <p:cNvSpPr/>
          <p:nvPr/>
        </p:nvSpPr>
        <p:spPr>
          <a:xfrm>
            <a:off x="6334089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0B1A1A-8B1E-DD70-1E13-B7C19DCEA398}"/>
              </a:ext>
            </a:extLst>
          </p:cNvPr>
          <p:cNvSpPr/>
          <p:nvPr/>
        </p:nvSpPr>
        <p:spPr>
          <a:xfrm>
            <a:off x="5680550" y="2528480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51FE48-3732-F090-7EDF-35B4794BB388}"/>
              </a:ext>
            </a:extLst>
          </p:cNvPr>
          <p:cNvSpPr/>
          <p:nvPr/>
        </p:nvSpPr>
        <p:spPr>
          <a:xfrm>
            <a:off x="6985354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7BF3043-1852-EB26-5285-E62B5A6075F4}"/>
              </a:ext>
            </a:extLst>
          </p:cNvPr>
          <p:cNvSpPr/>
          <p:nvPr/>
        </p:nvSpPr>
        <p:spPr>
          <a:xfrm>
            <a:off x="1361551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4BF65B0-F5E5-F161-959E-F74C465E04BC}"/>
              </a:ext>
            </a:extLst>
          </p:cNvPr>
          <p:cNvSpPr/>
          <p:nvPr/>
        </p:nvSpPr>
        <p:spPr>
          <a:xfrm>
            <a:off x="5020918" y="3577387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68F229-E0B4-CFA0-F693-7C7D75D585F9}"/>
              </a:ext>
            </a:extLst>
          </p:cNvPr>
          <p:cNvSpPr/>
          <p:nvPr/>
        </p:nvSpPr>
        <p:spPr>
          <a:xfrm>
            <a:off x="1876747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5F3532-E4D4-1CA8-B2D0-DEA8D7E0C8A4}"/>
              </a:ext>
            </a:extLst>
          </p:cNvPr>
          <p:cNvSpPr/>
          <p:nvPr/>
        </p:nvSpPr>
        <p:spPr>
          <a:xfrm>
            <a:off x="6332790" y="3577386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4458F7-4957-3FBE-C9DE-82FD094FF5FA}"/>
              </a:ext>
            </a:extLst>
          </p:cNvPr>
          <p:cNvCxnSpPr>
            <a:cxnSpLocks/>
            <a:stCxn id="2" idx="0"/>
            <a:endCxn id="25" idx="2"/>
          </p:cNvCxnSpPr>
          <p:nvPr/>
        </p:nvCxnSpPr>
        <p:spPr>
          <a:xfrm flipV="1">
            <a:off x="1227843" y="3047922"/>
            <a:ext cx="599253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8B862F-851A-2687-8045-6CE183294651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827096" y="3047922"/>
            <a:ext cx="515196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F91079-BEAE-B48F-B047-89B20F144F5C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H="1" flipV="1">
            <a:off x="2342292" y="1937585"/>
            <a:ext cx="1114449" cy="150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74F37-4379-5AE6-3787-F901131A99FB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827096" y="1937585"/>
            <a:ext cx="515196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72099-ABE6-DF58-EE0F-F24C011E0D4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146095" y="1937585"/>
            <a:ext cx="652239" cy="59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93537D-1457-D60C-36C3-E96632253653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799634" y="1937585"/>
            <a:ext cx="651265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5D1B45-4A38-7113-E79B-1E59E4EF348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5486463" y="3051853"/>
            <a:ext cx="659632" cy="52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72932C-F965-FE3A-7376-7D324E46556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6146095" y="3051853"/>
            <a:ext cx="652240" cy="5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C9F5-2154-7D09-CA24-FDD1023C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96DBAB-E287-0CDC-210D-BB15F69B44D3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B5F46-35C5-511A-658E-1A928BFD0721}"/>
              </a:ext>
            </a:extLst>
          </p:cNvPr>
          <p:cNvSpPr txBox="1"/>
          <p:nvPr/>
        </p:nvSpPr>
        <p:spPr>
          <a:xfrm>
            <a:off x="4693960" y="2442364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Besseres Kontextbewusstsein</a:t>
            </a:r>
            <a:endParaRPr lang="en-DE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B40DA0-C8F6-7FAE-CA8C-0C16757AFC86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F802D-8EDF-7829-119A-5D1A5FC94FBD}"/>
              </a:ext>
            </a:extLst>
          </p:cNvPr>
          <p:cNvSpPr txBox="1"/>
          <p:nvPr/>
        </p:nvSpPr>
        <p:spPr>
          <a:xfrm>
            <a:off x="255853" y="244645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Einfacher erweiterbar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BB0CD-7150-EEA2-3491-204928125FF8}"/>
              </a:ext>
            </a:extLst>
          </p:cNvPr>
          <p:cNvSpPr txBox="1"/>
          <p:nvPr/>
        </p:nvSpPr>
        <p:spPr>
          <a:xfrm>
            <a:off x="255853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Verringert Abhängigkeit zu ”Parent”- Element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48FAEA-D14D-21D8-AF15-057BA9BF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90522-8E11-7819-21EA-D9E37DDB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478B76-5D0D-C52D-0345-B61DF4DD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A9FC940D-C95F-6904-9FCD-40CEEEFDCBAC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C018FB24-20C8-4A1D-4C79-1265314933C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B02AA74A-36F7-EFA3-1616-27654DFE26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CB98D902-2D4C-625A-AA4E-0C2AD35766D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38C821B-65AF-621F-F268-C76EE0C36CAB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4683200-DD1A-2905-1075-1757664BA5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1272FD2-615F-4B6A-6070-CBCA6C1676C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DD74D106-DC22-C5B1-5B11-E2E7F6912CC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8BC95918-2657-B4D4-9DB1-37734A1D834F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4DBEC9B-F9E3-D3CE-BE3B-0D68AFEFFED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6B21A3E6-478C-76A0-2F51-7F2E0F524CD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BC2A05A7-29F0-2FFD-829E-324BA3F7965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AAE83E-74AF-F97C-36EB-12208A4D306E}"/>
              </a:ext>
            </a:extLst>
          </p:cNvPr>
          <p:cNvSpPr txBox="1"/>
          <p:nvPr/>
        </p:nvSpPr>
        <p:spPr>
          <a:xfrm>
            <a:off x="4693960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Entspricht initialer Vorgehensweise von ANTLR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09780-5C4E-435C-4F05-94B5BB6AC0C8}"/>
              </a:ext>
            </a:extLst>
          </p:cNvPr>
          <p:cNvSpPr txBox="1"/>
          <p:nvPr/>
        </p:nvSpPr>
        <p:spPr>
          <a:xfrm>
            <a:off x="255853" y="203540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Erhöht Modularität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4CD21-DC7F-96B2-A787-39AAF17ED11C}"/>
              </a:ext>
            </a:extLst>
          </p:cNvPr>
          <p:cNvSpPr txBox="1"/>
          <p:nvPr/>
        </p:nvSpPr>
        <p:spPr>
          <a:xfrm>
            <a:off x="255853" y="285750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Weniger anfällig gegen fehlende Objekte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2DBC8-8D24-E852-7851-A857988DAA2D}"/>
              </a:ext>
            </a:extLst>
          </p:cNvPr>
          <p:cNvSpPr txBox="1"/>
          <p:nvPr/>
        </p:nvSpPr>
        <p:spPr>
          <a:xfrm>
            <a:off x="4693960" y="203335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DE" dirty="0"/>
              <a:t>eniger Mehraufwand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60652-6C95-0B5F-5EEC-BA04E28E5686}"/>
              </a:ext>
            </a:extLst>
          </p:cNvPr>
          <p:cNvSpPr txBox="1"/>
          <p:nvPr/>
        </p:nvSpPr>
        <p:spPr>
          <a:xfrm>
            <a:off x="4693960" y="285137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Einfacheres sicherstellen hierarchischer Strukturen</a:t>
            </a:r>
            <a:endParaRPr lang="en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033-85E7-FA71-14AC-ECBC48A0AB75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32" name="Graphic 31" descr="Tick with solid fill">
              <a:extLst>
                <a:ext uri="{FF2B5EF4-FFF2-40B4-BE49-F238E27FC236}">
                  <a16:creationId xmlns:a16="http://schemas.microsoft.com/office/drawing/2014/main" id="{C0F81692-C62C-AD9B-DE0C-4D9D890FC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Badge Unfollow with solid fill">
              <a:extLst>
                <a:ext uri="{FF2B5EF4-FFF2-40B4-BE49-F238E27FC236}">
                  <a16:creationId xmlns:a16="http://schemas.microsoft.com/office/drawing/2014/main" id="{E2610F27-B9CA-E0DB-8DD4-56A55123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6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18" grpId="0"/>
      <p:bldP spid="7" grpId="0"/>
      <p:bldP spid="8" grpId="0"/>
      <p:bldP spid="23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7FC2B-FD05-45DD-E32C-83FAAA69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8FA253-76C4-B18C-D3D0-B8683BDF6E5E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1E9531-AF1F-C97C-0633-E20EACCD8EEE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1157C-0430-DB9A-0065-B45173A988CA}"/>
              </a:ext>
            </a:extLst>
          </p:cNvPr>
          <p:cNvSpPr txBox="1"/>
          <p:nvPr/>
        </p:nvSpPr>
        <p:spPr>
          <a:xfrm>
            <a:off x="4660086" y="2659207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BB027A-FA03-7822-952B-0529A4AA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090F0-EB2C-2D1D-9DCA-B358CDB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1AD365-7237-C0FD-8383-F2D6D3B9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31ADE0-E2D3-9126-44A8-6F5AC3C2D3D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B5C680BE-ED94-F76C-DAD7-D86F03E2C029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20B4B34-CCD6-D841-0E93-5F5CC8E3010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6FC2EB9-520E-5311-16FF-B9D4B5FE59A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5FA3B426-214D-22D4-0F6B-85FBC0EA8E0C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52FEAF6C-8ED0-3C3C-F1EF-F0BE3E6A92E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921337F-B8E5-4B7D-6DF3-F1AB64E67BEA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39E28E5-DD99-D402-CB1F-1F64F6A0BFE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CC1BA683-30BF-4E40-1D75-AA97D7EAB39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662A4FBC-6742-0CA2-B5E1-62172C76DE7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F74C8620-BF09-6971-2919-1018B2B84F75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DB680E6A-2376-483E-0B2C-B29AE43D7B3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E4C7ED-88A9-94C2-8268-CD317CD74EC9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832E-A4A5-0B85-10F4-FEE5CC9E0940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363926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218F-030C-7E59-7664-54B640580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2F4B23-B6E7-CC59-5A3C-75434B63F6F5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Indirect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86A506-7A63-23C8-FE7A-B9652D695951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Direct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BDFE5F-B92C-63E2-CCE2-B3DC872D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F49B5-6246-BE9D-9508-EC04487C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243840-D3FD-A4CA-F19B-891BAA7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- vs. </a:t>
            </a:r>
            <a:r>
              <a:rPr lang="de-DE" dirty="0" err="1"/>
              <a:t>Indirect</a:t>
            </a:r>
            <a:r>
              <a:rPr lang="de-DE" dirty="0"/>
              <a:t>-Mapping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B54BE09-651E-DDE6-C1C1-9A061175449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FDB7F1F3-FAE2-A658-221D-81F1CF7D2A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50DF392-F570-3A7C-4604-5B1EDD1674B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58848C-D3F5-8BB5-C265-7419D793522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8930DFE-921C-00FF-564A-FB40F752B11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E7A4FCD0-2F68-DED9-6D32-3D639BC5CC7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87250B6-4BAF-3AEE-7CFB-0BAA9F58AD18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093CDF1-BF74-AF9C-1A3B-4346899FF6B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516D9AAE-EABB-12DF-D14F-F4CF7F12062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35E8E2A7-8686-DC04-208C-2B95379EA5B1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2A83026-651C-081A-FEB4-51F81A4AC5E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A855A91F-2615-DF7A-8AD6-CE0855E7DAEC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Graphic 1" descr="Web design outline">
            <a:extLst>
              <a:ext uri="{FF2B5EF4-FFF2-40B4-BE49-F238E27FC236}">
                <a16:creationId xmlns:a16="http://schemas.microsoft.com/office/drawing/2014/main" id="{8D5A5665-4A98-1E8C-EE9F-313653CA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7A63B65-1891-B8B5-441F-912ED855DFE4}"/>
              </a:ext>
            </a:extLst>
          </p:cNvPr>
          <p:cNvSpPr/>
          <p:nvPr/>
        </p:nvSpPr>
        <p:spPr>
          <a:xfrm>
            <a:off x="1772653" y="2441069"/>
            <a:ext cx="660826" cy="348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4" name="Picture 23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882AD40D-D693-DDA4-5B59-C14CE70D0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90" y="2129397"/>
            <a:ext cx="767093" cy="958867"/>
          </a:xfrm>
          <a:prstGeom prst="rect">
            <a:avLst/>
          </a:prstGeom>
        </p:spPr>
      </p:pic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628A4BDD-0546-1677-B04A-04F67E0D5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6656" y="2220313"/>
            <a:ext cx="807913" cy="807913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FB9D927F-3B5E-5D58-35A0-A0510BF2783C}"/>
              </a:ext>
            </a:extLst>
          </p:cNvPr>
          <p:cNvSpPr/>
          <p:nvPr/>
        </p:nvSpPr>
        <p:spPr>
          <a:xfrm>
            <a:off x="567228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4" name="Graphic 33" descr="Gears outline">
            <a:extLst>
              <a:ext uri="{FF2B5EF4-FFF2-40B4-BE49-F238E27FC236}">
                <a16:creationId xmlns:a16="http://schemas.microsoft.com/office/drawing/2014/main" id="{6CE3B9F7-69F7-C9D1-37E6-DC13223CB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7666" y="2078046"/>
            <a:ext cx="418832" cy="418832"/>
          </a:xfrm>
          <a:prstGeom prst="rect">
            <a:avLst/>
          </a:prstGeom>
        </p:spPr>
      </p:pic>
      <p:pic>
        <p:nvPicPr>
          <p:cNvPr id="35" name="Graphic 34" descr="Gears outline">
            <a:extLst>
              <a:ext uri="{FF2B5EF4-FFF2-40B4-BE49-F238E27FC236}">
                <a16:creationId xmlns:a16="http://schemas.microsoft.com/office/drawing/2014/main" id="{CB8BE44C-0945-1AD7-0DBC-61A47AFA3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788" y="1449193"/>
            <a:ext cx="418832" cy="41883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C563A75-71CC-61D8-CDB7-620CFE025594}"/>
              </a:ext>
            </a:extLst>
          </p:cNvPr>
          <p:cNvSpPr/>
          <p:nvPr/>
        </p:nvSpPr>
        <p:spPr>
          <a:xfrm>
            <a:off x="6348660" y="2381314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DTO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B13802-0DE3-81F1-E14A-240B6C01EE2D}"/>
              </a:ext>
            </a:extLst>
          </p:cNvPr>
          <p:cNvSpPr/>
          <p:nvPr/>
        </p:nvSpPr>
        <p:spPr>
          <a:xfrm>
            <a:off x="743746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8" name="Picture 3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0F79601F-C173-4B58-C0B7-2C3278102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40" y="2144837"/>
            <a:ext cx="767093" cy="958867"/>
          </a:xfrm>
          <a:prstGeom prst="rect">
            <a:avLst/>
          </a:prstGeom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69ABBE16-8571-4292-0710-CCD564F4B2A1}"/>
              </a:ext>
            </a:extLst>
          </p:cNvPr>
          <p:cNvSpPr/>
          <p:nvPr/>
        </p:nvSpPr>
        <p:spPr>
          <a:xfrm rot="16200000">
            <a:off x="6657744" y="944347"/>
            <a:ext cx="292249" cy="2304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9BC45B-D3F2-1D20-E144-254E8E0C4F9F}"/>
              </a:ext>
            </a:extLst>
          </p:cNvPr>
          <p:cNvSpPr txBox="1"/>
          <p:nvPr/>
        </p:nvSpPr>
        <p:spPr>
          <a:xfrm>
            <a:off x="603590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8B57D9-C8A8-F09A-8EC4-F0936D05BF6B}"/>
              </a:ext>
            </a:extLst>
          </p:cNvPr>
          <p:cNvSpPr txBox="1"/>
          <p:nvPr/>
        </p:nvSpPr>
        <p:spPr>
          <a:xfrm>
            <a:off x="2448832" y="3302070"/>
            <a:ext cx="206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237C4-5483-6567-6206-4603FE515DC7}"/>
              </a:ext>
            </a:extLst>
          </p:cNvPr>
          <p:cNvSpPr txBox="1"/>
          <p:nvPr/>
        </p:nvSpPr>
        <p:spPr>
          <a:xfrm>
            <a:off x="4636451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BF0BE-04FC-95A9-C433-1A846A3F5756}"/>
              </a:ext>
            </a:extLst>
          </p:cNvPr>
          <p:cNvSpPr txBox="1"/>
          <p:nvPr/>
        </p:nvSpPr>
        <p:spPr>
          <a:xfrm>
            <a:off x="6197940" y="3178959"/>
            <a:ext cx="147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ClassElement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F79FED-467A-8FFB-68AA-8841E41CA12E}"/>
              </a:ext>
            </a:extLst>
          </p:cNvPr>
          <p:cNvSpPr txBox="1"/>
          <p:nvPr/>
        </p:nvSpPr>
        <p:spPr>
          <a:xfrm>
            <a:off x="7912384" y="3178959"/>
            <a:ext cx="112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br>
              <a:rPr lang="en-GB" sz="1600" dirty="0"/>
            </a:br>
            <a:r>
              <a:rPr lang="en-GB" sz="1600" dirty="0"/>
              <a:t>(“Person”)</a:t>
            </a:r>
            <a:endParaRPr lang="en-DE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98D781-6439-4C14-6890-251A21943D2F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8" name="Graphic 7" descr="Badge Unfollow with solid fill">
              <a:extLst>
                <a:ext uri="{FF2B5EF4-FFF2-40B4-BE49-F238E27FC236}">
                  <a16:creationId xmlns:a16="http://schemas.microsoft.com/office/drawing/2014/main" id="{785C0FA8-4353-24D2-EFAD-341EB825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E0D28757-19CD-D4C9-EB54-E43C2A57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1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1654F-EBA2-7AE3-BB71-2B03E6F0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52720F-F76D-9AB3-5949-04469D94FC53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EEE9E73-F732-A528-E325-CF4CF040B0FA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F864F-760A-2E1A-9150-8241118CC391}"/>
              </a:ext>
            </a:extLst>
          </p:cNvPr>
          <p:cNvSpPr txBox="1"/>
          <p:nvPr/>
        </p:nvSpPr>
        <p:spPr>
          <a:xfrm>
            <a:off x="466008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Indirect Mapping (via DTOs)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9A146F-0D21-C345-40BC-150967C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79A217-3FA4-519A-4C38-2F3F43DA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E9E7A0-E4C6-03E2-FFBF-F1FC9579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143DDB03-45C2-1085-E8D5-9C60724F361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A950E84A-7F87-D7E1-0E89-E7F5D3635F4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95BBD85-BB75-14C8-F402-FBFC927585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F0CFD0C-6DF5-1C91-FDB3-5734B9F1D6C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BD28455-BCC7-175A-455C-BDDF4FA8951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09A1B41-B6BA-9AC4-0080-775393B2689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4D2FED3A-3411-0744-7E0C-B3D82F5FA46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5BD5BBD-68B7-DF20-B1A6-76B899AA90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32C0EE4-DB93-D2E4-C9F8-6370FBDC598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97D4DE0-D72A-22F3-D6C9-30ACB49B00E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D8242B1-B35F-E165-C57C-D7D1BC740F5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384D1E4E-B581-3B25-5874-5A5B0817851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0E7953-0D38-48ED-8EE0-726D64153DEE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3F9C-BCE2-25B5-3D88-E1D1FFBDC832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22575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8E6C4-9801-E6DC-689F-6B0407DE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E2879B-BCAF-ACE4-2CD8-97CF2920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B5BB1-A845-15DC-F364-913709C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7C7EEED-C89D-CB57-5F51-C876B02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E6E0F7-0B5D-AC3F-4AB5-EB0904BF728B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4A99287-F802-2073-9CCB-9766C43331FD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CD4C38B5-8543-13AB-2DB8-0D13B66B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68C826-BDF9-3240-B873-AF6F8CE3C46E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C2A032-6244-9DC3-FE9F-55C53B298AEE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4935BE1A-A954-3CC6-62E7-C6BA16BAC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785D08-C45A-BBEA-8C0B-E5849FE0D9D5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82FFFA2-55D8-7AE7-E226-A3FC122C2C7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A5E9E315-60F1-AC34-A46E-F3CE0055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4DB5A22-1462-1C07-2EF9-F89DA31504D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157E8C36-FD3A-063D-8AFC-6ECFE2B21B1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0643D0EF-7773-3890-BDF2-33F182D38415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04BE4408-97E6-1BB1-2B98-762641ADBBC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6F3E58F7-3E6B-DCC8-47E2-2D2E71402EB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77BC32A-E9D6-E6F8-A47C-CEDBA604C9C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37B9D-F881-6C57-2375-73313642A1A7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9D2660F6-4982-4CF2-761A-E3DF20532811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D37410C2-234C-3896-4580-19CD6350C7C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3A31899-2A88-196E-E0A1-2B2F9583939A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369BA48-F500-6A75-2AB6-1367FB47D35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F4DDAD64-D747-838D-922C-2DFB32EF47B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486E1AC-C5FB-91E4-A1AB-32C29242F69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99C6-043A-5E39-E6A3-8CD10B7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41B67EC2-064C-5889-8E04-9DDBA952717E}"/>
              </a:ext>
            </a:extLst>
          </p:cNvPr>
          <p:cNvSpPr/>
          <p:nvPr/>
        </p:nvSpPr>
        <p:spPr>
          <a:xfrm>
            <a:off x="950353" y="2270316"/>
            <a:ext cx="1392940" cy="835764"/>
          </a:xfrm>
          <a:custGeom>
            <a:avLst/>
            <a:gdLst>
              <a:gd name="connsiteX0" fmla="*/ 0 w 1392940"/>
              <a:gd name="connsiteY0" fmla="*/ 83576 h 835764"/>
              <a:gd name="connsiteX1" fmla="*/ 83576 w 1392940"/>
              <a:gd name="connsiteY1" fmla="*/ 0 h 835764"/>
              <a:gd name="connsiteX2" fmla="*/ 1309364 w 1392940"/>
              <a:gd name="connsiteY2" fmla="*/ 0 h 835764"/>
              <a:gd name="connsiteX3" fmla="*/ 1392940 w 1392940"/>
              <a:gd name="connsiteY3" fmla="*/ 83576 h 835764"/>
              <a:gd name="connsiteX4" fmla="*/ 1392940 w 1392940"/>
              <a:gd name="connsiteY4" fmla="*/ 752188 h 835764"/>
              <a:gd name="connsiteX5" fmla="*/ 1309364 w 1392940"/>
              <a:gd name="connsiteY5" fmla="*/ 835764 h 835764"/>
              <a:gd name="connsiteX6" fmla="*/ 83576 w 1392940"/>
              <a:gd name="connsiteY6" fmla="*/ 835764 h 835764"/>
              <a:gd name="connsiteX7" fmla="*/ 0 w 1392940"/>
              <a:gd name="connsiteY7" fmla="*/ 752188 h 835764"/>
              <a:gd name="connsiteX8" fmla="*/ 0 w 1392940"/>
              <a:gd name="connsiteY8" fmla="*/ 83576 h 83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2940" h="835764">
                <a:moveTo>
                  <a:pt x="0" y="83576"/>
                </a:moveTo>
                <a:cubicBezTo>
                  <a:pt x="0" y="37418"/>
                  <a:pt x="37418" y="0"/>
                  <a:pt x="83576" y="0"/>
                </a:cubicBezTo>
                <a:lnTo>
                  <a:pt x="1309364" y="0"/>
                </a:lnTo>
                <a:cubicBezTo>
                  <a:pt x="1355522" y="0"/>
                  <a:pt x="1392940" y="37418"/>
                  <a:pt x="1392940" y="83576"/>
                </a:cubicBezTo>
                <a:lnTo>
                  <a:pt x="1392940" y="752188"/>
                </a:lnTo>
                <a:cubicBezTo>
                  <a:pt x="1392940" y="798346"/>
                  <a:pt x="1355522" y="835764"/>
                  <a:pt x="1309364" y="835764"/>
                </a:cubicBezTo>
                <a:lnTo>
                  <a:pt x="83576" y="835764"/>
                </a:lnTo>
                <a:cubicBezTo>
                  <a:pt x="37418" y="835764"/>
                  <a:pt x="0" y="798346"/>
                  <a:pt x="0" y="752188"/>
                </a:cubicBezTo>
                <a:lnTo>
                  <a:pt x="0" y="835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059" tIns="93059" rIns="93059" bIns="930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 err="1"/>
              <a:t>Umsetzung</a:t>
            </a:r>
            <a:r>
              <a:rPr lang="en-GB" sz="1800" kern="1200" dirty="0"/>
              <a:t> JAVA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838E8A-7C59-3DE6-9F95-E406FA3DEB47}"/>
              </a:ext>
            </a:extLst>
          </p:cNvPr>
          <p:cNvGrpSpPr/>
          <p:nvPr/>
        </p:nvGrpSpPr>
        <p:grpSpPr>
          <a:xfrm>
            <a:off x="2482588" y="2270316"/>
            <a:ext cx="1810823" cy="835764"/>
            <a:chOff x="2482588" y="2270316"/>
            <a:chExt cx="1810823" cy="83576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85E3BC-8DC5-408D-15E2-453A3F1B0912}"/>
                </a:ext>
              </a:extLst>
            </p:cNvPr>
            <p:cNvSpPr/>
            <p:nvPr/>
          </p:nvSpPr>
          <p:spPr>
            <a:xfrm>
              <a:off x="2482588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EC01DDF-7A51-B619-EEFB-9F2FD79DFFB9}"/>
                </a:ext>
              </a:extLst>
            </p:cNvPr>
            <p:cNvSpPr/>
            <p:nvPr/>
          </p:nvSpPr>
          <p:spPr>
            <a:xfrm>
              <a:off x="2900471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Python 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2EAB45-D8BA-9DBF-D8C3-8D8CB9ABBEA7}"/>
              </a:ext>
            </a:extLst>
          </p:cNvPr>
          <p:cNvGrpSpPr/>
          <p:nvPr/>
        </p:nvGrpSpPr>
        <p:grpSpPr>
          <a:xfrm>
            <a:off x="4432705" y="2270316"/>
            <a:ext cx="1810823" cy="835764"/>
            <a:chOff x="4432705" y="2270316"/>
            <a:chExt cx="1810823" cy="835764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211BA5F-5C6F-00A4-72BF-E155A72D19F6}"/>
                </a:ext>
              </a:extLst>
            </p:cNvPr>
            <p:cNvSpPr/>
            <p:nvPr/>
          </p:nvSpPr>
          <p:spPr>
            <a:xfrm>
              <a:off x="4432705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28C8CAC-F64A-5EA3-B3FC-6679B767721B}"/>
                </a:ext>
              </a:extLst>
            </p:cNvPr>
            <p:cNvSpPr/>
            <p:nvPr/>
          </p:nvSpPr>
          <p:spPr>
            <a:xfrm>
              <a:off x="4850588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C++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28E565-3ABC-7BC5-4AE8-F5679C523C24}"/>
              </a:ext>
            </a:extLst>
          </p:cNvPr>
          <p:cNvGrpSpPr/>
          <p:nvPr/>
        </p:nvGrpSpPr>
        <p:grpSpPr>
          <a:xfrm>
            <a:off x="6382823" y="2270316"/>
            <a:ext cx="1810822" cy="835764"/>
            <a:chOff x="6382823" y="2270316"/>
            <a:chExt cx="1810822" cy="835764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C0BD28-4D09-AE01-3971-80FD3B567A2D}"/>
                </a:ext>
              </a:extLst>
            </p:cNvPr>
            <p:cNvSpPr/>
            <p:nvPr/>
          </p:nvSpPr>
          <p:spPr>
            <a:xfrm>
              <a:off x="6382823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BC46545-009D-2041-6542-AAC78FC200AE}"/>
                </a:ext>
              </a:extLst>
            </p:cNvPr>
            <p:cNvSpPr/>
            <p:nvPr/>
          </p:nvSpPr>
          <p:spPr>
            <a:xfrm>
              <a:off x="6800705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Refactoring</a:t>
              </a: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B5B1E-588E-9629-A540-527953F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40ABC-1A80-E577-F462-1460D62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99C2F-7AE1-6530-3C39-CCFB970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BE00E35C-3BFF-5BC8-E77C-E18AFF8FEAA9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880F66A8-D9FA-F02F-0F0D-8F529AFEC34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D49D2A77-8DDB-CCFC-CB38-6DFF5CE8C14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79465B85-ADB9-3683-E958-1C44F7820F3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7459F695-6362-3285-E1CD-15949A497F5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9366A65-9A77-FD3B-8A72-6B22EB5A3F7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96F83C6-3EE9-1DCA-E280-A4CA5CE62CB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8591B0AC-8A6B-3E5C-9BC3-707D6621BD81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9438566-E8C7-0737-39A4-28586C0134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CC65608-EBEC-0964-38D5-22F19BCB3333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2F566C4-A881-E003-40CC-058CBDE37A4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72766418-521A-2E2B-5465-26DE634B4E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C9AF2B-3E46-E7C4-BF1A-DFF1D911B0F5}"/>
              </a:ext>
            </a:extLst>
          </p:cNvPr>
          <p:cNvGrpSpPr/>
          <p:nvPr/>
        </p:nvGrpSpPr>
        <p:grpSpPr>
          <a:xfrm>
            <a:off x="812854" y="3160174"/>
            <a:ext cx="1684267" cy="1328673"/>
            <a:chOff x="812854" y="3160174"/>
            <a:chExt cx="1684267" cy="1328673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10512677-435F-A6A6-733E-BE15306E0F1C}"/>
                </a:ext>
              </a:extLst>
            </p:cNvPr>
            <p:cNvSpPr/>
            <p:nvPr/>
          </p:nvSpPr>
          <p:spPr>
            <a:xfrm>
              <a:off x="812854" y="3653083"/>
              <a:ext cx="1684267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Vergleich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mit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bisheriger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Lösung</a:t>
              </a:r>
              <a:endParaRPr lang="en-GB" sz="1800" kern="12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BB86A9-E0F7-A5D8-776F-07667A4C63ED}"/>
                </a:ext>
              </a:extLst>
            </p:cNvPr>
            <p:cNvGrpSpPr/>
            <p:nvPr/>
          </p:nvGrpSpPr>
          <p:grpSpPr>
            <a:xfrm>
              <a:off x="1482264" y="3160174"/>
              <a:ext cx="345450" cy="428512"/>
              <a:chOff x="1430146" y="3167217"/>
              <a:chExt cx="345450" cy="42851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494B3E3-597E-95B6-6EAD-6EA2EAF7DD3B}"/>
                  </a:ext>
                </a:extLst>
              </p:cNvPr>
              <p:cNvSpPr/>
              <p:nvPr/>
            </p:nvSpPr>
            <p:spPr>
              <a:xfrm rot="5400000">
                <a:off x="1455220" y="3275353"/>
                <a:ext cx="295303" cy="345449"/>
              </a:xfrm>
              <a:custGeom>
                <a:avLst/>
                <a:gdLst>
                  <a:gd name="connsiteX0" fmla="*/ 0 w 295303"/>
                  <a:gd name="connsiteY0" fmla="*/ 69090 h 345449"/>
                  <a:gd name="connsiteX1" fmla="*/ 147652 w 295303"/>
                  <a:gd name="connsiteY1" fmla="*/ 69090 h 345449"/>
                  <a:gd name="connsiteX2" fmla="*/ 147652 w 295303"/>
                  <a:gd name="connsiteY2" fmla="*/ 0 h 345449"/>
                  <a:gd name="connsiteX3" fmla="*/ 295303 w 295303"/>
                  <a:gd name="connsiteY3" fmla="*/ 172725 h 345449"/>
                  <a:gd name="connsiteX4" fmla="*/ 147652 w 295303"/>
                  <a:gd name="connsiteY4" fmla="*/ 345449 h 345449"/>
                  <a:gd name="connsiteX5" fmla="*/ 147652 w 295303"/>
                  <a:gd name="connsiteY5" fmla="*/ 276359 h 345449"/>
                  <a:gd name="connsiteX6" fmla="*/ 0 w 295303"/>
                  <a:gd name="connsiteY6" fmla="*/ 276359 h 345449"/>
                  <a:gd name="connsiteX7" fmla="*/ 0 w 295303"/>
                  <a:gd name="connsiteY7" fmla="*/ 69090 h 34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03" h="345449">
                    <a:moveTo>
                      <a:pt x="0" y="69090"/>
                    </a:moveTo>
                    <a:lnTo>
                      <a:pt x="147652" y="69090"/>
                    </a:lnTo>
                    <a:lnTo>
                      <a:pt x="147652" y="0"/>
                    </a:lnTo>
                    <a:lnTo>
                      <a:pt x="295303" y="172725"/>
                    </a:lnTo>
                    <a:lnTo>
                      <a:pt x="147652" y="345449"/>
                    </a:lnTo>
                    <a:lnTo>
                      <a:pt x="147652" y="276359"/>
                    </a:lnTo>
                    <a:lnTo>
                      <a:pt x="0" y="276359"/>
                    </a:lnTo>
                    <a:lnTo>
                      <a:pt x="0" y="690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9090" rIns="88591" bIns="690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400" kern="120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CCE48BD-D1DE-B36B-8454-CE22F68A3541}"/>
                  </a:ext>
                </a:extLst>
              </p:cNvPr>
              <p:cNvSpPr/>
              <p:nvPr/>
            </p:nvSpPr>
            <p:spPr>
              <a:xfrm rot="16200000">
                <a:off x="1455219" y="3142144"/>
                <a:ext cx="295303" cy="345449"/>
              </a:xfrm>
              <a:custGeom>
                <a:avLst/>
                <a:gdLst>
                  <a:gd name="connsiteX0" fmla="*/ 0 w 295303"/>
                  <a:gd name="connsiteY0" fmla="*/ 69090 h 345449"/>
                  <a:gd name="connsiteX1" fmla="*/ 147652 w 295303"/>
                  <a:gd name="connsiteY1" fmla="*/ 69090 h 345449"/>
                  <a:gd name="connsiteX2" fmla="*/ 147652 w 295303"/>
                  <a:gd name="connsiteY2" fmla="*/ 0 h 345449"/>
                  <a:gd name="connsiteX3" fmla="*/ 295303 w 295303"/>
                  <a:gd name="connsiteY3" fmla="*/ 172725 h 345449"/>
                  <a:gd name="connsiteX4" fmla="*/ 147652 w 295303"/>
                  <a:gd name="connsiteY4" fmla="*/ 345449 h 345449"/>
                  <a:gd name="connsiteX5" fmla="*/ 147652 w 295303"/>
                  <a:gd name="connsiteY5" fmla="*/ 276359 h 345449"/>
                  <a:gd name="connsiteX6" fmla="*/ 0 w 295303"/>
                  <a:gd name="connsiteY6" fmla="*/ 276359 h 345449"/>
                  <a:gd name="connsiteX7" fmla="*/ 0 w 295303"/>
                  <a:gd name="connsiteY7" fmla="*/ 69090 h 34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03" h="345449">
                    <a:moveTo>
                      <a:pt x="0" y="69090"/>
                    </a:moveTo>
                    <a:lnTo>
                      <a:pt x="147652" y="69090"/>
                    </a:lnTo>
                    <a:lnTo>
                      <a:pt x="147652" y="0"/>
                    </a:lnTo>
                    <a:lnTo>
                      <a:pt x="295303" y="172725"/>
                    </a:lnTo>
                    <a:lnTo>
                      <a:pt x="147652" y="345449"/>
                    </a:lnTo>
                    <a:lnTo>
                      <a:pt x="147652" y="276359"/>
                    </a:lnTo>
                    <a:lnTo>
                      <a:pt x="0" y="276359"/>
                    </a:lnTo>
                    <a:lnTo>
                      <a:pt x="0" y="690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9090" rIns="88591" bIns="690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4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8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5AB2D-952E-0749-E788-A23D537C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Testen, da Extraktion Fallabhängig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94D16-F8B0-3617-E921-C98EE94C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C537D-E8B5-6C19-EF53-65EBC501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F510E-D814-71B7-0F9E-C50BD2F4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E3A1E5D-75D5-9E6B-6948-68DA8B09718B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B7BF8585-4270-C260-6B38-CD9CA9528FDC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6A586B42-232B-22FB-2F28-66D00B33964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F93AF856-1195-542E-D3B8-2744F13C6497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05C266BA-1DE5-458C-91FF-D648D2DC2FD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D63A400F-F523-54EF-2912-9813310EC0B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9EA1B857-5998-5AF5-A686-32E3442A9377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D2B14ED7-E6CE-17E9-92C5-8D43520C46E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23D3FD1A-1213-2093-755A-37389E1BA97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B9F071C-4C56-2409-0009-860D127E7BB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9DCE7AA8-11B1-DEB8-A927-594CEC23B91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8E140B2-076D-D271-06E5-C5EA6365762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7BCE955-5B2A-F0A4-DACF-2D2C5453991D}"/>
              </a:ext>
            </a:extLst>
          </p:cNvPr>
          <p:cNvSpPr txBox="1">
            <a:spLocks/>
          </p:cNvSpPr>
          <p:nvPr/>
        </p:nvSpPr>
        <p:spPr>
          <a:xfrm>
            <a:off x="439397" y="3165897"/>
            <a:ext cx="8343900" cy="1567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Wann ist eine Struktur wiederverwendbar?</a:t>
            </a:r>
          </a:p>
          <a:p>
            <a:endParaRPr lang="en-DE" dirty="0"/>
          </a:p>
          <a:p>
            <a:pPr lvl="1">
              <a:buFont typeface="Wingdings" pitchFamily="2" charset="2"/>
              <a:buChar char="Ø"/>
            </a:pPr>
            <a:r>
              <a:rPr lang="en-DE" dirty="0"/>
              <a:t>Sowohl für OO-Programmiersprachen (Java, Python) als auch nicht OO-Programmiersprachen (Python, C++) wiederverwendbar</a:t>
            </a:r>
          </a:p>
          <a:p>
            <a:pPr lvl="1">
              <a:buFont typeface="Wingdings" pitchFamily="2" charset="2"/>
              <a:buChar char="Ø"/>
            </a:pPr>
            <a:r>
              <a:rPr lang="en-DE" dirty="0"/>
              <a:t>Fokus des Refactoring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70337AC-FF88-10B7-7778-EB08B7D32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467776"/>
              </p:ext>
            </p:extLst>
          </p:nvPr>
        </p:nvGraphicFramePr>
        <p:xfrm>
          <a:off x="4028860" y="1133633"/>
          <a:ext cx="2950316" cy="1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A7EA5-3A1D-6BF1-6D6A-4401F3BC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5476B-2E4B-2F84-8F87-87CC5921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E46AA-C347-F260-0582-D8518A5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566A80-2211-918A-EA12-BC79CB9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ArDoCo</a:t>
            </a:r>
            <a:r>
              <a:rPr lang="de-DE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C3C23-8436-799A-A711-CE47E423016E}"/>
              </a:ext>
            </a:extLst>
          </p:cNvPr>
          <p:cNvSpPr txBox="1"/>
          <p:nvPr/>
        </p:nvSpPr>
        <p:spPr>
          <a:xfrm>
            <a:off x="296234" y="88879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Architecture Documentation Consistency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03F02-9B4D-7096-3621-655F42C28EBC}"/>
              </a:ext>
            </a:extLst>
          </p:cNvPr>
          <p:cNvGrpSpPr/>
          <p:nvPr/>
        </p:nvGrpSpPr>
        <p:grpSpPr>
          <a:xfrm>
            <a:off x="1227730" y="1514091"/>
            <a:ext cx="6976303" cy="2800248"/>
            <a:chOff x="1227730" y="1514091"/>
            <a:chExt cx="6976303" cy="2800248"/>
          </a:xfrm>
        </p:grpSpPr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86ECC9B5-6B32-BC89-1835-795DDE3C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3994" y="2095509"/>
              <a:ext cx="1430039" cy="143003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E7914CC-A177-ABC7-7F0E-E79A16175A68}"/>
                </a:ext>
              </a:extLst>
            </p:cNvPr>
            <p:cNvGrpSpPr/>
            <p:nvPr/>
          </p:nvGrpSpPr>
          <p:grpSpPr>
            <a:xfrm>
              <a:off x="1227730" y="1514091"/>
              <a:ext cx="988996" cy="2800248"/>
              <a:chOff x="1227730" y="1514091"/>
              <a:chExt cx="988996" cy="2800248"/>
            </a:xfrm>
          </p:grpSpPr>
          <p:pic>
            <p:nvPicPr>
              <p:cNvPr id="13" name="Picture 12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11A90DA4-5D90-AD3A-4330-2E4C80C38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730" y="3325343"/>
                <a:ext cx="988996" cy="988996"/>
              </a:xfrm>
              <a:prstGeom prst="rect">
                <a:avLst/>
              </a:prstGeom>
            </p:spPr>
          </p:pic>
          <p:pic>
            <p:nvPicPr>
              <p:cNvPr id="38" name="Graphic 37" descr="Web design outline">
                <a:extLst>
                  <a:ext uri="{FF2B5EF4-FFF2-40B4-BE49-F238E27FC236}">
                    <a16:creationId xmlns:a16="http://schemas.microsoft.com/office/drawing/2014/main" id="{6727C9C1-D2ED-FD18-9EF6-EE768F3A1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27730" y="1514091"/>
                <a:ext cx="988996" cy="988996"/>
              </a:xfrm>
              <a:prstGeom prst="rect">
                <a:avLst/>
              </a:prstGeom>
            </p:spPr>
          </p:pic>
        </p:grpSp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06E1902-6506-1D5B-714A-7C4863C4DC4F}"/>
              </a:ext>
            </a:extLst>
          </p:cNvPr>
          <p:cNvSpPr/>
          <p:nvPr/>
        </p:nvSpPr>
        <p:spPr>
          <a:xfrm rot="1005956">
            <a:off x="2852902" y="22211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B3EFF-D789-D21B-13CC-0467E5A1813E}"/>
              </a:ext>
            </a:extLst>
          </p:cNvPr>
          <p:cNvGrpSpPr/>
          <p:nvPr/>
        </p:nvGrpSpPr>
        <p:grpSpPr>
          <a:xfrm>
            <a:off x="2878937" y="2259934"/>
            <a:ext cx="3453077" cy="1307725"/>
            <a:chOff x="2878937" y="2259934"/>
            <a:chExt cx="3453077" cy="1307725"/>
          </a:xfrm>
        </p:grpSpPr>
        <p:pic>
          <p:nvPicPr>
            <p:cNvPr id="10" name="Picture 9" descr="A cartoon of an owl holding a paper&#10;&#10;AI-generated content may be incorrect.">
              <a:extLst>
                <a:ext uri="{FF2B5EF4-FFF2-40B4-BE49-F238E27FC236}">
                  <a16:creationId xmlns:a16="http://schemas.microsoft.com/office/drawing/2014/main" id="{FF0BD6ED-C897-0165-B250-E592022D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703" y="2259934"/>
              <a:ext cx="922674" cy="1153343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A9EC2A2-036F-8117-5EE3-61A647CBA461}"/>
                </a:ext>
              </a:extLst>
            </p:cNvPr>
            <p:cNvSpPr/>
            <p:nvPr/>
          </p:nvSpPr>
          <p:spPr>
            <a:xfrm rot="10800000">
              <a:off x="5353606" y="2615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B83F42E-5B99-A44A-7D76-71DF0D0AB4CE}"/>
                </a:ext>
              </a:extLst>
            </p:cNvPr>
            <p:cNvSpPr/>
            <p:nvPr/>
          </p:nvSpPr>
          <p:spPr>
            <a:xfrm rot="-1020000">
              <a:off x="2878937" y="308302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5F4138-19FD-59A8-5371-84D2672512B0}"/>
              </a:ext>
            </a:extLst>
          </p:cNvPr>
          <p:cNvGrpSpPr/>
          <p:nvPr/>
        </p:nvGrpSpPr>
        <p:grpSpPr>
          <a:xfrm>
            <a:off x="987203" y="1744223"/>
            <a:ext cx="4262683" cy="1293900"/>
            <a:chOff x="987203" y="1744223"/>
            <a:chExt cx="4262683" cy="12939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46479B-80F5-3369-48D9-FF87155B42E6}"/>
                </a:ext>
              </a:extLst>
            </p:cNvPr>
            <p:cNvSpPr/>
            <p:nvPr/>
          </p:nvSpPr>
          <p:spPr>
            <a:xfrm rot="1028537">
              <a:off x="987203" y="1744223"/>
              <a:ext cx="4262683" cy="12939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02B442-8F4F-0FC5-1B3D-B78B3FBEB42C}"/>
                </a:ext>
              </a:extLst>
            </p:cNvPr>
            <p:cNvSpPr/>
            <p:nvPr/>
          </p:nvSpPr>
          <p:spPr>
            <a:xfrm rot="1005956">
              <a:off x="2192335" y="2115684"/>
              <a:ext cx="1973797" cy="6099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Code Extraktion</a:t>
              </a:r>
            </a:p>
          </p:txBody>
        </p:sp>
      </p:grp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56B24417-4338-5261-67AC-BA476D6AEC2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31A54A2-0B1A-448E-2320-8E25E494255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F270A205-0B6E-F97D-0C26-F0FC1646714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28A1EBA8-4049-C3E0-D657-FB365AD3A5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F87AE829-EDDB-CC74-100E-E07276ADD351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2523928C-906C-EFDB-9D56-0BA79291D47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671D7642-9FCA-2D18-686A-7BC41489221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TextBox 55">
              <a:extLst>
                <a:ext uri="{FF2B5EF4-FFF2-40B4-BE49-F238E27FC236}">
                  <a16:creationId xmlns:a16="http://schemas.microsoft.com/office/drawing/2014/main" id="{6CAEA851-8C06-23BE-9447-1BBC2E0D89F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74">
              <a:extLst>
                <a:ext uri="{FF2B5EF4-FFF2-40B4-BE49-F238E27FC236}">
                  <a16:creationId xmlns:a16="http://schemas.microsoft.com/office/drawing/2014/main" id="{188D6D67-8A11-0FA1-53EB-7387CBB348E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TextBox 55">
              <a:extLst>
                <a:ext uri="{FF2B5EF4-FFF2-40B4-BE49-F238E27FC236}">
                  <a16:creationId xmlns:a16="http://schemas.microsoft.com/office/drawing/2014/main" id="{9FE4B2F6-0F20-5B22-4224-6027459BFCF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74">
              <a:extLst>
                <a:ext uri="{FF2B5EF4-FFF2-40B4-BE49-F238E27FC236}">
                  <a16:creationId xmlns:a16="http://schemas.microsoft.com/office/drawing/2014/main" id="{62585E9D-1A79-0F96-C829-5E8F22F1D40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2B82F2B2-B44E-CA83-998C-20CEB619DA2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7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7F2B-1A38-3353-4F75-BDC59098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7D6A7-390C-86FE-A348-CD09312F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DDC7F-2317-DDF0-7784-2BC94BD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431728-2E38-E568-9A47-FE4046BB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B4DB6A-4401-7FBA-5B77-AFF3719F9CBA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0A6B5D8-2E08-07E9-F493-D5065E57767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31DC07A-22ED-C1B8-39C0-A1F3AEC13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2BE3F4-B824-A8D9-2BF1-B059A7D2ECC2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76FE3C-770B-D6B9-41E0-145453A21D8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27A439F-96F3-5E4D-98E8-C365D2BA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944691-AD09-EB85-0344-96094946EED8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F50486A-0091-9BAA-35FE-B59E79679B49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9756A931-6FB2-B7C9-6A6F-01FBF81D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0583B8-EEF9-728D-00D4-1F1C261BD34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6FAF0F80-BE30-89B8-83E1-C5E82A9086C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B8D18FA-D4CC-D946-9BEB-6C5B07072AD3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B4FFE579-5EA6-BA72-DABA-A458938C43E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FC248FBD-600E-1A6D-5B31-2FA2C14A481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0FF742A-FBA4-681C-8E94-AAE4768CF3B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2747354-FC87-2605-0A49-A5274BE49D1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EF53F76-91C3-1F70-9E93-0E7AE0BA07A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725B0D4-F1AC-071C-E797-D71B501929A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7D6BC8FE-3EBB-90F5-368B-7986F3EDFE4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17067D8-66EE-C080-A25E-9AB9BB0321F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71CD8EC2-9A22-645A-0921-72A51E07B30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FA3827B8-BDED-61FD-5ADA-6C8AA8DFD2D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0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8DB02-AEA8-3200-3961-7B493251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BED8D0-BCE6-DD49-F470-1F0B58AF3728}"/>
              </a:ext>
            </a:extLst>
          </p:cNvPr>
          <p:cNvSpPr/>
          <p:nvPr/>
        </p:nvSpPr>
        <p:spPr>
          <a:xfrm>
            <a:off x="4642208" y="1398046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9736"/>
                  </a:schemeClr>
                </a:solidFill>
              </a:rPr>
              <a:t>Nein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064C1-4CCD-4491-926F-0EC14B891125}"/>
              </a:ext>
            </a:extLst>
          </p:cNvPr>
          <p:cNvSpPr txBox="1"/>
          <p:nvPr/>
        </p:nvSpPr>
        <p:spPr>
          <a:xfrm>
            <a:off x="4660086" y="1721060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Einarbeiten in ANTLR Extraktion von jeweiliger Programmiersprache braucht am meisten Zeit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D1353F-0FA3-0209-C67F-8E588D2AF201}"/>
              </a:ext>
            </a:extLst>
          </p:cNvPr>
          <p:cNvSpPr/>
          <p:nvPr/>
        </p:nvSpPr>
        <p:spPr>
          <a:xfrm>
            <a:off x="182793" y="1398046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Ja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9EBAF-AA92-22FB-E3E3-6C27D0111690}"/>
              </a:ext>
            </a:extLst>
          </p:cNvPr>
          <p:cNvSpPr txBox="1"/>
          <p:nvPr/>
        </p:nvSpPr>
        <p:spPr>
          <a:xfrm>
            <a:off x="200671" y="1721060"/>
            <a:ext cx="4283242" cy="1702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Geschwindigkeit der Umsetzung mit jeder Programmiersprache messbar schneller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(durch Refactoring noch schneller)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A00D75-A46D-E1CF-E466-1163B839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B6C239-84CA-3020-9DFF-634DD526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9E56E0-3D91-C0FF-3C5A-95FD07A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Leicht Erweiterbar?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479F7A9-DEDE-762D-6487-66AA55F8691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CDEE4A87-8F0C-17BA-74D7-E8F70FE0711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E5A9B398-9077-F312-316F-BC3ABA5B9FC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5F6DAFBF-8DE2-AB6F-4322-4C98BB8C9419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2EF809-3322-A97F-8369-32886C79C7A8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FE444B3C-593E-0E17-E13F-76DCE01B36B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8B500F8D-37C6-61B8-82D6-6390D716A9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CBAB92BA-9E2E-5054-7A81-B763E6EB6680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85AE5FC2-029F-82DB-0C0E-709A648E957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A9EFEAE6-BA0B-C637-3193-7331372BEA0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D7B3FFC0-667A-DC4C-39E7-F00139AEB72C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67D54AFF-BD4E-F3C5-F913-491E382443E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9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8AB55-E6FC-B651-8807-F9EA5781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”Responding to change over following a plan” – Agiles Manifesto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923A6-286F-56D6-6018-61234006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4D45F-E1A3-3472-9491-AFD04C05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202107-5111-E30E-8006-D84B7D0F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7BBE276E-066D-D8F5-BF51-36165AFC055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2FF94409-EABC-BFD8-D048-6878C16932B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FB51CC86-1A52-A3DF-6A21-A42D0215826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EC9C07B-CA83-B4C4-7B84-FB97DAD3FEB3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85428B77-DC9A-B390-12DB-300FCDAC07F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F14E549B-69A4-E47E-332E-6844B30DAF86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D2761E91-D842-C754-426C-DAFCE0705BC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278C4-1708-4D30-A564-D2F67C04786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29D6E0C-0D97-C2BC-9000-19BD7AF6D8AC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13F283D7-8F53-9B6F-4300-8E68747BA0D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16321394-63C6-DFCA-D2C4-6D1AF1CD975B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FAAFFD57-539E-9C92-FC65-C93DFE6B587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71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FC65-843F-67C6-7C8B-D1C70FF1B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8CA1C-9527-A9AF-5D0C-68388BB3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3FD4-E350-4A72-1BA7-5A041745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7BB193-2F5A-C5C8-F0A5-2A6628F6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Architektur vorher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71809C1D-EEE2-FAFB-622C-A2D5DE9D30E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15DD611A-9179-1C2A-7115-A2704E99D9F0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7747321C-B1D5-C8BE-85C0-B484D6FF6AB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74D933C6-1CDF-4A1C-4DB4-E4509646C3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930748D9-6210-23C4-4F49-59057E6D0D5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FD73F8A8-7ABC-FEFB-97B6-D3103F1D59E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BAC2863D-754B-1BF9-48D5-02E346B328E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EB0BA83F-ECC9-8AF1-6D81-25754CA66F2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E6A6D3D-8745-EDA4-F519-605B2E622E11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C0CF4C7F-FD69-33AB-15D6-3BD057008A9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B8E67169-F69A-0B89-1A6A-FAD05E4213D2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391B65C-63B8-2043-FB80-F8FD3A0F568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diagram of a company&#10;&#10;AI-generated content may be incorrect.">
            <a:extLst>
              <a:ext uri="{FF2B5EF4-FFF2-40B4-BE49-F238E27FC236}">
                <a16:creationId xmlns:a16="http://schemas.microsoft.com/office/drawing/2014/main" id="{0779649D-B6ED-C696-11E4-A91E2CBB5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4" y="1035054"/>
            <a:ext cx="5571767" cy="36448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BF0F24-FF2C-CDE3-4D5B-8BA0121636FC}"/>
              </a:ext>
            </a:extLst>
          </p:cNvPr>
          <p:cNvSpPr/>
          <p:nvPr/>
        </p:nvSpPr>
        <p:spPr>
          <a:xfrm>
            <a:off x="5005137" y="872233"/>
            <a:ext cx="914400" cy="12315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1F8AE111-DC20-FC52-B3E4-31F69B916096}"/>
              </a:ext>
            </a:extLst>
          </p:cNvPr>
          <p:cNvSpPr/>
          <p:nvPr/>
        </p:nvSpPr>
        <p:spPr>
          <a:xfrm>
            <a:off x="1445950" y="1035054"/>
            <a:ext cx="5009852" cy="3713769"/>
          </a:xfrm>
          <a:prstGeom prst="snip1Rect">
            <a:avLst>
              <a:gd name="adj" fmla="val 50000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13700-090B-0E9D-B6F0-A30494E3235C}"/>
              </a:ext>
            </a:extLst>
          </p:cNvPr>
          <p:cNvSpPr/>
          <p:nvPr/>
        </p:nvSpPr>
        <p:spPr>
          <a:xfrm>
            <a:off x="5919537" y="1608794"/>
            <a:ext cx="1345641" cy="8456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7C8BA-1877-EF3C-33C3-146AC502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EC46D-C7AF-C2C2-F42B-E84A389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7019-03C4-A5C4-4DDF-6779F782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877B06-3D25-FA36-F219-6A252A91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Architektur nachher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5E12A4B-F95B-B9FB-CE8E-B7712A6609A2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0A9DC3A0-99BA-277F-78FE-8CC10994D4B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E43A9AF8-54ED-9DDD-47AF-AD4C81B486A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D65206D-29FD-A930-8182-8FDB5EF7C7C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F0E924C8-5A8A-9BDB-3FAC-A881B0E7BCE2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5DC50856-6085-4F46-9578-36FD964F1BAF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9D3CAD0-D1F3-6573-0062-B37F27642F5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92873EF-41D3-3627-CFAF-BE9FD244AB2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E1F1130-CD3F-8847-4A89-306BE922E421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81898142-F2E0-BC36-E9D4-C5F33CA4A99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F0A45A7B-DDFC-F585-C446-F3E7DED3291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AFDFCAB-BA8E-DDC6-2961-0C406197FD7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Picture 18" descr="A diagram of a company&#10;&#10;AI-generated content may be incorrect.">
            <a:extLst>
              <a:ext uri="{FF2B5EF4-FFF2-40B4-BE49-F238E27FC236}">
                <a16:creationId xmlns:a16="http://schemas.microsoft.com/office/drawing/2014/main" id="{7DE9B6CD-69F9-B20A-CFF8-3195F049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" y="1309705"/>
            <a:ext cx="9029490" cy="30039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96C88E4-DFC9-3939-6D97-DAD7DBB43CF3}"/>
              </a:ext>
            </a:extLst>
          </p:cNvPr>
          <p:cNvSpPr/>
          <p:nvPr/>
        </p:nvSpPr>
        <p:spPr>
          <a:xfrm>
            <a:off x="3458219" y="1188491"/>
            <a:ext cx="1870051" cy="180909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DA949D-129B-D52A-2261-BC20ACD0F51D}"/>
              </a:ext>
            </a:extLst>
          </p:cNvPr>
          <p:cNvSpPr/>
          <p:nvPr/>
        </p:nvSpPr>
        <p:spPr>
          <a:xfrm>
            <a:off x="11819" y="1675527"/>
            <a:ext cx="3286340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0E5217-DE1E-829C-2DB1-D890DAC17C04}"/>
              </a:ext>
            </a:extLst>
          </p:cNvPr>
          <p:cNvSpPr/>
          <p:nvPr/>
        </p:nvSpPr>
        <p:spPr>
          <a:xfrm>
            <a:off x="2292640" y="3165512"/>
            <a:ext cx="3286340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9CEE3-310F-11A5-FC26-5228E6AB19EA}"/>
              </a:ext>
            </a:extLst>
          </p:cNvPr>
          <p:cNvSpPr/>
          <p:nvPr/>
        </p:nvSpPr>
        <p:spPr>
          <a:xfrm>
            <a:off x="5172595" y="1851742"/>
            <a:ext cx="3959585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C757A-D42E-0298-534E-27A53399A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D32B8E-8642-070C-55EE-CAFF68F2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”Responding to change over following a plan” – Agiles Manifesto</a:t>
            </a:r>
          </a:p>
          <a:p>
            <a:r>
              <a:rPr lang="en-DE" dirty="0"/>
              <a:t>Es gibt nicht DIE Lösung, viel mehr Abwägen von Möglichkeiten</a:t>
            </a:r>
          </a:p>
          <a:p>
            <a:r>
              <a:rPr lang="en-DE" dirty="0"/>
              <a:t>Entscheidungen nicht vertagen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6520D-E386-1067-E80A-D67BC3A5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EDB3-927C-E0C9-84DE-6D0AAB5B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64735-D5D5-69AB-ACFE-699CD1D9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A454C273-5C37-80B3-90A5-D7315A093E6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E785D80B-C418-B11E-46C1-E1D7F7D6DD1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2115CE2A-DC4C-359D-99A5-2870E5EF388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2B7280B-D8AC-E752-4F49-442B43C0586F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567B0E4B-441E-872E-5687-68E3B33C423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59EDE82-1EAE-EB53-5F13-AA37CEC7CA1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F664089B-1A18-5F28-CB6E-720C7E6CC0E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141C1E4E-8515-98D5-F224-921F12385773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D4FDF55-414D-01A9-FDEF-A48D87144BD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555F335-085A-6F82-FCFA-BD1AAE20493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DC92A319-F323-0342-19AB-99519FBE1DD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F2A117A-7921-352B-329C-4B03957D3EF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36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9DEF-98BA-B08B-42BB-3A82B360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47D6DF-F65C-B88D-4D30-C8E71B3BD38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E5E122-78B2-439B-5177-F9D88B81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ADD76-FCE7-42B6-EA47-18D88F4E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B8A274-98FB-9535-915B-A18664C9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44" name="Graphic 43" descr="Tools with solid fill">
            <a:extLst>
              <a:ext uri="{FF2B5EF4-FFF2-40B4-BE49-F238E27FC236}">
                <a16:creationId xmlns:a16="http://schemas.microsoft.com/office/drawing/2014/main" id="{73BEDE6A-0285-14A1-4D6C-540D3C86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4853" y="2751343"/>
            <a:ext cx="646331" cy="646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D6BB9-ECD1-052B-419E-B5C50311494A}"/>
              </a:ext>
            </a:extLst>
          </p:cNvPr>
          <p:cNvSpPr txBox="1"/>
          <p:nvPr/>
        </p:nvSpPr>
        <p:spPr>
          <a:xfrm>
            <a:off x="1927376" y="39930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E8674A8-20A9-B568-896F-A17E39139DA2}"/>
              </a:ext>
            </a:extLst>
          </p:cNvPr>
          <p:cNvSpPr/>
          <p:nvPr/>
        </p:nvSpPr>
        <p:spPr>
          <a:xfrm>
            <a:off x="6430058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CB800-EB53-95CD-C560-B8F9E1539F48}"/>
              </a:ext>
            </a:extLst>
          </p:cNvPr>
          <p:cNvSpPr txBox="1"/>
          <p:nvPr/>
        </p:nvSpPr>
        <p:spPr>
          <a:xfrm>
            <a:off x="6636910" y="3045986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C++</a:t>
            </a:r>
          </a:p>
        </p:txBody>
      </p:sp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D64A3F86-9860-26A2-9B31-4E165690B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05600" y="2010045"/>
            <a:ext cx="646331" cy="64633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B70921-7235-540C-D4BC-67CB12435B53}"/>
              </a:ext>
            </a:extLst>
          </p:cNvPr>
          <p:cNvSpPr/>
          <p:nvPr/>
        </p:nvSpPr>
        <p:spPr>
          <a:xfrm>
            <a:off x="3295194" y="1822102"/>
            <a:ext cx="2553611" cy="21121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Architektur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B4C66-A212-D13F-5CE1-B8865140F5D6}"/>
              </a:ext>
            </a:extLst>
          </p:cNvPr>
          <p:cNvSpPr txBox="1"/>
          <p:nvPr/>
        </p:nvSpPr>
        <p:spPr>
          <a:xfrm>
            <a:off x="3484890" y="3075238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Specific Storage</a:t>
            </a:r>
          </a:p>
        </p:txBody>
      </p:sp>
      <p:pic>
        <p:nvPicPr>
          <p:cNvPr id="13" name="Graphic 12" descr="Architecture with solid fill">
            <a:extLst>
              <a:ext uri="{FF2B5EF4-FFF2-40B4-BE49-F238E27FC236}">
                <a16:creationId xmlns:a16="http://schemas.microsoft.com/office/drawing/2014/main" id="{FCD775CA-B2B5-8430-0102-25A39A801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38302" y="1999769"/>
            <a:ext cx="646331" cy="64633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C44F6-177F-3639-F268-E38AAE72CFA7}"/>
              </a:ext>
            </a:extLst>
          </p:cNvPr>
          <p:cNvSpPr/>
          <p:nvPr/>
        </p:nvSpPr>
        <p:spPr>
          <a:xfrm>
            <a:off x="916525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Tool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35AEB-92FB-0122-49AA-6DDCA2C57191}"/>
              </a:ext>
            </a:extLst>
          </p:cNvPr>
          <p:cNvSpPr txBox="1"/>
          <p:nvPr/>
        </p:nvSpPr>
        <p:spPr>
          <a:xfrm>
            <a:off x="1133250" y="32137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pic>
        <p:nvPicPr>
          <p:cNvPr id="19" name="Graphic 18" descr="Programmer male with solid fill">
            <a:extLst>
              <a:ext uri="{FF2B5EF4-FFF2-40B4-BE49-F238E27FC236}">
                <a16:creationId xmlns:a16="http://schemas.microsoft.com/office/drawing/2014/main" id="{BD4FFFA9-29C5-ED53-E943-827E77380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92067" y="2010045"/>
            <a:ext cx="646331" cy="64633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2B5B09-39FF-2338-4841-039720AC4A73}"/>
              </a:ext>
            </a:extLst>
          </p:cNvPr>
          <p:cNvSpPr/>
          <p:nvPr/>
        </p:nvSpPr>
        <p:spPr>
          <a:xfrm>
            <a:off x="1654988" y="4048499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Plan wichtig, aber Änderungen in Ordnung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Es gibt nicht die EINE richtige Lösung</a:t>
            </a:r>
          </a:p>
        </p:txBody>
      </p: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9941A89B-8C07-CB63-C11D-A6B04DC4AA1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40D200DE-FDF3-F572-DFFE-FE2A2362E0DF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31A18532-33D3-862B-CAFB-850E5B0CFB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8AEA5C88-3D64-89BD-705E-D0F1224CFB5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1C5273C7-33C6-B87B-3B86-D73B10AE0C9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85ACEBAD-E38A-EE41-3430-4B447598720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4D9EE334-E2E1-1EC1-CEF3-0602369735D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TextBox 55">
              <a:extLst>
                <a:ext uri="{FF2B5EF4-FFF2-40B4-BE49-F238E27FC236}">
                  <a16:creationId xmlns:a16="http://schemas.microsoft.com/office/drawing/2014/main" id="{CA5FDDBD-E400-D6A2-85DA-7392FD94773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D4ECB2D3-8D1F-6E44-056C-0D3164EFB3F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5E5BA895-8004-5A88-E5A3-3DCC36FC4BC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AAB80ECB-B840-56EB-8325-608295D2A7C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1B44A1B5-EE3F-1888-4448-C380FD56865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2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CB1-01B9-65F7-4ACB-D5B78B1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D48993-4DE5-06D7-3780-758A022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C1CF9-D01F-12E1-7E4F-DA680A09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BB1796-9FF6-1128-332C-72F3252E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pic>
        <p:nvPicPr>
          <p:cNvPr id="38" name="Graphic 37" descr="Web design outline">
            <a:extLst>
              <a:ext uri="{FF2B5EF4-FFF2-40B4-BE49-F238E27FC236}">
                <a16:creationId xmlns:a16="http://schemas.microsoft.com/office/drawing/2014/main" id="{A691A394-9368-F4A7-AE9A-FFC92950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DB7504D-64AE-1D6B-5402-754DF7C97B99}"/>
              </a:ext>
            </a:extLst>
          </p:cNvPr>
          <p:cNvSpPr/>
          <p:nvPr/>
        </p:nvSpPr>
        <p:spPr>
          <a:xfrm>
            <a:off x="2336827" y="23302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32751-E5BE-996A-F57E-0438DDD8338A}"/>
              </a:ext>
            </a:extLst>
          </p:cNvPr>
          <p:cNvSpPr txBox="1"/>
          <p:nvPr/>
        </p:nvSpPr>
        <p:spPr>
          <a:xfrm>
            <a:off x="805122" y="28823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Java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B528E-A425-7EB5-8D78-5138407257E5}"/>
              </a:ext>
            </a:extLst>
          </p:cNvPr>
          <p:cNvGrpSpPr/>
          <p:nvPr/>
        </p:nvGrpSpPr>
        <p:grpSpPr>
          <a:xfrm>
            <a:off x="5706667" y="2078046"/>
            <a:ext cx="2668622" cy="988996"/>
            <a:chOff x="5706667" y="2078046"/>
            <a:chExt cx="2668622" cy="98899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5FAA24-0743-11F1-EEE1-CD7D256E89BC}"/>
                </a:ext>
              </a:extLst>
            </p:cNvPr>
            <p:cNvSpPr/>
            <p:nvPr/>
          </p:nvSpPr>
          <p:spPr>
            <a:xfrm rot="10800000">
              <a:off x="5706667" y="2331022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13" name="Graphic 12" descr="Web design outline">
              <a:extLst>
                <a:ext uri="{FF2B5EF4-FFF2-40B4-BE49-F238E27FC236}">
                  <a16:creationId xmlns:a16="http://schemas.microsoft.com/office/drawing/2014/main" id="{16AADA0F-FBAD-83B4-E443-B0FEDB42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6293" y="2078046"/>
              <a:ext cx="988996" cy="9889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D13851-CBF2-9B70-5DED-0B4652AB5537}"/>
              </a:ext>
            </a:extLst>
          </p:cNvPr>
          <p:cNvGrpSpPr/>
          <p:nvPr/>
        </p:nvGrpSpPr>
        <p:grpSpPr>
          <a:xfrm>
            <a:off x="1973863" y="3133208"/>
            <a:ext cx="2250545" cy="1509131"/>
            <a:chOff x="1843018" y="3339713"/>
            <a:chExt cx="2250545" cy="1509131"/>
          </a:xfrm>
        </p:grpSpPr>
        <p:pic>
          <p:nvPicPr>
            <p:cNvPr id="33" name="Graphic 32" descr="Web design outline">
              <a:extLst>
                <a:ext uri="{FF2B5EF4-FFF2-40B4-BE49-F238E27FC236}">
                  <a16:creationId xmlns:a16="http://schemas.microsoft.com/office/drawing/2014/main" id="{E88B57DD-559F-D381-4724-A65F4379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018" y="3859848"/>
              <a:ext cx="988996" cy="988996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2299AFF-A768-0106-D205-F143C0AF2F88}"/>
                </a:ext>
              </a:extLst>
            </p:cNvPr>
            <p:cNvSpPr/>
            <p:nvPr/>
          </p:nvSpPr>
          <p:spPr>
            <a:xfrm rot="8883725" flipH="1">
              <a:off x="3103014" y="3339713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F3CE54-6877-C1AC-C4C0-4905761AE7A0}"/>
              </a:ext>
            </a:extLst>
          </p:cNvPr>
          <p:cNvGrpSpPr/>
          <p:nvPr/>
        </p:nvGrpSpPr>
        <p:grpSpPr>
          <a:xfrm>
            <a:off x="4992560" y="3114441"/>
            <a:ext cx="2222961" cy="1509131"/>
            <a:chOff x="5163332" y="3239693"/>
            <a:chExt cx="2222961" cy="1509131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33A4BF16-2CFA-7BF9-558B-B6182CD7DBE7}"/>
                </a:ext>
              </a:extLst>
            </p:cNvPr>
            <p:cNvSpPr/>
            <p:nvPr/>
          </p:nvSpPr>
          <p:spPr>
            <a:xfrm rot="12716275">
              <a:off x="5163332" y="3239693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32" name="Graphic 31" descr="Web design outline">
              <a:extLst>
                <a:ext uri="{FF2B5EF4-FFF2-40B4-BE49-F238E27FC236}">
                  <a16:creationId xmlns:a16="http://schemas.microsoft.com/office/drawing/2014/main" id="{C5886520-EE9E-032E-157D-2692E52E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297" y="3759828"/>
              <a:ext cx="988996" cy="9889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A3CB9B-20B4-A29F-251C-EDE1E114A449}"/>
              </a:ext>
            </a:extLst>
          </p:cNvPr>
          <p:cNvGrpSpPr/>
          <p:nvPr/>
        </p:nvGrpSpPr>
        <p:grpSpPr>
          <a:xfrm>
            <a:off x="5031954" y="732877"/>
            <a:ext cx="2094471" cy="1416721"/>
            <a:chOff x="5443561" y="435690"/>
            <a:chExt cx="2094471" cy="1416721"/>
          </a:xfrm>
        </p:grpSpPr>
        <p:pic>
          <p:nvPicPr>
            <p:cNvPr id="36" name="Graphic 35" descr="Web design outline">
              <a:extLst>
                <a:ext uri="{FF2B5EF4-FFF2-40B4-BE49-F238E27FC236}">
                  <a16:creationId xmlns:a16="http://schemas.microsoft.com/office/drawing/2014/main" id="{F7BDE82F-5FA2-E1E0-27DD-44408533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9036" y="435690"/>
              <a:ext cx="988996" cy="988996"/>
            </a:xfrm>
            <a:prstGeom prst="rect">
              <a:avLst/>
            </a:prstGeom>
          </p:spPr>
        </p:pic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F8371DB-9BD6-6665-33E5-6F9AD2DC053E}"/>
                </a:ext>
              </a:extLst>
            </p:cNvPr>
            <p:cNvSpPr/>
            <p:nvPr/>
          </p:nvSpPr>
          <p:spPr>
            <a:xfrm rot="19680000" flipH="1">
              <a:off x="5443561" y="1367779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32190-09B4-335E-ABF7-317433A397A4}"/>
              </a:ext>
            </a:extLst>
          </p:cNvPr>
          <p:cNvGrpSpPr/>
          <p:nvPr/>
        </p:nvGrpSpPr>
        <p:grpSpPr>
          <a:xfrm>
            <a:off x="1889444" y="686672"/>
            <a:ext cx="2222961" cy="1509131"/>
            <a:chOff x="1889444" y="686672"/>
            <a:chExt cx="2222961" cy="1509131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7D2B3D55-D267-413C-1948-193B87751140}"/>
                </a:ext>
              </a:extLst>
            </p:cNvPr>
            <p:cNvSpPr/>
            <p:nvPr/>
          </p:nvSpPr>
          <p:spPr>
            <a:xfrm rot="1916275">
              <a:off x="3133997" y="1711171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1" name="Graphic 40" descr="Web design outline">
              <a:extLst>
                <a:ext uri="{FF2B5EF4-FFF2-40B4-BE49-F238E27FC236}">
                  <a16:creationId xmlns:a16="http://schemas.microsoft.com/office/drawing/2014/main" id="{E405241C-489F-277F-6187-0FD75DFA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9444" y="686672"/>
              <a:ext cx="988996" cy="9889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0D0C69-F90C-97AD-57DA-B228547E07C1}"/>
              </a:ext>
            </a:extLst>
          </p:cNvPr>
          <p:cNvGrpSpPr/>
          <p:nvPr/>
        </p:nvGrpSpPr>
        <p:grpSpPr>
          <a:xfrm>
            <a:off x="2055706" y="777666"/>
            <a:ext cx="5294934" cy="3608449"/>
            <a:chOff x="2055706" y="777666"/>
            <a:chExt cx="5294934" cy="3608449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FF16C78-F202-5C5D-99B9-ED0587EF89CE}"/>
                </a:ext>
              </a:extLst>
            </p:cNvPr>
            <p:cNvSpPr/>
            <p:nvPr/>
          </p:nvSpPr>
          <p:spPr>
            <a:xfrm rot="16200000">
              <a:off x="4297597" y="3331079"/>
              <a:ext cx="476207" cy="18445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5" name="Graphic 44" descr="Web design outline">
              <a:extLst>
                <a:ext uri="{FF2B5EF4-FFF2-40B4-BE49-F238E27FC236}">
                  <a16:creationId xmlns:a16="http://schemas.microsoft.com/office/drawing/2014/main" id="{90B74907-C442-1AE8-8943-5AABB6F8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4908" y="3644528"/>
              <a:ext cx="741587" cy="74158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B2361C-5267-6DCF-76BC-2D0C53364CFC}"/>
                </a:ext>
              </a:extLst>
            </p:cNvPr>
            <p:cNvGrpSpPr/>
            <p:nvPr/>
          </p:nvGrpSpPr>
          <p:grpSpPr>
            <a:xfrm>
              <a:off x="2055706" y="777666"/>
              <a:ext cx="5294934" cy="3134562"/>
              <a:chOff x="2055706" y="777666"/>
              <a:chExt cx="5294934" cy="3134562"/>
            </a:xfrm>
          </p:grpSpPr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12B3B15E-700F-45BB-1D82-EB4ECA491FC9}"/>
                  </a:ext>
                </a:extLst>
              </p:cNvPr>
              <p:cNvSpPr/>
              <p:nvPr/>
            </p:nvSpPr>
            <p:spPr>
              <a:xfrm rot="5400000">
                <a:off x="4297599" y="1649059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3" name="Graphic 42" descr="Web design outline">
                <a:extLst>
                  <a:ext uri="{FF2B5EF4-FFF2-40B4-BE49-F238E27FC236}">
                    <a16:creationId xmlns:a16="http://schemas.microsoft.com/office/drawing/2014/main" id="{5D68BA31-AE0C-1680-C015-E74CFAD49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4908" y="777666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901B566C-1F7B-294C-E4A9-5C8856E4D7E8}"/>
                  </a:ext>
                </a:extLst>
              </p:cNvPr>
              <p:cNvSpPr/>
              <p:nvPr/>
            </p:nvSpPr>
            <p:spPr>
              <a:xfrm rot="19936751">
                <a:off x="2991999" y="3077757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7" name="Graphic 46" descr="Web design outline">
                <a:extLst>
                  <a:ext uri="{FF2B5EF4-FFF2-40B4-BE49-F238E27FC236}">
                    <a16:creationId xmlns:a16="http://schemas.microsoft.com/office/drawing/2014/main" id="{1D5AA31E-1D79-4D5B-D203-7FEF32AEC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0048" y="3170641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595BAD27-125B-45F6-4C27-2617446686B6}"/>
                  </a:ext>
                </a:extLst>
              </p:cNvPr>
              <p:cNvSpPr/>
              <p:nvPr/>
            </p:nvSpPr>
            <p:spPr>
              <a:xfrm rot="1485849">
                <a:off x="2897151" y="2056124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9" name="Graphic 48" descr="Web design outline">
                <a:extLst>
                  <a:ext uri="{FF2B5EF4-FFF2-40B4-BE49-F238E27FC236}">
                    <a16:creationId xmlns:a16="http://schemas.microsoft.com/office/drawing/2014/main" id="{844EDDB7-6DF2-D529-1022-5257FEB1F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5706" y="1617742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DF62AB87-DFC6-CAF3-B5AA-5D6EC7357803}"/>
                  </a:ext>
                </a:extLst>
              </p:cNvPr>
              <p:cNvSpPr/>
              <p:nvPr/>
            </p:nvSpPr>
            <p:spPr>
              <a:xfrm rot="11892561">
                <a:off x="5511316" y="2935420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1" name="Graphic 50" descr="Web design outline">
                <a:extLst>
                  <a:ext uri="{FF2B5EF4-FFF2-40B4-BE49-F238E27FC236}">
                    <a16:creationId xmlns:a16="http://schemas.microsoft.com/office/drawing/2014/main" id="{B46DCCE9-831C-C3B0-85C9-B4FF5A8F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67185" y="2949223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6E4ED3B0-E31C-A0D4-8978-40884CE20B6B}"/>
                  </a:ext>
                </a:extLst>
              </p:cNvPr>
              <p:cNvSpPr/>
              <p:nvPr/>
            </p:nvSpPr>
            <p:spPr>
              <a:xfrm rot="9807489">
                <a:off x="5894711" y="1972211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3" name="Graphic 52" descr="Web design outline">
                <a:extLst>
                  <a:ext uri="{FF2B5EF4-FFF2-40B4-BE49-F238E27FC236}">
                    <a16:creationId xmlns:a16="http://schemas.microsoft.com/office/drawing/2014/main" id="{EB3C333C-E505-7C08-C6E3-9F7A05B1F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09053" y="1564313"/>
                <a:ext cx="741587" cy="741587"/>
              </a:xfrm>
              <a:prstGeom prst="rect">
                <a:avLst/>
              </a:prstGeom>
            </p:spPr>
          </p:pic>
        </p:grpSp>
      </p:grpSp>
      <p:pic>
        <p:nvPicPr>
          <p:cNvPr id="8" name="Picture 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DBDC495A-0BCC-4054-020A-8A915A83E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3" y="1995873"/>
            <a:ext cx="922674" cy="1153343"/>
          </a:xfrm>
          <a:prstGeom prst="rect">
            <a:avLst/>
          </a:prstGeom>
        </p:spPr>
      </p:pic>
      <p:grpSp>
        <p:nvGrpSpPr>
          <p:cNvPr id="28" name="Gruppieren 3">
            <a:extLst>
              <a:ext uri="{FF2B5EF4-FFF2-40B4-BE49-F238E27FC236}">
                <a16:creationId xmlns:a16="http://schemas.microsoft.com/office/drawing/2014/main" id="{67EDF76A-E60B-AF78-C5AB-17EFA0129C0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3509A77B-26B8-8A49-D26F-993B1064BA6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C404FD1B-EE67-5407-9626-0ECFBE07822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F71C874F-0934-6CE5-C468-755F18ED380A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" name="TextBox 74">
              <a:extLst>
                <a:ext uri="{FF2B5EF4-FFF2-40B4-BE49-F238E27FC236}">
                  <a16:creationId xmlns:a16="http://schemas.microsoft.com/office/drawing/2014/main" id="{34B4E79D-7377-25E9-C6E5-DECEE5A317C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5">
              <a:extLst>
                <a:ext uri="{FF2B5EF4-FFF2-40B4-BE49-F238E27FC236}">
                  <a16:creationId xmlns:a16="http://schemas.microsoft.com/office/drawing/2014/main" id="{E1B9932D-70B6-29DA-A49A-C170AA4DE48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74">
              <a:extLst>
                <a:ext uri="{FF2B5EF4-FFF2-40B4-BE49-F238E27FC236}">
                  <a16:creationId xmlns:a16="http://schemas.microsoft.com/office/drawing/2014/main" id="{06AB80FD-F6C5-B144-39C0-68452EE2858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206B9C-EC16-3F27-8FCB-4FEB5798CEB2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74">
              <a:extLst>
                <a:ext uri="{FF2B5EF4-FFF2-40B4-BE49-F238E27FC236}">
                  <a16:creationId xmlns:a16="http://schemas.microsoft.com/office/drawing/2014/main" id="{806759EC-6671-F86E-C990-6D0E7046EE5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E30C9DFB-1E2E-29D2-81CA-771EA007777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74">
              <a:extLst>
                <a:ext uri="{FF2B5EF4-FFF2-40B4-BE49-F238E27FC236}">
                  <a16:creationId xmlns:a16="http://schemas.microsoft.com/office/drawing/2014/main" id="{527DC6C3-8425-24AD-2319-BF565565D4A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5">
              <a:extLst>
                <a:ext uri="{FF2B5EF4-FFF2-40B4-BE49-F238E27FC236}">
                  <a16:creationId xmlns:a16="http://schemas.microsoft.com/office/drawing/2014/main" id="{14D4A32D-E3A6-AE8C-0130-95DAD8D6616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8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938A3-5873-9597-6C19-10764091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B7F0E-C6CE-7506-D3BA-D11A1D31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81F48-4D4B-6324-8C22-E91B4ECE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8B1397-8DB5-9583-A100-8DBCA324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9" name="Gruppieren 3">
            <a:extLst>
              <a:ext uri="{FF2B5EF4-FFF2-40B4-BE49-F238E27FC236}">
                <a16:creationId xmlns:a16="http://schemas.microsoft.com/office/drawing/2014/main" id="{0E9086AD-01BF-7744-E445-6497B5332EF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1DC767BA-DA1E-1939-6B55-6261FAE2C8A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8B49DCA3-E86D-1ADD-AADC-0DB68323B68E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36D9B495-13EC-DB93-E9BD-FE6D5D57CD7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Überblick</a:t>
              </a:r>
              <a:endParaRPr lang="en-US" sz="1200" dirty="0"/>
            </a:p>
          </p:txBody>
        </p:sp>
        <p:sp>
          <p:nvSpPr>
            <p:cNvPr id="25" name="TextBox 74">
              <a:extLst>
                <a:ext uri="{FF2B5EF4-FFF2-40B4-BE49-F238E27FC236}">
                  <a16:creationId xmlns:a16="http://schemas.microsoft.com/office/drawing/2014/main" id="{C038F67F-57D8-B974-CFD2-E97B21D3680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TextBox 55">
              <a:extLst>
                <a:ext uri="{FF2B5EF4-FFF2-40B4-BE49-F238E27FC236}">
                  <a16:creationId xmlns:a16="http://schemas.microsoft.com/office/drawing/2014/main" id="{0DF858D8-6B79-7566-3C74-4E68D353101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74">
              <a:extLst>
                <a:ext uri="{FF2B5EF4-FFF2-40B4-BE49-F238E27FC236}">
                  <a16:creationId xmlns:a16="http://schemas.microsoft.com/office/drawing/2014/main" id="{C1876BEA-C26A-105C-48F6-D21D2BCA1A3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TextBox 55">
              <a:extLst>
                <a:ext uri="{FF2B5EF4-FFF2-40B4-BE49-F238E27FC236}">
                  <a16:creationId xmlns:a16="http://schemas.microsoft.com/office/drawing/2014/main" id="{E6C7CC46-29D7-7782-F85E-5093CC540A4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F4A13521-BC44-5490-FC12-E8B58646FB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6BEFECBC-8F08-6EEE-F3D9-09B3D530764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CAA37535-127E-9C0C-1398-7C195B5B5609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329405C8-F800-0976-E45F-FD4C71046422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43A280-1B8E-F60C-56B3-64A724FDCE6C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D78F11-6B4D-600E-0842-B4FD98A3404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43A5A5C0-E191-C05D-259C-0922C8C3E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EDEE6-C6AA-DCCE-EBD6-1C4B01E61AE5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D13CD6-FD39-A98A-ED8E-446D3C0C593F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5C1FDA94-2271-6C1C-451E-E11D607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EFA4E8-51A1-D5E9-6360-1745368E685B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98EFD49-367A-7A88-6608-1E7714FC4244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71FA62C3-0C02-8D2A-297F-89BA829D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2EEA4E-7747-7479-89F2-307177362CD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</p:spTree>
    <p:extLst>
      <p:ext uri="{BB962C8B-B14F-4D97-AF65-F5344CB8AC3E}">
        <p14:creationId xmlns:p14="http://schemas.microsoft.com/office/powerpoint/2010/main" val="32158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68AE-B2AB-5687-C611-D3DF7357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9DA3B-951C-2A5D-7AF5-29546AEF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7FB5BE-F40A-F3F3-7403-F17ACD7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0E12A6-666E-C356-CD8A-05B07DDE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485466F-534E-39B4-C268-8AA2DA4328D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220367D-C43C-3448-9AC1-B85F795341F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8D37A9B9-5D51-EEF2-D8A4-ABF3B390F619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F4804C-0B68-094C-B0B0-5219BBC57BD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82E02CE2-4F10-00E8-FA46-2699720BB4A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13289286-0398-D494-E4CE-E493BD3CCC9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9BF8F39A-576F-EF46-AF30-9472CE58201F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DC7FA70C-DF45-B9D3-C68F-F2CDCC89670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02B9FCF7-153A-E819-08B5-796FD778283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EF0AC713-4E87-7B51-BBCC-3D5F03AF653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E0B603E6-FD0A-4939-D094-4D0514D2B3F0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16D85F4E-EA40-666A-EA32-32BDB47CA4BE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52969-3662-5BE4-DBD1-C84A7E762958}"/>
              </a:ext>
            </a:extLst>
          </p:cNvPr>
          <p:cNvGrpSpPr/>
          <p:nvPr/>
        </p:nvGrpSpPr>
        <p:grpSpPr>
          <a:xfrm>
            <a:off x="2304608" y="1032729"/>
            <a:ext cx="4580615" cy="992592"/>
            <a:chOff x="2304608" y="1032729"/>
            <a:chExt cx="4580615" cy="992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3C223D-D86D-04EC-66EA-5CB4AEB26ED8}"/>
                </a:ext>
              </a:extLst>
            </p:cNvPr>
            <p:cNvGrpSpPr/>
            <p:nvPr/>
          </p:nvGrpSpPr>
          <p:grpSpPr>
            <a:xfrm>
              <a:off x="2304608" y="1032729"/>
              <a:ext cx="4580615" cy="992592"/>
              <a:chOff x="2304608" y="1032729"/>
              <a:chExt cx="4580615" cy="992592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B7C0018-2DF7-149A-7AC5-509F69BA2CB7}"/>
                  </a:ext>
                </a:extLst>
              </p:cNvPr>
              <p:cNvSpPr/>
              <p:nvPr/>
            </p:nvSpPr>
            <p:spPr>
              <a:xfrm>
                <a:off x="2800903" y="1032729"/>
                <a:ext cx="4084320" cy="992592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relevante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Informationen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mit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wenig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Aufwand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E4D086-7B0E-04D3-E8D3-2F7B36866746}"/>
                  </a:ext>
                </a:extLst>
              </p:cNvPr>
              <p:cNvSpPr/>
              <p:nvPr/>
            </p:nvSpPr>
            <p:spPr>
              <a:xfrm>
                <a:off x="2304608" y="1032730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29" name="Graphic 28" descr="Badge 1 outline">
              <a:extLst>
                <a:ext uri="{FF2B5EF4-FFF2-40B4-BE49-F238E27FC236}">
                  <a16:creationId xmlns:a16="http://schemas.microsoft.com/office/drawing/2014/main" id="{A6A7EA93-0688-D4AA-7BEA-17ED9B9B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9336" y="1073106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E52D56-FF09-5DCA-AE77-403684CCF69B}"/>
              </a:ext>
            </a:extLst>
          </p:cNvPr>
          <p:cNvGrpSpPr/>
          <p:nvPr/>
        </p:nvGrpSpPr>
        <p:grpSpPr>
          <a:xfrm>
            <a:off x="2304608" y="2321615"/>
            <a:ext cx="4580615" cy="992590"/>
            <a:chOff x="2304608" y="2321615"/>
            <a:chExt cx="4580615" cy="992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2B905-D97B-1704-22B8-D25F65870CF9}"/>
                </a:ext>
              </a:extLst>
            </p:cNvPr>
            <p:cNvGrpSpPr/>
            <p:nvPr/>
          </p:nvGrpSpPr>
          <p:grpSpPr>
            <a:xfrm>
              <a:off x="2304608" y="2321615"/>
              <a:ext cx="4580615" cy="992590"/>
              <a:chOff x="2304608" y="2321615"/>
              <a:chExt cx="4580615" cy="99259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C4F13E67-332C-9D4C-80C1-751A953ADF2B}"/>
                  </a:ext>
                </a:extLst>
              </p:cNvPr>
              <p:cNvSpPr/>
              <p:nvPr/>
            </p:nvSpPr>
            <p:spPr>
              <a:xfrm>
                <a:off x="2800903" y="2321615"/>
                <a:ext cx="4084320" cy="992590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0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viele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Programmiersprachen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3B553-A4B1-E241-A51B-C26331900C0C}"/>
                  </a:ext>
                </a:extLst>
              </p:cNvPr>
              <p:cNvSpPr/>
              <p:nvPr/>
            </p:nvSpPr>
            <p:spPr>
              <a:xfrm>
                <a:off x="2304608" y="2321615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/>
              </a:p>
            </p:txBody>
          </p:sp>
        </p:grpSp>
        <p:pic>
          <p:nvPicPr>
            <p:cNvPr id="31" name="Graphic 30" descr="Badge outline">
              <a:extLst>
                <a:ext uri="{FF2B5EF4-FFF2-40B4-BE49-F238E27FC236}">
                  <a16:creationId xmlns:a16="http://schemas.microsoft.com/office/drawing/2014/main" id="{DCC9EC60-41A5-C34D-179B-774E9781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39336" y="2362372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64072-B4E4-0A4E-01C1-540CC314D905}"/>
              </a:ext>
            </a:extLst>
          </p:cNvPr>
          <p:cNvGrpSpPr/>
          <p:nvPr/>
        </p:nvGrpSpPr>
        <p:grpSpPr>
          <a:xfrm>
            <a:off x="2304608" y="3610500"/>
            <a:ext cx="4580615" cy="992591"/>
            <a:chOff x="2304608" y="3610500"/>
            <a:chExt cx="4580615" cy="9925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F942FE-CEBA-D1B6-BBC1-8A022AE9FC26}"/>
                </a:ext>
              </a:extLst>
            </p:cNvPr>
            <p:cNvGrpSpPr/>
            <p:nvPr/>
          </p:nvGrpSpPr>
          <p:grpSpPr>
            <a:xfrm>
              <a:off x="2304608" y="3610500"/>
              <a:ext cx="4580615" cy="992591"/>
              <a:chOff x="2304608" y="3610500"/>
              <a:chExt cx="4580615" cy="992591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D6F32EA-E208-5777-B6E7-2682467A03D0}"/>
                  </a:ext>
                </a:extLst>
              </p:cNvPr>
              <p:cNvSpPr/>
              <p:nvPr/>
            </p:nvSpPr>
            <p:spPr>
              <a:xfrm>
                <a:off x="2800903" y="3610500"/>
                <a:ext cx="4084320" cy="992591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Leicht </a:t>
                </a:r>
                <a:r>
                  <a:rPr lang="en-GB" sz="2000" kern="1200" dirty="0" err="1"/>
                  <a:t>Integrierbar</a:t>
                </a:r>
                <a:r>
                  <a:rPr lang="en-GB" sz="2000" kern="1200" dirty="0"/>
                  <a:t> in </a:t>
                </a:r>
                <a:r>
                  <a:rPr lang="en-GB" sz="2000" kern="1200" dirty="0" err="1"/>
                  <a:t>bestehende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Umgebung</a:t>
                </a:r>
                <a:endParaRPr lang="en-GB" sz="2000" kern="12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131469B-1B92-4FFB-F47C-E2F448C634E7}"/>
                  </a:ext>
                </a:extLst>
              </p:cNvPr>
              <p:cNvSpPr/>
              <p:nvPr/>
            </p:nvSpPr>
            <p:spPr>
              <a:xfrm>
                <a:off x="2304608" y="3610501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33" name="Graphic 32" descr="Badge 3 outline">
              <a:extLst>
                <a:ext uri="{FF2B5EF4-FFF2-40B4-BE49-F238E27FC236}">
                  <a16:creationId xmlns:a16="http://schemas.microsoft.com/office/drawing/2014/main" id="{A07406C3-3786-23E0-7034-141D7B9C1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39336" y="364959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A7C2-6903-61DE-A133-8C4B031C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F4B914-E318-10AD-B549-B49F4FB2EDAA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7B4D54-F0DC-5582-0B59-08692E731965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BEEDD1-09F2-BC53-6C1F-EFDF7524CF1B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71D58-8686-FB64-47C2-78550815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7DBF60-1F59-D163-F702-C48A21F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F66D6F-3F97-27EC-73B9-08E4ADE5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35F0E308-3E12-136B-B416-68F83087490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6D797B7-AEB9-0F49-4AB7-72C416BF5F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ED1F551-07DE-791A-EC40-83383FC879A0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30BB7BD-B3F8-1ADB-DEB5-C7B3BA902AC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1C46EBEF-1DD1-D9E0-0E7E-A24797E9F0B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950B5DCA-993D-4D11-9A92-65A7ACDBFE1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CFE13786-A4CA-E57B-98F3-332761F4A01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8E063411-E3B8-B9C0-3228-6CCBD289DE1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26AEF14-1597-45D1-1036-3241FF577019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20DC29D7-A303-07A3-AC9D-9E9D7E904C5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2FBC803D-FA9C-A414-8B02-3FF5B28FBF0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B3F2E13E-BBFB-E886-E78D-9A519923CD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4867AE91-FB7B-367B-EE20-D511DFFC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15A8148A-D614-DE51-1FC9-AB7BB3449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0C35326-490D-4451-264A-BFD7FD91E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937FD-1087-2D12-8D42-2FAD3ECEF506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A1E49-9F9F-9EA7-A6CC-3CA44336A50A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B42F8-D9FA-9B7B-0E74-F07A75E4BE79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20187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E7BF-3307-D4A7-01BD-CC1126B7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DA9056-95E8-07C5-7EE4-85615FF1EEB3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9D45025-4E20-63D5-4DF5-BEDD6FFBE012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2C2677-F832-AE08-21AD-FAD306176A7A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C17A62-2397-29E7-5DF4-5D066669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B0C45-E466-D5E2-CDCB-AD16E5F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E4D963-A215-CB20-4416-D4458F10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86F5194-8B76-5B38-F65A-4E5127EDCD7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930648A8-8ED3-7D97-6EB2-1195E11A33E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05CA94D-CCB1-7D77-E080-4AD23E38B882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6723C53-AF0B-3A50-6449-BAA95717346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A0228566-4F87-9CC9-C3B3-26808C44BC1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2608AD03-49CC-CF28-8F8B-FFF4C5E5732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09440D9E-4D8A-6B53-67B5-444336230B7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0EAF5CB-B2DB-6FEE-0FC0-CDE8AC546F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8BBD6D9-1D71-F431-A683-8F2F9C9B6C7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83969DFD-AF3D-D6C4-3FE3-704F72D9F01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634CBFE5-B8E1-A4B0-7A33-7BABA444CBB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CA29448A-56E1-C6CB-2FDD-D34BA6FA0AC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DC72EFEF-C573-4622-38DA-BC1D5D22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BF5F3855-BF65-A36A-1537-6AD45EF89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FA32DE7-FC15-99F0-8014-5F571A3A8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0F010-D490-DFD3-580F-389A3E23F4A8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4A1-1857-7D41-A267-90497B66FE60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2DE2-C4EA-C48A-8E49-418B155DBB5A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39999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D3DA1-F7CF-1622-1037-8C0D72B7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Sehr großes Funktionalitätsspektrum</a:t>
            </a:r>
          </a:p>
          <a:p>
            <a:r>
              <a:rPr lang="en-DE" dirty="0"/>
              <a:t>Spezifisches Vorgehen für jede Programmiersprache</a:t>
            </a:r>
          </a:p>
          <a:p>
            <a:endParaRPr lang="en-DE" dirty="0"/>
          </a:p>
          <a:p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Reduktion auf für Kontext relevante Funktionen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Spezifisches Extrahieren mit generischer Weiterverarbeitung verbinden?</a:t>
            </a:r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7D492-CE1F-E139-24EB-61B5995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6785-CAF0-5761-B3D4-4A5C0D7B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1080DF-846C-61E5-861C-5E5603E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 ANTLR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9C043FF5-254D-4BBA-F4B3-A399F6C0968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D8BD722E-B56F-5E6B-B0AC-21B1AA89B63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D7AF61CF-2316-1C6C-ED93-9C6A459F2CA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1FFED7B-C3E7-7929-419F-863F1AA19BF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7AA040BB-201E-0A8C-EB8D-37FD5904526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3A7E1042-AE6E-DA2B-5847-1FEC2166399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8241986C-6E39-CE0E-E49E-C9F41BCD81E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507B8798-9313-76AD-123F-3EBDDAB2CF9D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CB9F6E21-F1FA-92C6-3000-0ED1E75B0326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B04AD51-8CCB-3F9C-8F89-0DBF57B10E0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E5BFA7EE-420B-8339-BD7C-14188E89792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165C0FA4-7537-97EE-1B79-E4BFBA96B97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0F3D7114-0245-A2C5-25F5-31CA3913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15" y="1283522"/>
            <a:ext cx="1018564" cy="10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F84-9D62-F04F-6A0B-62C88244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6B446-DD17-5A47-BA82-8B20925D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3DCC4-308A-8B64-F238-0B19F5AE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7AFA39-3B00-00B9-2A1B-B6A8C663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555B21-F2AD-DB27-C05C-7D135A84A82E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71F552B-ECB3-906B-7A0B-BF1E4C571D5C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A77F9AC-D00C-9327-6D73-275EAB1B5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4362C2-9380-E755-45F6-3506BE1AED1A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5AA2423-52C3-895B-F83F-0DBF6574D3C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9EC17DB-4AE2-ADC2-63E0-357AEB9F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10398-EA43-D7A0-FEE6-D293730C6BEF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8016DCA-947B-FDB1-5473-D950359DB51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BEB9427A-40C4-A7F8-E8BC-3713D10B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3F7B288-F2F1-56FD-12D9-3060CCF7B71E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3F88AE1-EEAB-9A48-779A-88AB43980F9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A5B21F0-51FC-40EB-96FB-F02A74F9859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701C3618-324D-B0BE-C526-52414E19CE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46F6F754-AB50-8B1F-14B4-D8B5C022E098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3E62B0-D101-9693-1309-EF6EAA243BE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C623046-BBBA-F31B-89BD-CC9048FC4A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4D85EBB-94C4-159D-85BA-AB9CF5A9B77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0E1CA6E-0A4D-DC97-2CBA-CADBEA8887F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F4C8755-14C2-D9A6-94D0-21A59FF7531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23126679-790B-26AA-708E-DF2BA0F83CD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F5ACFA2-7DD2-16DC-5B5C-5EF5A12C8E3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5B6B8D4-E0CC-004E-693E-0033FB2BD22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3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3796</TotalTime>
  <Words>975</Words>
  <Application>Microsoft Macintosh PowerPoint</Application>
  <PresentationFormat>Custom</PresentationFormat>
  <Paragraphs>516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Design1</vt:lpstr>
      <vt:lpstr>PowerPoint Presentation</vt:lpstr>
      <vt:lpstr>Was ist ArDoCo?</vt:lpstr>
      <vt:lpstr>Code Extraktion</vt:lpstr>
      <vt:lpstr>Code Extraktion</vt:lpstr>
      <vt:lpstr>Anforderungen</vt:lpstr>
      <vt:lpstr>Optionen</vt:lpstr>
      <vt:lpstr>Optionen</vt:lpstr>
      <vt:lpstr>Herausforderungen ANTLR</vt:lpstr>
      <vt:lpstr>Code Extraktion</vt:lpstr>
      <vt:lpstr>Architekturentscheidungen</vt:lpstr>
      <vt:lpstr>Architekturentscheidungen</vt:lpstr>
      <vt:lpstr>Bottom-Up vs. Top-Down</vt:lpstr>
      <vt:lpstr>Bottom-Up vs. Top-Down</vt:lpstr>
      <vt:lpstr>Architekturentscheidungen</vt:lpstr>
      <vt:lpstr>Direct- vs. Indirect-Mapping</vt:lpstr>
      <vt:lpstr>Architekturentscheidungen</vt:lpstr>
      <vt:lpstr>Code Extraktion</vt:lpstr>
      <vt:lpstr>Vorgehen</vt:lpstr>
      <vt:lpstr>Herausforderungen</vt:lpstr>
      <vt:lpstr>Code Extraktion</vt:lpstr>
      <vt:lpstr>Leicht Erweiterbar?</vt:lpstr>
      <vt:lpstr>Lessons Learned</vt:lpstr>
      <vt:lpstr>Architektur vorher</vt:lpstr>
      <vt:lpstr>Architektur nachher</vt:lpstr>
      <vt:lpstr>Lessons Learned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Gehrig</cp:lastModifiedBy>
  <cp:revision>153</cp:revision>
  <dcterms:created xsi:type="dcterms:W3CDTF">2017-12-07T14:50:50Z</dcterms:created>
  <dcterms:modified xsi:type="dcterms:W3CDTF">2025-03-20T11:36:15Z</dcterms:modified>
</cp:coreProperties>
</file>