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5"/>
  </p:notesMasterIdLst>
  <p:sldIdLst>
    <p:sldId id="260" r:id="rId2"/>
    <p:sldId id="360" r:id="rId3"/>
    <p:sldId id="362" r:id="rId4"/>
    <p:sldId id="352" r:id="rId5"/>
    <p:sldId id="364" r:id="rId6"/>
    <p:sldId id="365" r:id="rId7"/>
    <p:sldId id="354" r:id="rId8"/>
    <p:sldId id="356" r:id="rId9"/>
    <p:sldId id="355" r:id="rId10"/>
    <p:sldId id="357" r:id="rId11"/>
    <p:sldId id="359" r:id="rId12"/>
    <p:sldId id="358" r:id="rId13"/>
    <p:sldId id="363" r:id="rId14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78B"/>
    <a:srgbClr val="DAC38B"/>
    <a:srgbClr val="E2CB93"/>
    <a:srgbClr val="079EDE"/>
    <a:srgbClr val="A7822E"/>
    <a:srgbClr val="A3107C"/>
    <a:srgbClr val="A22223"/>
    <a:srgbClr val="77A200"/>
    <a:srgbClr val="EE9B00"/>
    <a:srgbClr val="FC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22" autoAdjust="0"/>
    <p:restoredTop sz="96250" autoAdjust="0"/>
  </p:normalViewPr>
  <p:slideViewPr>
    <p:cSldViewPr snapToGrid="0">
      <p:cViewPr>
        <p:scale>
          <a:sx n="196" d="100"/>
          <a:sy n="196" d="100"/>
        </p:scale>
        <p:origin x="-96" y="432"/>
      </p:cViewPr>
      <p:guideLst>
        <p:guide orient="horz" pos="1621"/>
        <p:guide pos="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14.03.25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Überleitung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240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43D39-F7AA-2DC2-C697-D8874CD0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687CA7F-3ABB-D28C-6C0C-C7FDC07B4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20B29C2-3CA0-0FDD-5BE2-AF53C7F03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 Cyber Physisches System, Nicht nur Softwareentwickler, Mechaniker, Maschinenbauer, jeder baut unterschiedliche Modelle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7B8854-87F5-5B8E-4B43-B7CB1E392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267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518A0-00D5-0A58-FDA7-A0190ED74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E3E477-A4FC-F378-4D03-CA9183D8A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3DBBFFD-E54E-2C38-117A-7FFECB379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 Cyber Physisches System, Nicht nur Softwareentwickler, Mechaniker, Maschinenbauer, jeder baut unterschiedliche Modelle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398D08-41A6-C1AA-F666-20D3002F5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8127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E886-9AD8-881D-DA46-2D51950C5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EDE721-F148-F888-B0F2-A82B28D572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F439550-C124-476F-ACC8-8A1545375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 Cyber Physisches System, Nicht nur Softwareentwickler, Mechaniker, Maschinenbauer, jeder baut unterschiedliche Modelle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90DEA0-2BF5-6787-EA50-12075A48E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00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674F-E691-7FBA-46C7-D404A6F13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BB1D54-C2AF-3CC6-69DD-9793F2D69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2975C7-4689-EE99-6203-049ED76C8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 Cyber Physisches System, Nicht nur Softwareentwickler, Mechaniker, Maschinenbauer, jeder baut unterschiedliche Modelle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347528-05E4-83CD-BD72-CD3D016C3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08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1D074-E65D-DE38-B24F-B0998A670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3AC5A8-FC69-B797-01DA-DEEB4BC89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81D97A1-D8A7-063F-B420-C5E57EA2E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 Cyber Physisches System, Nicht nur Softwareentwickler, Mechaniker, Maschinenbauer, jeder baut unterschiedliche Modelle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0B54F6-69C7-9DD6-CAF2-CE2C180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36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57A3D-87AE-AFFD-40EB-85D39986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2BF36AD-7A99-D854-DFDB-1607864B7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2A76CD-A41E-FDD3-B93B-CAAD10B48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 Cyber Physisches System, Nicht nur Softwareentwickler, Mechaniker, Maschinenbauer, jeder baut unterschiedliche Modelle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42010C-11AF-EA8F-D927-3579CC21D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98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97D7C-2BE1-3429-FFA1-608D0BF9E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A1F367-1E31-C770-F08E-79B743A55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CC2A30-EC8B-97CA-00F8-EA9B5765C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 Cyber Physisches System, Nicht nur Softwareentwickler, Mechaniker, Maschinenbauer, jeder baut unterschiedliche Modelle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33966B-0589-DE34-5E44-1E76A5081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26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F267A-B4FC-C838-FD33-7C91EE157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B87B1A-1C3C-524F-14CC-03E0ED367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D77023E-616C-2AF7-D6EE-DB52324FA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 Cyber Physisches System, Nicht nur Softwareentwickler, Mechaniker, Maschinenbauer, jeder baut unterschiedliche Modelle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A0703-0D51-DC0E-86B9-39A21175F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52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7401E-9CB8-95CE-1E87-2BA65699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F6A8CDD-B8B0-2D24-5D1C-DCA5ECCF7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802B02-F65B-5AF8-CF7C-857A7C6B3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 Cyber Physisches System, Nicht nur Softwareentwickler, Mechaniker, Maschinenbauer, jeder baut unterschiedliche Modelle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011337-336C-79AA-72D9-2AD515A4B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0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0C3BF-1C4D-507E-FFA7-3909DF2FA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42465E-68EC-2280-0C44-39A54632C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450F65-8787-1641-1816-738A0EE24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 Cyber Physisches System, Nicht nur Softwareentwickler, Mechaniker, Maschinenbauer, jeder baut unterschiedliche Modelle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D6A06D-B35E-7E23-8915-10F724D9A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7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E4C8-A3D5-9FD9-15CC-B7133BE47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BD7468-1044-63F9-5BD4-3C29AA3F7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27579D-BBA4-B44B-041D-721FD82B9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 Cyber Physisches System, Nicht nur Softwareentwickler, Mechaniker, Maschinenbauer, jeder baut unterschiedliche Modelle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54543F-7DEC-7BAB-9249-782CC431C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31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130E5-871A-1618-E408-65F7BD3EA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0A3D55-794B-0B7E-7F68-984E24966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AFFDE02-668A-2A71-7C2F-359A344B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Definition Cyber Physisches System, Nicht nur Softwareentwickler, Mechaniker, Maschinenbauer, jeder baut unterschiedliche Modelle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8DBC1A-C19E-F065-AF7B-70D34411B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08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14.03.25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14.03.25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14.03.25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14.03.25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14.03.25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14.03.25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14.03.25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14.03.25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14.03.25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14.03.25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14.03.25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14.03.25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14 March 2025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Gabriel Gehrig – </a:t>
            </a:r>
            <a:r>
              <a:rPr lang="de-DE" sz="900" dirty="0" err="1"/>
              <a:t>ArDoCo</a:t>
            </a:r>
            <a:r>
              <a:rPr lang="de-DE" sz="900" dirty="0"/>
              <a:t> Code </a:t>
            </a:r>
            <a:r>
              <a:rPr lang="de-DE" sz="900" dirty="0" err="1"/>
              <a:t>Extraction</a:t>
            </a:r>
            <a:endParaRPr lang="de-DE" sz="900" dirty="0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KASTEL – Institute of Information Security and Dependability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74325" y="1252645"/>
            <a:ext cx="8524557" cy="594577"/>
          </a:xfrm>
        </p:spPr>
        <p:txBody>
          <a:bodyPr>
            <a:normAutofit/>
          </a:bodyPr>
          <a:lstStyle/>
          <a:p>
            <a:r>
              <a:rPr lang="en-US" dirty="0" err="1"/>
              <a:t>ArDoCo</a:t>
            </a:r>
            <a:r>
              <a:rPr lang="en-US" dirty="0"/>
              <a:t> Code Extraction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Praktikumsvortrag – Gabriel Gehrig</a:t>
            </a:r>
          </a:p>
          <a:p>
            <a:r>
              <a:rPr lang="de-DE" dirty="0"/>
              <a:t>Betreuer – Tobias Hey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C3B56A4-4E62-4906-97D1-F1778C3D54F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255" y="399258"/>
            <a:ext cx="1182341" cy="594577"/>
          </a:xfrm>
          <a:prstGeom prst="rect">
            <a:avLst/>
          </a:prstGeom>
        </p:spPr>
      </p:pic>
      <p:pic>
        <p:nvPicPr>
          <p:cNvPr id="13" name="Picture Placeholder 12" descr="A computer software development process&#10;&#10;AI-generated content may be incorrect.">
            <a:extLst>
              <a:ext uri="{FF2B5EF4-FFF2-40B4-BE49-F238E27FC236}">
                <a16:creationId xmlns:a16="http://schemas.microsoft.com/office/drawing/2014/main" id="{DC2166BC-BFB9-CECC-E728-04906E40B9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333" t="2455" r="-55776" b="13529"/>
          <a:stretch/>
        </p:blipFill>
        <p:spPr>
          <a:xfrm>
            <a:off x="117231" y="2714625"/>
            <a:ext cx="8928344" cy="2031205"/>
          </a:xfrm>
          <a:solidFill>
            <a:srgbClr val="DFC78B"/>
          </a:solidFill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81AC-9142-728F-9C8A-87D58EED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6752B4-E856-452F-D17A-4EC93951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6AD813-65F0-F48C-2260-FCCDC423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F0FAE35-0FB0-CFC9-B225-72704E1C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F4F9F-A632-D518-6903-B9695CD2CD29}"/>
              </a:ext>
            </a:extLst>
          </p:cNvPr>
          <p:cNvSpPr txBox="1"/>
          <p:nvPr/>
        </p:nvSpPr>
        <p:spPr>
          <a:xfrm>
            <a:off x="1804577" y="1374627"/>
            <a:ext cx="4475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Refactoring: Strukturanpassungen möglich? -&gt; JA, viele auch erst jetzt möglich, weil bessere Abschätzbarkeit, was Wiederverwendbarkeit auf großer Ebene angeht</a:t>
            </a:r>
            <a:br>
              <a:rPr lang="en-DE" dirty="0"/>
            </a:b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9F014-0A8E-AEA1-CCD1-43BAB0F9119A}"/>
              </a:ext>
            </a:extLst>
          </p:cNvPr>
          <p:cNvSpPr txBox="1"/>
          <p:nvPr/>
        </p:nvSpPr>
        <p:spPr>
          <a:xfrm>
            <a:off x="1804577" y="2756320"/>
            <a:ext cx="4475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Herausforderung: </a:t>
            </a:r>
          </a:p>
          <a:p>
            <a:r>
              <a:rPr lang="de-DE" dirty="0"/>
              <a:t>Gewährleisten Funktionserhalt -&gt; Testen</a:t>
            </a:r>
          </a:p>
          <a:p>
            <a:r>
              <a:rPr lang="de-DE" dirty="0"/>
              <a:t>Problematik Testen -&gt; Auch größere Projekte nehmen -&gt; keine Errors?</a:t>
            </a:r>
            <a:endParaRPr lang="en-DE" dirty="0"/>
          </a:p>
          <a:p>
            <a:endParaRPr lang="en-DE" dirty="0"/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CBABE017-E675-DFE4-13CA-E7111EB6DDC8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6AB923C6-4F13-0B70-9DB7-37651CC584F9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7575DC30-EC30-654E-CC41-B21F51A9C91E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E06097B3-010B-1370-F1B6-8F7CDE3682B8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D11A9CEE-B3A9-049B-B980-329066BC825A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D44FB9D5-F6AA-3A59-810E-654D0020D9A8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7E58256A-A459-6D28-DFF0-178EED34361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A18770C0-4142-B239-D017-4D413FA56BBE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97D3BB8-F128-2ACF-FF07-794962CF1166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8B280074-FB28-15B2-98F9-76A66FA74DDE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7F9B9E41-55B0-777C-0FEF-7AF867DFDE05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EF5D37B4-D4E5-E5AA-01EA-AAE4AAC2C8BB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187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8DB02-AEA8-3200-3961-7B493251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A00D75-A46D-E1CF-E466-1163B839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B6C239-84CA-3020-9DFF-634DD526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9E56E0-3D91-C0FF-3C5A-95FD07AD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775AC-1891-52D8-49B5-BBE4F01B7614}"/>
              </a:ext>
            </a:extLst>
          </p:cNvPr>
          <p:cNvSpPr txBox="1"/>
          <p:nvPr/>
        </p:nvSpPr>
        <p:spPr>
          <a:xfrm>
            <a:off x="1804577" y="1374627"/>
            <a:ext cx="4475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Ist das ganze jetzt leicht erweiterbar?</a:t>
            </a:r>
          </a:p>
          <a:p>
            <a:endParaRPr lang="en-DE" dirty="0"/>
          </a:p>
          <a:p>
            <a:r>
              <a:rPr lang="en-DE" dirty="0"/>
              <a:t>Punkt 1: Ja, Cpp ging definitiv schneller als die anderen</a:t>
            </a:r>
          </a:p>
          <a:p>
            <a:r>
              <a:rPr lang="en-DE" dirty="0"/>
              <a:t>Punkt 2: Refactoring hat es noch einfacher gemacht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B479F7A9-DEDE-762D-6487-66AA55F86910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CDEE4A87-8F0C-17BA-74D7-E8F70FE0711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E5A9B398-9077-F312-316F-BC3ABA5B9FC3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5F6DAFBF-8DE2-AB6F-4322-4C98BB8C9419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E52EF809-3322-A97F-8369-32886C79C7A8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FE444B3C-593E-0E17-E13F-76DCE01B36B4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8B500F8D-37C6-61B8-82D6-6390D716A99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CBAB92BA-9E2E-5054-7A81-B763E6EB6680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85AE5FC2-029F-82DB-0C0E-709A648E9577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A9EFEAE6-BA0B-C637-3193-7331372BEA0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D7B3FFC0-667A-DC4C-39E7-F00139AEB72C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67D54AFF-BD4E-F3C5-F913-491E382443E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959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7802D-0096-BAB3-5CD4-1C52D54F3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8ABAAA-2DC9-9280-31BF-04F59F49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ABD21F-AB4F-2EE2-E2E0-C9748A058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3FB74CE-963F-8FFA-A2B4-9636411D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0E2AB-07F3-8E15-8168-E3E651B0B32D}"/>
              </a:ext>
            </a:extLst>
          </p:cNvPr>
          <p:cNvSpPr txBox="1"/>
          <p:nvPr/>
        </p:nvSpPr>
        <p:spPr>
          <a:xfrm>
            <a:off x="1764864" y="1623917"/>
            <a:ext cx="55003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r>
              <a:rPr lang="de-DE" dirty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/>
              <a:t>Pläne sind da um angepasst zu werden -&gt; vgl. Architekturmodell Anfang </a:t>
            </a:r>
            <a:r>
              <a:rPr lang="de-DE" dirty="0" err="1"/>
              <a:t>vs</a:t>
            </a:r>
            <a:r>
              <a:rPr lang="de-DE" dirty="0"/>
              <a:t> Ende</a:t>
            </a:r>
          </a:p>
          <a:p>
            <a:pPr marL="285750" indent="-285750">
              <a:buFontTx/>
              <a:buChar char="-"/>
            </a:pPr>
            <a:r>
              <a:rPr lang="de-DE" dirty="0"/>
              <a:t>Pläne sind wichtig, denn vereinfachen Anpassungen -&gt; </a:t>
            </a:r>
            <a:r>
              <a:rPr lang="de-DE" dirty="0" err="1"/>
              <a:t>Refactoring</a:t>
            </a:r>
            <a:endParaRPr lang="de-DE" dirty="0"/>
          </a:p>
        </p:txBody>
      </p:sp>
      <p:grpSp>
        <p:nvGrpSpPr>
          <p:cNvPr id="8" name="Gruppieren 3">
            <a:extLst>
              <a:ext uri="{FF2B5EF4-FFF2-40B4-BE49-F238E27FC236}">
                <a16:creationId xmlns:a16="http://schemas.microsoft.com/office/drawing/2014/main" id="{EC5EAB61-AC8D-0F76-98D4-787E88E9E14F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54A3B8D9-4A81-47D2-C9EC-1BF69378C39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AC785667-4E51-0F3A-B86C-CB6C6A1CE512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74C01B78-E099-52AB-7205-ACF1093A2802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785F596B-5987-7BB5-D3FE-E3E5B9E8AEB3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90BE472B-C9E4-B47E-B32C-D02892CFC9AF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5961051A-F723-58A7-9A6D-2A94F7CB22D8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02376112-DB67-CA09-4E0B-15E0E0CF38E8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3299408C-A5A0-DFF1-7348-118984C860B3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A02B9948-3DC2-50F9-64A8-8A55A768A03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A59C04CA-6765-1D16-C795-EDCF7D213CD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2ACDF454-B50F-4E8E-1199-7ED806CE42FC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282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9DEF-98BA-B08B-42BB-3A82B360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47D6DF-F65C-B88D-4D30-C8E71B3BD389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E5E122-78B2-439B-5177-F9D88B81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ADD76-FCE7-42B6-EA47-18D88F4E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B8A274-98FB-9535-915B-A18664C9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pic>
        <p:nvPicPr>
          <p:cNvPr id="44" name="Graphic 43" descr="Tools with solid fill">
            <a:extLst>
              <a:ext uri="{FF2B5EF4-FFF2-40B4-BE49-F238E27FC236}">
                <a16:creationId xmlns:a16="http://schemas.microsoft.com/office/drawing/2014/main" id="{73BEDE6A-0285-14A1-4D6C-540D3C867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74853" y="2751343"/>
            <a:ext cx="646331" cy="646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D6BB9-ECD1-052B-419E-B5C50311494A}"/>
              </a:ext>
            </a:extLst>
          </p:cNvPr>
          <p:cNvSpPr txBox="1"/>
          <p:nvPr/>
        </p:nvSpPr>
        <p:spPr>
          <a:xfrm>
            <a:off x="1927376" y="399303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ANTLR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43C1BD-0713-0086-A3D8-1F88D5666D7A}"/>
              </a:ext>
            </a:extLst>
          </p:cNvPr>
          <p:cNvGrpSpPr/>
          <p:nvPr/>
        </p:nvGrpSpPr>
        <p:grpSpPr>
          <a:xfrm>
            <a:off x="916525" y="1822102"/>
            <a:ext cx="7310950" cy="2147214"/>
            <a:chOff x="852936" y="1798978"/>
            <a:chExt cx="7310950" cy="214721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C31DAD-1EAF-AAD6-9B29-9248EE4E6DF2}"/>
                </a:ext>
              </a:extLst>
            </p:cNvPr>
            <p:cNvGrpSpPr/>
            <p:nvPr/>
          </p:nvGrpSpPr>
          <p:grpSpPr>
            <a:xfrm>
              <a:off x="6366469" y="1822102"/>
              <a:ext cx="1797417" cy="2124090"/>
              <a:chOff x="6837816" y="2384910"/>
              <a:chExt cx="1797417" cy="212409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8F95D80-45BF-83F9-5CFD-9F85B4691F7B}"/>
                  </a:ext>
                </a:extLst>
              </p:cNvPr>
              <p:cNvGrpSpPr/>
              <p:nvPr/>
            </p:nvGrpSpPr>
            <p:grpSpPr>
              <a:xfrm>
                <a:off x="6837816" y="2384910"/>
                <a:ext cx="1797417" cy="2124090"/>
                <a:chOff x="6837818" y="2361786"/>
                <a:chExt cx="1797417" cy="2124090"/>
              </a:xfrm>
            </p:grpSpPr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9E8674A8-20A9-B568-896F-A17E39139DA2}"/>
                    </a:ext>
                  </a:extLst>
                </p:cNvPr>
                <p:cNvSpPr/>
                <p:nvPr/>
              </p:nvSpPr>
              <p:spPr>
                <a:xfrm>
                  <a:off x="6837818" y="2361786"/>
                  <a:ext cx="1797417" cy="2112138"/>
                </a:xfrm>
                <a:prstGeom prst="round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dirty="0">
                      <a:solidFill>
                        <a:schemeClr val="bg1"/>
                      </a:solidFill>
                    </a:rPr>
                    <a:t>Umsetzung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35CB800-EB53-95CD-C560-B8F9E1539F48}"/>
                    </a:ext>
                  </a:extLst>
                </p:cNvPr>
                <p:cNvSpPr txBox="1"/>
                <p:nvPr/>
              </p:nvSpPr>
              <p:spPr>
                <a:xfrm>
                  <a:off x="7044670" y="3562546"/>
                  <a:ext cx="138371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DE" dirty="0">
                      <a:solidFill>
                        <a:schemeClr val="bg1"/>
                      </a:solidFill>
                    </a:rPr>
                    <a:t>Java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DE" dirty="0">
                      <a:solidFill>
                        <a:schemeClr val="bg1"/>
                      </a:solidFill>
                    </a:rPr>
                    <a:t>Python 3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DE" dirty="0">
                      <a:solidFill>
                        <a:schemeClr val="bg1"/>
                      </a:solidFill>
                    </a:rPr>
                    <a:t>C++</a:t>
                  </a:r>
                </a:p>
              </p:txBody>
            </p:sp>
          </p:grpSp>
          <p:pic>
            <p:nvPicPr>
              <p:cNvPr id="41" name="Graphic 40" descr="Programmer male with solid fill">
                <a:extLst>
                  <a:ext uri="{FF2B5EF4-FFF2-40B4-BE49-F238E27FC236}">
                    <a16:creationId xmlns:a16="http://schemas.microsoft.com/office/drawing/2014/main" id="{D64A3F86-9860-26A2-9B31-4E165690B3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7413358" y="2549729"/>
                <a:ext cx="646331" cy="646331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65F337E-616C-64A2-68F3-27115C2F69CA}"/>
                </a:ext>
              </a:extLst>
            </p:cNvPr>
            <p:cNvGrpSpPr/>
            <p:nvPr/>
          </p:nvGrpSpPr>
          <p:grpSpPr>
            <a:xfrm>
              <a:off x="3231605" y="1798978"/>
              <a:ext cx="2553611" cy="2112138"/>
              <a:chOff x="3785311" y="2373738"/>
              <a:chExt cx="2553611" cy="2112138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00B70921-7235-540C-D4BC-67CB12435B53}"/>
                  </a:ext>
                </a:extLst>
              </p:cNvPr>
              <p:cNvSpPr/>
              <p:nvPr/>
            </p:nvSpPr>
            <p:spPr>
              <a:xfrm>
                <a:off x="3785311" y="2373738"/>
                <a:ext cx="2553611" cy="2112138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dirty="0">
                    <a:solidFill>
                      <a:schemeClr val="bg1"/>
                    </a:solidFill>
                  </a:rPr>
                  <a:t>Architektur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5B4C66-A212-D13F-5CE1-B8865140F5D6}"/>
                  </a:ext>
                </a:extLst>
              </p:cNvPr>
              <p:cNvSpPr txBox="1"/>
              <p:nvPr/>
            </p:nvSpPr>
            <p:spPr>
              <a:xfrm>
                <a:off x="3975007" y="3626874"/>
                <a:ext cx="21531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dirty="0">
                    <a:solidFill>
                      <a:schemeClr val="bg1"/>
                    </a:solidFill>
                  </a:rPr>
                  <a:t>Bottom Up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DE" dirty="0">
                    <a:solidFill>
                      <a:schemeClr val="bg1"/>
                    </a:solidFill>
                  </a:rPr>
                  <a:t>Specific Storage</a:t>
                </a:r>
              </a:p>
            </p:txBody>
          </p:sp>
          <p:pic>
            <p:nvPicPr>
              <p:cNvPr id="13" name="Graphic 12" descr="Architecture with solid fill">
                <a:extLst>
                  <a:ext uri="{FF2B5EF4-FFF2-40B4-BE49-F238E27FC236}">
                    <a16:creationId xmlns:a16="http://schemas.microsoft.com/office/drawing/2014/main" id="{FCD775CA-B2B5-8430-0102-25A39A8017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4728419" y="2551405"/>
                <a:ext cx="646331" cy="646331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DC9B82E-E6A7-1F30-990F-A9EA237782CF}"/>
                </a:ext>
              </a:extLst>
            </p:cNvPr>
            <p:cNvGrpSpPr/>
            <p:nvPr/>
          </p:nvGrpSpPr>
          <p:grpSpPr>
            <a:xfrm>
              <a:off x="852936" y="1822102"/>
              <a:ext cx="1797417" cy="2112138"/>
              <a:chOff x="6837816" y="2384910"/>
              <a:chExt cx="1797417" cy="211213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515310A-FF53-C40C-B4C5-65D106DCAE74}"/>
                  </a:ext>
                </a:extLst>
              </p:cNvPr>
              <p:cNvGrpSpPr/>
              <p:nvPr/>
            </p:nvGrpSpPr>
            <p:grpSpPr>
              <a:xfrm>
                <a:off x="6837816" y="2384910"/>
                <a:ext cx="1797417" cy="2112138"/>
                <a:chOff x="6837818" y="2361786"/>
                <a:chExt cx="1797417" cy="2112138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93AC44F6-177F-3639-F268-E38AAE72CFA7}"/>
                    </a:ext>
                  </a:extLst>
                </p:cNvPr>
                <p:cNvSpPr/>
                <p:nvPr/>
              </p:nvSpPr>
              <p:spPr>
                <a:xfrm>
                  <a:off x="6837818" y="2361786"/>
                  <a:ext cx="1797417" cy="2112138"/>
                </a:xfrm>
                <a:prstGeom prst="round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dirty="0">
                      <a:solidFill>
                        <a:schemeClr val="bg1"/>
                      </a:solidFill>
                    </a:rPr>
                    <a:t>Tool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E35AEB-92FB-0122-49AA-6DDCA2C57191}"/>
                    </a:ext>
                  </a:extLst>
                </p:cNvPr>
                <p:cNvSpPr txBox="1"/>
                <p:nvPr/>
              </p:nvSpPr>
              <p:spPr>
                <a:xfrm>
                  <a:off x="7054543" y="3730298"/>
                  <a:ext cx="12298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DE" dirty="0">
                      <a:solidFill>
                        <a:schemeClr val="bg1"/>
                      </a:solidFill>
                    </a:rPr>
                    <a:t>ANTLR</a:t>
                  </a:r>
                </a:p>
              </p:txBody>
            </p:sp>
          </p:grpSp>
          <p:pic>
            <p:nvPicPr>
              <p:cNvPr id="19" name="Graphic 18" descr="Programmer male with solid fill">
                <a:extLst>
                  <a:ext uri="{FF2B5EF4-FFF2-40B4-BE49-F238E27FC236}">
                    <a16:creationId xmlns:a16="http://schemas.microsoft.com/office/drawing/2014/main" id="{BD4FFFA9-29C5-ED53-E943-827E773803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7413358" y="2549729"/>
                <a:ext cx="646331" cy="646331"/>
              </a:xfrm>
              <a:prstGeom prst="rect">
                <a:avLst/>
              </a:prstGeom>
            </p:spPr>
          </p:pic>
        </p:grp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2B5B09-39FF-2338-4841-039720AC4A73}"/>
              </a:ext>
            </a:extLst>
          </p:cNvPr>
          <p:cNvSpPr/>
          <p:nvPr/>
        </p:nvSpPr>
        <p:spPr>
          <a:xfrm>
            <a:off x="1654988" y="4048499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DE" dirty="0"/>
              <a:t>Lesson Learned 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DE" dirty="0"/>
              <a:t>Lesson Learned 2</a:t>
            </a:r>
          </a:p>
        </p:txBody>
      </p:sp>
      <p:grpSp>
        <p:nvGrpSpPr>
          <p:cNvPr id="29" name="Gruppieren 3">
            <a:extLst>
              <a:ext uri="{FF2B5EF4-FFF2-40B4-BE49-F238E27FC236}">
                <a16:creationId xmlns:a16="http://schemas.microsoft.com/office/drawing/2014/main" id="{9941A89B-8C07-CB63-C11D-A6B04DC4AA1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40D200DE-FDF3-F572-DFFE-FE2A2362E0DF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31A18532-33D3-862B-CAFB-850E5B0CFB74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74">
              <a:extLst>
                <a:ext uri="{FF2B5EF4-FFF2-40B4-BE49-F238E27FC236}">
                  <a16:creationId xmlns:a16="http://schemas.microsoft.com/office/drawing/2014/main" id="{8AEA5C88-3D64-89BD-705E-D0F1224CFB51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TextBox 74">
              <a:extLst>
                <a:ext uri="{FF2B5EF4-FFF2-40B4-BE49-F238E27FC236}">
                  <a16:creationId xmlns:a16="http://schemas.microsoft.com/office/drawing/2014/main" id="{1C5273C7-33C6-B87B-3B86-D73B10AE0C9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85ACEBAD-E38A-EE41-3430-4B447598720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4D9EE334-E2E1-1EC1-CEF3-0602369735D4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5" name="TextBox 55">
              <a:extLst>
                <a:ext uri="{FF2B5EF4-FFF2-40B4-BE49-F238E27FC236}">
                  <a16:creationId xmlns:a16="http://schemas.microsoft.com/office/drawing/2014/main" id="{CA5FDDBD-E400-D6A2-85DA-7392FD947738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74">
              <a:extLst>
                <a:ext uri="{FF2B5EF4-FFF2-40B4-BE49-F238E27FC236}">
                  <a16:creationId xmlns:a16="http://schemas.microsoft.com/office/drawing/2014/main" id="{D4ECB2D3-8D1F-6E44-056C-0D3164EFB3F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5E5BA895-8004-5A88-E5A3-3DCC36FC4BC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74">
              <a:extLst>
                <a:ext uri="{FF2B5EF4-FFF2-40B4-BE49-F238E27FC236}">
                  <a16:creationId xmlns:a16="http://schemas.microsoft.com/office/drawing/2014/main" id="{AAB80ECB-B840-56EB-8325-608295D2A7C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TextBox 55">
              <a:extLst>
                <a:ext uri="{FF2B5EF4-FFF2-40B4-BE49-F238E27FC236}">
                  <a16:creationId xmlns:a16="http://schemas.microsoft.com/office/drawing/2014/main" id="{1B44A1B5-EE3F-1888-4448-C380FD568651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02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A7EA5-3A1D-6BF1-6D6A-4401F3BC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55476B-2E4B-2F84-8F87-87CC5921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DE46AA-C347-F260-0582-D8518A5A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5566A80-2211-918A-EA12-BC79CB91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ArDoCo</a:t>
            </a:r>
            <a:r>
              <a:rPr lang="de-DE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C3C23-8436-799A-A711-CE47E423016E}"/>
              </a:ext>
            </a:extLst>
          </p:cNvPr>
          <p:cNvSpPr txBox="1"/>
          <p:nvPr/>
        </p:nvSpPr>
        <p:spPr>
          <a:xfrm>
            <a:off x="296234" y="888791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Architecture Documentation Consistency</a:t>
            </a:r>
          </a:p>
        </p:txBody>
      </p:sp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86ECC9B5-6B32-BC89-1835-795DDE3C4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994" y="2095509"/>
            <a:ext cx="1430039" cy="143003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E7914CC-A177-ABC7-7F0E-E79A16175A68}"/>
              </a:ext>
            </a:extLst>
          </p:cNvPr>
          <p:cNvGrpSpPr/>
          <p:nvPr/>
        </p:nvGrpSpPr>
        <p:grpSpPr>
          <a:xfrm>
            <a:off x="1227730" y="1514091"/>
            <a:ext cx="988996" cy="2800248"/>
            <a:chOff x="1227730" y="1514091"/>
            <a:chExt cx="988996" cy="2800248"/>
          </a:xfrm>
        </p:grpSpPr>
        <p:pic>
          <p:nvPicPr>
            <p:cNvPr id="13" name="Picture 12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11A90DA4-5D90-AD3A-4330-2E4C80C38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7730" y="3325343"/>
              <a:ext cx="988996" cy="988996"/>
            </a:xfrm>
            <a:prstGeom prst="rect">
              <a:avLst/>
            </a:prstGeom>
          </p:spPr>
        </p:pic>
        <p:pic>
          <p:nvPicPr>
            <p:cNvPr id="38" name="Graphic 37" descr="Web design outline">
              <a:extLst>
                <a:ext uri="{FF2B5EF4-FFF2-40B4-BE49-F238E27FC236}">
                  <a16:creationId xmlns:a16="http://schemas.microsoft.com/office/drawing/2014/main" id="{6727C9C1-D2ED-FD18-9EF6-EE768F3A1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27730" y="1514091"/>
              <a:ext cx="988996" cy="988996"/>
            </a:xfrm>
            <a:prstGeom prst="rect">
              <a:avLst/>
            </a:prstGeom>
          </p:spPr>
        </p:pic>
      </p:grp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06E1902-6506-1D5B-714A-7C4863C4DC4F}"/>
              </a:ext>
            </a:extLst>
          </p:cNvPr>
          <p:cNvSpPr/>
          <p:nvPr/>
        </p:nvSpPr>
        <p:spPr>
          <a:xfrm rot="1005956">
            <a:off x="2852902" y="22211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B3EFF-D789-D21B-13CC-0467E5A1813E}"/>
              </a:ext>
            </a:extLst>
          </p:cNvPr>
          <p:cNvGrpSpPr/>
          <p:nvPr/>
        </p:nvGrpSpPr>
        <p:grpSpPr>
          <a:xfrm>
            <a:off x="2878937" y="2259934"/>
            <a:ext cx="3453077" cy="1307725"/>
            <a:chOff x="2878937" y="2259934"/>
            <a:chExt cx="3453077" cy="1307725"/>
          </a:xfrm>
        </p:grpSpPr>
        <p:pic>
          <p:nvPicPr>
            <p:cNvPr id="10" name="Picture 9" descr="A cartoon of an owl holding a paper&#10;&#10;AI-generated content may be incorrect.">
              <a:extLst>
                <a:ext uri="{FF2B5EF4-FFF2-40B4-BE49-F238E27FC236}">
                  <a16:creationId xmlns:a16="http://schemas.microsoft.com/office/drawing/2014/main" id="{FF0BD6ED-C897-0165-B250-E592022D3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703" y="2259934"/>
              <a:ext cx="922674" cy="1153343"/>
            </a:xfrm>
            <a:prstGeom prst="rect">
              <a:avLst/>
            </a:prstGeom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BA9EC2A2-036F-8117-5EE3-61A647CBA461}"/>
                </a:ext>
              </a:extLst>
            </p:cNvPr>
            <p:cNvSpPr/>
            <p:nvPr/>
          </p:nvSpPr>
          <p:spPr>
            <a:xfrm rot="10800000">
              <a:off x="5353606" y="261518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AB83F42E-5B99-A44A-7D76-71DF0D0AB4CE}"/>
                </a:ext>
              </a:extLst>
            </p:cNvPr>
            <p:cNvSpPr/>
            <p:nvPr/>
          </p:nvSpPr>
          <p:spPr>
            <a:xfrm rot="-1020000">
              <a:off x="2878937" y="308302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5F4138-19FD-59A8-5371-84D2672512B0}"/>
              </a:ext>
            </a:extLst>
          </p:cNvPr>
          <p:cNvGrpSpPr/>
          <p:nvPr/>
        </p:nvGrpSpPr>
        <p:grpSpPr>
          <a:xfrm>
            <a:off x="987203" y="1744223"/>
            <a:ext cx="4262683" cy="1293900"/>
            <a:chOff x="987203" y="1744223"/>
            <a:chExt cx="4262683" cy="12939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446479B-80F5-3369-48D9-FF87155B42E6}"/>
                </a:ext>
              </a:extLst>
            </p:cNvPr>
            <p:cNvSpPr/>
            <p:nvPr/>
          </p:nvSpPr>
          <p:spPr>
            <a:xfrm rot="1028537">
              <a:off x="987203" y="1744223"/>
              <a:ext cx="4262683" cy="12939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602B442-8F4F-0FC5-1B3D-B78B3FBEB42C}"/>
                </a:ext>
              </a:extLst>
            </p:cNvPr>
            <p:cNvSpPr/>
            <p:nvPr/>
          </p:nvSpPr>
          <p:spPr>
            <a:xfrm rot="1005956">
              <a:off x="2192335" y="2115684"/>
              <a:ext cx="1973797" cy="60990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Code Extraktion</a:t>
              </a:r>
            </a:p>
          </p:txBody>
        </p:sp>
      </p:grpSp>
      <p:grpSp>
        <p:nvGrpSpPr>
          <p:cNvPr id="29" name="Gruppieren 3">
            <a:extLst>
              <a:ext uri="{FF2B5EF4-FFF2-40B4-BE49-F238E27FC236}">
                <a16:creationId xmlns:a16="http://schemas.microsoft.com/office/drawing/2014/main" id="{56B24417-4338-5261-67AC-BA476D6AEC2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F31A54A2-0B1A-448E-2320-8E25E494255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F270A205-0B6E-F97D-0C26-F0FC1646714D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74">
              <a:extLst>
                <a:ext uri="{FF2B5EF4-FFF2-40B4-BE49-F238E27FC236}">
                  <a16:creationId xmlns:a16="http://schemas.microsoft.com/office/drawing/2014/main" id="{28A1EBA8-4049-C3E0-D657-FB365AD3A59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TextBox 74">
              <a:extLst>
                <a:ext uri="{FF2B5EF4-FFF2-40B4-BE49-F238E27FC236}">
                  <a16:creationId xmlns:a16="http://schemas.microsoft.com/office/drawing/2014/main" id="{F87AE829-EDDB-CC74-100E-E07276ADD351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2523928C-906C-EFDB-9D56-0BA79291D474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671D7642-9FCA-2D18-686A-7BC41489221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TextBox 55">
              <a:extLst>
                <a:ext uri="{FF2B5EF4-FFF2-40B4-BE49-F238E27FC236}">
                  <a16:creationId xmlns:a16="http://schemas.microsoft.com/office/drawing/2014/main" id="{6CAEA851-8C06-23BE-9447-1BBC2E0D89F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74">
              <a:extLst>
                <a:ext uri="{FF2B5EF4-FFF2-40B4-BE49-F238E27FC236}">
                  <a16:creationId xmlns:a16="http://schemas.microsoft.com/office/drawing/2014/main" id="{188D6D67-8A11-0FA1-53EB-7387CBB348E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0" name="TextBox 55">
              <a:extLst>
                <a:ext uri="{FF2B5EF4-FFF2-40B4-BE49-F238E27FC236}">
                  <a16:creationId xmlns:a16="http://schemas.microsoft.com/office/drawing/2014/main" id="{9FE4B2F6-0F20-5B22-4224-6027459BFCF6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74">
              <a:extLst>
                <a:ext uri="{FF2B5EF4-FFF2-40B4-BE49-F238E27FC236}">
                  <a16:creationId xmlns:a16="http://schemas.microsoft.com/office/drawing/2014/main" id="{62585E9D-1A79-0F96-C829-5E8F22F1D40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2B82F2B2-B44E-CA83-998C-20CEB619DA2A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77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FCB1-01B9-65F7-4ACB-D5B78B1B9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D48993-4DE5-06D7-3780-758A022E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EC1CF9-D01F-12E1-7E4F-DA680A09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BB1796-9FF6-1128-332C-72F3252E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pic>
        <p:nvPicPr>
          <p:cNvPr id="38" name="Graphic 37" descr="Web design outline">
            <a:extLst>
              <a:ext uri="{FF2B5EF4-FFF2-40B4-BE49-F238E27FC236}">
                <a16:creationId xmlns:a16="http://schemas.microsoft.com/office/drawing/2014/main" id="{A691A394-9368-F4A7-AE9A-FFC92950A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13" y="2078046"/>
            <a:ext cx="988996" cy="988996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6DB7504D-64AE-1D6B-5402-754DF7C97B99}"/>
              </a:ext>
            </a:extLst>
          </p:cNvPr>
          <p:cNvSpPr/>
          <p:nvPr/>
        </p:nvSpPr>
        <p:spPr>
          <a:xfrm>
            <a:off x="2336827" y="23302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32751-E5BE-996A-F57E-0438DDD8338A}"/>
              </a:ext>
            </a:extLst>
          </p:cNvPr>
          <p:cNvSpPr txBox="1"/>
          <p:nvPr/>
        </p:nvSpPr>
        <p:spPr>
          <a:xfrm>
            <a:off x="805122" y="28823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Java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B528E-A425-7EB5-8D78-5138407257E5}"/>
              </a:ext>
            </a:extLst>
          </p:cNvPr>
          <p:cNvGrpSpPr/>
          <p:nvPr/>
        </p:nvGrpSpPr>
        <p:grpSpPr>
          <a:xfrm>
            <a:off x="5706667" y="2078046"/>
            <a:ext cx="2668622" cy="988996"/>
            <a:chOff x="5706667" y="2078046"/>
            <a:chExt cx="2668622" cy="98899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65FAA24-0743-11F1-EEE1-CD7D256E89BC}"/>
                </a:ext>
              </a:extLst>
            </p:cNvPr>
            <p:cNvSpPr/>
            <p:nvPr/>
          </p:nvSpPr>
          <p:spPr>
            <a:xfrm rot="10800000">
              <a:off x="5706667" y="2331022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13" name="Graphic 12" descr="Web design outline">
              <a:extLst>
                <a:ext uri="{FF2B5EF4-FFF2-40B4-BE49-F238E27FC236}">
                  <a16:creationId xmlns:a16="http://schemas.microsoft.com/office/drawing/2014/main" id="{16AADA0F-FBAD-83B4-E443-B0FEDB42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86293" y="2078046"/>
              <a:ext cx="988996" cy="98899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D13851-CBF2-9B70-5DED-0B4652AB5537}"/>
              </a:ext>
            </a:extLst>
          </p:cNvPr>
          <p:cNvGrpSpPr/>
          <p:nvPr/>
        </p:nvGrpSpPr>
        <p:grpSpPr>
          <a:xfrm>
            <a:off x="1973863" y="3133208"/>
            <a:ext cx="2250545" cy="1509131"/>
            <a:chOff x="1843018" y="3339713"/>
            <a:chExt cx="2250545" cy="1509131"/>
          </a:xfrm>
        </p:grpSpPr>
        <p:pic>
          <p:nvPicPr>
            <p:cNvPr id="33" name="Graphic 32" descr="Web design outline">
              <a:extLst>
                <a:ext uri="{FF2B5EF4-FFF2-40B4-BE49-F238E27FC236}">
                  <a16:creationId xmlns:a16="http://schemas.microsoft.com/office/drawing/2014/main" id="{E88B57DD-559F-D381-4724-A65F4379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43018" y="3859848"/>
              <a:ext cx="988996" cy="988996"/>
            </a:xfrm>
            <a:prstGeom prst="rect">
              <a:avLst/>
            </a:prstGeom>
          </p:spPr>
        </p:pic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2299AFF-A768-0106-D205-F143C0AF2F88}"/>
                </a:ext>
              </a:extLst>
            </p:cNvPr>
            <p:cNvSpPr/>
            <p:nvPr/>
          </p:nvSpPr>
          <p:spPr>
            <a:xfrm rot="8883725" flipH="1">
              <a:off x="3103014" y="3339713"/>
              <a:ext cx="990549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F3CE54-6877-C1AC-C4C0-4905761AE7A0}"/>
              </a:ext>
            </a:extLst>
          </p:cNvPr>
          <p:cNvGrpSpPr/>
          <p:nvPr/>
        </p:nvGrpSpPr>
        <p:grpSpPr>
          <a:xfrm>
            <a:off x="4992560" y="3114441"/>
            <a:ext cx="2222961" cy="1509131"/>
            <a:chOff x="5163332" y="3239693"/>
            <a:chExt cx="2222961" cy="1509131"/>
          </a:xfrm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33A4BF16-2CFA-7BF9-558B-B6182CD7DBE7}"/>
                </a:ext>
              </a:extLst>
            </p:cNvPr>
            <p:cNvSpPr/>
            <p:nvPr/>
          </p:nvSpPr>
          <p:spPr>
            <a:xfrm rot="12716275">
              <a:off x="5163332" y="3239693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32" name="Graphic 31" descr="Web design outline">
              <a:extLst>
                <a:ext uri="{FF2B5EF4-FFF2-40B4-BE49-F238E27FC236}">
                  <a16:creationId xmlns:a16="http://schemas.microsoft.com/office/drawing/2014/main" id="{C5886520-EE9E-032E-157D-2692E52E3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97297" y="3759828"/>
              <a:ext cx="988996" cy="98899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A3CB9B-20B4-A29F-251C-EDE1E114A449}"/>
              </a:ext>
            </a:extLst>
          </p:cNvPr>
          <p:cNvGrpSpPr/>
          <p:nvPr/>
        </p:nvGrpSpPr>
        <p:grpSpPr>
          <a:xfrm>
            <a:off x="5031954" y="732877"/>
            <a:ext cx="2094471" cy="1416721"/>
            <a:chOff x="5443561" y="435690"/>
            <a:chExt cx="2094471" cy="1416721"/>
          </a:xfrm>
        </p:grpSpPr>
        <p:pic>
          <p:nvPicPr>
            <p:cNvPr id="36" name="Graphic 35" descr="Web design outline">
              <a:extLst>
                <a:ext uri="{FF2B5EF4-FFF2-40B4-BE49-F238E27FC236}">
                  <a16:creationId xmlns:a16="http://schemas.microsoft.com/office/drawing/2014/main" id="{F7BDE82F-5FA2-E1E0-27DD-444085336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9036" y="435690"/>
              <a:ext cx="988996" cy="988996"/>
            </a:xfrm>
            <a:prstGeom prst="rect">
              <a:avLst/>
            </a:prstGeom>
          </p:spPr>
        </p:pic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0F8371DB-9BD6-6665-33E5-6F9AD2DC053E}"/>
                </a:ext>
              </a:extLst>
            </p:cNvPr>
            <p:cNvSpPr/>
            <p:nvPr/>
          </p:nvSpPr>
          <p:spPr>
            <a:xfrm rot="19680000" flipH="1">
              <a:off x="5443561" y="1367779"/>
              <a:ext cx="990549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C32190-09B4-335E-ABF7-317433A397A4}"/>
              </a:ext>
            </a:extLst>
          </p:cNvPr>
          <p:cNvGrpSpPr/>
          <p:nvPr/>
        </p:nvGrpSpPr>
        <p:grpSpPr>
          <a:xfrm>
            <a:off x="1889444" y="686672"/>
            <a:ext cx="2222961" cy="1509131"/>
            <a:chOff x="1889444" y="686672"/>
            <a:chExt cx="2222961" cy="1509131"/>
          </a:xfrm>
        </p:grpSpPr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7D2B3D55-D267-413C-1948-193B87751140}"/>
                </a:ext>
              </a:extLst>
            </p:cNvPr>
            <p:cNvSpPr/>
            <p:nvPr/>
          </p:nvSpPr>
          <p:spPr>
            <a:xfrm rot="1916275">
              <a:off x="3133997" y="1711171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41" name="Graphic 40" descr="Web design outline">
              <a:extLst>
                <a:ext uri="{FF2B5EF4-FFF2-40B4-BE49-F238E27FC236}">
                  <a16:creationId xmlns:a16="http://schemas.microsoft.com/office/drawing/2014/main" id="{E405241C-489F-277F-6187-0FD75DFA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9444" y="686672"/>
              <a:ext cx="988996" cy="98899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0D0C69-F90C-97AD-57DA-B228547E07C1}"/>
              </a:ext>
            </a:extLst>
          </p:cNvPr>
          <p:cNvGrpSpPr/>
          <p:nvPr/>
        </p:nvGrpSpPr>
        <p:grpSpPr>
          <a:xfrm>
            <a:off x="2055706" y="777666"/>
            <a:ext cx="5294934" cy="3608449"/>
            <a:chOff x="2055706" y="777666"/>
            <a:chExt cx="5294934" cy="3608449"/>
          </a:xfrm>
        </p:grpSpPr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6FF16C78-F202-5C5D-99B9-ED0587EF89CE}"/>
                </a:ext>
              </a:extLst>
            </p:cNvPr>
            <p:cNvSpPr/>
            <p:nvPr/>
          </p:nvSpPr>
          <p:spPr>
            <a:xfrm rot="16200000">
              <a:off x="4297597" y="3331079"/>
              <a:ext cx="476207" cy="18445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45" name="Graphic 44" descr="Web design outline">
              <a:extLst>
                <a:ext uri="{FF2B5EF4-FFF2-40B4-BE49-F238E27FC236}">
                  <a16:creationId xmlns:a16="http://schemas.microsoft.com/office/drawing/2014/main" id="{90B74907-C442-1AE8-8943-5AABB6F8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4908" y="3644528"/>
              <a:ext cx="741587" cy="741587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B2361C-5267-6DCF-76BC-2D0C53364CFC}"/>
                </a:ext>
              </a:extLst>
            </p:cNvPr>
            <p:cNvGrpSpPr/>
            <p:nvPr/>
          </p:nvGrpSpPr>
          <p:grpSpPr>
            <a:xfrm>
              <a:off x="2055706" y="777666"/>
              <a:ext cx="5294934" cy="3134562"/>
              <a:chOff x="2055706" y="777666"/>
              <a:chExt cx="5294934" cy="3134562"/>
            </a:xfrm>
          </p:grpSpPr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12B3B15E-700F-45BB-1D82-EB4ECA491FC9}"/>
                  </a:ext>
                </a:extLst>
              </p:cNvPr>
              <p:cNvSpPr/>
              <p:nvPr/>
            </p:nvSpPr>
            <p:spPr>
              <a:xfrm rot="5400000">
                <a:off x="4297599" y="1649059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3" name="Graphic 42" descr="Web design outline">
                <a:extLst>
                  <a:ext uri="{FF2B5EF4-FFF2-40B4-BE49-F238E27FC236}">
                    <a16:creationId xmlns:a16="http://schemas.microsoft.com/office/drawing/2014/main" id="{5D68BA31-AE0C-1680-C015-E74CFAD49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64908" y="777666"/>
                <a:ext cx="741587" cy="741587"/>
              </a:xfrm>
              <a:prstGeom prst="rect">
                <a:avLst/>
              </a:prstGeom>
            </p:spPr>
          </p:pic>
          <p:sp>
            <p:nvSpPr>
              <p:cNvPr id="46" name="Right Arrow 45">
                <a:extLst>
                  <a:ext uri="{FF2B5EF4-FFF2-40B4-BE49-F238E27FC236}">
                    <a16:creationId xmlns:a16="http://schemas.microsoft.com/office/drawing/2014/main" id="{901B566C-1F7B-294C-E4A9-5C8856E4D7E8}"/>
                  </a:ext>
                </a:extLst>
              </p:cNvPr>
              <p:cNvSpPr/>
              <p:nvPr/>
            </p:nvSpPr>
            <p:spPr>
              <a:xfrm rot="19936751">
                <a:off x="2991999" y="3077757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7" name="Graphic 46" descr="Web design outline">
                <a:extLst>
                  <a:ext uri="{FF2B5EF4-FFF2-40B4-BE49-F238E27FC236}">
                    <a16:creationId xmlns:a16="http://schemas.microsoft.com/office/drawing/2014/main" id="{1D5AA31E-1D79-4D5B-D203-7FEF32AEC4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20048" y="3170641"/>
                <a:ext cx="741587" cy="741587"/>
              </a:xfrm>
              <a:prstGeom prst="rect">
                <a:avLst/>
              </a:prstGeom>
            </p:spPr>
          </p:pic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595BAD27-125B-45F6-4C27-2617446686B6}"/>
                  </a:ext>
                </a:extLst>
              </p:cNvPr>
              <p:cNvSpPr/>
              <p:nvPr/>
            </p:nvSpPr>
            <p:spPr>
              <a:xfrm rot="1485849">
                <a:off x="2897151" y="2056124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9" name="Graphic 48" descr="Web design outline">
                <a:extLst>
                  <a:ext uri="{FF2B5EF4-FFF2-40B4-BE49-F238E27FC236}">
                    <a16:creationId xmlns:a16="http://schemas.microsoft.com/office/drawing/2014/main" id="{844EDDB7-6DF2-D529-1022-5257FEB1F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55706" y="1617742"/>
                <a:ext cx="741587" cy="741587"/>
              </a:xfrm>
              <a:prstGeom prst="rect">
                <a:avLst/>
              </a:prstGeom>
            </p:spPr>
          </p:pic>
          <p:sp>
            <p:nvSpPr>
              <p:cNvPr id="50" name="Right Arrow 49">
                <a:extLst>
                  <a:ext uri="{FF2B5EF4-FFF2-40B4-BE49-F238E27FC236}">
                    <a16:creationId xmlns:a16="http://schemas.microsoft.com/office/drawing/2014/main" id="{DF62AB87-DFC6-CAF3-B5AA-5D6EC7357803}"/>
                  </a:ext>
                </a:extLst>
              </p:cNvPr>
              <p:cNvSpPr/>
              <p:nvPr/>
            </p:nvSpPr>
            <p:spPr>
              <a:xfrm rot="11892561">
                <a:off x="5511316" y="2935420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1" name="Graphic 50" descr="Web design outline">
                <a:extLst>
                  <a:ext uri="{FF2B5EF4-FFF2-40B4-BE49-F238E27FC236}">
                    <a16:creationId xmlns:a16="http://schemas.microsoft.com/office/drawing/2014/main" id="{B46DCCE9-831C-C3B0-85C9-B4FF5A8F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67185" y="2949223"/>
                <a:ext cx="741587" cy="741587"/>
              </a:xfrm>
              <a:prstGeom prst="rect">
                <a:avLst/>
              </a:prstGeom>
            </p:spPr>
          </p:pic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6E4ED3B0-E31C-A0D4-8978-40884CE20B6B}"/>
                  </a:ext>
                </a:extLst>
              </p:cNvPr>
              <p:cNvSpPr/>
              <p:nvPr/>
            </p:nvSpPr>
            <p:spPr>
              <a:xfrm rot="9807489">
                <a:off x="5894711" y="1972211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3" name="Graphic 52" descr="Web design outline">
                <a:extLst>
                  <a:ext uri="{FF2B5EF4-FFF2-40B4-BE49-F238E27FC236}">
                    <a16:creationId xmlns:a16="http://schemas.microsoft.com/office/drawing/2014/main" id="{EB3C333C-E505-7C08-C6E3-9F7A05B1F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09053" y="1564313"/>
                <a:ext cx="741587" cy="741587"/>
              </a:xfrm>
              <a:prstGeom prst="rect">
                <a:avLst/>
              </a:prstGeom>
            </p:spPr>
          </p:pic>
        </p:grpSp>
      </p:grpSp>
      <p:pic>
        <p:nvPicPr>
          <p:cNvPr id="8" name="Picture 7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DBDC495A-0BCC-4054-020A-8A915A83E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3" y="1995873"/>
            <a:ext cx="922674" cy="1153343"/>
          </a:xfrm>
          <a:prstGeom prst="rect">
            <a:avLst/>
          </a:prstGeom>
        </p:spPr>
      </p:pic>
      <p:grpSp>
        <p:nvGrpSpPr>
          <p:cNvPr id="28" name="Gruppieren 3">
            <a:extLst>
              <a:ext uri="{FF2B5EF4-FFF2-40B4-BE49-F238E27FC236}">
                <a16:creationId xmlns:a16="http://schemas.microsoft.com/office/drawing/2014/main" id="{67EDF76A-E60B-AF78-C5AB-17EFA0129C0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3509A77B-26B8-8A49-D26F-993B1064BA6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C404FD1B-EE67-5407-9626-0ECFBE07822A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F71C874F-0934-6CE5-C468-755F18ED380A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9" name="TextBox 74">
              <a:extLst>
                <a:ext uri="{FF2B5EF4-FFF2-40B4-BE49-F238E27FC236}">
                  <a16:creationId xmlns:a16="http://schemas.microsoft.com/office/drawing/2014/main" id="{34B4E79D-7377-25E9-C6E5-DECEE5A317C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5">
              <a:extLst>
                <a:ext uri="{FF2B5EF4-FFF2-40B4-BE49-F238E27FC236}">
                  <a16:creationId xmlns:a16="http://schemas.microsoft.com/office/drawing/2014/main" id="{E1B9932D-70B6-29DA-A49A-C170AA4DE48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74">
              <a:extLst>
                <a:ext uri="{FF2B5EF4-FFF2-40B4-BE49-F238E27FC236}">
                  <a16:creationId xmlns:a16="http://schemas.microsoft.com/office/drawing/2014/main" id="{06AB80FD-F6C5-B144-39C0-68452EE2858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C206B9C-EC16-3F27-8FCB-4FEB5798CEB2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74">
              <a:extLst>
                <a:ext uri="{FF2B5EF4-FFF2-40B4-BE49-F238E27FC236}">
                  <a16:creationId xmlns:a16="http://schemas.microsoft.com/office/drawing/2014/main" id="{806759EC-6671-F86E-C990-6D0E7046EE5E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8" name="TextBox 55">
              <a:extLst>
                <a:ext uri="{FF2B5EF4-FFF2-40B4-BE49-F238E27FC236}">
                  <a16:creationId xmlns:a16="http://schemas.microsoft.com/office/drawing/2014/main" id="{E30C9DFB-1E2E-29D2-81CA-771EA007777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74">
              <a:extLst>
                <a:ext uri="{FF2B5EF4-FFF2-40B4-BE49-F238E27FC236}">
                  <a16:creationId xmlns:a16="http://schemas.microsoft.com/office/drawing/2014/main" id="{527DC6C3-8425-24AD-2319-BF565565D4A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0" name="TextBox 55">
              <a:extLst>
                <a:ext uri="{FF2B5EF4-FFF2-40B4-BE49-F238E27FC236}">
                  <a16:creationId xmlns:a16="http://schemas.microsoft.com/office/drawing/2014/main" id="{14D4A32D-E3A6-AE8C-0130-95DAD8D6616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8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938A3-5873-9597-6C19-10764091F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B7F0E-C6CE-7506-D3BA-D11A1D31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81F48-4D4B-6324-8C22-E91B4ECE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8B1397-8DB5-9583-A100-8DBCA324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9" name="Gruppieren 3">
            <a:extLst>
              <a:ext uri="{FF2B5EF4-FFF2-40B4-BE49-F238E27FC236}">
                <a16:creationId xmlns:a16="http://schemas.microsoft.com/office/drawing/2014/main" id="{0E9086AD-01BF-7744-E445-6497B5332EF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1DC767BA-DA1E-1939-6B55-6261FAE2C8A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8" name="TextBox 55">
              <a:extLst>
                <a:ext uri="{FF2B5EF4-FFF2-40B4-BE49-F238E27FC236}">
                  <a16:creationId xmlns:a16="http://schemas.microsoft.com/office/drawing/2014/main" id="{8B49DCA3-E86D-1ADD-AADC-0DB68323B68E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74">
              <a:extLst>
                <a:ext uri="{FF2B5EF4-FFF2-40B4-BE49-F238E27FC236}">
                  <a16:creationId xmlns:a16="http://schemas.microsoft.com/office/drawing/2014/main" id="{36D9B495-13EC-DB93-E9BD-FE6D5D57CD7C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Überblick</a:t>
              </a:r>
              <a:endParaRPr lang="en-US" sz="1200" dirty="0"/>
            </a:p>
          </p:txBody>
        </p:sp>
        <p:sp>
          <p:nvSpPr>
            <p:cNvPr id="25" name="TextBox 74">
              <a:extLst>
                <a:ext uri="{FF2B5EF4-FFF2-40B4-BE49-F238E27FC236}">
                  <a16:creationId xmlns:a16="http://schemas.microsoft.com/office/drawing/2014/main" id="{C038F67F-57D8-B974-CFD2-E97B21D36804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" name="TextBox 55">
              <a:extLst>
                <a:ext uri="{FF2B5EF4-FFF2-40B4-BE49-F238E27FC236}">
                  <a16:creationId xmlns:a16="http://schemas.microsoft.com/office/drawing/2014/main" id="{0DF858D8-6B79-7566-3C74-4E68D353101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74">
              <a:extLst>
                <a:ext uri="{FF2B5EF4-FFF2-40B4-BE49-F238E27FC236}">
                  <a16:creationId xmlns:a16="http://schemas.microsoft.com/office/drawing/2014/main" id="{C1876BEA-C26A-105C-48F6-D21D2BCA1A3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TextBox 55">
              <a:extLst>
                <a:ext uri="{FF2B5EF4-FFF2-40B4-BE49-F238E27FC236}">
                  <a16:creationId xmlns:a16="http://schemas.microsoft.com/office/drawing/2014/main" id="{E6C7CC46-29D7-7782-F85E-5093CC540A4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74">
              <a:extLst>
                <a:ext uri="{FF2B5EF4-FFF2-40B4-BE49-F238E27FC236}">
                  <a16:creationId xmlns:a16="http://schemas.microsoft.com/office/drawing/2014/main" id="{F4A13521-BC44-5490-FC12-E8B58646FBA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6BEFECBC-8F08-6EEE-F3D9-09B3D530764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74">
              <a:extLst>
                <a:ext uri="{FF2B5EF4-FFF2-40B4-BE49-F238E27FC236}">
                  <a16:creationId xmlns:a16="http://schemas.microsoft.com/office/drawing/2014/main" id="{CAA37535-127E-9C0C-1398-7C195B5B5609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TextBox 55">
              <a:extLst>
                <a:ext uri="{FF2B5EF4-FFF2-40B4-BE49-F238E27FC236}">
                  <a16:creationId xmlns:a16="http://schemas.microsoft.com/office/drawing/2014/main" id="{329405C8-F800-0976-E45F-FD4C71046422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43A280-1B8E-F60C-56B3-64A724FDCE6C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DD78F11-6B4D-600E-0842-B4FD98A34040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43A5A5C0-E191-C05D-259C-0922C8C3E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EDEE6-C6AA-DCCE-EBD6-1C4B01E61AE5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2D13CD6-FD39-A98A-ED8E-446D3C0C593F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5C1FDA94-2271-6C1C-451E-E11D607B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EFA4E8-51A1-D5E9-6360-1745368E685B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98EFD49-367A-7A88-6608-1E7714FC4244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71FA62C3-0C02-8D2A-297F-89BA829DF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2EEA4E-7747-7479-89F2-307177362CD9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</p:spTree>
    <p:extLst>
      <p:ext uri="{BB962C8B-B14F-4D97-AF65-F5344CB8AC3E}">
        <p14:creationId xmlns:p14="http://schemas.microsoft.com/office/powerpoint/2010/main" val="32158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468AE-B2AB-5687-C611-D3DF7357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9DA3B-951C-2A5D-7AF5-29546AEF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7FB5BE-F40A-F3F3-7403-F17ACD73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0E12A6-666E-C356-CD8A-05B07DDE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C485466F-534E-39B4-C268-8AA2DA4328D3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F220367D-C43C-3448-9AC1-B85F795341F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8D37A9B9-5D51-EEF2-D8A4-ABF3B390F619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DF4804C-0B68-094C-B0B0-5219BBC57BD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82E02CE2-4F10-00E8-FA46-2699720BB4A7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13289286-0398-D494-E4CE-E493BD3CCC93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9BF8F39A-576F-EF46-AF30-9472CE58201F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DC7FA70C-DF45-B9D3-C68F-F2CDCC89670E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02B9FCF7-153A-E819-08B5-796FD7782830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EF0AC713-4E87-7B51-BBCC-3D5F03AF6536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E0B603E6-FD0A-4939-D094-4D0514D2B3F0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16D85F4E-EA40-666A-EA32-32BDB47CA4BE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652969-3662-5BE4-DBD1-C84A7E762958}"/>
              </a:ext>
            </a:extLst>
          </p:cNvPr>
          <p:cNvGrpSpPr/>
          <p:nvPr/>
        </p:nvGrpSpPr>
        <p:grpSpPr>
          <a:xfrm>
            <a:off x="2304608" y="1032729"/>
            <a:ext cx="4580615" cy="992592"/>
            <a:chOff x="2304608" y="1032729"/>
            <a:chExt cx="4580615" cy="992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53C223D-D86D-04EC-66EA-5CB4AEB26ED8}"/>
                </a:ext>
              </a:extLst>
            </p:cNvPr>
            <p:cNvGrpSpPr/>
            <p:nvPr/>
          </p:nvGrpSpPr>
          <p:grpSpPr>
            <a:xfrm>
              <a:off x="2304608" y="1032729"/>
              <a:ext cx="4580615" cy="992592"/>
              <a:chOff x="2304608" y="1032729"/>
              <a:chExt cx="4580615" cy="992592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B7C0018-2DF7-149A-7AC5-509F69BA2CB7}"/>
                  </a:ext>
                </a:extLst>
              </p:cNvPr>
              <p:cNvSpPr/>
              <p:nvPr/>
            </p:nvSpPr>
            <p:spPr>
              <a:xfrm>
                <a:off x="2800903" y="1032729"/>
                <a:ext cx="4084320" cy="992592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1" rIns="142240" bIns="76201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Kann </a:t>
                </a:r>
                <a:r>
                  <a:rPr lang="en-GB" sz="2000" kern="1200" dirty="0" err="1"/>
                  <a:t>relevante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Informationen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mit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wenig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Aufwand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extrahieren</a:t>
                </a:r>
                <a:endParaRPr lang="en-GB" sz="2000" kern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E4D086-7B0E-04D3-E8D3-2F7B36866746}"/>
                  </a:ext>
                </a:extLst>
              </p:cNvPr>
              <p:cNvSpPr/>
              <p:nvPr/>
            </p:nvSpPr>
            <p:spPr>
              <a:xfrm>
                <a:off x="2304608" y="1032730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 dirty="0"/>
              </a:p>
            </p:txBody>
          </p:sp>
        </p:grpSp>
        <p:pic>
          <p:nvPicPr>
            <p:cNvPr id="29" name="Graphic 28" descr="Badge 1 outline">
              <a:extLst>
                <a:ext uri="{FF2B5EF4-FFF2-40B4-BE49-F238E27FC236}">
                  <a16:creationId xmlns:a16="http://schemas.microsoft.com/office/drawing/2014/main" id="{A6A7EA93-0688-D4AA-7BEA-17ED9B9B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9336" y="1073106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E52D56-FF09-5DCA-AE77-403684CCF69B}"/>
              </a:ext>
            </a:extLst>
          </p:cNvPr>
          <p:cNvGrpSpPr/>
          <p:nvPr/>
        </p:nvGrpSpPr>
        <p:grpSpPr>
          <a:xfrm>
            <a:off x="2304608" y="2321615"/>
            <a:ext cx="4580615" cy="992590"/>
            <a:chOff x="2304608" y="2321615"/>
            <a:chExt cx="4580615" cy="992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F2B905-D97B-1704-22B8-D25F65870CF9}"/>
                </a:ext>
              </a:extLst>
            </p:cNvPr>
            <p:cNvGrpSpPr/>
            <p:nvPr/>
          </p:nvGrpSpPr>
          <p:grpSpPr>
            <a:xfrm>
              <a:off x="2304608" y="2321615"/>
              <a:ext cx="4580615" cy="992590"/>
              <a:chOff x="2304608" y="2321615"/>
              <a:chExt cx="4580615" cy="992590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C4F13E67-332C-9D4C-80C1-751A953ADF2B}"/>
                  </a:ext>
                </a:extLst>
              </p:cNvPr>
              <p:cNvSpPr/>
              <p:nvPr/>
            </p:nvSpPr>
            <p:spPr>
              <a:xfrm>
                <a:off x="2800903" y="2321615"/>
                <a:ext cx="4084320" cy="992590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0" rIns="14224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Kann </a:t>
                </a:r>
                <a:r>
                  <a:rPr lang="en-GB" sz="2000" kern="1200" dirty="0" err="1"/>
                  <a:t>viele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Programmiersprachen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extrahieren</a:t>
                </a:r>
                <a:endParaRPr lang="en-GB" sz="2000" kern="12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F3B553-A4B1-E241-A51B-C26331900C0C}"/>
                  </a:ext>
                </a:extLst>
              </p:cNvPr>
              <p:cNvSpPr/>
              <p:nvPr/>
            </p:nvSpPr>
            <p:spPr>
              <a:xfrm>
                <a:off x="2304608" y="2321615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/>
              </a:p>
            </p:txBody>
          </p:sp>
        </p:grpSp>
        <p:pic>
          <p:nvPicPr>
            <p:cNvPr id="31" name="Graphic 30" descr="Badge outline">
              <a:extLst>
                <a:ext uri="{FF2B5EF4-FFF2-40B4-BE49-F238E27FC236}">
                  <a16:creationId xmlns:a16="http://schemas.microsoft.com/office/drawing/2014/main" id="{DCC9EC60-41A5-C34D-179B-774E97818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39336" y="2362372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464072-B4E4-0A4E-01C1-540CC314D905}"/>
              </a:ext>
            </a:extLst>
          </p:cNvPr>
          <p:cNvGrpSpPr/>
          <p:nvPr/>
        </p:nvGrpSpPr>
        <p:grpSpPr>
          <a:xfrm>
            <a:off x="2304608" y="3610500"/>
            <a:ext cx="4580615" cy="992591"/>
            <a:chOff x="2304608" y="3610500"/>
            <a:chExt cx="4580615" cy="99259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7F942FE-CEBA-D1B6-BBC1-8A022AE9FC26}"/>
                </a:ext>
              </a:extLst>
            </p:cNvPr>
            <p:cNvGrpSpPr/>
            <p:nvPr/>
          </p:nvGrpSpPr>
          <p:grpSpPr>
            <a:xfrm>
              <a:off x="2304608" y="3610500"/>
              <a:ext cx="4580615" cy="992591"/>
              <a:chOff x="2304608" y="3610500"/>
              <a:chExt cx="4580615" cy="992591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D6F32EA-E208-5777-B6E7-2682467A03D0}"/>
                  </a:ext>
                </a:extLst>
              </p:cNvPr>
              <p:cNvSpPr/>
              <p:nvPr/>
            </p:nvSpPr>
            <p:spPr>
              <a:xfrm>
                <a:off x="2800903" y="3610500"/>
                <a:ext cx="4084320" cy="992591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1" rIns="14224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Leicht </a:t>
                </a:r>
                <a:r>
                  <a:rPr lang="en-GB" sz="2000" kern="1200" dirty="0" err="1"/>
                  <a:t>Integrierbar</a:t>
                </a:r>
                <a:r>
                  <a:rPr lang="en-GB" sz="2000" kern="1200" dirty="0"/>
                  <a:t> in </a:t>
                </a:r>
                <a:r>
                  <a:rPr lang="en-GB" sz="2000" kern="1200" dirty="0" err="1"/>
                  <a:t>bestehende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Umgebung</a:t>
                </a:r>
                <a:endParaRPr lang="en-GB" sz="2000" kern="12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131469B-1B92-4FFB-F47C-E2F448C634E7}"/>
                  </a:ext>
                </a:extLst>
              </p:cNvPr>
              <p:cNvSpPr/>
              <p:nvPr/>
            </p:nvSpPr>
            <p:spPr>
              <a:xfrm>
                <a:off x="2304608" y="3610501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 dirty="0"/>
              </a:p>
            </p:txBody>
          </p:sp>
        </p:grpSp>
        <p:pic>
          <p:nvPicPr>
            <p:cNvPr id="33" name="Graphic 32" descr="Badge 3 outline">
              <a:extLst>
                <a:ext uri="{FF2B5EF4-FFF2-40B4-BE49-F238E27FC236}">
                  <a16:creationId xmlns:a16="http://schemas.microsoft.com/office/drawing/2014/main" id="{A07406C3-3786-23E0-7034-141D7B9C1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39336" y="364959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15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0A7C2-6903-61DE-A133-8C4B031C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5F4B914-E318-10AD-B549-B49F4FB2EDAA}"/>
              </a:ext>
            </a:extLst>
          </p:cNvPr>
          <p:cNvSpPr/>
          <p:nvPr/>
        </p:nvSpPr>
        <p:spPr>
          <a:xfrm>
            <a:off x="6217008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37B4D54-F0DC-5582-0B59-08692E731965}"/>
              </a:ext>
            </a:extLst>
          </p:cNvPr>
          <p:cNvSpPr/>
          <p:nvPr/>
        </p:nvSpPr>
        <p:spPr>
          <a:xfrm>
            <a:off x="3306504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4BEEDD1-09F2-BC53-6C1F-EFDF7524CF1B}"/>
              </a:ext>
            </a:extLst>
          </p:cNvPr>
          <p:cNvSpPr/>
          <p:nvPr/>
        </p:nvSpPr>
        <p:spPr>
          <a:xfrm>
            <a:off x="396000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871D58-8686-FB64-47C2-78550815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7DBF60-1F59-D163-F702-C48A21F8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F66D6F-3F97-27EC-73B9-08E4ADE5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35F0E308-3E12-136B-B416-68F83087490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F6D797B7-AEB9-0F49-4AB7-72C416BF5FF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ED1F551-07DE-791A-EC40-83383FC879A0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30BB7BD-B3F8-1ADB-DEB5-C7B3BA902ACB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1C46EBEF-1DD1-D9E0-0E7E-A24797E9F0B4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950B5DCA-993D-4D11-9A92-65A7ACDBFE19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CFE13786-A4CA-E57B-98F3-332761F4A01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8E063411-E3B8-B9C0-3228-6CCBD289DE15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626AEF14-1597-45D1-1036-3241FF577019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20DC29D7-A303-07A3-AC9D-9E9D7E904C5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2FBC803D-FA9C-A414-8B02-3FF5B28FBF0E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B3F2E13E-BBFB-E886-E78D-9A519923CDF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4867AE91-FB7B-367B-EE20-D511DFFCE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21" y="1277664"/>
            <a:ext cx="820366" cy="820366"/>
          </a:xfrm>
          <a:prstGeom prst="rect">
            <a:avLst/>
          </a:prstGeom>
        </p:spPr>
      </p:pic>
      <p:pic>
        <p:nvPicPr>
          <p:cNvPr id="9" name="Picture 8" descr="A close up of a logo&#10;&#10;AI-generated content may be incorrect.">
            <a:extLst>
              <a:ext uri="{FF2B5EF4-FFF2-40B4-BE49-F238E27FC236}">
                <a16:creationId xmlns:a16="http://schemas.microsoft.com/office/drawing/2014/main" id="{15A8148A-D614-DE51-1FC9-AB7BB3449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7" y="1416099"/>
            <a:ext cx="1452664" cy="432168"/>
          </a:xfrm>
          <a:prstGeom prst="rect">
            <a:avLst/>
          </a:prstGeom>
        </p:spPr>
      </p:pic>
      <p:pic>
        <p:nvPicPr>
          <p:cNvPr id="28" name="Picture 27" descr="A tree house with ladder and ladder&#10;&#10;AI-generated content may be incorrect.">
            <a:extLst>
              <a:ext uri="{FF2B5EF4-FFF2-40B4-BE49-F238E27FC236}">
                <a16:creationId xmlns:a16="http://schemas.microsoft.com/office/drawing/2014/main" id="{30C35326-490D-4451-264A-BFD7FD91E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53" y="1166336"/>
            <a:ext cx="931694" cy="93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8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CD812-DCE7-0ADD-8712-197160A7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754A11-004D-1542-FA1C-8F1064748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7E4D2C-53FF-3783-A542-3DFE7797F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5E67796-50B0-FAE6-29F6-0B0F165F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E6BA8-5926-9E67-ACB1-A640D084AC75}"/>
              </a:ext>
            </a:extLst>
          </p:cNvPr>
          <p:cNvSpPr txBox="1"/>
          <p:nvPr/>
        </p:nvSpPr>
        <p:spPr>
          <a:xfrm>
            <a:off x="2391973" y="1287839"/>
            <a:ext cx="44751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TOOL: Entscheidung erläutern</a:t>
            </a:r>
          </a:p>
          <a:p>
            <a:br>
              <a:rPr lang="en-DE" dirty="0"/>
            </a:br>
            <a:r>
              <a:rPr lang="en-DE" dirty="0"/>
              <a:t>ja gut jetzt haben wir ja das tool das das kann, jetzt lassen wir dass das einfach machen und wir sind fertig! NEIN:D</a:t>
            </a:r>
          </a:p>
          <a:p>
            <a:r>
              <a:rPr lang="en-DE" dirty="0"/>
              <a:t>-&gt; Herausforderung: ANTLR von gegebenen Funktionen relevante Informationen rauskitzeln nicht so einfach + gegebene Funktionen für Programmiersprache spezifisch -&gt; immer wieder “neu” -&gt; Nicht standardisiert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C2D05D82-F346-7084-C37B-D50A94742225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1AB07BC4-C53E-DD2E-A0FA-0CAB032CD68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B6882332-0320-09DF-6D96-ADE335558D33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9545C67B-D996-3005-9393-60F1778DCE43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3E642005-C034-94B5-70DA-1BABAB93892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029906B1-52A1-7ECD-56B5-C94F8E8A2648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5B4D5F1F-D86A-48D5-0CB0-4146DEAE8FF2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8BBECD83-7A3B-58C1-97A5-A0167C5C24B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6B8CA2F6-9A33-217F-8327-FB97FB7CA76C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BFB66F5C-51AB-3489-8A51-6ECEAE59A6A1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1EA0E49A-1F62-BD72-04C2-1A8BD6857F2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F3EAECC3-446D-5BFD-42E8-4279ED0014C1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496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EEBB-C937-077E-94A3-D53B49385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225CAC-223A-2DBF-BBBD-0DD5BBC9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14312B-4403-AC39-C8E2-92BA8600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AE9B4-F09A-2B13-5B9A-2BE900CE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78DC8-BAE5-40F0-3C0B-E018B1AF3150}"/>
              </a:ext>
            </a:extLst>
          </p:cNvPr>
          <p:cNvSpPr txBox="1"/>
          <p:nvPr/>
        </p:nvSpPr>
        <p:spPr>
          <a:xfrm>
            <a:off x="1804577" y="1677409"/>
            <a:ext cx="447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Architektur: </a:t>
            </a:r>
            <a:br>
              <a:rPr lang="en-DE" dirty="0"/>
            </a:br>
            <a:r>
              <a:rPr lang="en-DE" dirty="0"/>
              <a:t>Fokus Wiederverwendbarkeit, Modularität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8E02A-2EDA-0AE0-995E-403249CB7B86}"/>
              </a:ext>
            </a:extLst>
          </p:cNvPr>
          <p:cNvSpPr txBox="1"/>
          <p:nvPr/>
        </p:nvSpPr>
        <p:spPr>
          <a:xfrm>
            <a:off x="1806565" y="2738153"/>
            <a:ext cx="4475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Herausforderung: Entwurfsentscheidungen treffen, wie viel Wiederverwendbarkeit möglich, ANTLR</a:t>
            </a:r>
          </a:p>
          <a:p>
            <a:endParaRPr lang="en-DE" dirty="0"/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D5ABED76-99A5-4EB1-2252-0EC8DA52A93A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6408BF1C-8AFB-0E98-170B-929DE757C13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EB6FF587-47A0-EA60-8875-74ABB0E719AA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04CB0ABB-439A-85AD-B54A-F0B5147BE02B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08CDD505-49AD-9D1C-E6AF-6F14373527EE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0CE2CDDD-1708-A980-B735-DED295D9658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06AE479D-091A-7A59-AE56-E2BC77E8069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1AB6CC19-70B4-0968-A88D-833A2CF4BBA7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4D437BC-84B2-3F08-E3B4-554F7CBB2CD8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1BBE30F2-E6CF-4081-1A07-3D502161EA40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292BC583-F2A0-4009-81BB-1B10A5ABCE7F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811983B0-17FC-2794-ABA1-E9DCD35E9544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2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99C6-043A-5E39-E6A3-8CD10B7A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B5B1E-588E-9629-A540-527953F2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14.03.25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D40ABC-1A80-E577-F462-1460D62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99C2F-7AE1-6530-3C39-CCFB970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88773-ACC3-78B9-8526-A10E03652FC8}"/>
              </a:ext>
            </a:extLst>
          </p:cNvPr>
          <p:cNvSpPr txBox="1"/>
          <p:nvPr/>
        </p:nvSpPr>
        <p:spPr>
          <a:xfrm>
            <a:off x="1804577" y="1574463"/>
            <a:ext cx="4475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Umsetzung: Zuerst Java -&gt; Vergleich mit bisherigem, dann Python, </a:t>
            </a:r>
          </a:p>
          <a:p>
            <a:r>
              <a:rPr lang="en-DE" dirty="0"/>
              <a:t>DANN C++  -&gt; Wiederverwendbarkeit bei nicht OO Struktur prüfen</a:t>
            </a:r>
            <a:br>
              <a:rPr lang="en-DE" dirty="0"/>
            </a:b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5D4B6-F914-8EA5-24A4-2F6D07D00C30}"/>
              </a:ext>
            </a:extLst>
          </p:cNvPr>
          <p:cNvSpPr txBox="1"/>
          <p:nvPr/>
        </p:nvSpPr>
        <p:spPr>
          <a:xfrm>
            <a:off x="1804577" y="2756320"/>
            <a:ext cx="44751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Herausforderung: </a:t>
            </a:r>
          </a:p>
          <a:p>
            <a:r>
              <a:rPr lang="en-DE" dirty="0"/>
              <a:t>Testen des Mapping schwierig, aber Testen essenziell insbesondere beim Extrahieren -&gt; insb. </a:t>
            </a:r>
            <a:r>
              <a:rPr lang="en-GB" dirty="0"/>
              <a:t>M</a:t>
            </a:r>
            <a:r>
              <a:rPr lang="en-DE" dirty="0"/>
              <a:t>it ANTLR</a:t>
            </a:r>
          </a:p>
          <a:p>
            <a:endParaRPr lang="en-DE" dirty="0"/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BE00E35C-3BFF-5BC8-E77C-E18AFF8FEAA9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880F66A8-D9FA-F02F-0F0D-8F529AFEC34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D49D2A77-8DDB-CCFC-CB38-6DFF5CE8C14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79465B85-ADB9-3683-E958-1C44F7820F34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7459F695-6362-3285-E1CD-15949A497F5E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B9366A65-9A77-FD3B-8A72-6B22EB5A3F7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D96F83C6-3EE9-1DCA-E280-A4CA5CE62CB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8591B0AC-8A6B-3E5C-9BC3-707D6621BD81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49438566-E8C7-0737-39A4-28586C0134A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CC65608-EBEC-0964-38D5-22F19BCB3333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22F566C4-A881-E003-40CC-058CBDE37A46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72766418-521A-2E2B-5465-26DE634B4EF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2866299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3419</TotalTime>
  <Words>703</Words>
  <Application>Microsoft Macintosh PowerPoint</Application>
  <PresentationFormat>Custom</PresentationFormat>
  <Paragraphs>240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Design1</vt:lpstr>
      <vt:lpstr>PowerPoint Presentation</vt:lpstr>
      <vt:lpstr>Was ist ArDoCo?</vt:lpstr>
      <vt:lpstr>Code Extraktion</vt:lpstr>
      <vt:lpstr>Code Extraktion</vt:lpstr>
      <vt:lpstr>Anforderungen</vt:lpstr>
      <vt:lpstr>Optionen</vt:lpstr>
      <vt:lpstr>Vorgehen</vt:lpstr>
      <vt:lpstr>Vorgehen</vt:lpstr>
      <vt:lpstr>Vorgehen</vt:lpstr>
      <vt:lpstr>Vorgehen</vt:lpstr>
      <vt:lpstr>Vorgehen</vt:lpstr>
      <vt:lpstr>Vorgehen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Gabriel Gehrig</cp:lastModifiedBy>
  <cp:revision>144</cp:revision>
  <dcterms:created xsi:type="dcterms:W3CDTF">2017-12-07T14:50:50Z</dcterms:created>
  <dcterms:modified xsi:type="dcterms:W3CDTF">2025-03-14T17:51:37Z</dcterms:modified>
</cp:coreProperties>
</file>