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91" r:id="rId6"/>
    <p:sldId id="311" r:id="rId7"/>
    <p:sldId id="317" r:id="rId8"/>
    <p:sldId id="294" r:id="rId9"/>
    <p:sldId id="316" r:id="rId10"/>
    <p:sldId id="296" r:id="rId11"/>
    <p:sldId id="307" r:id="rId12"/>
    <p:sldId id="309" r:id="rId13"/>
    <p:sldId id="310" r:id="rId14"/>
    <p:sldId id="298" r:id="rId15"/>
    <p:sldId id="306" r:id="rId16"/>
    <p:sldId id="293" r:id="rId17"/>
    <p:sldId id="313" r:id="rId18"/>
    <p:sldId id="292" r:id="rId19"/>
    <p:sldId id="305" r:id="rId20"/>
    <p:sldId id="299" r:id="rId21"/>
    <p:sldId id="312" r:id="rId22"/>
    <p:sldId id="308" r:id="rId23"/>
  </p:sldIdLst>
  <p:sldSz cx="12192000" cy="6858000"/>
  <p:notesSz cx="6958013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AEA753-4272-2F4C-B4BA-8C2E00A9B917}">
          <p14:sldIdLst>
            <p14:sldId id="265"/>
            <p14:sldId id="291"/>
            <p14:sldId id="311"/>
            <p14:sldId id="317"/>
            <p14:sldId id="294"/>
            <p14:sldId id="316"/>
            <p14:sldId id="296"/>
            <p14:sldId id="307"/>
            <p14:sldId id="309"/>
            <p14:sldId id="310"/>
            <p14:sldId id="298"/>
          </p14:sldIdLst>
        </p14:section>
        <p14:section name="Backup" id="{0C100824-D584-5048-A211-A613EA5706A0}">
          <p14:sldIdLst>
            <p14:sldId id="306"/>
            <p14:sldId id="293"/>
            <p14:sldId id="313"/>
            <p14:sldId id="292"/>
            <p14:sldId id="305"/>
            <p14:sldId id="299"/>
            <p14:sldId id="312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1E0"/>
    <a:srgbClr val="D3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2" autoAdjust="0"/>
    <p:restoredTop sz="87302" autoAdjust="0"/>
  </p:normalViewPr>
  <p:slideViewPr>
    <p:cSldViewPr showGuides="1">
      <p:cViewPr varScale="1">
        <p:scale>
          <a:sx n="103" d="100"/>
          <a:sy n="103" d="100"/>
        </p:scale>
        <p:origin x="176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52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F1-score for Requirements to Code TLR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VSM (OPT)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0.28199999999999997</c:v>
                </c:pt>
                <c:pt idx="1">
                  <c:v>0.28299999999999997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A-FE48-92C6-6DD81CCBA14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LSI (OPT)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0.28499999999999998</c:v>
                </c:pt>
                <c:pt idx="1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A-FE48-92C6-6DD81CCBA14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FTLR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0.27800000000000002</c:v>
                </c:pt>
                <c:pt idx="1">
                  <c:v>0.27300000000000002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A-FE48-92C6-6DD81CCBA14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None/None/IR</c:v>
                </c:pt>
              </c:strCache>
            </c:strRef>
          </c:tx>
          <c:spPr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0.23</c:v>
                </c:pt>
                <c:pt idx="1">
                  <c:v>0.249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1A-FE48-92C6-6DD81CCBA14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None/None/KISS (GPT-4o)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0.312</c:v>
                </c:pt>
                <c:pt idx="1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FE48-92C6-6DD81CCBA14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None/None/CoT (GPT-4o)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0.32200000000000001</c:v>
                </c:pt>
                <c:pt idx="1">
                  <c:v>0.29899999999999999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1A-FE48-92C6-6DD81CCBA1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7570624"/>
        <c:axId val="405346192"/>
      </c:barChart>
      <c:catAx>
        <c:axId val="2375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05346192"/>
        <c:crosses val="autoZero"/>
        <c:auto val="1"/>
        <c:lblAlgn val="ctr"/>
        <c:lblOffset val="100"/>
        <c:noMultiLvlLbl val="0"/>
      </c:catAx>
      <c:valAx>
        <c:axId val="40534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3757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F1-score for Documentation to Code TLR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ArDoCode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Average (Small Projects)</c:v>
                </c:pt>
                <c:pt idx="1">
                  <c:v>weighted Average (Small Projects)</c:v>
                </c:pt>
                <c:pt idx="2">
                  <c:v>Average (All)</c:v>
                </c:pt>
                <c:pt idx="3">
                  <c:v>weighted Average (All)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0.17799999999999999</c:v>
                </c:pt>
                <c:pt idx="1">
                  <c:v>0.189</c:v>
                </c:pt>
                <c:pt idx="2">
                  <c:v>0.371</c:v>
                </c:pt>
                <c:pt idx="3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A-9C4F-BF4C-7320564FC18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Sentence/None/IR</c:v>
                </c:pt>
              </c:strCache>
            </c:strRef>
          </c:tx>
          <c:spPr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Average (Small Projects)</c:v>
                </c:pt>
                <c:pt idx="1">
                  <c:v>weighted Average (Small Projects)</c:v>
                </c:pt>
                <c:pt idx="2">
                  <c:v>Average (All)</c:v>
                </c:pt>
                <c:pt idx="3">
                  <c:v>weighted Average (All)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0.20899999999999999</c:v>
                </c:pt>
                <c:pt idx="1">
                  <c:v>0.24</c:v>
                </c:pt>
                <c:pt idx="2">
                  <c:v>0.13900000000000001</c:v>
                </c:pt>
                <c:pt idx="3">
                  <c:v>5.7000000000000002E-2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8A-9C4F-BF4C-7320564FC18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Sentence/None/CoT (GPT-4o mini)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Average (Small Projects)</c:v>
                </c:pt>
                <c:pt idx="1">
                  <c:v>weighted Average (Small Projects)</c:v>
                </c:pt>
                <c:pt idx="2">
                  <c:v>Average (All)</c:v>
                </c:pt>
                <c:pt idx="3">
                  <c:v>weighted Average (All)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0.217</c:v>
                </c:pt>
                <c:pt idx="1">
                  <c:v>0.249</c:v>
                </c:pt>
                <c:pt idx="2">
                  <c:v>0.14399999999999999</c:v>
                </c:pt>
                <c:pt idx="3">
                  <c:v>5.8000000000000003E-2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8A-9C4F-BF4C-7320564FC1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7570624"/>
        <c:axId val="405346192"/>
      </c:barChart>
      <c:catAx>
        <c:axId val="2375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05346192"/>
        <c:crosses val="autoZero"/>
        <c:auto val="1"/>
        <c:lblAlgn val="ctr"/>
        <c:lblOffset val="100"/>
        <c:noMultiLvlLbl val="0"/>
      </c:catAx>
      <c:valAx>
        <c:axId val="40534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3757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F1-score for Documentation to Model TLR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ArDoCo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0.82199999999999995</c:v>
                </c:pt>
                <c:pt idx="1">
                  <c:v>0.80200000000000005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D-3B4E-BA45-4185201D7EE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Name/IR (M2D)</c:v>
                </c:pt>
              </c:strCache>
            </c:strRef>
          </c:tx>
          <c:spPr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0.35</c:v>
                </c:pt>
                <c:pt idx="1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4D-3B4E-BA45-4185201D7EE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Name/CoT (M2D)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0.45800000000000002</c:v>
                </c:pt>
                <c:pt idx="1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4D-3B4E-BA45-4185201D7EE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Name/IR (D2M)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0.16200000000000001</c:v>
                </c:pt>
                <c:pt idx="1">
                  <c:v>0.13100000000000001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D-3B4E-BA45-4185201D7EE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Name/CoT (D2M)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0.28599999999999998</c:v>
                </c:pt>
                <c:pt idx="1">
                  <c:v>0.23400000000000001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4D-3B4E-BA45-4185201D7E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7570624"/>
        <c:axId val="405346192"/>
      </c:barChart>
      <c:catAx>
        <c:axId val="2375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05346192"/>
        <c:crosses val="autoZero"/>
        <c:auto val="1"/>
        <c:lblAlgn val="ctr"/>
        <c:lblOffset val="100"/>
        <c:noMultiLvlLbl val="0"/>
      </c:catAx>
      <c:valAx>
        <c:axId val="40534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3757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F</a:t>
            </a:r>
            <a:r>
              <a:rPr lang="en-GB" baseline="-25000" dirty="0"/>
              <a:t>1</a:t>
            </a:r>
            <a:r>
              <a:rPr lang="en-GB" dirty="0"/>
              <a:t>-score</a:t>
            </a:r>
            <a:r>
              <a:rPr lang="en-GB" baseline="0" dirty="0"/>
              <a:t> for Requirements to Code TLR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VSM (OPT)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0.42199999999999999</c:v>
                </c:pt>
                <c:pt idx="1">
                  <c:v>0.48299999999999998</c:v>
                </c:pt>
                <c:pt idx="2">
                  <c:v>0.217</c:v>
                </c:pt>
                <c:pt idx="3">
                  <c:v>0.158</c:v>
                </c:pt>
                <c:pt idx="4">
                  <c:v>0.13100000000000001</c:v>
                </c:pt>
                <c:pt idx="5">
                  <c:v>0.28199999999999997</c:v>
                </c:pt>
                <c:pt idx="6">
                  <c:v>0.28299999999999997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A-FE48-92C6-6DD81CCBA14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LSI (OPT)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0.42199999999999999</c:v>
                </c:pt>
                <c:pt idx="1">
                  <c:v>0.45300000000000001</c:v>
                </c:pt>
                <c:pt idx="2">
                  <c:v>0.253</c:v>
                </c:pt>
                <c:pt idx="3">
                  <c:v>0.16200000000000001</c:v>
                </c:pt>
                <c:pt idx="4">
                  <c:v>0.13500000000000001</c:v>
                </c:pt>
                <c:pt idx="5">
                  <c:v>0.28499999999999998</c:v>
                </c:pt>
                <c:pt idx="6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A-FE48-92C6-6DD81CCBA14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FTLR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0.38900000000000001</c:v>
                </c:pt>
                <c:pt idx="1">
                  <c:v>0.47399999999999998</c:v>
                </c:pt>
                <c:pt idx="2">
                  <c:v>0.222</c:v>
                </c:pt>
                <c:pt idx="3">
                  <c:v>0.17199999999999999</c:v>
                </c:pt>
                <c:pt idx="4">
                  <c:v>0.14000000000000001</c:v>
                </c:pt>
                <c:pt idx="5">
                  <c:v>0.27800000000000002</c:v>
                </c:pt>
                <c:pt idx="6">
                  <c:v>0.27300000000000002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A-FE48-92C6-6DD81CCBA14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None/None/IR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0.36599999999999999</c:v>
                </c:pt>
                <c:pt idx="1">
                  <c:v>0.34200000000000003</c:v>
                </c:pt>
                <c:pt idx="2">
                  <c:v>0.105</c:v>
                </c:pt>
                <c:pt idx="3">
                  <c:v>0.19600000000000001</c:v>
                </c:pt>
                <c:pt idx="4">
                  <c:v>0.14399999999999999</c:v>
                </c:pt>
                <c:pt idx="5">
                  <c:v>0.23</c:v>
                </c:pt>
                <c:pt idx="6">
                  <c:v>0.249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1A-FE48-92C6-6DD81CCBA14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None/None/KISS (GPT-4o)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0.28499999999999998</c:v>
                </c:pt>
                <c:pt idx="1">
                  <c:v>0.49299999999999999</c:v>
                </c:pt>
                <c:pt idx="2">
                  <c:v>0.28999999999999998</c:v>
                </c:pt>
                <c:pt idx="3">
                  <c:v>0.26</c:v>
                </c:pt>
                <c:pt idx="4">
                  <c:v>0.22900000000000001</c:v>
                </c:pt>
                <c:pt idx="5">
                  <c:v>0.312</c:v>
                </c:pt>
                <c:pt idx="6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FE48-92C6-6DD81CCBA14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None/None/CoT (GPT-4o)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0.29399999999999998</c:v>
                </c:pt>
                <c:pt idx="1">
                  <c:v>0.52600000000000002</c:v>
                </c:pt>
                <c:pt idx="2">
                  <c:v>0.27600000000000002</c:v>
                </c:pt>
                <c:pt idx="3">
                  <c:v>0.27300000000000002</c:v>
                </c:pt>
                <c:pt idx="4">
                  <c:v>0.24099999999999999</c:v>
                </c:pt>
                <c:pt idx="5">
                  <c:v>0.32200000000000001</c:v>
                </c:pt>
                <c:pt idx="6">
                  <c:v>0.29899999999999999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31A-FE48-92C6-6DD81CCBA14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Sentence/Method/CoT (GPT-4o)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SMOS</c:v>
                </c:pt>
                <c:pt idx="1">
                  <c:v>eTour</c:v>
                </c:pt>
                <c:pt idx="2">
                  <c:v>iTrust</c:v>
                </c:pt>
                <c:pt idx="3">
                  <c:v>Dronology (RE)</c:v>
                </c:pt>
                <c:pt idx="4">
                  <c:v>Dronology (DD)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0.42299999999999999</c:v>
                </c:pt>
                <c:pt idx="1">
                  <c:v>0.17199999999999999</c:v>
                </c:pt>
                <c:pt idx="2">
                  <c:v>0.25700000000000001</c:v>
                </c:pt>
                <c:pt idx="3">
                  <c:v>0.21</c:v>
                </c:pt>
                <c:pt idx="4">
                  <c:v>0.224</c:v>
                </c:pt>
                <c:pt idx="5">
                  <c:v>0.25700000000000001</c:v>
                </c:pt>
                <c:pt idx="6">
                  <c:v>0.28899999999999998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31A-FE48-92C6-6DD81CCB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570624"/>
        <c:axId val="405346192"/>
      </c:barChart>
      <c:catAx>
        <c:axId val="23757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05346192"/>
        <c:crosses val="autoZero"/>
        <c:auto val="1"/>
        <c:lblAlgn val="ctr"/>
        <c:lblOffset val="100"/>
        <c:noMultiLvlLbl val="0"/>
      </c:catAx>
      <c:valAx>
        <c:axId val="40534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3757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1B0F0-C154-2244-BD03-594FA5498E16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9EF31B2-FE7D-A54B-8C46-5A6E5EE8880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Requirements to Code TLR</a:t>
          </a:r>
        </a:p>
      </dgm:t>
    </dgm:pt>
    <dgm:pt modelId="{70992C23-A0F6-4B4C-987E-31F067B1CED3}" type="parTrans" cxnId="{2577399E-D00E-1342-A6A8-97D9779A15E6}">
      <dgm:prSet/>
      <dgm:spPr/>
      <dgm:t>
        <a:bodyPr/>
        <a:lstStyle/>
        <a:p>
          <a:endParaRPr lang="en-GB"/>
        </a:p>
      </dgm:t>
    </dgm:pt>
    <dgm:pt modelId="{26F7D852-301C-C648-A246-30D15615BD99}" type="sibTrans" cxnId="{2577399E-D00E-1342-A6A8-97D9779A15E6}">
      <dgm:prSet/>
      <dgm:spPr/>
      <dgm:t>
        <a:bodyPr/>
        <a:lstStyle/>
        <a:p>
          <a:endParaRPr lang="en-GB"/>
        </a:p>
      </dgm:t>
    </dgm:pt>
    <dgm:pt modelId="{9397C507-8684-7C4A-9CC8-1807A92E2FE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Documentation to Code TLR</a:t>
          </a:r>
        </a:p>
      </dgm:t>
    </dgm:pt>
    <dgm:pt modelId="{4A8F6E4D-C713-5346-8633-A62758A2A8B9}" type="parTrans" cxnId="{EA2B95CA-863C-2443-9DAC-DCC73A96281D}">
      <dgm:prSet/>
      <dgm:spPr/>
      <dgm:t>
        <a:bodyPr/>
        <a:lstStyle/>
        <a:p>
          <a:endParaRPr lang="en-GB"/>
        </a:p>
      </dgm:t>
    </dgm:pt>
    <dgm:pt modelId="{19F685DB-7F33-4D42-B104-96405F43C714}" type="sibTrans" cxnId="{EA2B95CA-863C-2443-9DAC-DCC73A96281D}">
      <dgm:prSet/>
      <dgm:spPr/>
      <dgm:t>
        <a:bodyPr/>
        <a:lstStyle/>
        <a:p>
          <a:endParaRPr lang="en-GB"/>
        </a:p>
      </dgm:t>
    </dgm:pt>
    <dgm:pt modelId="{8876CEF6-6EA9-FB43-8D31-2987EB80847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Documentation to Model TLR</a:t>
          </a:r>
        </a:p>
      </dgm:t>
    </dgm:pt>
    <dgm:pt modelId="{AD7DA070-2C4D-D94B-95C8-0B80343C915D}" type="parTrans" cxnId="{458CF381-AE46-334E-B173-E5FD0D41FA7C}">
      <dgm:prSet/>
      <dgm:spPr/>
      <dgm:t>
        <a:bodyPr/>
        <a:lstStyle/>
        <a:p>
          <a:endParaRPr lang="en-GB"/>
        </a:p>
      </dgm:t>
    </dgm:pt>
    <dgm:pt modelId="{6B323A54-EB54-4F4C-BF94-EE09421AA081}" type="sibTrans" cxnId="{458CF381-AE46-334E-B173-E5FD0D41FA7C}">
      <dgm:prSet/>
      <dgm:spPr/>
      <dgm:t>
        <a:bodyPr/>
        <a:lstStyle/>
        <a:p>
          <a:endParaRPr lang="en-GB"/>
        </a:p>
      </dgm:t>
    </dgm:pt>
    <dgm:pt modelId="{68FA65A8-5FED-4B43-A35C-B75B8C70F281}" type="pres">
      <dgm:prSet presAssocID="{5521B0F0-C154-2244-BD03-594FA5498E16}" presName="diagram" presStyleCnt="0">
        <dgm:presLayoutVars>
          <dgm:dir/>
          <dgm:resizeHandles val="exact"/>
        </dgm:presLayoutVars>
      </dgm:prSet>
      <dgm:spPr/>
    </dgm:pt>
    <dgm:pt modelId="{A0DF9451-D8F6-DB49-8877-EB4FD821240D}" type="pres">
      <dgm:prSet presAssocID="{E9EF31B2-FE7D-A54B-8C46-5A6E5EE88803}" presName="node" presStyleLbl="node1" presStyleIdx="0" presStyleCnt="3">
        <dgm:presLayoutVars>
          <dgm:bulletEnabled val="1"/>
        </dgm:presLayoutVars>
      </dgm:prSet>
      <dgm:spPr/>
    </dgm:pt>
    <dgm:pt modelId="{B4CF64BC-F567-814C-A9FB-897168348F4B}" type="pres">
      <dgm:prSet presAssocID="{26F7D852-301C-C648-A246-30D15615BD99}" presName="sibTrans" presStyleCnt="0"/>
      <dgm:spPr/>
    </dgm:pt>
    <dgm:pt modelId="{59F99D62-83FC-7847-AD4C-E59DC1757FE2}" type="pres">
      <dgm:prSet presAssocID="{9397C507-8684-7C4A-9CC8-1807A92E2FEA}" presName="node" presStyleLbl="node1" presStyleIdx="1" presStyleCnt="3">
        <dgm:presLayoutVars>
          <dgm:bulletEnabled val="1"/>
        </dgm:presLayoutVars>
      </dgm:prSet>
      <dgm:spPr/>
    </dgm:pt>
    <dgm:pt modelId="{F6B08FA7-71BF-1646-8222-049160880836}" type="pres">
      <dgm:prSet presAssocID="{19F685DB-7F33-4D42-B104-96405F43C714}" presName="sibTrans" presStyleCnt="0"/>
      <dgm:spPr/>
    </dgm:pt>
    <dgm:pt modelId="{6FE2F84E-DC15-EA42-93E6-56D5D9D53684}" type="pres">
      <dgm:prSet presAssocID="{8876CEF6-6EA9-FB43-8D31-2987EB808471}" presName="node" presStyleLbl="node1" presStyleIdx="2" presStyleCnt="3">
        <dgm:presLayoutVars>
          <dgm:bulletEnabled val="1"/>
        </dgm:presLayoutVars>
      </dgm:prSet>
      <dgm:spPr/>
    </dgm:pt>
  </dgm:ptLst>
  <dgm:cxnLst>
    <dgm:cxn modelId="{D5F3AB20-A9B3-D646-8542-2FB8E488E41B}" type="presOf" srcId="{5521B0F0-C154-2244-BD03-594FA5498E16}" destId="{68FA65A8-5FED-4B43-A35C-B75B8C70F281}" srcOrd="0" destOrd="0" presId="urn:microsoft.com/office/officeart/2005/8/layout/default"/>
    <dgm:cxn modelId="{1DC3C139-A982-974D-A509-03E782AFB820}" type="presOf" srcId="{8876CEF6-6EA9-FB43-8D31-2987EB808471}" destId="{6FE2F84E-DC15-EA42-93E6-56D5D9D53684}" srcOrd="0" destOrd="0" presId="urn:microsoft.com/office/officeart/2005/8/layout/default"/>
    <dgm:cxn modelId="{2AFAFC71-9AF8-4043-8EF2-A9F55F9CE701}" type="presOf" srcId="{9397C507-8684-7C4A-9CC8-1807A92E2FEA}" destId="{59F99D62-83FC-7847-AD4C-E59DC1757FE2}" srcOrd="0" destOrd="0" presId="urn:microsoft.com/office/officeart/2005/8/layout/default"/>
    <dgm:cxn modelId="{458CF381-AE46-334E-B173-E5FD0D41FA7C}" srcId="{5521B0F0-C154-2244-BD03-594FA5498E16}" destId="{8876CEF6-6EA9-FB43-8D31-2987EB808471}" srcOrd="2" destOrd="0" parTransId="{AD7DA070-2C4D-D94B-95C8-0B80343C915D}" sibTransId="{6B323A54-EB54-4F4C-BF94-EE09421AA081}"/>
    <dgm:cxn modelId="{2577399E-D00E-1342-A6A8-97D9779A15E6}" srcId="{5521B0F0-C154-2244-BD03-594FA5498E16}" destId="{E9EF31B2-FE7D-A54B-8C46-5A6E5EE88803}" srcOrd="0" destOrd="0" parTransId="{70992C23-A0F6-4B4C-987E-31F067B1CED3}" sibTransId="{26F7D852-301C-C648-A246-30D15615BD99}"/>
    <dgm:cxn modelId="{EA2B95CA-863C-2443-9DAC-DCC73A96281D}" srcId="{5521B0F0-C154-2244-BD03-594FA5498E16}" destId="{9397C507-8684-7C4A-9CC8-1807A92E2FEA}" srcOrd="1" destOrd="0" parTransId="{4A8F6E4D-C713-5346-8633-A62758A2A8B9}" sibTransId="{19F685DB-7F33-4D42-B104-96405F43C714}"/>
    <dgm:cxn modelId="{893806D5-F39E-7144-8B86-719BB6049E8D}" type="presOf" srcId="{E9EF31B2-FE7D-A54B-8C46-5A6E5EE88803}" destId="{A0DF9451-D8F6-DB49-8877-EB4FD821240D}" srcOrd="0" destOrd="0" presId="urn:microsoft.com/office/officeart/2005/8/layout/default"/>
    <dgm:cxn modelId="{D6EA1350-CE1D-214B-8D2A-21AAC2A598BE}" type="presParOf" srcId="{68FA65A8-5FED-4B43-A35C-B75B8C70F281}" destId="{A0DF9451-D8F6-DB49-8877-EB4FD821240D}" srcOrd="0" destOrd="0" presId="urn:microsoft.com/office/officeart/2005/8/layout/default"/>
    <dgm:cxn modelId="{50E4EE29-998C-DA46-8D72-8FFC44D00757}" type="presParOf" srcId="{68FA65A8-5FED-4B43-A35C-B75B8C70F281}" destId="{B4CF64BC-F567-814C-A9FB-897168348F4B}" srcOrd="1" destOrd="0" presId="urn:microsoft.com/office/officeart/2005/8/layout/default"/>
    <dgm:cxn modelId="{73F0DBB9-BDA6-D54A-8BAC-83A7A290BD1B}" type="presParOf" srcId="{68FA65A8-5FED-4B43-A35C-B75B8C70F281}" destId="{59F99D62-83FC-7847-AD4C-E59DC1757FE2}" srcOrd="2" destOrd="0" presId="urn:microsoft.com/office/officeart/2005/8/layout/default"/>
    <dgm:cxn modelId="{24BE62A9-F4C4-BE4E-91B6-3F8E8A73FBEC}" type="presParOf" srcId="{68FA65A8-5FED-4B43-A35C-B75B8C70F281}" destId="{F6B08FA7-71BF-1646-8222-049160880836}" srcOrd="3" destOrd="0" presId="urn:microsoft.com/office/officeart/2005/8/layout/default"/>
    <dgm:cxn modelId="{78DEEE83-97E7-384B-9DDC-B6FE15A59855}" type="presParOf" srcId="{68FA65A8-5FED-4B43-A35C-B75B8C70F281}" destId="{6FE2F84E-DC15-EA42-93E6-56D5D9D5368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1B0F0-C154-2244-BD03-594FA5498E16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9EF31B2-FE7D-A54B-8C46-5A6E5EE8880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Requirements to Code TLR</a:t>
          </a:r>
        </a:p>
      </dgm:t>
    </dgm:pt>
    <dgm:pt modelId="{70992C23-A0F6-4B4C-987E-31F067B1CED3}" type="parTrans" cxnId="{2577399E-D00E-1342-A6A8-97D9779A15E6}">
      <dgm:prSet/>
      <dgm:spPr/>
      <dgm:t>
        <a:bodyPr/>
        <a:lstStyle/>
        <a:p>
          <a:endParaRPr lang="en-GB"/>
        </a:p>
      </dgm:t>
    </dgm:pt>
    <dgm:pt modelId="{26F7D852-301C-C648-A246-30D15615BD99}" type="sibTrans" cxnId="{2577399E-D00E-1342-A6A8-97D9779A15E6}">
      <dgm:prSet/>
      <dgm:spPr/>
      <dgm:t>
        <a:bodyPr/>
        <a:lstStyle/>
        <a:p>
          <a:endParaRPr lang="en-GB"/>
        </a:p>
      </dgm:t>
    </dgm:pt>
    <dgm:pt modelId="{9397C507-8684-7C4A-9CC8-1807A92E2FE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Documentation to Code TLR</a:t>
          </a:r>
        </a:p>
      </dgm:t>
    </dgm:pt>
    <dgm:pt modelId="{4A8F6E4D-C713-5346-8633-A62758A2A8B9}" type="parTrans" cxnId="{EA2B95CA-863C-2443-9DAC-DCC73A96281D}">
      <dgm:prSet/>
      <dgm:spPr/>
      <dgm:t>
        <a:bodyPr/>
        <a:lstStyle/>
        <a:p>
          <a:endParaRPr lang="en-GB"/>
        </a:p>
      </dgm:t>
    </dgm:pt>
    <dgm:pt modelId="{19F685DB-7F33-4D42-B104-96405F43C714}" type="sibTrans" cxnId="{EA2B95CA-863C-2443-9DAC-DCC73A96281D}">
      <dgm:prSet/>
      <dgm:spPr/>
      <dgm:t>
        <a:bodyPr/>
        <a:lstStyle/>
        <a:p>
          <a:endParaRPr lang="en-GB"/>
        </a:p>
      </dgm:t>
    </dgm:pt>
    <dgm:pt modelId="{8876CEF6-6EA9-FB43-8D31-2987EB80847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Documentation to Model TLR</a:t>
          </a:r>
        </a:p>
      </dgm:t>
    </dgm:pt>
    <dgm:pt modelId="{AD7DA070-2C4D-D94B-95C8-0B80343C915D}" type="parTrans" cxnId="{458CF381-AE46-334E-B173-E5FD0D41FA7C}">
      <dgm:prSet/>
      <dgm:spPr/>
      <dgm:t>
        <a:bodyPr/>
        <a:lstStyle/>
        <a:p>
          <a:endParaRPr lang="en-GB"/>
        </a:p>
      </dgm:t>
    </dgm:pt>
    <dgm:pt modelId="{6B323A54-EB54-4F4C-BF94-EE09421AA081}" type="sibTrans" cxnId="{458CF381-AE46-334E-B173-E5FD0D41FA7C}">
      <dgm:prSet/>
      <dgm:spPr/>
      <dgm:t>
        <a:bodyPr/>
        <a:lstStyle/>
        <a:p>
          <a:endParaRPr lang="en-GB"/>
        </a:p>
      </dgm:t>
    </dgm:pt>
    <dgm:pt modelId="{68FA65A8-5FED-4B43-A35C-B75B8C70F281}" type="pres">
      <dgm:prSet presAssocID="{5521B0F0-C154-2244-BD03-594FA5498E16}" presName="diagram" presStyleCnt="0">
        <dgm:presLayoutVars>
          <dgm:dir/>
          <dgm:resizeHandles val="exact"/>
        </dgm:presLayoutVars>
      </dgm:prSet>
      <dgm:spPr/>
    </dgm:pt>
    <dgm:pt modelId="{A0DF9451-D8F6-DB49-8877-EB4FD821240D}" type="pres">
      <dgm:prSet presAssocID="{E9EF31B2-FE7D-A54B-8C46-5A6E5EE88803}" presName="node" presStyleLbl="node1" presStyleIdx="0" presStyleCnt="3">
        <dgm:presLayoutVars>
          <dgm:bulletEnabled val="1"/>
        </dgm:presLayoutVars>
      </dgm:prSet>
      <dgm:spPr/>
    </dgm:pt>
    <dgm:pt modelId="{B4CF64BC-F567-814C-A9FB-897168348F4B}" type="pres">
      <dgm:prSet presAssocID="{26F7D852-301C-C648-A246-30D15615BD99}" presName="sibTrans" presStyleCnt="0"/>
      <dgm:spPr/>
    </dgm:pt>
    <dgm:pt modelId="{59F99D62-83FC-7847-AD4C-E59DC1757FE2}" type="pres">
      <dgm:prSet presAssocID="{9397C507-8684-7C4A-9CC8-1807A92E2FEA}" presName="node" presStyleLbl="node1" presStyleIdx="1" presStyleCnt="3">
        <dgm:presLayoutVars>
          <dgm:bulletEnabled val="1"/>
        </dgm:presLayoutVars>
      </dgm:prSet>
      <dgm:spPr/>
    </dgm:pt>
    <dgm:pt modelId="{F6B08FA7-71BF-1646-8222-049160880836}" type="pres">
      <dgm:prSet presAssocID="{19F685DB-7F33-4D42-B104-96405F43C714}" presName="sibTrans" presStyleCnt="0"/>
      <dgm:spPr/>
    </dgm:pt>
    <dgm:pt modelId="{6FE2F84E-DC15-EA42-93E6-56D5D9D53684}" type="pres">
      <dgm:prSet presAssocID="{8876CEF6-6EA9-FB43-8D31-2987EB808471}" presName="node" presStyleLbl="node1" presStyleIdx="2" presStyleCnt="3">
        <dgm:presLayoutVars>
          <dgm:bulletEnabled val="1"/>
        </dgm:presLayoutVars>
      </dgm:prSet>
      <dgm:spPr/>
    </dgm:pt>
  </dgm:ptLst>
  <dgm:cxnLst>
    <dgm:cxn modelId="{D5F3AB20-A9B3-D646-8542-2FB8E488E41B}" type="presOf" srcId="{5521B0F0-C154-2244-BD03-594FA5498E16}" destId="{68FA65A8-5FED-4B43-A35C-B75B8C70F281}" srcOrd="0" destOrd="0" presId="urn:microsoft.com/office/officeart/2005/8/layout/default"/>
    <dgm:cxn modelId="{1DC3C139-A982-974D-A509-03E782AFB820}" type="presOf" srcId="{8876CEF6-6EA9-FB43-8D31-2987EB808471}" destId="{6FE2F84E-DC15-EA42-93E6-56D5D9D53684}" srcOrd="0" destOrd="0" presId="urn:microsoft.com/office/officeart/2005/8/layout/default"/>
    <dgm:cxn modelId="{2AFAFC71-9AF8-4043-8EF2-A9F55F9CE701}" type="presOf" srcId="{9397C507-8684-7C4A-9CC8-1807A92E2FEA}" destId="{59F99D62-83FC-7847-AD4C-E59DC1757FE2}" srcOrd="0" destOrd="0" presId="urn:microsoft.com/office/officeart/2005/8/layout/default"/>
    <dgm:cxn modelId="{458CF381-AE46-334E-B173-E5FD0D41FA7C}" srcId="{5521B0F0-C154-2244-BD03-594FA5498E16}" destId="{8876CEF6-6EA9-FB43-8D31-2987EB808471}" srcOrd="2" destOrd="0" parTransId="{AD7DA070-2C4D-D94B-95C8-0B80343C915D}" sibTransId="{6B323A54-EB54-4F4C-BF94-EE09421AA081}"/>
    <dgm:cxn modelId="{2577399E-D00E-1342-A6A8-97D9779A15E6}" srcId="{5521B0F0-C154-2244-BD03-594FA5498E16}" destId="{E9EF31B2-FE7D-A54B-8C46-5A6E5EE88803}" srcOrd="0" destOrd="0" parTransId="{70992C23-A0F6-4B4C-987E-31F067B1CED3}" sibTransId="{26F7D852-301C-C648-A246-30D15615BD99}"/>
    <dgm:cxn modelId="{EA2B95CA-863C-2443-9DAC-DCC73A96281D}" srcId="{5521B0F0-C154-2244-BD03-594FA5498E16}" destId="{9397C507-8684-7C4A-9CC8-1807A92E2FEA}" srcOrd="1" destOrd="0" parTransId="{4A8F6E4D-C713-5346-8633-A62758A2A8B9}" sibTransId="{19F685DB-7F33-4D42-B104-96405F43C714}"/>
    <dgm:cxn modelId="{893806D5-F39E-7144-8B86-719BB6049E8D}" type="presOf" srcId="{E9EF31B2-FE7D-A54B-8C46-5A6E5EE88803}" destId="{A0DF9451-D8F6-DB49-8877-EB4FD821240D}" srcOrd="0" destOrd="0" presId="urn:microsoft.com/office/officeart/2005/8/layout/default"/>
    <dgm:cxn modelId="{D6EA1350-CE1D-214B-8D2A-21AAC2A598BE}" type="presParOf" srcId="{68FA65A8-5FED-4B43-A35C-B75B8C70F281}" destId="{A0DF9451-D8F6-DB49-8877-EB4FD821240D}" srcOrd="0" destOrd="0" presId="urn:microsoft.com/office/officeart/2005/8/layout/default"/>
    <dgm:cxn modelId="{50E4EE29-998C-DA46-8D72-8FFC44D00757}" type="presParOf" srcId="{68FA65A8-5FED-4B43-A35C-B75B8C70F281}" destId="{B4CF64BC-F567-814C-A9FB-897168348F4B}" srcOrd="1" destOrd="0" presId="urn:microsoft.com/office/officeart/2005/8/layout/default"/>
    <dgm:cxn modelId="{73F0DBB9-BDA6-D54A-8BAC-83A7A290BD1B}" type="presParOf" srcId="{68FA65A8-5FED-4B43-A35C-B75B8C70F281}" destId="{59F99D62-83FC-7847-AD4C-E59DC1757FE2}" srcOrd="2" destOrd="0" presId="urn:microsoft.com/office/officeart/2005/8/layout/default"/>
    <dgm:cxn modelId="{24BE62A9-F4C4-BE4E-91B6-3F8E8A73FBEC}" type="presParOf" srcId="{68FA65A8-5FED-4B43-A35C-B75B8C70F281}" destId="{F6B08FA7-71BF-1646-8222-049160880836}" srcOrd="3" destOrd="0" presId="urn:microsoft.com/office/officeart/2005/8/layout/default"/>
    <dgm:cxn modelId="{78DEEE83-97E7-384B-9DDC-B6FE15A59855}" type="presParOf" srcId="{68FA65A8-5FED-4B43-A35C-B75B8C70F281}" destId="{6FE2F84E-DC15-EA42-93E6-56D5D9D5368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1B0F0-C154-2244-BD03-594FA5498E16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9EF31B2-FE7D-A54B-8C46-5A6E5EE8880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Requirements to Code TLR</a:t>
          </a:r>
        </a:p>
      </dgm:t>
    </dgm:pt>
    <dgm:pt modelId="{70992C23-A0F6-4B4C-987E-31F067B1CED3}" type="parTrans" cxnId="{2577399E-D00E-1342-A6A8-97D9779A15E6}">
      <dgm:prSet/>
      <dgm:spPr/>
      <dgm:t>
        <a:bodyPr/>
        <a:lstStyle/>
        <a:p>
          <a:endParaRPr lang="en-GB"/>
        </a:p>
      </dgm:t>
    </dgm:pt>
    <dgm:pt modelId="{26F7D852-301C-C648-A246-30D15615BD99}" type="sibTrans" cxnId="{2577399E-D00E-1342-A6A8-97D9779A15E6}">
      <dgm:prSet/>
      <dgm:spPr/>
      <dgm:t>
        <a:bodyPr/>
        <a:lstStyle/>
        <a:p>
          <a:endParaRPr lang="en-GB"/>
        </a:p>
      </dgm:t>
    </dgm:pt>
    <dgm:pt modelId="{9397C507-8684-7C4A-9CC8-1807A92E2FE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Documentation to Code TLR</a:t>
          </a:r>
        </a:p>
      </dgm:t>
    </dgm:pt>
    <dgm:pt modelId="{4A8F6E4D-C713-5346-8633-A62758A2A8B9}" type="parTrans" cxnId="{EA2B95CA-863C-2443-9DAC-DCC73A96281D}">
      <dgm:prSet/>
      <dgm:spPr/>
      <dgm:t>
        <a:bodyPr/>
        <a:lstStyle/>
        <a:p>
          <a:endParaRPr lang="en-GB"/>
        </a:p>
      </dgm:t>
    </dgm:pt>
    <dgm:pt modelId="{19F685DB-7F33-4D42-B104-96405F43C714}" type="sibTrans" cxnId="{EA2B95CA-863C-2443-9DAC-DCC73A96281D}">
      <dgm:prSet/>
      <dgm:spPr/>
      <dgm:t>
        <a:bodyPr/>
        <a:lstStyle/>
        <a:p>
          <a:endParaRPr lang="en-GB"/>
        </a:p>
      </dgm:t>
    </dgm:pt>
    <dgm:pt modelId="{8876CEF6-6EA9-FB43-8D31-2987EB80847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Documentation to Model TLR</a:t>
          </a:r>
        </a:p>
      </dgm:t>
    </dgm:pt>
    <dgm:pt modelId="{AD7DA070-2C4D-D94B-95C8-0B80343C915D}" type="parTrans" cxnId="{458CF381-AE46-334E-B173-E5FD0D41FA7C}">
      <dgm:prSet/>
      <dgm:spPr/>
      <dgm:t>
        <a:bodyPr/>
        <a:lstStyle/>
        <a:p>
          <a:endParaRPr lang="en-GB"/>
        </a:p>
      </dgm:t>
    </dgm:pt>
    <dgm:pt modelId="{6B323A54-EB54-4F4C-BF94-EE09421AA081}" type="sibTrans" cxnId="{458CF381-AE46-334E-B173-E5FD0D41FA7C}">
      <dgm:prSet/>
      <dgm:spPr/>
      <dgm:t>
        <a:bodyPr/>
        <a:lstStyle/>
        <a:p>
          <a:endParaRPr lang="en-GB"/>
        </a:p>
      </dgm:t>
    </dgm:pt>
    <dgm:pt modelId="{68FA65A8-5FED-4B43-A35C-B75B8C70F281}" type="pres">
      <dgm:prSet presAssocID="{5521B0F0-C154-2244-BD03-594FA5498E16}" presName="diagram" presStyleCnt="0">
        <dgm:presLayoutVars>
          <dgm:dir/>
          <dgm:resizeHandles val="exact"/>
        </dgm:presLayoutVars>
      </dgm:prSet>
      <dgm:spPr/>
    </dgm:pt>
    <dgm:pt modelId="{A0DF9451-D8F6-DB49-8877-EB4FD821240D}" type="pres">
      <dgm:prSet presAssocID="{E9EF31B2-FE7D-A54B-8C46-5A6E5EE88803}" presName="node" presStyleLbl="node1" presStyleIdx="0" presStyleCnt="3">
        <dgm:presLayoutVars>
          <dgm:bulletEnabled val="1"/>
        </dgm:presLayoutVars>
      </dgm:prSet>
      <dgm:spPr/>
    </dgm:pt>
    <dgm:pt modelId="{B4CF64BC-F567-814C-A9FB-897168348F4B}" type="pres">
      <dgm:prSet presAssocID="{26F7D852-301C-C648-A246-30D15615BD99}" presName="sibTrans" presStyleCnt="0"/>
      <dgm:spPr/>
    </dgm:pt>
    <dgm:pt modelId="{59F99D62-83FC-7847-AD4C-E59DC1757FE2}" type="pres">
      <dgm:prSet presAssocID="{9397C507-8684-7C4A-9CC8-1807A92E2FEA}" presName="node" presStyleLbl="node1" presStyleIdx="1" presStyleCnt="3">
        <dgm:presLayoutVars>
          <dgm:bulletEnabled val="1"/>
        </dgm:presLayoutVars>
      </dgm:prSet>
      <dgm:spPr/>
    </dgm:pt>
    <dgm:pt modelId="{F6B08FA7-71BF-1646-8222-049160880836}" type="pres">
      <dgm:prSet presAssocID="{19F685DB-7F33-4D42-B104-96405F43C714}" presName="sibTrans" presStyleCnt="0"/>
      <dgm:spPr/>
    </dgm:pt>
    <dgm:pt modelId="{6FE2F84E-DC15-EA42-93E6-56D5D9D53684}" type="pres">
      <dgm:prSet presAssocID="{8876CEF6-6EA9-FB43-8D31-2987EB808471}" presName="node" presStyleLbl="node1" presStyleIdx="2" presStyleCnt="3">
        <dgm:presLayoutVars>
          <dgm:bulletEnabled val="1"/>
        </dgm:presLayoutVars>
      </dgm:prSet>
      <dgm:spPr/>
    </dgm:pt>
  </dgm:ptLst>
  <dgm:cxnLst>
    <dgm:cxn modelId="{D5F3AB20-A9B3-D646-8542-2FB8E488E41B}" type="presOf" srcId="{5521B0F0-C154-2244-BD03-594FA5498E16}" destId="{68FA65A8-5FED-4B43-A35C-B75B8C70F281}" srcOrd="0" destOrd="0" presId="urn:microsoft.com/office/officeart/2005/8/layout/default"/>
    <dgm:cxn modelId="{1DC3C139-A982-974D-A509-03E782AFB820}" type="presOf" srcId="{8876CEF6-6EA9-FB43-8D31-2987EB808471}" destId="{6FE2F84E-DC15-EA42-93E6-56D5D9D53684}" srcOrd="0" destOrd="0" presId="urn:microsoft.com/office/officeart/2005/8/layout/default"/>
    <dgm:cxn modelId="{2AFAFC71-9AF8-4043-8EF2-A9F55F9CE701}" type="presOf" srcId="{9397C507-8684-7C4A-9CC8-1807A92E2FEA}" destId="{59F99D62-83FC-7847-AD4C-E59DC1757FE2}" srcOrd="0" destOrd="0" presId="urn:microsoft.com/office/officeart/2005/8/layout/default"/>
    <dgm:cxn modelId="{458CF381-AE46-334E-B173-E5FD0D41FA7C}" srcId="{5521B0F0-C154-2244-BD03-594FA5498E16}" destId="{8876CEF6-6EA9-FB43-8D31-2987EB808471}" srcOrd="2" destOrd="0" parTransId="{AD7DA070-2C4D-D94B-95C8-0B80343C915D}" sibTransId="{6B323A54-EB54-4F4C-BF94-EE09421AA081}"/>
    <dgm:cxn modelId="{2577399E-D00E-1342-A6A8-97D9779A15E6}" srcId="{5521B0F0-C154-2244-BD03-594FA5498E16}" destId="{E9EF31B2-FE7D-A54B-8C46-5A6E5EE88803}" srcOrd="0" destOrd="0" parTransId="{70992C23-A0F6-4B4C-987E-31F067B1CED3}" sibTransId="{26F7D852-301C-C648-A246-30D15615BD99}"/>
    <dgm:cxn modelId="{EA2B95CA-863C-2443-9DAC-DCC73A96281D}" srcId="{5521B0F0-C154-2244-BD03-594FA5498E16}" destId="{9397C507-8684-7C4A-9CC8-1807A92E2FEA}" srcOrd="1" destOrd="0" parTransId="{4A8F6E4D-C713-5346-8633-A62758A2A8B9}" sibTransId="{19F685DB-7F33-4D42-B104-96405F43C714}"/>
    <dgm:cxn modelId="{893806D5-F39E-7144-8B86-719BB6049E8D}" type="presOf" srcId="{E9EF31B2-FE7D-A54B-8C46-5A6E5EE88803}" destId="{A0DF9451-D8F6-DB49-8877-EB4FD821240D}" srcOrd="0" destOrd="0" presId="urn:microsoft.com/office/officeart/2005/8/layout/default"/>
    <dgm:cxn modelId="{D6EA1350-CE1D-214B-8D2A-21AAC2A598BE}" type="presParOf" srcId="{68FA65A8-5FED-4B43-A35C-B75B8C70F281}" destId="{A0DF9451-D8F6-DB49-8877-EB4FD821240D}" srcOrd="0" destOrd="0" presId="urn:microsoft.com/office/officeart/2005/8/layout/default"/>
    <dgm:cxn modelId="{50E4EE29-998C-DA46-8D72-8FFC44D00757}" type="presParOf" srcId="{68FA65A8-5FED-4B43-A35C-B75B8C70F281}" destId="{B4CF64BC-F567-814C-A9FB-897168348F4B}" srcOrd="1" destOrd="0" presId="urn:microsoft.com/office/officeart/2005/8/layout/default"/>
    <dgm:cxn modelId="{73F0DBB9-BDA6-D54A-8BAC-83A7A290BD1B}" type="presParOf" srcId="{68FA65A8-5FED-4B43-A35C-B75B8C70F281}" destId="{59F99D62-83FC-7847-AD4C-E59DC1757FE2}" srcOrd="2" destOrd="0" presId="urn:microsoft.com/office/officeart/2005/8/layout/default"/>
    <dgm:cxn modelId="{24BE62A9-F4C4-BE4E-91B6-3F8E8A73FBEC}" type="presParOf" srcId="{68FA65A8-5FED-4B43-A35C-B75B8C70F281}" destId="{F6B08FA7-71BF-1646-8222-049160880836}" srcOrd="3" destOrd="0" presId="urn:microsoft.com/office/officeart/2005/8/layout/default"/>
    <dgm:cxn modelId="{78DEEE83-97E7-384B-9DDC-B6FE15A59855}" type="presParOf" srcId="{68FA65A8-5FED-4B43-A35C-B75B8C70F281}" destId="{6FE2F84E-DC15-EA42-93E6-56D5D9D5368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1B0F0-C154-2244-BD03-594FA5498E16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9EF31B2-FE7D-A54B-8C46-5A6E5EE8880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Requirements to Code TLR</a:t>
          </a:r>
        </a:p>
      </dgm:t>
    </dgm:pt>
    <dgm:pt modelId="{70992C23-A0F6-4B4C-987E-31F067B1CED3}" type="parTrans" cxnId="{2577399E-D00E-1342-A6A8-97D9779A15E6}">
      <dgm:prSet/>
      <dgm:spPr/>
      <dgm:t>
        <a:bodyPr/>
        <a:lstStyle/>
        <a:p>
          <a:endParaRPr lang="en-GB"/>
        </a:p>
      </dgm:t>
    </dgm:pt>
    <dgm:pt modelId="{26F7D852-301C-C648-A246-30D15615BD99}" type="sibTrans" cxnId="{2577399E-D00E-1342-A6A8-97D9779A15E6}">
      <dgm:prSet/>
      <dgm:spPr/>
      <dgm:t>
        <a:bodyPr/>
        <a:lstStyle/>
        <a:p>
          <a:endParaRPr lang="en-GB"/>
        </a:p>
      </dgm:t>
    </dgm:pt>
    <dgm:pt modelId="{9397C507-8684-7C4A-9CC8-1807A92E2FE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Documentation to Code TLR</a:t>
          </a:r>
        </a:p>
      </dgm:t>
    </dgm:pt>
    <dgm:pt modelId="{4A8F6E4D-C713-5346-8633-A62758A2A8B9}" type="parTrans" cxnId="{EA2B95CA-863C-2443-9DAC-DCC73A96281D}">
      <dgm:prSet/>
      <dgm:spPr/>
      <dgm:t>
        <a:bodyPr/>
        <a:lstStyle/>
        <a:p>
          <a:endParaRPr lang="en-GB"/>
        </a:p>
      </dgm:t>
    </dgm:pt>
    <dgm:pt modelId="{19F685DB-7F33-4D42-B104-96405F43C714}" type="sibTrans" cxnId="{EA2B95CA-863C-2443-9DAC-DCC73A96281D}">
      <dgm:prSet/>
      <dgm:spPr/>
      <dgm:t>
        <a:bodyPr/>
        <a:lstStyle/>
        <a:p>
          <a:endParaRPr lang="en-GB"/>
        </a:p>
      </dgm:t>
    </dgm:pt>
    <dgm:pt modelId="{8876CEF6-6EA9-FB43-8D31-2987EB80847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dirty="0"/>
            <a:t>Documentation to Model TLR</a:t>
          </a:r>
        </a:p>
      </dgm:t>
    </dgm:pt>
    <dgm:pt modelId="{AD7DA070-2C4D-D94B-95C8-0B80343C915D}" type="parTrans" cxnId="{458CF381-AE46-334E-B173-E5FD0D41FA7C}">
      <dgm:prSet/>
      <dgm:spPr/>
      <dgm:t>
        <a:bodyPr/>
        <a:lstStyle/>
        <a:p>
          <a:endParaRPr lang="en-GB"/>
        </a:p>
      </dgm:t>
    </dgm:pt>
    <dgm:pt modelId="{6B323A54-EB54-4F4C-BF94-EE09421AA081}" type="sibTrans" cxnId="{458CF381-AE46-334E-B173-E5FD0D41FA7C}">
      <dgm:prSet/>
      <dgm:spPr/>
      <dgm:t>
        <a:bodyPr/>
        <a:lstStyle/>
        <a:p>
          <a:endParaRPr lang="en-GB"/>
        </a:p>
      </dgm:t>
    </dgm:pt>
    <dgm:pt modelId="{68FA65A8-5FED-4B43-A35C-B75B8C70F281}" type="pres">
      <dgm:prSet presAssocID="{5521B0F0-C154-2244-BD03-594FA5498E16}" presName="diagram" presStyleCnt="0">
        <dgm:presLayoutVars>
          <dgm:dir/>
          <dgm:resizeHandles val="exact"/>
        </dgm:presLayoutVars>
      </dgm:prSet>
      <dgm:spPr/>
    </dgm:pt>
    <dgm:pt modelId="{A0DF9451-D8F6-DB49-8877-EB4FD821240D}" type="pres">
      <dgm:prSet presAssocID="{E9EF31B2-FE7D-A54B-8C46-5A6E5EE88803}" presName="node" presStyleLbl="node1" presStyleIdx="0" presStyleCnt="3">
        <dgm:presLayoutVars>
          <dgm:bulletEnabled val="1"/>
        </dgm:presLayoutVars>
      </dgm:prSet>
      <dgm:spPr/>
    </dgm:pt>
    <dgm:pt modelId="{B4CF64BC-F567-814C-A9FB-897168348F4B}" type="pres">
      <dgm:prSet presAssocID="{26F7D852-301C-C648-A246-30D15615BD99}" presName="sibTrans" presStyleCnt="0"/>
      <dgm:spPr/>
    </dgm:pt>
    <dgm:pt modelId="{59F99D62-83FC-7847-AD4C-E59DC1757FE2}" type="pres">
      <dgm:prSet presAssocID="{9397C507-8684-7C4A-9CC8-1807A92E2FEA}" presName="node" presStyleLbl="node1" presStyleIdx="1" presStyleCnt="3">
        <dgm:presLayoutVars>
          <dgm:bulletEnabled val="1"/>
        </dgm:presLayoutVars>
      </dgm:prSet>
      <dgm:spPr/>
    </dgm:pt>
    <dgm:pt modelId="{F6B08FA7-71BF-1646-8222-049160880836}" type="pres">
      <dgm:prSet presAssocID="{19F685DB-7F33-4D42-B104-96405F43C714}" presName="sibTrans" presStyleCnt="0"/>
      <dgm:spPr/>
    </dgm:pt>
    <dgm:pt modelId="{6FE2F84E-DC15-EA42-93E6-56D5D9D53684}" type="pres">
      <dgm:prSet presAssocID="{8876CEF6-6EA9-FB43-8D31-2987EB808471}" presName="node" presStyleLbl="node1" presStyleIdx="2" presStyleCnt="3">
        <dgm:presLayoutVars>
          <dgm:bulletEnabled val="1"/>
        </dgm:presLayoutVars>
      </dgm:prSet>
      <dgm:spPr/>
    </dgm:pt>
  </dgm:ptLst>
  <dgm:cxnLst>
    <dgm:cxn modelId="{D5F3AB20-A9B3-D646-8542-2FB8E488E41B}" type="presOf" srcId="{5521B0F0-C154-2244-BD03-594FA5498E16}" destId="{68FA65A8-5FED-4B43-A35C-B75B8C70F281}" srcOrd="0" destOrd="0" presId="urn:microsoft.com/office/officeart/2005/8/layout/default"/>
    <dgm:cxn modelId="{1DC3C139-A982-974D-A509-03E782AFB820}" type="presOf" srcId="{8876CEF6-6EA9-FB43-8D31-2987EB808471}" destId="{6FE2F84E-DC15-EA42-93E6-56D5D9D53684}" srcOrd="0" destOrd="0" presId="urn:microsoft.com/office/officeart/2005/8/layout/default"/>
    <dgm:cxn modelId="{2AFAFC71-9AF8-4043-8EF2-A9F55F9CE701}" type="presOf" srcId="{9397C507-8684-7C4A-9CC8-1807A92E2FEA}" destId="{59F99D62-83FC-7847-AD4C-E59DC1757FE2}" srcOrd="0" destOrd="0" presId="urn:microsoft.com/office/officeart/2005/8/layout/default"/>
    <dgm:cxn modelId="{458CF381-AE46-334E-B173-E5FD0D41FA7C}" srcId="{5521B0F0-C154-2244-BD03-594FA5498E16}" destId="{8876CEF6-6EA9-FB43-8D31-2987EB808471}" srcOrd="2" destOrd="0" parTransId="{AD7DA070-2C4D-D94B-95C8-0B80343C915D}" sibTransId="{6B323A54-EB54-4F4C-BF94-EE09421AA081}"/>
    <dgm:cxn modelId="{2577399E-D00E-1342-A6A8-97D9779A15E6}" srcId="{5521B0F0-C154-2244-BD03-594FA5498E16}" destId="{E9EF31B2-FE7D-A54B-8C46-5A6E5EE88803}" srcOrd="0" destOrd="0" parTransId="{70992C23-A0F6-4B4C-987E-31F067B1CED3}" sibTransId="{26F7D852-301C-C648-A246-30D15615BD99}"/>
    <dgm:cxn modelId="{EA2B95CA-863C-2443-9DAC-DCC73A96281D}" srcId="{5521B0F0-C154-2244-BD03-594FA5498E16}" destId="{9397C507-8684-7C4A-9CC8-1807A92E2FEA}" srcOrd="1" destOrd="0" parTransId="{4A8F6E4D-C713-5346-8633-A62758A2A8B9}" sibTransId="{19F685DB-7F33-4D42-B104-96405F43C714}"/>
    <dgm:cxn modelId="{893806D5-F39E-7144-8B86-719BB6049E8D}" type="presOf" srcId="{E9EF31B2-FE7D-A54B-8C46-5A6E5EE88803}" destId="{A0DF9451-D8F6-DB49-8877-EB4FD821240D}" srcOrd="0" destOrd="0" presId="urn:microsoft.com/office/officeart/2005/8/layout/default"/>
    <dgm:cxn modelId="{D6EA1350-CE1D-214B-8D2A-21AAC2A598BE}" type="presParOf" srcId="{68FA65A8-5FED-4B43-A35C-B75B8C70F281}" destId="{A0DF9451-D8F6-DB49-8877-EB4FD821240D}" srcOrd="0" destOrd="0" presId="urn:microsoft.com/office/officeart/2005/8/layout/default"/>
    <dgm:cxn modelId="{50E4EE29-998C-DA46-8D72-8FFC44D00757}" type="presParOf" srcId="{68FA65A8-5FED-4B43-A35C-B75B8C70F281}" destId="{B4CF64BC-F567-814C-A9FB-897168348F4B}" srcOrd="1" destOrd="0" presId="urn:microsoft.com/office/officeart/2005/8/layout/default"/>
    <dgm:cxn modelId="{73F0DBB9-BDA6-D54A-8BAC-83A7A290BD1B}" type="presParOf" srcId="{68FA65A8-5FED-4B43-A35C-B75B8C70F281}" destId="{59F99D62-83FC-7847-AD4C-E59DC1757FE2}" srcOrd="2" destOrd="0" presId="urn:microsoft.com/office/officeart/2005/8/layout/default"/>
    <dgm:cxn modelId="{24BE62A9-F4C4-BE4E-91B6-3F8E8A73FBEC}" type="presParOf" srcId="{68FA65A8-5FED-4B43-A35C-B75B8C70F281}" destId="{F6B08FA7-71BF-1646-8222-049160880836}" srcOrd="3" destOrd="0" presId="urn:microsoft.com/office/officeart/2005/8/layout/default"/>
    <dgm:cxn modelId="{78DEEE83-97E7-384B-9DDC-B6FE15A59855}" type="presParOf" srcId="{68FA65A8-5FED-4B43-A35C-B75B8C70F281}" destId="{6FE2F84E-DC15-EA42-93E6-56D5D9D5368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F9451-D8F6-DB49-8877-EB4FD821240D}">
      <dsp:nvSpPr>
        <dsp:cNvPr id="0" name=""/>
        <dsp:cNvSpPr/>
      </dsp:nvSpPr>
      <dsp:spPr>
        <a:xfrm>
          <a:off x="0" y="1257283"/>
          <a:ext cx="3611617" cy="2166970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Requirements to Code TLR</a:t>
          </a:r>
        </a:p>
      </dsp:txBody>
      <dsp:txXfrm>
        <a:off x="0" y="1257283"/>
        <a:ext cx="3611617" cy="2166970"/>
      </dsp:txXfrm>
    </dsp:sp>
    <dsp:sp modelId="{59F99D62-83FC-7847-AD4C-E59DC1757FE2}">
      <dsp:nvSpPr>
        <dsp:cNvPr id="0" name=""/>
        <dsp:cNvSpPr/>
      </dsp:nvSpPr>
      <dsp:spPr>
        <a:xfrm>
          <a:off x="3972778" y="1257283"/>
          <a:ext cx="3611617" cy="216697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Documentation to Code TLR</a:t>
          </a:r>
        </a:p>
      </dsp:txBody>
      <dsp:txXfrm>
        <a:off x="3972778" y="1257283"/>
        <a:ext cx="3611617" cy="2166970"/>
      </dsp:txXfrm>
    </dsp:sp>
    <dsp:sp modelId="{6FE2F84E-DC15-EA42-93E6-56D5D9D53684}">
      <dsp:nvSpPr>
        <dsp:cNvPr id="0" name=""/>
        <dsp:cNvSpPr/>
      </dsp:nvSpPr>
      <dsp:spPr>
        <a:xfrm>
          <a:off x="7945557" y="1257283"/>
          <a:ext cx="3611617" cy="2166970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Documentation to Model TLR</a:t>
          </a:r>
        </a:p>
      </dsp:txBody>
      <dsp:txXfrm>
        <a:off x="7945557" y="1257283"/>
        <a:ext cx="3611617" cy="2166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F9451-D8F6-DB49-8877-EB4FD821240D}">
      <dsp:nvSpPr>
        <dsp:cNvPr id="0" name=""/>
        <dsp:cNvSpPr/>
      </dsp:nvSpPr>
      <dsp:spPr>
        <a:xfrm>
          <a:off x="906614" y="347"/>
          <a:ext cx="2099878" cy="1259927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Requirements to Code TLR</a:t>
          </a:r>
        </a:p>
      </dsp:txBody>
      <dsp:txXfrm>
        <a:off x="906614" y="347"/>
        <a:ext cx="2099878" cy="1259927"/>
      </dsp:txXfrm>
    </dsp:sp>
    <dsp:sp modelId="{59F99D62-83FC-7847-AD4C-E59DC1757FE2}">
      <dsp:nvSpPr>
        <dsp:cNvPr id="0" name=""/>
        <dsp:cNvSpPr/>
      </dsp:nvSpPr>
      <dsp:spPr>
        <a:xfrm>
          <a:off x="3216480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Documentation to Code TLR</a:t>
          </a:r>
        </a:p>
      </dsp:txBody>
      <dsp:txXfrm>
        <a:off x="3216480" y="347"/>
        <a:ext cx="2099878" cy="1259927"/>
      </dsp:txXfrm>
    </dsp:sp>
    <dsp:sp modelId="{6FE2F84E-DC15-EA42-93E6-56D5D9D53684}">
      <dsp:nvSpPr>
        <dsp:cNvPr id="0" name=""/>
        <dsp:cNvSpPr/>
      </dsp:nvSpPr>
      <dsp:spPr>
        <a:xfrm>
          <a:off x="5526346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Documentation to Model TLR</a:t>
          </a:r>
        </a:p>
      </dsp:txBody>
      <dsp:txXfrm>
        <a:off x="5526346" y="347"/>
        <a:ext cx="2099878" cy="12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F9451-D8F6-DB49-8877-EB4FD821240D}">
      <dsp:nvSpPr>
        <dsp:cNvPr id="0" name=""/>
        <dsp:cNvSpPr/>
      </dsp:nvSpPr>
      <dsp:spPr>
        <a:xfrm>
          <a:off x="906614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Requirements to Code TLR</a:t>
          </a:r>
        </a:p>
      </dsp:txBody>
      <dsp:txXfrm>
        <a:off x="906614" y="347"/>
        <a:ext cx="2099878" cy="1259927"/>
      </dsp:txXfrm>
    </dsp:sp>
    <dsp:sp modelId="{59F99D62-83FC-7847-AD4C-E59DC1757FE2}">
      <dsp:nvSpPr>
        <dsp:cNvPr id="0" name=""/>
        <dsp:cNvSpPr/>
      </dsp:nvSpPr>
      <dsp:spPr>
        <a:xfrm>
          <a:off x="3216480" y="347"/>
          <a:ext cx="2099878" cy="125992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Documentation to Code TLR</a:t>
          </a:r>
        </a:p>
      </dsp:txBody>
      <dsp:txXfrm>
        <a:off x="3216480" y="347"/>
        <a:ext cx="2099878" cy="1259927"/>
      </dsp:txXfrm>
    </dsp:sp>
    <dsp:sp modelId="{6FE2F84E-DC15-EA42-93E6-56D5D9D53684}">
      <dsp:nvSpPr>
        <dsp:cNvPr id="0" name=""/>
        <dsp:cNvSpPr/>
      </dsp:nvSpPr>
      <dsp:spPr>
        <a:xfrm>
          <a:off x="5526346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Documentation to Model TLR</a:t>
          </a:r>
        </a:p>
      </dsp:txBody>
      <dsp:txXfrm>
        <a:off x="5526346" y="347"/>
        <a:ext cx="2099878" cy="1259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F9451-D8F6-DB49-8877-EB4FD821240D}">
      <dsp:nvSpPr>
        <dsp:cNvPr id="0" name=""/>
        <dsp:cNvSpPr/>
      </dsp:nvSpPr>
      <dsp:spPr>
        <a:xfrm>
          <a:off x="906614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Requirements to Code TLR</a:t>
          </a:r>
        </a:p>
      </dsp:txBody>
      <dsp:txXfrm>
        <a:off x="906614" y="347"/>
        <a:ext cx="2099878" cy="1259927"/>
      </dsp:txXfrm>
    </dsp:sp>
    <dsp:sp modelId="{59F99D62-83FC-7847-AD4C-E59DC1757FE2}">
      <dsp:nvSpPr>
        <dsp:cNvPr id="0" name=""/>
        <dsp:cNvSpPr/>
      </dsp:nvSpPr>
      <dsp:spPr>
        <a:xfrm>
          <a:off x="3216480" y="347"/>
          <a:ext cx="2099878" cy="1259927"/>
        </a:xfrm>
        <a:prstGeom prst="rect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Documentation to Code TLR</a:t>
          </a:r>
        </a:p>
      </dsp:txBody>
      <dsp:txXfrm>
        <a:off x="3216480" y="347"/>
        <a:ext cx="2099878" cy="1259927"/>
      </dsp:txXfrm>
    </dsp:sp>
    <dsp:sp modelId="{6FE2F84E-DC15-EA42-93E6-56D5D9D53684}">
      <dsp:nvSpPr>
        <dsp:cNvPr id="0" name=""/>
        <dsp:cNvSpPr/>
      </dsp:nvSpPr>
      <dsp:spPr>
        <a:xfrm>
          <a:off x="5526346" y="347"/>
          <a:ext cx="2099878" cy="1259927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Documentation to Model TLR</a:t>
          </a:r>
        </a:p>
      </dsp:txBody>
      <dsp:txXfrm>
        <a:off x="5526346" y="347"/>
        <a:ext cx="2099878" cy="1259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7021594F-60AF-5030-27F4-B919E0755C0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5C4C54D-5268-2170-0B7D-70659D206B08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4/24/25</a:t>
            </a:fld>
            <a:endParaRPr lang="en-US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7568FAF-32D5-F797-5874-241DEBC3A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A11AFD2-EF91-BDDC-349A-DB1934250B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04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704" userDrawn="1">
          <p15:clr>
            <a:srgbClr val="F26B43"/>
          </p15:clr>
        </p15:guide>
        <p15:guide id="2" pos="219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4/23/25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84640" y="499091"/>
            <a:ext cx="6588732" cy="3707147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6597" tIns="48299" rIns="96597" bIns="48299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92088" y="4398211"/>
            <a:ext cx="6581284" cy="467988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1200" kern="1200">
        <a:solidFill>
          <a:srgbClr val="000000"/>
        </a:solidFill>
        <a:latin typeface="+mn-lt"/>
        <a:ea typeface="+mn-ea"/>
        <a:cs typeface="+mn-cs"/>
      </a:defRPr>
    </a:lvl1pPr>
    <a:lvl2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Wingdings" panose="05000000000000000000" pitchFamily="2" charset="2"/>
      <a:buChar char="§"/>
      <a:defRPr sz="1200" kern="1200">
        <a:solidFill>
          <a:srgbClr val="000000"/>
        </a:solidFill>
        <a:latin typeface="+mn-lt"/>
        <a:ea typeface="+mn-ea"/>
        <a:cs typeface="+mn-cs"/>
      </a:defRPr>
    </a:lvl2pPr>
    <a:lvl3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+mj-lt"/>
      <a:buAutoNum type="arabicPeriod"/>
      <a:defRPr sz="1200" kern="1200">
        <a:solidFill>
          <a:srgbClr val="000000"/>
        </a:solidFill>
        <a:latin typeface="+mn-lt"/>
        <a:ea typeface="+mn-ea"/>
        <a:cs typeface="+mn-cs"/>
      </a:defRPr>
    </a:lvl3pPr>
    <a:lvl4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Symbol" panose="05050102010706020507" pitchFamily="18" charset="2"/>
      <a:buChar char="-"/>
      <a:defRPr sz="1200" kern="1200">
        <a:solidFill>
          <a:srgbClr val="000000"/>
        </a:solidFill>
        <a:latin typeface="+mn-lt"/>
        <a:ea typeface="+mn-ea"/>
        <a:cs typeface="+mn-cs"/>
      </a:defRPr>
    </a:lvl4pPr>
    <a:lvl5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+mj-lt"/>
      <a:buAutoNum type="alphaLcPeriod"/>
      <a:defRPr sz="1200" kern="1200">
        <a:solidFill>
          <a:srgbClr val="000000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10000"/>
      </a:lnSpc>
      <a:spcBef>
        <a:spcPts val="1000"/>
      </a:spcBef>
      <a:spcAft>
        <a:spcPts val="600"/>
      </a:spcAft>
      <a:defRPr sz="1600" b="1" kern="1200">
        <a:solidFill>
          <a:schemeClr val="accent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772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427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4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Regarding the documentation to architecture model, we do not outperform state of the art; but we also see differeces in the performance depending on what we define as source and what as target artifact; i.e., Model2Documentation works better than Documentation to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 summary,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Therefore, we created LiSSA, a framework that shall enable generic TLR by treating similar artifacts similar.</a:t>
            </a:r>
          </a:p>
          <a:p>
            <a:endParaRPr lang="en-DE" dirty="0"/>
          </a:p>
          <a:p>
            <a:r>
              <a:rPr lang="en-DE" dirty="0"/>
              <a:t>Meaning ...</a:t>
            </a:r>
          </a:p>
          <a:p>
            <a:endParaRPr lang="en-DE" dirty="0"/>
          </a:p>
          <a:p>
            <a:r>
              <a:rPr lang="en-DE" dirty="0"/>
              <a:t>(*click*) One essential aspect of the framework is the concept of elements and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4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9D4C9-80BF-D6A7-825E-62ED1F52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24CA61-5E2B-B285-77CF-0E416F7E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B82ED5-4D84-1F15-2363-C83BC088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look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/>
              <a:t>Typical</a:t>
            </a:r>
            <a:r>
              <a:rPr lang="de-DE" b="0" dirty="0"/>
              <a:t> </a:t>
            </a:r>
            <a:r>
              <a:rPr lang="de-DE" b="0" dirty="0" err="1"/>
              <a:t>artifacts</a:t>
            </a:r>
            <a:r>
              <a:rPr lang="de-DE" b="0" dirty="0"/>
              <a:t> </a:t>
            </a:r>
            <a:r>
              <a:rPr lang="de-DE" b="0" dirty="0" err="1"/>
              <a:t>that</a:t>
            </a:r>
            <a:r>
              <a:rPr lang="de-DE" b="0" dirty="0"/>
              <a:t> </a:t>
            </a:r>
            <a:r>
              <a:rPr lang="de-DE" b="0" dirty="0" err="1"/>
              <a:t>we</a:t>
            </a:r>
            <a:r>
              <a:rPr lang="de-DE" b="0" dirty="0"/>
              <a:t> </a:t>
            </a:r>
            <a:r>
              <a:rPr lang="de-DE" b="0" dirty="0" err="1"/>
              <a:t>produce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requirements</a:t>
            </a:r>
            <a:r>
              <a:rPr lang="de-DE" b="0" dirty="0"/>
              <a:t>, </a:t>
            </a:r>
            <a:r>
              <a:rPr lang="de-DE" b="0" dirty="0" err="1"/>
              <a:t>sa</a:t>
            </a:r>
            <a:r>
              <a:rPr lang="de-DE" b="0" dirty="0"/>
              <a:t> </a:t>
            </a:r>
            <a:r>
              <a:rPr lang="de-DE" b="0" dirty="0" err="1"/>
              <a:t>docs</a:t>
            </a:r>
            <a:r>
              <a:rPr lang="de-DE" b="0" dirty="0"/>
              <a:t>, </a:t>
            </a:r>
            <a:r>
              <a:rPr lang="de-DE" b="0" dirty="0" err="1"/>
              <a:t>sa</a:t>
            </a:r>
            <a:r>
              <a:rPr lang="de-DE" b="0" dirty="0"/>
              <a:t> </a:t>
            </a:r>
            <a:r>
              <a:rPr lang="de-DE" b="0" dirty="0" err="1"/>
              <a:t>models</a:t>
            </a:r>
            <a:r>
              <a:rPr lang="de-DE" b="0" dirty="0"/>
              <a:t> like UML </a:t>
            </a:r>
            <a:r>
              <a:rPr lang="de-DE" b="0" dirty="0" err="1"/>
              <a:t>component</a:t>
            </a:r>
            <a:r>
              <a:rPr lang="de-DE" b="0" dirty="0"/>
              <a:t> </a:t>
            </a:r>
            <a:r>
              <a:rPr lang="de-DE" b="0" dirty="0" err="1"/>
              <a:t>diagrams</a:t>
            </a:r>
            <a:r>
              <a:rPr lang="de-DE" b="0" dirty="0"/>
              <a:t>, and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course</a:t>
            </a:r>
            <a:r>
              <a:rPr lang="de-DE" b="0" dirty="0"/>
              <a:t>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Between different kinds of artifacts, there can be </a:t>
            </a:r>
            <a:r>
              <a:rPr lang="en-GB" b="1" noProof="0" dirty="0"/>
              <a:t>shared information </a:t>
            </a:r>
            <a:r>
              <a:rPr lang="en-GB" noProof="0" dirty="0"/>
              <a:t>like the </a:t>
            </a:r>
            <a:r>
              <a:rPr lang="en-GB" b="1" noProof="0" dirty="0"/>
              <a:t>existence of certain elements</a:t>
            </a:r>
            <a:r>
              <a:rPr lang="en-GB" noProof="0" dirty="0"/>
              <a:t> but also some explicit information that is </a:t>
            </a:r>
            <a:r>
              <a:rPr lang="en-GB" b="1" noProof="0" dirty="0"/>
              <a:t>special to a specific kind </a:t>
            </a:r>
            <a:r>
              <a:rPr lang="en-GB" noProof="0" dirty="0"/>
              <a:t>of artifact.</a:t>
            </a:r>
          </a:p>
          <a:p>
            <a:r>
              <a:rPr lang="en-GB" noProof="0" dirty="0"/>
              <a:t>* For example, </a:t>
            </a:r>
            <a:r>
              <a:rPr lang="en-GB" b="1" noProof="0" dirty="0"/>
              <a:t>code </a:t>
            </a:r>
            <a:r>
              <a:rPr lang="en-GB" b="0" noProof="0" dirty="0"/>
              <a:t>can contain elements like </a:t>
            </a:r>
            <a:r>
              <a:rPr lang="en-GB" b="1" noProof="0" dirty="0"/>
              <a:t>classes, packages, … </a:t>
            </a:r>
            <a:r>
              <a:rPr lang="en-GB" b="0" noProof="0" dirty="0"/>
              <a:t>while requirements express the desired needs for a system</a:t>
            </a:r>
            <a:r>
              <a:rPr lang="en-GB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noProof="0" dirty="0"/>
          </a:p>
          <a:p>
            <a:r>
              <a:rPr lang="en-GB" i="1" noProof="0" dirty="0"/>
              <a:t>(*click*) </a:t>
            </a:r>
            <a:r>
              <a:rPr lang="en-GB" b="1" noProof="0" dirty="0"/>
              <a:t>Trace links make explicit</a:t>
            </a:r>
            <a:r>
              <a:rPr lang="en-GB" noProof="0" dirty="0"/>
              <a:t>, which elements in the different artifacts are related and where the artifacts contain shared information about a certain entity.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(*click*) This way, trace links can improve efficiency for </a:t>
            </a:r>
            <a:r>
              <a:rPr lang="en-GB" b="1" noProof="0" dirty="0"/>
              <a:t>software maintenance</a:t>
            </a:r>
            <a:r>
              <a:rPr lang="en-GB" noProof="0" dirty="0"/>
              <a:t>, </a:t>
            </a:r>
            <a:r>
              <a:rPr lang="en-GB" b="1" noProof="0" dirty="0"/>
              <a:t>bug localization</a:t>
            </a:r>
            <a:r>
              <a:rPr lang="en-GB" noProof="0" dirty="0"/>
              <a:t>, </a:t>
            </a:r>
            <a:r>
              <a:rPr lang="en-GB" b="1" noProof="0" dirty="0"/>
              <a:t>change impact analysis</a:t>
            </a:r>
            <a:r>
              <a:rPr lang="en-GB" noProof="0" dirty="0"/>
              <a:t>, and </a:t>
            </a:r>
            <a:r>
              <a:rPr lang="en-GB" b="1" noProof="0" dirty="0"/>
              <a:t>system security</a:t>
            </a:r>
            <a:r>
              <a:rPr lang="en-GB" noProof="0" dirty="0"/>
              <a:t>, among others.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(*switch*)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E32BC7-E659-AC89-6CE2-5E5CA0CE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multitude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artifacts</a:t>
            </a:r>
            <a:r>
              <a:rPr lang="de-DE" dirty="0"/>
              <a:t> ...</a:t>
            </a:r>
          </a:p>
          <a:p>
            <a:endParaRPr lang="de-DE" dirty="0"/>
          </a:p>
          <a:p>
            <a:r>
              <a:rPr lang="de-DE" dirty="0"/>
              <a:t>(*</a:t>
            </a:r>
            <a:r>
              <a:rPr lang="de-DE" dirty="0" err="1"/>
              <a:t>click</a:t>
            </a:r>
            <a:r>
              <a:rPr lang="de-DE" dirty="0"/>
              <a:t>*)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typical</a:t>
            </a:r>
            <a:r>
              <a:rPr lang="de-DE" dirty="0"/>
              <a:t> TLR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researched</a:t>
            </a:r>
            <a:r>
              <a:rPr lang="de-DE" dirty="0"/>
              <a:t> like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code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code</a:t>
            </a:r>
          </a:p>
          <a:p>
            <a:endParaRPr lang="de-DE" dirty="0"/>
          </a:p>
          <a:p>
            <a:r>
              <a:rPr lang="de-DE" dirty="0"/>
              <a:t>(*</a:t>
            </a:r>
            <a:r>
              <a:rPr lang="de-DE" dirty="0" err="1"/>
              <a:t>click</a:t>
            </a:r>
            <a:r>
              <a:rPr lang="de-DE" dirty="0"/>
              <a:t>*)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also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(*switch*)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4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73CD2-0ED7-70B0-C3B1-9809D86D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D439CD-B405-C4E5-9BE5-DC482F377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20150B-4428-7BF5-DF48-370BAF3DB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was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TLR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involve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; and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LMs (</a:t>
            </a:r>
            <a:r>
              <a:rPr lang="de-DE" dirty="0" err="1"/>
              <a:t>or</a:t>
            </a:r>
            <a:r>
              <a:rPr lang="de-DE" dirty="0"/>
              <a:t> LLMs)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opportunity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retrieval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multiple TLR </a:t>
            </a:r>
            <a:r>
              <a:rPr lang="de-DE" dirty="0" err="1"/>
              <a:t>tasks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(*switch*)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323BF2-E7E9-597D-EB66-F1666B80A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The general idea is now that we treat similar artifacts (e.g., artifacts that contain natural language like requirements or documentation similar)</a:t>
            </a:r>
          </a:p>
          <a:p>
            <a:endParaRPr lang="en-DE" dirty="0"/>
          </a:p>
          <a:p>
            <a:r>
              <a:rPr lang="en-DE" dirty="0"/>
              <a:t>Thus, we created a RAG-Pipeline.</a:t>
            </a:r>
          </a:p>
          <a:p>
            <a:r>
              <a:rPr lang="en-DE" dirty="0"/>
              <a:t>As overview, we take two artifacts Source-to-Target TLR use IR methods to find candates, use LLMs to classify whether a TL should be done or not. And in the end, we have TLs.</a:t>
            </a:r>
          </a:p>
          <a:p>
            <a:endParaRPr lang="en-DE" dirty="0"/>
          </a:p>
          <a:p>
            <a:r>
              <a:rPr lang="en-DE" dirty="0"/>
              <a:t>(*click*) lets take a look into the retrieval part.</a:t>
            </a:r>
          </a:p>
          <a:p>
            <a:endParaRPr lang="en-DE" dirty="0"/>
          </a:p>
          <a:p>
            <a:r>
              <a:rPr lang="en-DE" dirty="0"/>
              <a:t>First we deal with the target artifacts; e.g., the code for Req-2-Code TLR.</a:t>
            </a:r>
          </a:p>
          <a:p>
            <a:endParaRPr lang="en-DE" dirty="0"/>
          </a:p>
          <a:p>
            <a:r>
              <a:rPr lang="en-DE" dirty="0"/>
              <a:t>Preprocessing splits the files of the code e.g., into methods that we can later map to methods</a:t>
            </a:r>
          </a:p>
          <a:p>
            <a:endParaRPr lang="en-DE" dirty="0"/>
          </a:p>
          <a:p>
            <a:r>
              <a:rPr lang="en-DE" dirty="0"/>
              <a:t>Then we embed the elements meaning that we use an embedding model to generate a vector representation of the element content. We then store this in a vector store, that we can easily retrieve similar elements.</a:t>
            </a:r>
          </a:p>
          <a:p>
            <a:endParaRPr lang="en-DE" dirty="0"/>
          </a:p>
          <a:p>
            <a:r>
              <a:rPr lang="en-DE" dirty="0"/>
              <a:t>(*click*) for the source artifact we do nearly the same, we split and embed; but then we use the embedded elements to retrieve candidates from the target elements that are smiliar to the source elements; thats the retrieval part.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(*click*) Then we use the candidates per source element and promt a LM to classify whether there should be a trace link</a:t>
            </a:r>
          </a:p>
          <a:p>
            <a:endParaRPr lang="en-DE" dirty="0"/>
          </a:p>
          <a:p>
            <a:r>
              <a:rPr lang="en-DE" dirty="0"/>
              <a:t>(*click*) finally to get the TLs, we might need to fix granularities by 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8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 what have we analyzed now ...</a:t>
            </a:r>
          </a:p>
          <a:p>
            <a:endParaRPr lang="en-DE" dirty="0"/>
          </a:p>
          <a:p>
            <a:r>
              <a:rPr lang="en-DE" dirty="0"/>
              <a:t>Preprocessings ...</a:t>
            </a:r>
          </a:p>
          <a:p>
            <a:endParaRPr lang="en-DE" dirty="0"/>
          </a:p>
          <a:p>
            <a:r>
              <a:rPr lang="en-DE" dirty="0"/>
              <a:t>Prompting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1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on </a:t>
            </a:r>
            <a:r>
              <a:rPr lang="de-DE" dirty="0" err="1"/>
              <a:t>three</a:t>
            </a:r>
            <a:r>
              <a:rPr lang="de-DE" dirty="0"/>
              <a:t> TLR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Let’s take a look at the results. The baselines are always in green; and our approach configurations in blue</a:t>
            </a:r>
          </a:p>
          <a:p>
            <a:r>
              <a:rPr lang="en-DE" dirty="0"/>
              <a:t>And we have seen that our approach configurations that uses no preprocessing and Chain-of-thought prompting performs (sign) better than SotA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For Doc. </a:t>
            </a:r>
            <a:r>
              <a:rPr lang="en-GB" dirty="0"/>
              <a:t>T</a:t>
            </a:r>
            <a:r>
              <a:rPr lang="en-DE" dirty="0"/>
              <a:t>o Code, it depends a bit; for smaller projects of a benchmark, we perfom better than SotA; if we include projects that contain trace links from single sentences to thousands of code files, we perform worse; especially because of the retrieval part of our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2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Title Slides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806C6D-0905-EEEA-0B68-C996F2964F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5E157EA1-ECC1-A9AA-1AF8-CA75A464450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FDC88BE7-F254-7F88-E4BE-4948376941C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4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659"/>
            <a:ext cx="1728788" cy="1007704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AE8D194-9EDA-738A-DC32-F2142FF7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74D4FAD-ACFF-FC4D-8B3F-4561E48989EC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649568-1C2D-B202-63ED-CEE7405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9B9F8B5-CDA2-B101-8FD8-AD3CDBA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A6AB963E-1F0D-866D-E3FB-95098EBB08C9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7F437339-9972-1104-C84E-3425CA29FA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E8490089-7E0F-697B-8A21-B674E637433E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B31B9B-7A37-361D-F7F6-4E6344A8A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011843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Divider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3ADA49-B8A9-2D5D-A571-94E5F1DD0F54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251FA2-90EB-2A45-FC37-A0304FBAD85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61D9F5AD-F0AD-2CAA-880D-C238F5A4CFA7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1596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49F37-C71A-F97E-E3A7-139DDD7F9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4041774"/>
            <a:ext cx="7561263" cy="2232025"/>
          </a:xfrm>
        </p:spPr>
        <p:txBody>
          <a:bodyPr tIns="72000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377F9694-8382-FAAE-BF69-4C4EF7E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F07763E-4A6C-954B-9781-2FD0E17B8AC8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ACFB753-502E-F3E6-F47F-279E23D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960B388-4E4A-DE89-37D5-609461B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FF8578ED-5C80-7F30-EAC9-58EF35B542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A2A9F0-A69F-C43F-A107-E3FA32B32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10091738" y="4041776"/>
            <a:ext cx="1726244" cy="365518"/>
          </a:xfrm>
        </p:spPr>
        <p:txBody>
          <a:bodyPr wrap="none" tIns="108000"/>
          <a:lstStyle>
            <a:lvl1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4FC48BF4-7798-9F53-9DFC-ED348CD6B0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10091738" y="4407464"/>
            <a:ext cx="1726244" cy="858274"/>
          </a:xfrm>
        </p:spPr>
        <p:txBody>
          <a:bodyPr wrap="none" tIns="0"/>
          <a:lstStyle>
            <a:lvl1pPr marL="0" indent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bg1">
                    <a:alpha val="60000"/>
                  </a:schemeClr>
                </a:solidFill>
                <a:latin typeface="+mj-lt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A65190-0278-D712-7185-458914BDE89A}"/>
              </a:ext>
            </a:extLst>
          </p:cNvPr>
          <p:cNvSpPr/>
          <p:nvPr userDrawn="1"/>
        </p:nvSpPr>
        <p:spPr bwMode="gray">
          <a:xfrm>
            <a:off x="12252684" y="4041774"/>
            <a:ext cx="1908212" cy="183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Slide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a better overview, the color of the chapter separator can be adjusted.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Right-click next to the slide, </a:t>
            </a:r>
            <a:r>
              <a:rPr lang="en-US" sz="1000" b="1" dirty="0">
                <a:solidFill>
                  <a:schemeClr val="tx1"/>
                </a:solidFill>
              </a:rPr>
              <a:t>Format background</a:t>
            </a:r>
            <a:r>
              <a:rPr lang="en-US" sz="1000" dirty="0">
                <a:solidFill>
                  <a:schemeClr val="tx1"/>
                </a:solidFill>
              </a:rPr>
              <a:t>, select </a:t>
            </a:r>
            <a:r>
              <a:rPr lang="en-US" sz="1000" b="1" dirty="0">
                <a:solidFill>
                  <a:schemeClr val="tx1"/>
                </a:solidFill>
              </a:rPr>
              <a:t>Theme Colors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105423-6B46-120A-0BA8-0B71D20B9EDB}"/>
              </a:ext>
            </a:extLst>
          </p:cNvPr>
          <p:cNvSpPr/>
          <p:nvPr userDrawn="1"/>
        </p:nvSpPr>
        <p:spPr bwMode="gray">
          <a:xfrm>
            <a:off x="12396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502F4-B000-C269-8071-9A63E2A72653}"/>
              </a:ext>
            </a:extLst>
          </p:cNvPr>
          <p:cNvSpPr/>
          <p:nvPr userDrawn="1"/>
        </p:nvSpPr>
        <p:spPr bwMode="gray">
          <a:xfrm>
            <a:off x="126164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2FD37A-1CC6-89FD-5DDD-E6570ACC76CE}"/>
              </a:ext>
            </a:extLst>
          </p:cNvPr>
          <p:cNvSpPr/>
          <p:nvPr userDrawn="1"/>
        </p:nvSpPr>
        <p:spPr bwMode="gray">
          <a:xfrm>
            <a:off x="128362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39F4507-52B0-54F8-D940-968CA169441A}"/>
              </a:ext>
            </a:extLst>
          </p:cNvPr>
          <p:cNvSpPr/>
          <p:nvPr userDrawn="1"/>
        </p:nvSpPr>
        <p:spPr bwMode="gray">
          <a:xfrm>
            <a:off x="130559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057D053-9A95-35E0-0244-4F994B98FF23}"/>
              </a:ext>
            </a:extLst>
          </p:cNvPr>
          <p:cNvSpPr/>
          <p:nvPr userDrawn="1"/>
        </p:nvSpPr>
        <p:spPr bwMode="gray">
          <a:xfrm>
            <a:off x="13275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F5C6E84-2A68-9158-2D5F-E1AB8B02124C}"/>
              </a:ext>
            </a:extLst>
          </p:cNvPr>
          <p:cNvSpPr/>
          <p:nvPr userDrawn="1"/>
        </p:nvSpPr>
        <p:spPr bwMode="gray">
          <a:xfrm>
            <a:off x="13495450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E386D5-4201-6C21-55BF-AE30828A74FF}"/>
              </a:ext>
            </a:extLst>
          </p:cNvPr>
          <p:cNvSpPr/>
          <p:nvPr userDrawn="1"/>
        </p:nvSpPr>
        <p:spPr bwMode="gray">
          <a:xfrm>
            <a:off x="13715202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CCD13C-13DF-D323-4F51-3921028E77C1}"/>
              </a:ext>
            </a:extLst>
          </p:cNvPr>
          <p:cNvSpPr>
            <a:spLocks/>
          </p:cNvSpPr>
          <p:nvPr/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658049 w 861983"/>
              <a:gd name="connsiteY0" fmla="*/ 308 h 309203"/>
              <a:gd name="connsiteX1" fmla="*/ 861983 w 861983"/>
              <a:gd name="connsiteY1" fmla="*/ 308 h 309203"/>
              <a:gd name="connsiteX2" fmla="*/ 861983 w 861983"/>
              <a:gd name="connsiteY2" fmla="*/ 69770 h 309203"/>
              <a:gd name="connsiteX3" fmla="*/ 802345 w 861983"/>
              <a:gd name="connsiteY3" fmla="*/ 69770 h 309203"/>
              <a:gd name="connsiteX4" fmla="*/ 802345 w 861983"/>
              <a:gd name="connsiteY4" fmla="*/ 309203 h 309203"/>
              <a:gd name="connsiteX5" fmla="*/ 717687 w 861983"/>
              <a:gd name="connsiteY5" fmla="*/ 309203 h 309203"/>
              <a:gd name="connsiteX6" fmla="*/ 717687 w 861983"/>
              <a:gd name="connsiteY6" fmla="*/ 69770 h 309203"/>
              <a:gd name="connsiteX7" fmla="*/ 658049 w 861983"/>
              <a:gd name="connsiteY7" fmla="*/ 69770 h 309203"/>
              <a:gd name="connsiteX8" fmla="*/ 553088 w 861983"/>
              <a:gd name="connsiteY8" fmla="*/ 308 h 309203"/>
              <a:gd name="connsiteX9" fmla="*/ 637743 w 861983"/>
              <a:gd name="connsiteY9" fmla="*/ 308 h 309203"/>
              <a:gd name="connsiteX10" fmla="*/ 637743 w 861983"/>
              <a:gd name="connsiteY10" fmla="*/ 308895 h 309203"/>
              <a:gd name="connsiteX11" fmla="*/ 553088 w 861983"/>
              <a:gd name="connsiteY11" fmla="*/ 308895 h 309203"/>
              <a:gd name="connsiteX12" fmla="*/ 310128 w 861983"/>
              <a:gd name="connsiteY12" fmla="*/ 308 h 309203"/>
              <a:gd name="connsiteX13" fmla="*/ 312683 w 861983"/>
              <a:gd name="connsiteY13" fmla="*/ 308 h 309203"/>
              <a:gd name="connsiteX14" fmla="*/ 312375 w 861983"/>
              <a:gd name="connsiteY14" fmla="*/ 308893 h 309203"/>
              <a:gd name="connsiteX15" fmla="*/ 312376 w 861983"/>
              <a:gd name="connsiteY15" fmla="*/ 308894 h 309203"/>
              <a:gd name="connsiteX16" fmla="*/ 312375 w 861983"/>
              <a:gd name="connsiteY16" fmla="*/ 308894 h 309203"/>
              <a:gd name="connsiteX17" fmla="*/ 312375 w 861983"/>
              <a:gd name="connsiteY17" fmla="*/ 308895 h 309203"/>
              <a:gd name="connsiteX18" fmla="*/ 312330 w 861983"/>
              <a:gd name="connsiteY18" fmla="*/ 308895 h 309203"/>
              <a:gd name="connsiteX19" fmla="*/ 312330 w 861983"/>
              <a:gd name="connsiteY19" fmla="*/ 308894 h 309203"/>
              <a:gd name="connsiteX20" fmla="*/ 0 w 861983"/>
              <a:gd name="connsiteY20" fmla="*/ 308894 h 309203"/>
              <a:gd name="connsiteX21" fmla="*/ 9822 w 861983"/>
              <a:gd name="connsiteY21" fmla="*/ 233400 h 309203"/>
              <a:gd name="connsiteX22" fmla="*/ 312327 w 861983"/>
              <a:gd name="connsiteY22" fmla="*/ 308882 h 309203"/>
              <a:gd name="connsiteX23" fmla="*/ 312324 w 861983"/>
              <a:gd name="connsiteY23" fmla="*/ 308870 h 309203"/>
              <a:gd name="connsiteX24" fmla="*/ 30128 w 861983"/>
              <a:gd name="connsiteY24" fmla="*/ 177592 h 309203"/>
              <a:gd name="connsiteX25" fmla="*/ 71047 w 861983"/>
              <a:gd name="connsiteY25" fmla="*/ 113197 h 309203"/>
              <a:gd name="connsiteX26" fmla="*/ 312318 w 861983"/>
              <a:gd name="connsiteY26" fmla="*/ 308847 h 309203"/>
              <a:gd name="connsiteX27" fmla="*/ 312293 w 861983"/>
              <a:gd name="connsiteY27" fmla="*/ 308749 h 309203"/>
              <a:gd name="connsiteX28" fmla="*/ 116061 w 861983"/>
              <a:gd name="connsiteY28" fmla="*/ 68799 h 309203"/>
              <a:gd name="connsiteX29" fmla="*/ 180765 w 861983"/>
              <a:gd name="connsiteY29" fmla="*/ 28848 h 309203"/>
              <a:gd name="connsiteX30" fmla="*/ 312277 w 861983"/>
              <a:gd name="connsiteY30" fmla="*/ 308685 h 309203"/>
              <a:gd name="connsiteX31" fmla="*/ 237188 w 861983"/>
              <a:gd name="connsiteY31" fmla="*/ 9205 h 309203"/>
              <a:gd name="connsiteX32" fmla="*/ 310128 w 861983"/>
              <a:gd name="connsiteY32" fmla="*/ 308 h 309203"/>
              <a:gd name="connsiteX33" fmla="*/ 441123 w 861983"/>
              <a:gd name="connsiteY33" fmla="*/ 0 h 309203"/>
              <a:gd name="connsiteX34" fmla="*/ 538155 w 861983"/>
              <a:gd name="connsiteY34" fmla="*/ 0 h 309203"/>
              <a:gd name="connsiteX35" fmla="*/ 413197 w 861983"/>
              <a:gd name="connsiteY35" fmla="*/ 155394 h 309203"/>
              <a:gd name="connsiteX36" fmla="*/ 538772 w 861983"/>
              <a:gd name="connsiteY36" fmla="*/ 308895 h 309203"/>
              <a:gd name="connsiteX37" fmla="*/ 444646 w 861983"/>
              <a:gd name="connsiteY37" fmla="*/ 308895 h 309203"/>
              <a:gd name="connsiteX38" fmla="*/ 332681 w 861983"/>
              <a:gd name="connsiteY38" fmla="*/ 188693 h 309203"/>
              <a:gd name="connsiteX39" fmla="*/ 332681 w 861983"/>
              <a:gd name="connsiteY39" fmla="*/ 119895 h 30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61983" h="309203">
                <a:moveTo>
                  <a:pt x="658049" y="308"/>
                </a:moveTo>
                <a:lnTo>
                  <a:pt x="861983" y="308"/>
                </a:lnTo>
                <a:lnTo>
                  <a:pt x="861983" y="69770"/>
                </a:lnTo>
                <a:lnTo>
                  <a:pt x="802345" y="69770"/>
                </a:lnTo>
                <a:lnTo>
                  <a:pt x="802345" y="309203"/>
                </a:lnTo>
                <a:lnTo>
                  <a:pt x="717687" y="309203"/>
                </a:lnTo>
                <a:lnTo>
                  <a:pt x="717687" y="69770"/>
                </a:lnTo>
                <a:lnTo>
                  <a:pt x="658049" y="69770"/>
                </a:lnTo>
                <a:close/>
                <a:moveTo>
                  <a:pt x="553088" y="308"/>
                </a:moveTo>
                <a:lnTo>
                  <a:pt x="637743" y="308"/>
                </a:lnTo>
                <a:lnTo>
                  <a:pt x="637743" y="308895"/>
                </a:lnTo>
                <a:lnTo>
                  <a:pt x="553088" y="308895"/>
                </a:lnTo>
                <a:close/>
                <a:moveTo>
                  <a:pt x="310128" y="308"/>
                </a:moveTo>
                <a:lnTo>
                  <a:pt x="312683" y="308"/>
                </a:lnTo>
                <a:lnTo>
                  <a:pt x="312375" y="308893"/>
                </a:lnTo>
                <a:lnTo>
                  <a:pt x="312376" y="308894"/>
                </a:lnTo>
                <a:lnTo>
                  <a:pt x="312375" y="308894"/>
                </a:lnTo>
                <a:lnTo>
                  <a:pt x="312375" y="308895"/>
                </a:lnTo>
                <a:lnTo>
                  <a:pt x="312330" y="308895"/>
                </a:lnTo>
                <a:lnTo>
                  <a:pt x="312330" y="308894"/>
                </a:lnTo>
                <a:lnTo>
                  <a:pt x="0" y="308894"/>
                </a:lnTo>
                <a:cubicBezTo>
                  <a:pt x="308" y="282863"/>
                  <a:pt x="3480" y="257493"/>
                  <a:pt x="9822" y="233400"/>
                </a:cubicBezTo>
                <a:lnTo>
                  <a:pt x="312327" y="308882"/>
                </a:lnTo>
                <a:lnTo>
                  <a:pt x="312324" y="308870"/>
                </a:lnTo>
                <a:lnTo>
                  <a:pt x="30128" y="177592"/>
                </a:lnTo>
                <a:cubicBezTo>
                  <a:pt x="40920" y="154425"/>
                  <a:pt x="54882" y="132842"/>
                  <a:pt x="71047" y="113197"/>
                </a:cubicBezTo>
                <a:lnTo>
                  <a:pt x="312318" y="308847"/>
                </a:lnTo>
                <a:lnTo>
                  <a:pt x="312293" y="308749"/>
                </a:lnTo>
                <a:lnTo>
                  <a:pt x="116061" y="68799"/>
                </a:lnTo>
                <a:cubicBezTo>
                  <a:pt x="135750" y="52942"/>
                  <a:pt x="157289" y="39640"/>
                  <a:pt x="180765" y="28848"/>
                </a:cubicBezTo>
                <a:lnTo>
                  <a:pt x="312277" y="308685"/>
                </a:lnTo>
                <a:lnTo>
                  <a:pt x="237188" y="9205"/>
                </a:lnTo>
                <a:cubicBezTo>
                  <a:pt x="260665" y="3480"/>
                  <a:pt x="285066" y="308"/>
                  <a:pt x="310128" y="308"/>
                </a:cubicBezTo>
                <a:close/>
                <a:moveTo>
                  <a:pt x="441123" y="0"/>
                </a:moveTo>
                <a:lnTo>
                  <a:pt x="538155" y="0"/>
                </a:lnTo>
                <a:lnTo>
                  <a:pt x="413197" y="155394"/>
                </a:lnTo>
                <a:lnTo>
                  <a:pt x="538772" y="308895"/>
                </a:lnTo>
                <a:lnTo>
                  <a:pt x="444646" y="308895"/>
                </a:lnTo>
                <a:lnTo>
                  <a:pt x="332681" y="188693"/>
                </a:lnTo>
                <a:lnTo>
                  <a:pt x="332681" y="1198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13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Slides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96487C8-3898-9A0D-C9F9-756ABF29CC7A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B845C91-C89E-338E-C9EA-4C39346DFA5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176FA26C-F202-41D1-CD6E-898DF2DEBB09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34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7561264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D431E4-E519-1234-FE33-E8AB8077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8985F4-50E8-E270-E8DA-DC9A5DFEC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1813F-F15B-6052-8D32-B7BF1C278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2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3953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9038B4-FE9D-E75E-CBA7-A4AFDD61FF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003C3-649A-E346-9DC2-0F6130ACB09D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3F8990C-EE9B-9FAE-C44C-270F39377E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8FCD27-29AE-82EA-3746-DBEB053279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2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59263" y="1598217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55944" y="1592263"/>
            <a:ext cx="3664582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FCF9B44-89CE-5C78-E17A-E0D8DDD8AA0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C171A87-9811-3147-B621-B959C6CE817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B90CFD-7675-410D-5FBC-60FE99027A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EE605EC-0BAE-E682-2FEE-959934696D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56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87713" y="1598217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03949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18B540B-0C8C-E249-F263-396FA418C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20188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6F2C2F2-A469-FDA9-4694-B14CE4D2B83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AD96DE0-2AFC-2245-89F4-27B19803F4F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9FE437C-2FB5-8E53-12AF-758B9C09B9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C6255C4-5E26-8F03-0093-3FE830E79C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3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&amp; </a:t>
            </a:r>
            <a:br>
              <a:rPr lang="en-US" sz="12000" b="1" dirty="0">
                <a:solidFill>
                  <a:schemeClr val="bg1"/>
                </a:solidFill>
              </a:rPr>
            </a:br>
            <a:r>
              <a:rPr lang="en-US" sz="12000" b="1" dirty="0" err="1">
                <a:solidFill>
                  <a:schemeClr val="bg1"/>
                </a:solidFill>
              </a:rPr>
              <a:t>Pictue</a:t>
            </a:r>
            <a:endParaRPr lang="en-US" sz="12000" b="1" dirty="0">
              <a:solidFill>
                <a:schemeClr val="bg1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D91CF98-7E64-A92D-A585-8CE7EB1112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DC14551-5FA4-58A0-A5D0-4712444E529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CA816A33-7090-9599-A875-ED901DF398E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385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1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70B73C-0CF1-5C0D-6E7E-0F2140886ACB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79FA06E-4A79-9BE7-7176-0CDABBFDEA0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6A4571B-5034-D344-96C0-ABDCFBA0299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CACCEBE-2A95-EBE4-CD9F-A6EDDA24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30C461-1671-0A4D-6841-C1DA8B5BA1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A6D74CA-A6BA-B921-DEB9-D6A49E43D2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536794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936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0" y="0"/>
            <a:ext cx="5988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250CC-595F-56CB-920B-A07D0AF8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37F1FD49-CA16-C242-87C1-D0508687A54B}" type="datetime3">
              <a:rPr lang="de-DE" smtClean="0"/>
              <a:t>23/04/2025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12934-337B-04B6-BBA6-336DE74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F1B2-42B7-5543-6886-E7938ED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84C6BD-91DB-46E4-D1D8-D75CEFB669AE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9D79EA9-159E-AF02-E8D2-0E0E2BFCBD4B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0DC72A4-EA66-1D2C-67F7-6C89ECA758C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C890DB-CD17-4A1F-BD79-44804CD60EB3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5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2x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8F5116AB-EDC8-4AAB-4B23-B0F880D311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342900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6EE313-5AAA-A0EA-8444-811EFE1191D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1FC182A-F96F-5221-873F-3B2B5AAB8E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129FA40-002E-0A4E-B37C-BCBD0E64309B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2C1A369-5E22-F1DC-FC91-3E67E0891AA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294EBFA-1C3B-20E4-7E18-EADCA4BF01E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687767C0-1F3D-3EB7-C35E-3DFC7F453F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2090349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0" y="1"/>
            <a:ext cx="5988049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D641E1-639F-0493-BBF6-89BD4203144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680-3FF9-ABDB-21FE-FBA02779216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1327E28-6FB2-074D-8932-93C92079DFD1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526B-BB77-0D6A-817F-6C40D944BDC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F4C557-2716-4BAC-1F79-F528FD3982D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644C98EE-B3A7-7238-F3DE-A4EEE986D320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4435738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77424FD-F9EC-9D50-76B7-A15217260B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2" y="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E6670E1C-5A99-3F90-22DA-92683344E1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3952" y="342900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E029FC3-CCFD-6807-4B07-283D6D2E4AC3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E23FB-82F9-256A-844F-E66CF0B1169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1A27396-8625-844B-A7A7-BBA850C30326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82624-8EFE-AB1E-C365-BC8C7FE4BE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5CD544-922E-96F9-8EAB-ABE0DF7E74C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C80D2BB3-E138-B7DD-31BD-76E8F71E4E39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5227583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4" y="1"/>
            <a:ext cx="7932736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C92567-845B-5A16-AD42-AF8D88C03086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EFE2-E8B5-56D7-6032-6F049A14EA6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2812BAD-1464-8348-A267-C20128357904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5A39-8EF3-2CC5-3106-31B6DF3A23F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FE138-5A56-42D1-CEDB-6704D5C323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F2824E2A-4652-0276-77D5-E2F7A17236EF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88654495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59263" y="342900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364D22-E1CE-D3E5-45DB-66B9F8D3C95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25E92D-EEDF-41E0-AFB0-5B7CA56902F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3B36CB9B-1EE8-7C4D-AE46-E460F31BC710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181661-B42D-C815-F777-F226E4013A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A4FC51-B5D1-EA2C-4520-8FBD7D0AD4F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25AC6484-86DB-2DAB-BB62-A5745F449A7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6363072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vertic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46D4BB-B535-21BF-5706-F2593173BAA1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913EC-AA64-42F8-7D39-B16842087D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B41DA221-481B-7F4A-AB31-E4B5AF0896BB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E0DADB-FC3F-095E-4791-75B52230B02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1CFBF2-D69A-34C8-B3BD-C059BF951A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B89CE0D6-653F-7F8C-F948-4496D414E60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0997850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4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Bildplatzhalter 15">
            <a:extLst>
              <a:ext uri="{FF2B5EF4-FFF2-40B4-BE49-F238E27FC236}">
                <a16:creationId xmlns:a16="http://schemas.microsoft.com/office/drawing/2014/main" id="{7F82C154-C2F8-0DAB-C0BD-5339CDD093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3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20C756FA-7475-759D-D898-FED49EC21C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224800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376BD9-6CCE-719E-7D39-A434E6F082BA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D9CD-2193-97AA-1758-B1FC1421DAA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B0221BC-7E54-B540-B03D-44386CDCFA6B}" type="datetime3">
              <a:rPr lang="de-DE" noProof="1" smtClean="0"/>
              <a:t>23/04/2025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9C73A4-0550-88A3-B15C-D839D27C3A4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LiSSA: Toward Generic Traceability Link Recovery through Retrieval-Augmented Generation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BE537-47E8-E28E-E31C-569B375CD3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C855A49-14E5-453A-4AAE-9D55DDBC3682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401195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and Picture horizontal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2816225"/>
            <a:ext cx="3671889" cy="346074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5615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4990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26003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8BCFDEC-EEB4-FB94-494B-7A6B7C8104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C9469F-8330-A347-80CC-B0648C10D087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CEE48-7318-2C48-A4DB-0374240E6D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2A6EAAC-D781-C247-456C-6DDB93810F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04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C190A-F91D-A63D-5DE6-284075CC06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447C65C-3A39-2549-B105-6B9DB59C911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D6DBFAC-7948-6CD4-F795-0F65758751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06FD95-1722-01B2-D054-0F1C46053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58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5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289A028-6BAD-57D6-0C99-2E2EE8D2385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335041-3BFC-334B-9809-471E07B08054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F70BBC8-26C8-72F5-7017-C4E9ADC5110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20114-93CE-7986-FBD4-6B87CC84D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153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5988050" y="0"/>
            <a:ext cx="620395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3F734F-93E9-EAAB-2752-52949F4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7DA090F7-26D7-1B41-A99D-35A3E287B644}" type="datetime3">
              <a:rPr lang="de-DE" smtClean="0"/>
              <a:t>23/04/2025</a:t>
            </a:fld>
            <a:endParaRPr lang="en-US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037DF08-8E92-E882-4AEB-B9E96AA7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264F0A-C45F-9937-0433-4CE92B3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A1532E2A-0AD5-78A6-C7F4-C16B026BA9BB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1126D6D5-2B7D-390E-6320-C8E356BB57B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ihandform: Form 10">
              <a:extLst>
                <a:ext uri="{FF2B5EF4-FFF2-40B4-BE49-F238E27FC236}">
                  <a16:creationId xmlns:a16="http://schemas.microsoft.com/office/drawing/2014/main" id="{E48DCF6E-1E81-A530-130D-A40052D29E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57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4041775"/>
            <a:ext cx="3671886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4259261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-1"/>
            <a:ext cx="3889375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B0C0D4B8-0642-DA51-02B4-CD518D792A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-1"/>
            <a:ext cx="404336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4F7FD17-6F08-455B-89F3-014E426ED5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FCA3E3B-935C-954D-B9DA-894A8FF538B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5BB98B-CA7B-1291-9702-334ACEEE83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F8E6D6-952F-6259-CB3F-D9FD0CF61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61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3AEDD-A574-4DAF-D1EC-A27C2292DE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316D5D-03F2-7247-BF67-50335E7DB67C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F58EBD7-6711-442F-F11B-AEE90C03C9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8F5ADB7-1DE3-CF4C-2772-4A7CBBB48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89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08F79B48-DA81-CB7D-4184-C12044C471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3DB8F0C-439C-6E68-E1D6-2CD9C93ACE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4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6F2CC-FD06-0D05-F9BC-EA3577B02B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7CFA755-AFE7-4947-9F1E-7AB94C6E8A13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B56F4D1-3BED-CF11-4CA9-195A285730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82BB5B3-0CF3-C297-3B12-70918709FF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850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D81F5719-88F7-8122-30E7-C4EDDE47BE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DF833069-8A51-2788-517E-244A50E9A0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8FBD7F7D-0AAE-6C8E-E25F-AD0146EE9D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66A8-34DE-9962-F35F-CD53023511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80B5C89-8A11-5E4D-8B12-F685AE9F9C83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D73AD41-5895-7F97-5F11-9EE28D6176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39AA92-697F-9C87-7391-FD2148F37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97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57221ED0-08B5-804A-A5D3-858C1FBF65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2C1B9B64-2441-8357-F153-985A05DAB7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3B17586A-9CCE-8295-2F97-E528DD0C3C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0C7BBDAF-B20D-60D9-3199-BC0FA5A0FE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B07C1E-75AF-D661-9B0E-FB6406930C7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3E6F740-06AD-7D46-872C-55A74ECF3E0B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2A8345-FC50-948A-F811-0B4575026B2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A0923-C682-650B-E243-7EC5A1EB571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6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5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5DC53031-0D17-F341-B556-CAB21B21AD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621CD60-0EEE-8EE1-2413-15ACFBB4FD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7834F377-608A-1764-2D89-CC39A31EDCC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4C11F33F-4952-0822-BD29-5112BEE9D3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E636C18E-9864-2F8B-F6CA-5E977141C9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81462F4-7E9B-9816-7A91-CD63748EFFA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662747F-1D76-194A-9AD1-B296AAABA7EF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2F10F94-6302-EFB2-67BF-534AEC1DF9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E4D86CD-F0F0-D953-FC70-25716FFC70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553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6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06B3F9A9-7D44-E3D9-34C3-186B5CE72C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487580F0-10F0-597D-B74B-3AA53C72CB5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Bildplatzhalter 15">
            <a:extLst>
              <a:ext uri="{FF2B5EF4-FFF2-40B4-BE49-F238E27FC236}">
                <a16:creationId xmlns:a16="http://schemas.microsoft.com/office/drawing/2014/main" id="{479D4CF8-3CF2-33EE-3E52-E67D33D232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81FE394-9FBF-7254-E399-7BF501CFF5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2EC1BE5C-58BE-A28F-D48F-AACC647D303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2" y="2528900"/>
            <a:ext cx="3889375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1CE0C82-8D00-6128-A723-75FB35F9E4B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D9D3A7-656E-5EF8-DC21-9E4100AD724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FAD19F-758C-B344-A3D2-BA75D054902D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15DD17-D1C2-CAD1-2B57-987C840DD9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C4E6F-39C1-2BF6-B3CD-824ACF39607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3348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6858001"/>
          </a:xfrm>
        </p:spPr>
        <p:txBody>
          <a:bodyPr tIns="90000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7561263" cy="1011236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A93AEE-C09B-11EE-62B2-D258B26B0D2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26D7894-F140-1F47-D2F6-229CD2C494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6D54E-4F27-6440-8B6C-E7C55AE5BD8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0435903-70F1-B75C-C10A-BC04CBD3B6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091A42-6A7C-132E-E5ED-A7A2F1023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AF2A633C-85DA-E08F-E985-EE1D753E33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57802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und 2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9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3343F-20F8-0E46-42FA-821D2026B50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9DA35F8-D09A-AD4F-80AC-BEC7A453DDD3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7DF4F2F-5D04-4C9E-307B-30037ABC94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1DB6B4-64B1-EEDE-D757-88A82845A33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231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 und 3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CDF1D0DD-152A-CD72-F7A9-948FA54C79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8B983AA-BE68-954B-922A-78A715D0A83B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0188A5A-13A0-E431-44B3-E58A8A6D0D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9C41ECA-AF89-1BAD-40AE-C4219740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51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41775"/>
            <a:ext cx="5616575" cy="1691479"/>
          </a:xfrm>
        </p:spPr>
        <p:txBody>
          <a:bodyPr rIns="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52B5CC-CF21-9E7E-CADE-8B782F3AF80F}"/>
              </a:ext>
            </a:extLst>
          </p:cNvPr>
          <p:cNvSpPr/>
          <p:nvPr userDrawn="1"/>
        </p:nvSpPr>
        <p:spPr bwMode="gray">
          <a:xfrm>
            <a:off x="12233756" y="1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613673CC-527A-F7FD-F4BB-EFB8EDA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7B401537-3AB7-1B45-B39B-E1B3BD4DFCE0}" type="datetime3">
              <a:rPr lang="de-DE" smtClean="0"/>
              <a:t>23/04/2025</a:t>
            </a:fld>
            <a:endParaRPr lang="en-U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973810-AFA0-E19F-E5A5-A7F82CD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51AF4981-2A51-01C8-FC65-7C68623E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B8A25F18-5A38-86C1-D835-316B836320E1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22738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Text und 4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8582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8582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2056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6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201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201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5DC6279-864D-E5B0-0BBF-962E9E50B6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A8FA509-C34D-8540-97E6-249ADCE14C90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F6C9B7-B599-4BE6-52FB-051D2A0B3B4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EAF3799-0F9B-7F03-53B6-D30505ED8E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978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Text und 5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704537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907"/>
            <a:ext cx="11449050" cy="1007455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04538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037599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037600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7370661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370662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703724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703725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9193BC6-5DE5-F84B-817B-E27F95FD4E3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6B44B52-8A12-1F48-A901-4528219ECA7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A4281E8C-1C19-EF23-952B-CD22CCC9F3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9F951DB-FC7A-C00E-DAB8-004CEF0ABB3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71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Text und 6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4574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314575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2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59263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49231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148638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CDB5A221-6B48-924B-A1FD-6D62179C20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100900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EB10AE12-A5D0-F238-1264-88B90FA440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00900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79DD9CB7-7539-1828-FADA-78A66F2349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466F6D5-ABA5-AB49-BF28-CA78AE2AB362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3BDBE70-17B1-8520-1846-0D0FF5DC7FC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D5DEFA5-487F-8348-320F-F21E995511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39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4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5616574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8" y="1592262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1475" y="4041775"/>
            <a:ext cx="5616573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71474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4041774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7649989-D9AA-435F-7A4A-0B2A5E1ECF2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A7814CEA-28C9-E542-8947-370188D1524F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C9F316C1-96F5-A67B-AF23-9ACC6CA9F2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2A681F8-D362-068B-DB53-4422E123610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59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6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6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8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7" y="1594869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7" y="3358868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71475" y="4041774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1474" y="5805774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DC1FEB43-DE82-8732-4F57-F71B0E7269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0" y="4044948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677C5CF-B71C-20E0-5EC4-77FF60F7CB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9262" y="5813500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DFEEF33F-FBF4-3DE9-D0E5-00A10C7FC5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7" y="4041773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36A8A1C-5BB2-98A0-32C5-38F2E40CE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148637" y="5805773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5232473-C891-573E-C486-121FF378F57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BC7335D-F7E1-A946-A365-8E3B9C367CC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302FC03-B491-A207-7DBA-127BB90729D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8B67C2D4-3135-E49A-5148-6325768567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7"/>
          </a:xfrm>
        </p:spPr>
        <p:txBody>
          <a:bodyPr/>
          <a:lstStyle>
            <a:lvl1pPr marL="432000" indent="-432000">
              <a:buClrTx/>
              <a:buFont typeface="Franklin Gothic Medium" panose="020B0603020102020204" pitchFamily="34" charset="0"/>
              <a:buChar char="”"/>
              <a:defRPr sz="5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9262" y="5265738"/>
            <a:ext cx="3673475" cy="1011236"/>
          </a:xfrm>
        </p:spPr>
        <p:txBody>
          <a:bodyPr anchor="b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2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2B4EB0-6F81-8A92-AEB6-3A876DF968E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B1A5CA9-F444-9ABD-A3CA-65CB055B04B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00EB0F0-CD5D-DD4B-BBAC-79FB15ECF63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10DDBB-783E-176F-3138-CDB539444C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1568248-D3ED-9CDD-8765-05A7F7D90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CD118D49-289F-F3C3-A4F7-A7BAA877B06B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15600563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E8BE99-BBFE-1166-A5A4-5E8F865BC33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75F87F0-97BD-75C5-3B01-5453495E2DA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F874D8-CAA0-1840-B103-85817926EF69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DC4A23-8BC7-B256-93F3-F3D72EA72D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2BEC3C-F478-347A-87BC-A57694C03C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CFA640E-0C3B-EC08-4180-576AB4B63F75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12862243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4B639C-9221-9BDD-0103-AF80E5F4F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475" y="2816225"/>
            <a:ext cx="3671888" cy="2233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6A5AB-5F58-422C-FC11-9570CAC5B5E8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1980954-6FA1-FA07-4041-D754784A20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ECC862-DB08-F046-906A-7DCF803E0EBC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BB377EE-E522-561C-164E-DE25C9BDA1C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544A298-CA43-241E-F64B-02F6BEC45A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EB352FB-5D9C-29FF-9EFE-4F1988C355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35446597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8"/>
          </a:xfrm>
        </p:spPr>
        <p:txBody>
          <a:bodyPr/>
          <a:lstStyle>
            <a:lvl1pPr marL="0" indent="0">
              <a:buClrTx/>
              <a:buFont typeface="Franklin Gothic Medium" panose="020B0603020102020204" pitchFamily="34" charset="0"/>
              <a:buNone/>
              <a:defRPr sz="5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7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8A4DE-C74C-4808-FDCB-EBF6770F2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220B7-CC93-3A4F-8FAA-5C68CBE060FB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D1B3FA-E430-88B7-E277-5600359CF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F58DB-2C93-B018-29B4-F68DDB674B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4205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DF83F67C-6F11-812D-C9A9-0CCF3FA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5EE56182-3169-694D-B11E-72CDFAE2E611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7D85C20-697F-36B4-27AB-4369535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AD7C5E3-7820-0372-2225-AD27411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4CDB45-9507-051E-FC07-208E38906803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484000" y="3209400"/>
            <a:ext cx="1224000" cy="439200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E21D00-0F9F-CF9A-2404-7B982CA997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B7C94D0-DD91-0D9E-E79B-7B7E82C21C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135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38599"/>
            <a:ext cx="5616575" cy="1694655"/>
          </a:xfrm>
        </p:spPr>
        <p:txBody>
          <a:bodyPr rIns="0"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black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DC56E0-CC7D-87E3-D66D-6BEE83D8AE75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05E904A-C9EA-86A7-9664-F1BEB574F064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vert="horz" wrap="none" lIns="0" tIns="36000" rIns="0" bIns="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Datum aus technischen Gründen nicht deaktivieren!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46CC5CD-AF6B-4EF0-3308-79576A9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EF9ED98-5AE0-9DB9-A2FD-AB2BDC2F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-Platzhalter 10">
            <a:extLst>
              <a:ext uri="{FF2B5EF4-FFF2-40B4-BE49-F238E27FC236}">
                <a16:creationId xmlns:a16="http://schemas.microsoft.com/office/drawing/2014/main" id="{A96C0EF9-BA74-F815-E094-6E6D6E1F1198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85470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244B92-11CA-AA31-8AB9-45C253E1FCD6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2178F17-D259-CFA4-628D-049EBD28B82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27EC8CEF-7F13-B3B5-1CA9-5784DB43CE28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08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1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62E724-8D8E-017B-D237-54AB651DA6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A1E83E6-0784-7D15-05B6-ECA93AC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4C99D21E-B99B-5145-ADCD-2F300C7D62CB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4CFC666-FAD5-95CE-AB04-8312C38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88CBA03-8F50-B545-A32B-4EB8051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4F193AEC-6C33-5D16-E8BD-11008ABD0D26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BA3CA40A-7851-2B35-5B5A-35D208E1840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EC9A8E-93DF-7D38-89A8-78C0093850F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791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300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C08001-0F3C-B494-75F8-9E71BBFF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883D32DA-2BC9-C549-AA7F-2FC872BA6E8E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6259812-E65C-E700-2748-83B9B6F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9484FD1-E4AD-217E-F687-4A210DD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76DED8B8-EFA6-718F-9119-0912343D0EB1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234776EF-E104-BAD6-7E97-FEE9CFC66A6D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AB56C35B-7BF5-A86F-9241-BB993C9B0B8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58AFF2-074B-D1FB-1C41-F829102F4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97053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BE5E7D9-65C6-9061-D956-2409B92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259933AD-8CF7-4B4C-9A6E-20CF1A3205F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AE2B0FA-73E6-CDD3-8A4F-6051AF0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FB7E51-B660-A4E3-16CE-5C9FC11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59902170-140E-DD1B-0ABE-04793B9D1C0F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C5FE5ADF-144A-6881-EE4F-B970B5A2EAE1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A0DD601B-ADFA-837B-6B1A-5F76F3B3FCB5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1336DF-F71A-7856-88D0-0CE77A6C8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57396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AC8670-2373-ACE7-1748-0B4F79D1D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907"/>
            <a:ext cx="11449050" cy="10074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615B8-B68C-BFF2-C357-D019188813E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2"/>
            <a:ext cx="1144905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0645A-C6A4-0669-9312-4601E188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0263" y="6273800"/>
            <a:ext cx="5832475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u="sng" noProof="1"/>
              <a:t>Dominik Fuchß</a:t>
            </a:r>
            <a:r>
              <a:rPr lang="en-US" noProof="1"/>
              <a:t> et al. – LiSSA: Toward Generic Traceability Link Recovery through Retrieval-Augmented Generation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839F2-D397-6E48-3A61-2C5024B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475" y="6273800"/>
            <a:ext cx="575953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90F709B-A2DC-57A5-E7E6-8518482A8044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1140463" y="6437457"/>
            <a:ext cx="689586" cy="247362"/>
            <a:chOff x="11189494" y="381000"/>
            <a:chExt cx="621506" cy="222941"/>
          </a:xfrm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EBFDC3C-E9B5-878F-6873-AAF6A36E768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035EDC6-B9F4-55AD-87D2-DD2E60B1592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0F823-CF9B-29C2-AD0C-58713313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428" y="6273800"/>
            <a:ext cx="1152835" cy="58420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A9EEF6BD-2006-9C42-9EC6-F7988AC7219A}" type="datetime3">
              <a:rPr lang="de-DE" noProof="1" smtClean="0"/>
              <a:t>23/04/2025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345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49" r:id="rId2"/>
    <p:sldLayoutId id="2147483650" r:id="rId3"/>
    <p:sldLayoutId id="2147483651" r:id="rId4"/>
    <p:sldLayoutId id="2147483652" r:id="rId5"/>
    <p:sldLayoutId id="2147483694" r:id="rId6"/>
    <p:sldLayoutId id="2147483653" r:id="rId7"/>
    <p:sldLayoutId id="2147483654" r:id="rId8"/>
    <p:sldLayoutId id="2147483655" r:id="rId9"/>
    <p:sldLayoutId id="2147483656" r:id="rId10"/>
    <p:sldLayoutId id="2147483695" r:id="rId11"/>
    <p:sldLayoutId id="2147483657" r:id="rId12"/>
    <p:sldLayoutId id="2147483696" r:id="rId13"/>
    <p:sldLayoutId id="2147483658" r:id="rId14"/>
    <p:sldLayoutId id="2147483659" r:id="rId15"/>
    <p:sldLayoutId id="2147483660" r:id="rId16"/>
    <p:sldLayoutId id="2147483661" r:id="rId17"/>
    <p:sldLayoutId id="2147483697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</p:sldLayoutIdLst>
  <p:transition>
    <p:fade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5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1323" userDrawn="1">
          <p15:clr>
            <a:srgbClr val="F26B43"/>
          </p15:clr>
        </p15:guide>
        <p15:guide id="5" pos="1459" userDrawn="1">
          <p15:clr>
            <a:srgbClr val="F26B43"/>
          </p15:clr>
        </p15:guide>
        <p15:guide id="6" pos="2547" userDrawn="1">
          <p15:clr>
            <a:srgbClr val="F26B43"/>
          </p15:clr>
        </p15:guide>
        <p15:guide id="7" pos="2683" userDrawn="1">
          <p15:clr>
            <a:srgbClr val="F26B43"/>
          </p15:clr>
        </p15:guide>
        <p15:guide id="8" pos="3772" userDrawn="1">
          <p15:clr>
            <a:srgbClr val="F26B43"/>
          </p15:clr>
        </p15:guide>
        <p15:guide id="9" pos="3908" userDrawn="1">
          <p15:clr>
            <a:srgbClr val="F26B43"/>
          </p15:clr>
        </p15:guide>
        <p15:guide id="10" pos="4997" userDrawn="1">
          <p15:clr>
            <a:srgbClr val="F26B43"/>
          </p15:clr>
        </p15:guide>
        <p15:guide id="11" pos="5133" userDrawn="1">
          <p15:clr>
            <a:srgbClr val="F26B43"/>
          </p15:clr>
        </p15:guide>
        <p15:guide id="12" pos="6221" userDrawn="1">
          <p15:clr>
            <a:srgbClr val="F26B43"/>
          </p15:clr>
        </p15:guide>
        <p15:guide id="13" pos="6357" userDrawn="1">
          <p15:clr>
            <a:srgbClr val="F26B43"/>
          </p15:clr>
        </p15:guide>
        <p15:guide id="14" pos="1935" userDrawn="1">
          <p15:clr>
            <a:srgbClr val="5ACBF0"/>
          </p15:clr>
        </p15:guide>
        <p15:guide id="15" pos="2071" userDrawn="1">
          <p15:clr>
            <a:srgbClr val="5ACBF0"/>
          </p15:clr>
        </p15:guide>
        <p15:guide id="16" pos="5609" userDrawn="1">
          <p15:clr>
            <a:srgbClr val="5ACBF0"/>
          </p15:clr>
        </p15:guide>
        <p15:guide id="17" pos="5745" userDrawn="1">
          <p15:clr>
            <a:srgbClr val="5ACBF0"/>
          </p15:clr>
        </p15:guide>
        <p15:guide id="18" orient="horz" pos="867" userDrawn="1">
          <p15:clr>
            <a:srgbClr val="F26B43"/>
          </p15:clr>
        </p15:guide>
        <p15:guide id="19" orient="horz" pos="1003" userDrawn="1">
          <p15:clr>
            <a:srgbClr val="F26B43"/>
          </p15:clr>
        </p15:guide>
        <p15:guide id="20" orient="horz" pos="1638" userDrawn="1">
          <p15:clr>
            <a:srgbClr val="F26B43"/>
          </p15:clr>
        </p15:guide>
        <p15:guide id="21" orient="horz" pos="1774" userDrawn="1">
          <p15:clr>
            <a:srgbClr val="F26B43"/>
          </p15:clr>
        </p15:guide>
        <p15:guide id="22" orient="horz" pos="2409" userDrawn="1">
          <p15:clr>
            <a:srgbClr val="F26B43"/>
          </p15:clr>
        </p15:guide>
        <p15:guide id="23" orient="horz" pos="2546" userDrawn="1">
          <p15:clr>
            <a:srgbClr val="F26B43"/>
          </p15:clr>
        </p15:guide>
        <p15:guide id="24" orient="horz" pos="3181" userDrawn="1">
          <p15:clr>
            <a:srgbClr val="F26B43"/>
          </p15:clr>
        </p15:guide>
        <p15:guide id="25" orient="horz" pos="3317" userDrawn="1">
          <p15:clr>
            <a:srgbClr val="F26B43"/>
          </p15:clr>
        </p15:guide>
        <p15:guide id="2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ardoco.de/c/icsa25" TargetMode="External"/><Relationship Id="rId4" Type="http://schemas.openxmlformats.org/officeDocument/2006/relationships/hyperlink" Target="https://ardoco.de/c/refsq2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795A6-68D0-083E-8810-12726F68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368300"/>
            <a:ext cx="5616575" cy="4681538"/>
          </a:xfrm>
        </p:spPr>
        <p:txBody>
          <a:bodyPr/>
          <a:lstStyle/>
          <a:p>
            <a:r>
              <a:rPr lang="en-US" noProof="1"/>
              <a:t>LiSSA:</a:t>
            </a:r>
            <a:br>
              <a:rPr lang="en-US" noProof="1"/>
            </a:br>
            <a:r>
              <a:rPr lang="en-US" noProof="1"/>
              <a:t>Toward Generic Traceability Link Recovery through Retrieval-Augmented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3F538-CAF3-C51F-F1D7-F5346C50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265738"/>
            <a:ext cx="5616575" cy="1011236"/>
          </a:xfrm>
        </p:spPr>
        <p:txBody>
          <a:bodyPr/>
          <a:lstStyle/>
          <a:p>
            <a:r>
              <a:rPr lang="fr-FR" u="sng" dirty="0"/>
              <a:t>Dominik Fuchß</a:t>
            </a:r>
            <a:r>
              <a:rPr lang="fr-FR" dirty="0"/>
              <a:t>, Tobias Hey, Jan Keim, </a:t>
            </a:r>
            <a:r>
              <a:rPr lang="fr-FR" dirty="0" err="1"/>
              <a:t>Haoyu</a:t>
            </a:r>
            <a:r>
              <a:rPr lang="fr-FR" dirty="0"/>
              <a:t> Liu, Niklas Ewald, Tobias </a:t>
            </a:r>
            <a:r>
              <a:rPr lang="fr-FR" dirty="0" err="1"/>
              <a:t>Thirolf</a:t>
            </a:r>
            <a:r>
              <a:rPr lang="fr-FR" dirty="0"/>
              <a:t>, Anne </a:t>
            </a:r>
            <a:r>
              <a:rPr lang="fr-FR" dirty="0" err="1"/>
              <a:t>Koziolek</a:t>
            </a:r>
            <a:r>
              <a:rPr lang="fr-FR" dirty="0"/>
              <a:t>, KASTEL – Institute of Information Security and </a:t>
            </a:r>
            <a:r>
              <a:rPr lang="fr-FR" dirty="0" err="1"/>
              <a:t>Dependability</a:t>
            </a:r>
            <a:endParaRPr lang="en-US" dirty="0"/>
          </a:p>
        </p:txBody>
      </p:sp>
      <p:sp>
        <p:nvSpPr>
          <p:cNvPr id="19" name="Datumsplatzhalter 18">
            <a:extLst>
              <a:ext uri="{FF2B5EF4-FFF2-40B4-BE49-F238E27FC236}">
                <a16:creationId xmlns:a16="http://schemas.microsoft.com/office/drawing/2014/main" id="{0005EABD-2806-E2D2-FB0F-B529B111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fld id="{E405BD14-9EF5-CC4A-9FE6-53659FA6050F}" type="datetime3">
              <a:rPr lang="de-DE" smtClean="0"/>
              <a:t>23/04/2025</a:t>
            </a:fld>
            <a:endParaRPr lang="en-US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305CA1-C370-83F4-736D-5D0285B0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A3D0F9D-5B7E-F828-8DFC-B82773CA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fld id="{776FC98F-84AD-404B-BCCB-49E092AA6DE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F65AA8F-D986-6F3D-E163-6A99125203D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0488613" y="5579179"/>
            <a:ext cx="1331912" cy="66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D9289-68FD-711F-CAB7-602208E5109E}"/>
              </a:ext>
            </a:extLst>
          </p:cNvPr>
          <p:cNvSpPr txBox="1"/>
          <p:nvPr/>
        </p:nvSpPr>
        <p:spPr bwMode="gray">
          <a:xfrm>
            <a:off x="5420412" y="1225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E8D4F-C85D-19F6-DFFE-D53D308ECD19}"/>
              </a:ext>
            </a:extLst>
          </p:cNvPr>
          <p:cNvSpPr/>
          <p:nvPr/>
        </p:nvSpPr>
        <p:spPr bwMode="gray">
          <a:xfrm>
            <a:off x="5591944" y="2348881"/>
            <a:ext cx="2232248" cy="291685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Placeholder 7" descr="A cartoon of a canadian city&#10;&#10;AI-generated content may be incorrect.">
            <a:extLst>
              <a:ext uri="{FF2B5EF4-FFF2-40B4-BE49-F238E27FC236}">
                <a16:creationId xmlns:a16="http://schemas.microsoft.com/office/drawing/2014/main" id="{2CA2B4CB-A82E-D634-0637-F7607EB28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-3415" r="-24789"/>
          <a:stretch/>
        </p:blipFill>
        <p:spPr>
          <a:xfrm>
            <a:off x="5231904" y="800708"/>
            <a:ext cx="7285524" cy="5256584"/>
          </a:xfrm>
        </p:spPr>
      </p:pic>
    </p:spTree>
    <p:extLst>
      <p:ext uri="{BB962C8B-B14F-4D97-AF65-F5344CB8AC3E}">
        <p14:creationId xmlns:p14="http://schemas.microsoft.com/office/powerpoint/2010/main" val="42199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D25DE-F20B-402B-30E6-A93B473A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F2A1-113F-7C8F-4629-EACB3F6E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Documentation to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505F-9C8D-7040-9921-9CADCDEAD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CE0C-4152-9840-75C4-717B66E26A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35EA-4664-2938-69B6-9E17B6ABFB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4613B-C41D-FCFA-F6C6-59B816F6C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FE3EB05-B047-8541-4392-984A79B23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202916"/>
              </p:ext>
            </p:extLst>
          </p:nvPr>
        </p:nvGraphicFramePr>
        <p:xfrm>
          <a:off x="1946941" y="5031506"/>
          <a:ext cx="8532839" cy="126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9F9377-659A-813C-0C2A-9D1C0D8F1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850582"/>
              </p:ext>
            </p:extLst>
          </p:nvPr>
        </p:nvGraphicFramePr>
        <p:xfrm>
          <a:off x="1092966" y="963121"/>
          <a:ext cx="10240787" cy="39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23918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A37DF2-9BFC-9F67-8993-F050E9C6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70" y="2842229"/>
            <a:ext cx="2248251" cy="224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DDADC-B822-1BD7-DCB0-DA2EA336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6E0C-8170-92E8-2665-C19C76662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3" y="1592263"/>
            <a:ext cx="8426685" cy="468471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We presented LiSSA, a generic TLR framework that uses RAG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In the evaluation,</a:t>
            </a:r>
          </a:p>
          <a:p>
            <a:pPr marL="555750" lvl="1" indent="-285750"/>
            <a:r>
              <a:rPr lang="en-GB" sz="1800" dirty="0"/>
              <a:t>O</a:t>
            </a:r>
            <a:r>
              <a:rPr lang="en-DE" sz="1800" dirty="0"/>
              <a:t>ur approach can significantly outperform state-of-the-art for requirement to code TLR – avg. F1: 0.278 (FTLR) vs. 0.322 (GPT-4o + CoT)</a:t>
            </a:r>
          </a:p>
          <a:p>
            <a:pPr marL="555750" lvl="1" indent="-285750"/>
            <a:r>
              <a:rPr lang="en-DE" sz="1800" dirty="0"/>
              <a:t>Chain-of-thought (CoT) prompting was on average more effective than simple classification prompting</a:t>
            </a:r>
          </a:p>
          <a:p>
            <a:pPr marL="555750" lvl="1" indent="-285750"/>
            <a:r>
              <a:rPr lang="en-DE" sz="1800" dirty="0"/>
              <a:t>Artifact-to-artifact TLR was (on average) better than fine-grained mappings</a:t>
            </a:r>
          </a:p>
          <a:p>
            <a:pPr marL="555750" lvl="1" indent="-285750"/>
            <a:endParaRPr lang="en-DE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Outlook:</a:t>
            </a:r>
          </a:p>
          <a:p>
            <a:pPr marL="555750" lvl="1" indent="-285750"/>
            <a:r>
              <a:rPr lang="en-DE" sz="1800" dirty="0"/>
              <a:t>Inter-requirements TLR with LiSSA (see </a:t>
            </a:r>
            <a:r>
              <a:rPr lang="en-GB" sz="1800" dirty="0">
                <a:hlinkClick r:id="rId4"/>
              </a:rPr>
              <a:t>https://ardoco.de/c/refsq25</a:t>
            </a:r>
            <a:r>
              <a:rPr lang="en-GB" sz="1800" dirty="0"/>
              <a:t>)</a:t>
            </a:r>
            <a:endParaRPr lang="en-DE" sz="1800" dirty="0"/>
          </a:p>
          <a:p>
            <a:pPr marL="555750" lvl="1" indent="-285750"/>
            <a:r>
              <a:rPr lang="en-DE" sz="1800" dirty="0"/>
              <a:t>Documentation to code TLR (see </a:t>
            </a:r>
            <a:r>
              <a:rPr lang="en-DE" sz="1800" dirty="0">
                <a:hlinkClick r:id="rId5"/>
              </a:rPr>
              <a:t>https://</a:t>
            </a:r>
            <a:r>
              <a:rPr lang="en-GB" sz="1800" dirty="0">
                <a:hlinkClick r:id="rId5"/>
              </a:rPr>
              <a:t>ardoco.de/c/icsa25</a:t>
            </a:r>
            <a:r>
              <a:rPr lang="en-GB" sz="1800" dirty="0"/>
              <a:t>)</a:t>
            </a:r>
            <a:endParaRPr lang="en-DE" sz="1800" dirty="0"/>
          </a:p>
          <a:p>
            <a:pPr marL="555750" lvl="1" indent="-285750"/>
            <a:r>
              <a:rPr lang="en-DE" sz="1800" dirty="0"/>
              <a:t>Definition of different kinds of “Trace Links”</a:t>
            </a:r>
          </a:p>
          <a:p>
            <a:pPr marL="555750" lvl="1" indent="-285750"/>
            <a:r>
              <a:rPr lang="en-DE" sz="1800" dirty="0"/>
              <a:t>Revisit fine-grained mappings + advanced aggregation strategies</a:t>
            </a:r>
          </a:p>
          <a:p>
            <a:pPr marL="555750" lvl="1" indent="-285750"/>
            <a:r>
              <a:rPr lang="en-DE" sz="1800" dirty="0"/>
              <a:t>Automatic prompt engineering</a:t>
            </a:r>
          </a:p>
          <a:p>
            <a:pPr marL="555750" lvl="1" indent="-285750"/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DF2C-3EF0-361F-414A-B101C20FD0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9FE828-7CC6-5B47-BFE6-E3D8B5F55B2A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8CD3-E354-4BF2-F8F7-A52B2A4317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09CD-B1EA-DF5D-4FD8-FD71824C09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751B1-7154-7052-B0CF-EECCA269494B}"/>
              </a:ext>
            </a:extLst>
          </p:cNvPr>
          <p:cNvSpPr txBox="1"/>
          <p:nvPr/>
        </p:nvSpPr>
        <p:spPr bwMode="gray">
          <a:xfrm>
            <a:off x="9274212" y="4838364"/>
            <a:ext cx="151216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400" dirty="0" err="1"/>
              <a:t>ardoco.de</a:t>
            </a:r>
            <a:r>
              <a:rPr lang="en-GB" sz="1400" dirty="0"/>
              <a:t>/c/icse25</a:t>
            </a:r>
            <a:endParaRPr lang="en-DE" sz="1400" dirty="0" err="1"/>
          </a:p>
        </p:txBody>
      </p:sp>
      <p:pic>
        <p:nvPicPr>
          <p:cNvPr id="9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8DBF447E-B8E1-BD41-9430-0CAA6B4AE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24" y="1592796"/>
            <a:ext cx="1296144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92C8AD-CCC9-2D86-0B7C-06A0F8E8A2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9F7F32-F628-8E72-0F29-9287DBC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8106-9CA6-FE89-21AB-49EEFED1A3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9477-751C-4C6B-E24B-183655D347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3766-E263-FCD8-1239-7DC28F2858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18DB2535-FBED-E04A-DA49-C5114DE7BDDA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6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9A58-2C08-C6BC-14AE-3626BE3B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LiSSA: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08EE7-1371-4735-E93B-8C1266ED41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1592263"/>
            <a:ext cx="7812758" cy="4684711"/>
          </a:xfrm>
        </p:spPr>
        <p:txBody>
          <a:bodyPr/>
          <a:lstStyle/>
          <a:p>
            <a:pPr lvl="1"/>
            <a:r>
              <a:rPr lang="en-DE" sz="1800" dirty="0"/>
              <a:t>Similar treatment of similar artifacts</a:t>
            </a:r>
          </a:p>
          <a:p>
            <a:pPr lvl="3"/>
            <a:r>
              <a:rPr lang="en-DE" sz="1800" dirty="0"/>
              <a:t>Code-like artifacts (e.g., source code, test code)</a:t>
            </a:r>
          </a:p>
          <a:p>
            <a:pPr lvl="3"/>
            <a:r>
              <a:rPr lang="en-DE" sz="1800" dirty="0"/>
              <a:t>Natural language artifacts (e.g., requirements, documentation, issues)</a:t>
            </a:r>
          </a:p>
          <a:p>
            <a:pPr lvl="3"/>
            <a:r>
              <a:rPr lang="en-DE" sz="1800" dirty="0"/>
              <a:t>Structural model artifacts (e.g., UML component models)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3AA1-7B2F-4E33-86AB-C666790AF4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C5FC59-D48E-094F-A967-DC7F12EF0750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0AB0-D697-7B2C-2FB1-1A81A3E97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C4B5-E285-2C49-55F1-AEB4EA0B67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39DE7-B508-F960-B134-A4DD1F49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768" y="3785922"/>
            <a:ext cx="6261608" cy="319367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96892-870A-5D64-4B25-4F4ECFCADFAF}"/>
              </a:ext>
            </a:extLst>
          </p:cNvPr>
          <p:cNvGrpSpPr/>
          <p:nvPr/>
        </p:nvGrpSpPr>
        <p:grpSpPr>
          <a:xfrm>
            <a:off x="4736448" y="3366534"/>
            <a:ext cx="2448272" cy="2016224"/>
            <a:chOff x="1127448" y="3645024"/>
            <a:chExt cx="2448272" cy="2016224"/>
          </a:xfrm>
          <a:solidFill>
            <a:schemeClr val="tx1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2F57A6-11C5-3B6F-CF50-1F34BDA5244D}"/>
                </a:ext>
              </a:extLst>
            </p:cNvPr>
            <p:cNvSpPr/>
            <p:nvPr/>
          </p:nvSpPr>
          <p:spPr bwMode="gray">
            <a:xfrm>
              <a:off x="1127448" y="3645024"/>
              <a:ext cx="2448272" cy="2016224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t" anchorCtr="0"/>
            <a:lstStyle/>
            <a:p>
              <a:pPr algn="ctr"/>
              <a:r>
                <a:rPr lang="en-DE" b="1" dirty="0">
                  <a:solidFill>
                    <a:schemeClr val="bg1"/>
                  </a:solidFill>
                </a:rPr>
                <a:t>Knowledge</a:t>
              </a:r>
            </a:p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  <a:p>
              <a:r>
                <a:rPr lang="en-DE" sz="1600" b="1" dirty="0">
                  <a:solidFill>
                    <a:schemeClr val="bg1"/>
                  </a:solidFill>
                </a:rPr>
                <a:t>- identifier</a:t>
              </a:r>
            </a:p>
            <a:p>
              <a:r>
                <a:rPr lang="en-DE" sz="1600" b="1" dirty="0">
                  <a:solidFill>
                    <a:schemeClr val="bg1"/>
                  </a:solidFill>
                </a:rPr>
                <a:t>- type</a:t>
              </a:r>
            </a:p>
            <a:p>
              <a:r>
                <a:rPr lang="en-DE" sz="1600" b="1" dirty="0">
                  <a:solidFill>
                    <a:schemeClr val="bg1"/>
                  </a:solidFill>
                </a:rPr>
                <a:t>- content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0E7807-15E1-EF30-6212-B2C2703395A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27448" y="5229200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288AD5-6784-0CBD-71BD-5133FF581DA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27448" y="4293096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1BABDC-34A2-7379-F89C-42179E8068E7}"/>
              </a:ext>
            </a:extLst>
          </p:cNvPr>
          <p:cNvGrpSpPr/>
          <p:nvPr/>
        </p:nvGrpSpPr>
        <p:grpSpPr>
          <a:xfrm>
            <a:off x="8183661" y="3676886"/>
            <a:ext cx="2448272" cy="1490371"/>
            <a:chOff x="4655840" y="3617658"/>
            <a:chExt cx="2448272" cy="1395518"/>
          </a:xfrm>
          <a:solidFill>
            <a:schemeClr val="tx1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D8E8D0-5A88-FC4E-50EF-77A766D9AD1A}"/>
                </a:ext>
              </a:extLst>
            </p:cNvPr>
            <p:cNvSpPr/>
            <p:nvPr/>
          </p:nvSpPr>
          <p:spPr bwMode="gray">
            <a:xfrm>
              <a:off x="4655840" y="3617658"/>
              <a:ext cx="2448272" cy="1395518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t" anchorCtr="0"/>
            <a:lstStyle/>
            <a:p>
              <a:pPr algn="ctr"/>
              <a:r>
                <a:rPr lang="en-DE" b="1" dirty="0">
                  <a:solidFill>
                    <a:schemeClr val="bg1"/>
                  </a:solidFill>
                </a:rPr>
                <a:t>Element</a:t>
              </a:r>
            </a:p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  <a:p>
              <a:r>
                <a:rPr lang="en-DE" sz="1600" b="1" dirty="0">
                  <a:solidFill>
                    <a:schemeClr val="bg1"/>
                  </a:solidFill>
                </a:rPr>
                <a:t>- granularity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C7989C-A76E-0C9B-4743-14CFE2B4804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55840" y="4246408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DAD7C4-B431-A3C2-B4C7-3DBAF548B54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55840" y="4599201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AF41E2-AD4D-794B-77B9-B9E11A2711EC}"/>
              </a:ext>
            </a:extLst>
          </p:cNvPr>
          <p:cNvGrpSpPr/>
          <p:nvPr/>
        </p:nvGrpSpPr>
        <p:grpSpPr>
          <a:xfrm>
            <a:off x="1289235" y="3942598"/>
            <a:ext cx="2448272" cy="864097"/>
            <a:chOff x="8311480" y="4149079"/>
            <a:chExt cx="2448272" cy="864097"/>
          </a:xfrm>
          <a:solidFill>
            <a:schemeClr val="tx1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064AD0-DDA0-6231-0572-05BAD8D7D8CE}"/>
                </a:ext>
              </a:extLst>
            </p:cNvPr>
            <p:cNvSpPr/>
            <p:nvPr/>
          </p:nvSpPr>
          <p:spPr bwMode="gray">
            <a:xfrm>
              <a:off x="8311480" y="4149079"/>
              <a:ext cx="2448272" cy="864097"/>
            </a:xfrm>
            <a:prstGeom prst="roundRect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t" anchorCtr="0"/>
            <a:lstStyle/>
            <a:p>
              <a:pPr algn="ctr"/>
              <a:r>
                <a:rPr lang="en-DE" b="1" dirty="0">
                  <a:solidFill>
                    <a:schemeClr val="bg1"/>
                  </a:solidFill>
                </a:rPr>
                <a:t>Artifact</a:t>
              </a:r>
            </a:p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019678-E687-B08E-13F4-74AC2FB3196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311480" y="4725144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2D39AC-117E-3279-09FC-0669A657D9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311480" y="4877544"/>
              <a:ext cx="2448272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095577-752E-51C4-0DD8-D8FF53959880}"/>
              </a:ext>
            </a:extLst>
          </p:cNvPr>
          <p:cNvGrpSpPr/>
          <p:nvPr/>
        </p:nvGrpSpPr>
        <p:grpSpPr>
          <a:xfrm>
            <a:off x="7184720" y="4325412"/>
            <a:ext cx="998941" cy="98470"/>
            <a:chOff x="7184720" y="4325412"/>
            <a:chExt cx="998941" cy="9847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2FB1FC7-6763-251A-0E4C-9AA45E834DB2}"/>
                </a:ext>
              </a:extLst>
            </p:cNvPr>
            <p:cNvCxnSpPr>
              <a:cxnSpLocks/>
              <a:endCxn id="7" idx="3"/>
            </p:cNvCxnSpPr>
            <p:nvPr/>
          </p:nvCxnSpPr>
          <p:spPr bwMode="gray">
            <a:xfrm flipH="1">
              <a:off x="7184720" y="4374646"/>
              <a:ext cx="9989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5E84176-DC04-1158-B22F-9BA04B04C610}"/>
                </a:ext>
              </a:extLst>
            </p:cNvPr>
            <p:cNvSpPr/>
            <p:nvPr/>
          </p:nvSpPr>
          <p:spPr bwMode="gray">
            <a:xfrm rot="5400000" flipV="1">
              <a:off x="7245582" y="4327958"/>
              <a:ext cx="98470" cy="93377"/>
            </a:xfrm>
            <a:prstGeom prst="triangl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4AC0C6-425F-B55F-B391-3392BD85CDB2}"/>
              </a:ext>
            </a:extLst>
          </p:cNvPr>
          <p:cNvGrpSpPr/>
          <p:nvPr/>
        </p:nvGrpSpPr>
        <p:grpSpPr>
          <a:xfrm rot="10800000">
            <a:off x="3737506" y="4400802"/>
            <a:ext cx="998941" cy="98470"/>
            <a:chOff x="7184720" y="4325412"/>
            <a:chExt cx="998941" cy="9847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079132-96FE-E071-7D66-0789E34E449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7184720" y="4374646"/>
              <a:ext cx="99894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500D6668-835D-CB00-1BA8-A8E5B214F158}"/>
                </a:ext>
              </a:extLst>
            </p:cNvPr>
            <p:cNvSpPr/>
            <p:nvPr/>
          </p:nvSpPr>
          <p:spPr bwMode="gray">
            <a:xfrm rot="5400000" flipV="1">
              <a:off x="7245582" y="4327958"/>
              <a:ext cx="98470" cy="93377"/>
            </a:xfrm>
            <a:prstGeom prst="triangl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0108F9E-323A-1293-DFC6-0B7DA4E41B1F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5827729" y="1577124"/>
            <a:ext cx="265710" cy="6894426"/>
          </a:xfrm>
          <a:prstGeom prst="bentConnector3">
            <a:avLst>
              <a:gd name="adj1" fmla="val 300746"/>
            </a:avLst>
          </a:prstGeom>
          <a:ln w="38100" cap="flat">
            <a:miter lim="800000"/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8871B8-138E-4A35-95E5-B1508DDFBCA7}"/>
              </a:ext>
            </a:extLst>
          </p:cNvPr>
          <p:cNvCxnSpPr>
            <a:cxnSpLocks/>
            <a:stCxn id="9" idx="0"/>
            <a:endCxn id="9" idx="3"/>
          </p:cNvCxnSpPr>
          <p:nvPr/>
        </p:nvCxnSpPr>
        <p:spPr bwMode="gray">
          <a:xfrm rot="16200000" flipH="1">
            <a:off x="9647272" y="3437411"/>
            <a:ext cx="745186" cy="1224136"/>
          </a:xfrm>
          <a:prstGeom prst="bentConnector4">
            <a:avLst>
              <a:gd name="adj1" fmla="val -30677"/>
              <a:gd name="adj2" fmla="val 118674"/>
            </a:avLst>
          </a:prstGeom>
          <a:ln w="38100" cap="flat">
            <a:miter lim="800000"/>
            <a:headEnd type="none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D1B7E2E-5309-3B3D-F0E8-5F43C883704D}"/>
              </a:ext>
            </a:extLst>
          </p:cNvPr>
          <p:cNvSpPr/>
          <p:nvPr/>
        </p:nvSpPr>
        <p:spPr bwMode="gray">
          <a:xfrm>
            <a:off x="10654525" y="3654569"/>
            <a:ext cx="1080120" cy="3600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995469-D99B-003F-9E4F-7283DE43C591}"/>
              </a:ext>
            </a:extLst>
          </p:cNvPr>
          <p:cNvSpPr/>
          <p:nvPr/>
        </p:nvSpPr>
        <p:spPr bwMode="gray">
          <a:xfrm>
            <a:off x="10690384" y="4090001"/>
            <a:ext cx="783704" cy="3600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400" b="1" dirty="0">
                <a:solidFill>
                  <a:schemeClr val="tx1"/>
                </a:solidFill>
              </a:rPr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9232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7DD465-4D26-C894-2E3F-5284439D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A8FD0D-F3DE-669C-E7A9-CF51729BC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dirty="0"/>
              <a:t>RQ1: Performance of RAG-based TLR compared to SotA</a:t>
            </a:r>
          </a:p>
          <a:p>
            <a:pPr lvl="3"/>
            <a:r>
              <a:rPr lang="en-GB" dirty="0"/>
              <a:t>S</a:t>
            </a:r>
            <a:r>
              <a:rPr lang="en-DE" dirty="0"/>
              <a:t>ignificantly outperforming for requirements to code TLR</a:t>
            </a:r>
          </a:p>
          <a:p>
            <a:pPr lvl="3"/>
            <a:r>
              <a:rPr lang="en-DE" dirty="0"/>
              <a:t>Documentation to Code: Better performance on smaller projects (less TLs)</a:t>
            </a:r>
          </a:p>
          <a:p>
            <a:pPr lvl="3"/>
            <a:r>
              <a:rPr lang="en-DE" dirty="0"/>
              <a:t>Documentation to Architecture: No outperformance</a:t>
            </a:r>
          </a:p>
          <a:p>
            <a:pPr lvl="3"/>
            <a:endParaRPr lang="en-DE" dirty="0"/>
          </a:p>
          <a:p>
            <a:pPr lvl="1"/>
            <a:r>
              <a:rPr lang="en-DE" dirty="0"/>
              <a:t>RQ2: Effectiveness of CoT prompting</a:t>
            </a:r>
          </a:p>
          <a:p>
            <a:pPr lvl="3"/>
            <a:r>
              <a:rPr lang="en-DE" dirty="0"/>
              <a:t>CoT performs better than simple classification prompts</a:t>
            </a:r>
          </a:p>
          <a:p>
            <a:pPr lvl="3"/>
            <a:endParaRPr lang="en-DE" dirty="0"/>
          </a:p>
          <a:p>
            <a:pPr lvl="1"/>
            <a:r>
              <a:rPr lang="en-DE" dirty="0"/>
              <a:t>RQ3: Preprocessing Techniques</a:t>
            </a:r>
          </a:p>
          <a:p>
            <a:pPr lvl="3"/>
            <a:r>
              <a:rPr lang="en-DE" dirty="0"/>
              <a:t>On average, not benefitial to split artifacts</a:t>
            </a:r>
          </a:p>
          <a:p>
            <a:pPr lvl="3"/>
            <a:r>
              <a:rPr lang="en-DE" dirty="0"/>
              <a:t>However, on some projects this helps a lot</a:t>
            </a:r>
          </a:p>
          <a:p>
            <a:pPr lvl="3"/>
            <a:endParaRPr lang="en-DE" dirty="0"/>
          </a:p>
          <a:p>
            <a:pPr lvl="1"/>
            <a:r>
              <a:rPr lang="en-DE" dirty="0"/>
              <a:t>RQ4: Effects of classification step compared to IR-only</a:t>
            </a:r>
          </a:p>
          <a:p>
            <a:pPr lvl="3"/>
            <a:r>
              <a:rPr lang="en-GB" dirty="0"/>
              <a:t>C</a:t>
            </a:r>
            <a:r>
              <a:rPr lang="en-DE" dirty="0"/>
              <a:t>lassification improves TLR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4DE2-3EE4-841D-7B1D-0BA14E802D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6D54E-4F27-6440-8B6C-E7C55AE5BD85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1C51-907D-58EB-D118-F6B633838A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D84F-F505-2099-3C83-68CE722C4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03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E810-2EA5-1B13-A5DB-F497F5EB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makes Trace Links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91E6-2919-2F47-1FCD-94917023B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sz="1800" dirty="0"/>
              <a:t>Multitude of different artifacts</a:t>
            </a:r>
          </a:p>
          <a:p>
            <a:pPr lvl="1"/>
            <a:r>
              <a:rPr lang="en-DE" sz="1800" dirty="0"/>
              <a:t>Typical TLR tasks:</a:t>
            </a:r>
          </a:p>
          <a:p>
            <a:pPr lvl="3"/>
            <a:r>
              <a:rPr lang="en-DE" sz="1800" dirty="0"/>
              <a:t>Requirements to Code</a:t>
            </a:r>
          </a:p>
          <a:p>
            <a:pPr lvl="3"/>
            <a:r>
              <a:rPr lang="en-DE" sz="1800" dirty="0"/>
              <a:t>Documentation to Code</a:t>
            </a:r>
          </a:p>
          <a:p>
            <a:pPr lvl="3"/>
            <a:r>
              <a:rPr lang="en-DE" sz="1800" dirty="0"/>
              <a:t>Requirements to Requirements</a:t>
            </a:r>
          </a:p>
          <a:p>
            <a:pPr lvl="3"/>
            <a:r>
              <a:rPr lang="en-DE" sz="1800" dirty="0"/>
              <a:t>…</a:t>
            </a:r>
          </a:p>
          <a:p>
            <a:pPr marL="555750" lvl="1" indent="-285750"/>
            <a:endParaRPr lang="en-DE" sz="1800" dirty="0"/>
          </a:p>
          <a:p>
            <a:pPr lvl="1"/>
            <a:r>
              <a:rPr lang="en-DE" sz="1800" dirty="0"/>
              <a:t>Many specialized approaches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A349-093B-76AB-497A-8E2795DE0B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5B1340-57BB-0E4A-9981-DBC15BAC89B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96BB-B97A-6E25-15F1-0756E838F6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19A3-A378-6E3C-9F08-A018F60332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1F719-A233-B0F2-FD7F-6159B181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1029"/>
            <a:ext cx="4928598" cy="377594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2D7882-0CE5-1539-C888-A45C8DDC17EA}"/>
              </a:ext>
            </a:extLst>
          </p:cNvPr>
          <p:cNvSpPr/>
          <p:nvPr/>
        </p:nvSpPr>
        <p:spPr bwMode="gray">
          <a:xfrm>
            <a:off x="1217458" y="2600908"/>
            <a:ext cx="9757083" cy="165618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2800" b="1" dirty="0">
                <a:solidFill>
                  <a:schemeClr val="bg1"/>
                </a:solidFill>
              </a:rPr>
              <a:t>How does Retrieval-Augmented Generation perform for different TLR tasks?</a:t>
            </a:r>
          </a:p>
        </p:txBody>
      </p:sp>
    </p:spTree>
    <p:extLst>
      <p:ext uri="{BB962C8B-B14F-4D97-AF65-F5344CB8AC3E}">
        <p14:creationId xmlns:p14="http://schemas.microsoft.com/office/powerpoint/2010/main" val="31248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0B23-0892-0D34-B64D-1068815A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AEE-66BB-6A68-D91D-B51181D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Requirements to Code (Datasets)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1BD2-317F-63CA-6442-05A72361A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467B-3E26-FA28-CFD5-F3F937709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CFA517-EB81-B042-A34B-1B7B9C1C2CBD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CC3B-B4EA-8ED0-7166-0E58E0AC93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6EC2-A7B9-F0CC-F04C-A73C220E8A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7A0EB5-6FCD-3DC3-55C8-4E15FA5D2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87242"/>
              </p:ext>
            </p:extLst>
          </p:nvPr>
        </p:nvGraphicFramePr>
        <p:xfrm>
          <a:off x="1380352" y="2277850"/>
          <a:ext cx="9431295" cy="259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701415445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41058307"/>
                    </a:ext>
                  </a:extLst>
                </a:gridCol>
                <a:gridCol w="1171215">
                  <a:extLst>
                    <a:ext uri="{9D8B030D-6E8A-4147-A177-3AD203B41FA5}">
                      <a16:colId xmlns:a16="http://schemas.microsoft.com/office/drawing/2014/main" val="2797451382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658196093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335633396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232412285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5889173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947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SMOS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53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eTour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Tourism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50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iTrust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13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Dronology (RE)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Aerospace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Java,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10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DE" dirty="0"/>
                        <a:t>Dronology (DD)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Aerospace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Java,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29536-B295-5EC9-D627-BED7BEDDB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95A-F4CD-63AA-37C7-5CC92B4A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Requirements to Code (GPT-4o, F</a:t>
            </a:r>
            <a:r>
              <a:rPr lang="en-DE" baseline="-25000" dirty="0"/>
              <a:t>1</a:t>
            </a:r>
            <a:r>
              <a:rPr lang="en-DE" dirty="0"/>
              <a:t>-score)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0AD0-A626-3225-C781-32527B67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08E6-2087-81D2-563D-8C3462861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AB004B-46DA-5E4E-8521-CF4954AD263F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B43C-AD6C-1EA6-AC9C-EFEBCD56C5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4932-A5F4-2846-3CF7-5EF1F0E03E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74927A-AD57-5CB5-503A-75263B546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478"/>
              </p:ext>
            </p:extLst>
          </p:nvPr>
        </p:nvGraphicFramePr>
        <p:xfrm>
          <a:off x="595271" y="1913890"/>
          <a:ext cx="11001458" cy="315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3252283527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3619445171"/>
                    </a:ext>
                  </a:extLst>
                </a:gridCol>
                <a:gridCol w="864426">
                  <a:extLst>
                    <a:ext uri="{9D8B030D-6E8A-4147-A177-3AD203B41FA5}">
                      <a16:colId xmlns:a16="http://schemas.microsoft.com/office/drawing/2014/main" val="68746064"/>
                    </a:ext>
                  </a:extLst>
                </a:gridCol>
                <a:gridCol w="868744">
                  <a:extLst>
                    <a:ext uri="{9D8B030D-6E8A-4147-A177-3AD203B41FA5}">
                      <a16:colId xmlns:a16="http://schemas.microsoft.com/office/drawing/2014/main" val="56406821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645562857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64187141"/>
                    </a:ext>
                  </a:extLst>
                </a:gridCol>
                <a:gridCol w="1139571">
                  <a:extLst>
                    <a:ext uri="{9D8B030D-6E8A-4147-A177-3AD203B41FA5}">
                      <a16:colId xmlns:a16="http://schemas.microsoft.com/office/drawing/2014/main" val="270218445"/>
                    </a:ext>
                  </a:extLst>
                </a:gridCol>
                <a:gridCol w="1364697">
                  <a:extLst>
                    <a:ext uri="{9D8B030D-6E8A-4147-A177-3AD203B41FA5}">
                      <a16:colId xmlns:a16="http://schemas.microsoft.com/office/drawing/2014/main" val="36276978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DE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Dronology (RE)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Dronology (DD)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  <a:r>
                        <a:rPr lang="en-DE" dirty="0"/>
                        <a:t>eighted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80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dirty="0"/>
                        <a:t>VSM</a:t>
                      </a:r>
                      <a:r>
                        <a:rPr lang="en-DE" baseline="-25000" dirty="0"/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+mn-lt"/>
                        </a:rPr>
                        <a:t>0.422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0.483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0.217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0.158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0.131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0.283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552570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dirty="0"/>
                        <a:t>LSI</a:t>
                      </a:r>
                      <a:r>
                        <a:rPr lang="en-DE" baseline="-25000" dirty="0"/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+mn-lt"/>
                        </a:rPr>
                        <a:t>0.422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0.453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0.253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0.285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606632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dirty="0"/>
                        <a:t>FTLR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dirty="0">
                          <a:latin typeface="+mn-lt"/>
                        </a:rPr>
                        <a:t>0.389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0.474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0.140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0.278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0.273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514150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None/None/IR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0.366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0.196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0.144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0.230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0.249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4088237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None/None/KISS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0.285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0.493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0.290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0.260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0.229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0.288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40349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None/None/CoT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0.294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0.526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0.276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0.273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0.241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0.322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51270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84B5-E035-BF97-06F7-C6418DD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AD75-6C41-2985-40C5-EA1AD8E1A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8960-6906-566E-01B3-A7222DC28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460C-9D1D-4255-5D12-5B21D5A736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FDF3-9BC8-AAFB-920D-30E2C813EA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A62EC9-6A7A-D804-6B17-734E592F7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95184"/>
              </p:ext>
            </p:extLst>
          </p:nvPr>
        </p:nvGraphicFramePr>
        <p:xfrm>
          <a:off x="659451" y="1772816"/>
          <a:ext cx="4626288" cy="3009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26288">
                  <a:extLst>
                    <a:ext uri="{9D8B030D-6E8A-4147-A177-3AD203B41FA5}">
                      <a16:colId xmlns:a16="http://schemas.microsoft.com/office/drawing/2014/main" val="1332630285"/>
                    </a:ext>
                  </a:extLst>
                </a:gridCol>
              </a:tblGrid>
              <a:tr h="55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1"/>
                        <a:t>Prompt</a:t>
                      </a:r>
                      <a:r>
                        <a:rPr lang="en-DE" sz="1800"/>
                        <a:t>: KISS</a:t>
                      </a:r>
                      <a:endParaRPr lang="en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83460"/>
                  </a:ext>
                </a:extLst>
              </a:tr>
              <a:tr h="2455279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Question: Here are two parts of software development artifacts.</a:t>
                      </a:r>
                    </a:p>
                    <a:p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source_type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 '''{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source_content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}'''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target_type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 '''{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target_content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}'''</a:t>
                      </a:r>
                    </a:p>
                    <a:p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they related?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 with 'yes' or 'no'.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9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5734A2-C50B-539C-044E-FC6A0EB34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7635"/>
              </p:ext>
            </p:extLst>
          </p:nvPr>
        </p:nvGraphicFramePr>
        <p:xfrm>
          <a:off x="6912063" y="1772816"/>
          <a:ext cx="4626288" cy="3009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26288">
                  <a:extLst>
                    <a:ext uri="{9D8B030D-6E8A-4147-A177-3AD203B41FA5}">
                      <a16:colId xmlns:a16="http://schemas.microsoft.com/office/drawing/2014/main" val="1332630285"/>
                    </a:ext>
                  </a:extLst>
                </a:gridCol>
              </a:tblGrid>
              <a:tr h="55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1"/>
                        <a:t>Prompt</a:t>
                      </a:r>
                      <a:r>
                        <a:rPr lang="en-DE" sz="1800"/>
                        <a:t>: CoT</a:t>
                      </a:r>
                      <a:endParaRPr lang="en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83460"/>
                  </a:ext>
                </a:extLst>
              </a:tr>
              <a:tr h="2455279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Below are two artifacts from the same software system. Is there a traceability link between (1) and (2)? Give your reasoning and then answer with 'yes' or 'no' enclosed in &lt;trace&gt;&lt;/trace&gt;.</a:t>
                      </a:r>
                    </a:p>
                    <a:p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source_type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 '''{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source_content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}''' 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target_type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}: '''{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target_content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}'''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42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4686-429B-27D9-E8D7-A83AE878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AEC391-0E52-FD31-F54C-038BD9022FC2}"/>
              </a:ext>
            </a:extLst>
          </p:cNvPr>
          <p:cNvGraphicFramePr/>
          <p:nvPr/>
        </p:nvGraphicFramePr>
        <p:xfrm>
          <a:off x="380912" y="1196182"/>
          <a:ext cx="11449050" cy="4465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DB4FA3-A9C4-C01F-1274-2609ACED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Requirements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C321-AF54-C2C9-BBCB-6A759848B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914D-6E8B-6250-B294-99098AF6A1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AB004B-46DA-5E4E-8521-CF4954AD263F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27C0-2D63-E380-09D6-DAB6B6DA3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26DA-CD7E-50C7-513E-00C47A230C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42B31-6853-DF7E-5884-28649F5148B8}"/>
              </a:ext>
            </a:extLst>
          </p:cNvPr>
          <p:cNvSpPr/>
          <p:nvPr/>
        </p:nvSpPr>
        <p:spPr bwMode="gray">
          <a:xfrm>
            <a:off x="3575720" y="5301208"/>
            <a:ext cx="7776864" cy="360610"/>
          </a:xfrm>
          <a:prstGeom prst="rect">
            <a:avLst/>
          </a:prstGeom>
          <a:noFill/>
          <a:ln w="19050">
            <a:solidFill>
              <a:srgbClr val="D300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F4B26-C65D-59D5-A80E-1436A2F98758}"/>
              </a:ext>
            </a:extLst>
          </p:cNvPr>
          <p:cNvSpPr/>
          <p:nvPr/>
        </p:nvSpPr>
        <p:spPr bwMode="gray">
          <a:xfrm>
            <a:off x="8688288" y="1682478"/>
            <a:ext cx="2880320" cy="3402829"/>
          </a:xfrm>
          <a:prstGeom prst="rect">
            <a:avLst/>
          </a:prstGeom>
          <a:noFill/>
          <a:ln w="19050">
            <a:solidFill>
              <a:srgbClr val="DF9B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FFB48-5EC5-5A69-38CA-5F0A493D25E4}"/>
              </a:ext>
            </a:extLst>
          </p:cNvPr>
          <p:cNvSpPr/>
          <p:nvPr/>
        </p:nvSpPr>
        <p:spPr bwMode="gray">
          <a:xfrm>
            <a:off x="839416" y="1682478"/>
            <a:ext cx="1512168" cy="3402829"/>
          </a:xfrm>
          <a:prstGeom prst="rect">
            <a:avLst/>
          </a:prstGeom>
          <a:noFill/>
          <a:ln w="19050">
            <a:solidFill>
              <a:srgbClr val="DF9B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71F-DD5B-6B62-4A68-23136271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59367F-FFED-5DB8-F254-6E5F32D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makes Trace Links important?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CF5606-8222-FFDE-6856-101BF0CF60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98438-B80E-7C4A-8ECF-032E044FB3E9}" type="datetime3">
              <a:rPr lang="de-DE" noProof="0" smtClean="0"/>
              <a:t>23/04/2025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716D65-12F0-E448-1BAA-8290F387E2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B3D9DF6-6012-EEB6-3450-7DDD5B957645}"/>
              </a:ext>
            </a:extLst>
          </p:cNvPr>
          <p:cNvSpPr/>
          <p:nvPr/>
        </p:nvSpPr>
        <p:spPr>
          <a:xfrm>
            <a:off x="8177688" y="3023066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Software Maintenance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20E42AD-E29C-E05F-9F2B-BCFE17BCFCAC}"/>
              </a:ext>
            </a:extLst>
          </p:cNvPr>
          <p:cNvSpPr/>
          <p:nvPr/>
        </p:nvSpPr>
        <p:spPr>
          <a:xfrm>
            <a:off x="8177695" y="3502918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Bug </a:t>
            </a:r>
            <a:r>
              <a:rPr lang="de-DE" sz="2399" dirty="0" err="1">
                <a:solidFill>
                  <a:schemeClr val="tx1"/>
                </a:solidFill>
              </a:rPr>
              <a:t>Localization</a:t>
            </a:r>
            <a:endParaRPr lang="de-DE" sz="2399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F72289-1E17-6160-8B90-92A904C4B118}"/>
              </a:ext>
            </a:extLst>
          </p:cNvPr>
          <p:cNvSpPr/>
          <p:nvPr/>
        </p:nvSpPr>
        <p:spPr>
          <a:xfrm>
            <a:off x="8177695" y="3982770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Change Impact An.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6DE5EFB-BB63-C33D-F2CB-56916CA0104F}"/>
              </a:ext>
            </a:extLst>
          </p:cNvPr>
          <p:cNvSpPr/>
          <p:nvPr/>
        </p:nvSpPr>
        <p:spPr>
          <a:xfrm>
            <a:off x="8177695" y="4462622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System Security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84766E6-9298-1349-F997-E35959843C7E}"/>
              </a:ext>
            </a:extLst>
          </p:cNvPr>
          <p:cNvSpPr/>
          <p:nvPr/>
        </p:nvSpPr>
        <p:spPr>
          <a:xfrm>
            <a:off x="8177688" y="4942474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80C96059-335A-4BBF-15A7-1A4ED91E3D4A}"/>
              </a:ext>
            </a:extLst>
          </p:cNvPr>
          <p:cNvSpPr/>
          <p:nvPr/>
        </p:nvSpPr>
        <p:spPr>
          <a:xfrm>
            <a:off x="7994666" y="1833480"/>
            <a:ext cx="3833809" cy="11026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/>
              <a:t>Trace links </a:t>
            </a:r>
            <a:r>
              <a:rPr lang="de-DE" sz="2399" dirty="0" err="1"/>
              <a:t>are</a:t>
            </a:r>
            <a:r>
              <a:rPr lang="de-DE" sz="2399" dirty="0"/>
              <a:t> </a:t>
            </a:r>
            <a:r>
              <a:rPr lang="de-DE" sz="2399" dirty="0" err="1"/>
              <a:t>evidently</a:t>
            </a:r>
            <a:r>
              <a:rPr lang="de-DE" sz="2399" dirty="0"/>
              <a:t> </a:t>
            </a:r>
          </a:p>
          <a:p>
            <a:pPr algn="ctr"/>
            <a:r>
              <a:rPr lang="de-DE" sz="2399" dirty="0" err="1"/>
              <a:t>useful</a:t>
            </a:r>
            <a:r>
              <a:rPr lang="de-DE" sz="2399" dirty="0"/>
              <a:t> </a:t>
            </a:r>
            <a:r>
              <a:rPr lang="de-DE" sz="2399" dirty="0" err="1"/>
              <a:t>for</a:t>
            </a:r>
            <a:endParaRPr lang="de-DE" sz="2399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25301F0-B96C-67AA-0014-F85BB2B6E5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3CCD7117-F1ED-B51B-8762-00DF79E3F362}"/>
              </a:ext>
            </a:extLst>
          </p:cNvPr>
          <p:cNvCxnSpPr>
            <a:cxnSpLocks/>
          </p:cNvCxnSpPr>
          <p:nvPr/>
        </p:nvCxnSpPr>
        <p:spPr>
          <a:xfrm flipV="1">
            <a:off x="1665525" y="3441803"/>
            <a:ext cx="0" cy="589923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39">
            <a:extLst>
              <a:ext uri="{FF2B5EF4-FFF2-40B4-BE49-F238E27FC236}">
                <a16:creationId xmlns:a16="http://schemas.microsoft.com/office/drawing/2014/main" id="{4DB6F467-5E26-329C-14FC-94F080D3D030}"/>
              </a:ext>
            </a:extLst>
          </p:cNvPr>
          <p:cNvCxnSpPr>
            <a:cxnSpLocks/>
          </p:cNvCxnSpPr>
          <p:nvPr/>
        </p:nvCxnSpPr>
        <p:spPr>
          <a:xfrm flipH="1" flipV="1">
            <a:off x="2511525" y="2441312"/>
            <a:ext cx="659274" cy="406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47">
            <a:extLst>
              <a:ext uri="{FF2B5EF4-FFF2-40B4-BE49-F238E27FC236}">
                <a16:creationId xmlns:a16="http://schemas.microsoft.com/office/drawing/2014/main" id="{B29FEC1C-9714-12E8-580F-96AA9355D30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68073" y="3442315"/>
            <a:ext cx="0" cy="589411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51">
            <a:extLst>
              <a:ext uri="{FF2B5EF4-FFF2-40B4-BE49-F238E27FC236}">
                <a16:creationId xmlns:a16="http://schemas.microsoft.com/office/drawing/2014/main" id="{05BF2156-509D-1583-ED42-43263F9DA23E}"/>
              </a:ext>
            </a:extLst>
          </p:cNvPr>
          <p:cNvCxnSpPr>
            <a:cxnSpLocks/>
          </p:cNvCxnSpPr>
          <p:nvPr/>
        </p:nvCxnSpPr>
        <p:spPr>
          <a:xfrm flipH="1">
            <a:off x="4862799" y="2441421"/>
            <a:ext cx="659275" cy="297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57">
            <a:extLst>
              <a:ext uri="{FF2B5EF4-FFF2-40B4-BE49-F238E27FC236}">
                <a16:creationId xmlns:a16="http://schemas.microsoft.com/office/drawing/2014/main" id="{C2521B4D-A222-EA24-CAB1-94D9AE74B8A0}"/>
              </a:ext>
            </a:extLst>
          </p:cNvPr>
          <p:cNvCxnSpPr>
            <a:cxnSpLocks/>
          </p:cNvCxnSpPr>
          <p:nvPr/>
        </p:nvCxnSpPr>
        <p:spPr>
          <a:xfrm flipH="1">
            <a:off x="2511525" y="5041678"/>
            <a:ext cx="660273" cy="0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61">
            <a:extLst>
              <a:ext uri="{FF2B5EF4-FFF2-40B4-BE49-F238E27FC236}">
                <a16:creationId xmlns:a16="http://schemas.microsoft.com/office/drawing/2014/main" id="{CB3E42AF-E2E3-AE8E-8EA6-96E37C3FA769}"/>
              </a:ext>
            </a:extLst>
          </p:cNvPr>
          <p:cNvCxnSpPr>
            <a:cxnSpLocks/>
          </p:cNvCxnSpPr>
          <p:nvPr/>
        </p:nvCxnSpPr>
        <p:spPr>
          <a:xfrm flipH="1" flipV="1">
            <a:off x="4016799" y="3442612"/>
            <a:ext cx="999" cy="589114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20">
            <a:extLst>
              <a:ext uri="{FF2B5EF4-FFF2-40B4-BE49-F238E27FC236}">
                <a16:creationId xmlns:a16="http://schemas.microsoft.com/office/drawing/2014/main" id="{553AF73B-2D53-E974-1E63-DAC6A421AFA6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4863798" y="5041678"/>
            <a:ext cx="658275" cy="136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70">
            <a:extLst>
              <a:ext uri="{FF2B5EF4-FFF2-40B4-BE49-F238E27FC236}">
                <a16:creationId xmlns:a16="http://schemas.microsoft.com/office/drawing/2014/main" id="{AEFC67E3-D7E1-AA64-F5BB-7216F724480E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4897879" y="2561532"/>
            <a:ext cx="589114" cy="2351274"/>
          </a:xfrm>
          <a:prstGeom prst="bentConnector3">
            <a:avLst/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73">
            <a:extLst>
              <a:ext uri="{FF2B5EF4-FFF2-40B4-BE49-F238E27FC236}">
                <a16:creationId xmlns:a16="http://schemas.microsoft.com/office/drawing/2014/main" id="{29517FA1-722B-16CB-ACA4-AF41077A9E10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3721838" y="1385490"/>
            <a:ext cx="589923" cy="4702548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79">
            <a:extLst>
              <a:ext uri="{FF2B5EF4-FFF2-40B4-BE49-F238E27FC236}">
                <a16:creationId xmlns:a16="http://schemas.microsoft.com/office/drawing/2014/main" id="{BF37A11C-C06D-6254-557D-A488CF12FC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6700" y="2560627"/>
            <a:ext cx="589923" cy="2352273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82">
            <a:extLst>
              <a:ext uri="{FF2B5EF4-FFF2-40B4-BE49-F238E27FC236}">
                <a16:creationId xmlns:a16="http://schemas.microsoft.com/office/drawing/2014/main" id="{86ED15F9-D13A-FC42-4CC4-E6FAD6EC37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8230" y="2561884"/>
            <a:ext cx="589411" cy="2350275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85">
            <a:extLst>
              <a:ext uri="{FF2B5EF4-FFF2-40B4-BE49-F238E27FC236}">
                <a16:creationId xmlns:a16="http://schemas.microsoft.com/office/drawing/2014/main" id="{9C4EBA91-14A1-4B94-8D72-B8A926111B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16652" y="-910600"/>
            <a:ext cx="295" cy="4702548"/>
          </a:xfrm>
          <a:prstGeom prst="bentConnector3">
            <a:avLst>
              <a:gd name="adj1" fmla="val 77591525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8">
            <a:extLst>
              <a:ext uri="{FF2B5EF4-FFF2-40B4-BE49-F238E27FC236}">
                <a16:creationId xmlns:a16="http://schemas.microsoft.com/office/drawing/2014/main" id="{559B8C0D-3418-A755-9FB4-E9F90EA3D501}"/>
              </a:ext>
            </a:extLst>
          </p:cNvPr>
          <p:cNvCxnSpPr>
            <a:cxnSpLocks/>
            <a:endCxn id="129" idx="2"/>
          </p:cNvCxnSpPr>
          <p:nvPr/>
        </p:nvCxnSpPr>
        <p:spPr>
          <a:xfrm rot="16200000" flipH="1">
            <a:off x="4016663" y="3700491"/>
            <a:ext cx="273" cy="4702548"/>
          </a:xfrm>
          <a:prstGeom prst="bentConnector3">
            <a:avLst>
              <a:gd name="adj1" fmla="val 83836264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C726418-7D51-D44C-834D-222A534AC545}"/>
              </a:ext>
            </a:extLst>
          </p:cNvPr>
          <p:cNvGrpSpPr/>
          <p:nvPr/>
        </p:nvGrpSpPr>
        <p:grpSpPr>
          <a:xfrm>
            <a:off x="10494088" y="5667141"/>
            <a:ext cx="2668774" cy="639357"/>
            <a:chOff x="10728894" y="5690454"/>
            <a:chExt cx="2668774" cy="639357"/>
          </a:xfrm>
        </p:grpSpPr>
        <p:grpSp>
          <p:nvGrpSpPr>
            <p:cNvPr id="28" name="Gruppieren 37">
              <a:extLst>
                <a:ext uri="{FF2B5EF4-FFF2-40B4-BE49-F238E27FC236}">
                  <a16:creationId xmlns:a16="http://schemas.microsoft.com/office/drawing/2014/main" id="{87D0BFE5-21A5-D448-0C3D-5B1C0D6F2F38}"/>
                </a:ext>
              </a:extLst>
            </p:cNvPr>
            <p:cNvGrpSpPr/>
            <p:nvPr/>
          </p:nvGrpSpPr>
          <p:grpSpPr>
            <a:xfrm>
              <a:off x="10728894" y="5690454"/>
              <a:ext cx="2668774" cy="369332"/>
              <a:chOff x="10728894" y="5690454"/>
              <a:chExt cx="2668774" cy="369332"/>
            </a:xfrm>
          </p:grpSpPr>
          <p:sp>
            <p:nvSpPr>
              <p:cNvPr id="29" name="Textfeld 36">
                <a:extLst>
                  <a:ext uri="{FF2B5EF4-FFF2-40B4-BE49-F238E27FC236}">
                    <a16:creationId xmlns:a16="http://schemas.microsoft.com/office/drawing/2014/main" id="{ACF64348-7648-A704-ADE0-C1600FA36CA2}"/>
                  </a:ext>
                </a:extLst>
              </p:cNvPr>
              <p:cNvSpPr txBox="1"/>
              <p:nvPr/>
            </p:nvSpPr>
            <p:spPr>
              <a:xfrm>
                <a:off x="11115914" y="5690454"/>
                <a:ext cx="2281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 err="1"/>
                  <a:t>Artifact</a:t>
                </a:r>
                <a:endParaRPr lang="de-DE" sz="1800" dirty="0"/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066EBEB8-8C04-341B-2FCA-211837EAD254}"/>
                  </a:ext>
                </a:extLst>
              </p:cNvPr>
              <p:cNvSpPr/>
              <p:nvPr/>
            </p:nvSpPr>
            <p:spPr>
              <a:xfrm>
                <a:off x="10728894" y="5775424"/>
                <a:ext cx="387019" cy="222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866" dirty="0"/>
              </a:p>
            </p:txBody>
          </p:sp>
        </p:grpSp>
        <p:grpSp>
          <p:nvGrpSpPr>
            <p:cNvPr id="32" name="Gruppieren 38">
              <a:extLst>
                <a:ext uri="{FF2B5EF4-FFF2-40B4-BE49-F238E27FC236}">
                  <a16:creationId xmlns:a16="http://schemas.microsoft.com/office/drawing/2014/main" id="{218145C3-76D5-2E37-934A-DE17563D06CD}"/>
                </a:ext>
              </a:extLst>
            </p:cNvPr>
            <p:cNvGrpSpPr/>
            <p:nvPr/>
          </p:nvGrpSpPr>
          <p:grpSpPr>
            <a:xfrm>
              <a:off x="10728895" y="5960479"/>
              <a:ext cx="2503662" cy="369332"/>
              <a:chOff x="10728895" y="5960479"/>
              <a:chExt cx="2503662" cy="369332"/>
            </a:xfrm>
          </p:grpSpPr>
          <p:cxnSp>
            <p:nvCxnSpPr>
              <p:cNvPr id="36" name="Straight Arrow Connector 63">
                <a:extLst>
                  <a:ext uri="{FF2B5EF4-FFF2-40B4-BE49-F238E27FC236}">
                    <a16:creationId xmlns:a16="http://schemas.microsoft.com/office/drawing/2014/main" id="{CDD0E665-7497-6E38-1ABE-F2C52BDD7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8895" y="6145037"/>
                <a:ext cx="387019" cy="1"/>
              </a:xfrm>
              <a:prstGeom prst="straightConnector1">
                <a:avLst/>
              </a:prstGeom>
              <a:ln w="19050">
                <a:solidFill>
                  <a:srgbClr val="6C8EB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2">
                <a:extLst>
                  <a:ext uri="{FF2B5EF4-FFF2-40B4-BE49-F238E27FC236}">
                    <a16:creationId xmlns:a16="http://schemas.microsoft.com/office/drawing/2014/main" id="{1BACB74D-0083-4ED2-7032-2FED505DC5D8}"/>
                  </a:ext>
                </a:extLst>
              </p:cNvPr>
              <p:cNvSpPr txBox="1"/>
              <p:nvPr/>
            </p:nvSpPr>
            <p:spPr>
              <a:xfrm>
                <a:off x="11115914" y="5960479"/>
                <a:ext cx="211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Relation</a:t>
                </a:r>
              </a:p>
            </p:txBody>
          </p:sp>
        </p:grpSp>
      </p:grpSp>
      <p:grpSp>
        <p:nvGrpSpPr>
          <p:cNvPr id="39" name="Gruppieren 214">
            <a:extLst>
              <a:ext uri="{FF2B5EF4-FFF2-40B4-BE49-F238E27FC236}">
                <a16:creationId xmlns:a16="http://schemas.microsoft.com/office/drawing/2014/main" id="{59CC606B-60BE-D2DA-81D5-8B5BE94CF34E}"/>
              </a:ext>
            </a:extLst>
          </p:cNvPr>
          <p:cNvGrpSpPr/>
          <p:nvPr/>
        </p:nvGrpSpPr>
        <p:grpSpPr>
          <a:xfrm>
            <a:off x="819525" y="1440821"/>
            <a:ext cx="1692000" cy="2000982"/>
            <a:chOff x="2979443" y="1440821"/>
            <a:chExt cx="1692000" cy="2000982"/>
          </a:xfrm>
        </p:grpSpPr>
        <p:sp>
          <p:nvSpPr>
            <p:cNvPr id="41" name="Rechteck: obere Ecken abgerundet 32">
              <a:extLst>
                <a:ext uri="{FF2B5EF4-FFF2-40B4-BE49-F238E27FC236}">
                  <a16:creationId xmlns:a16="http://schemas.microsoft.com/office/drawing/2014/main" id="{04D36E47-BF7A-1DEE-28AC-5E6D19B76BE8}"/>
                </a:ext>
              </a:extLst>
            </p:cNvPr>
            <p:cNvSpPr/>
            <p:nvPr/>
          </p:nvSpPr>
          <p:spPr>
            <a:xfrm>
              <a:off x="2979443" y="1440821"/>
              <a:ext cx="1692000" cy="2000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Requirements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A7F16ECC-DA46-1BCD-1542-7A4F0B2E79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99571" y="2103058"/>
              <a:ext cx="851743" cy="1079462"/>
              <a:chOff x="3059641" y="3542576"/>
              <a:chExt cx="708320" cy="880807"/>
            </a:xfrm>
          </p:grpSpPr>
          <p:sp>
            <p:nvSpPr>
              <p:cNvPr id="43" name="Freeform: Shape 73">
                <a:extLst>
                  <a:ext uri="{FF2B5EF4-FFF2-40B4-BE49-F238E27FC236}">
                    <a16:creationId xmlns:a16="http://schemas.microsoft.com/office/drawing/2014/main" id="{476B3FEC-92AB-257B-9BD6-67B707B8BDED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44" name="Group 15">
                <a:extLst>
                  <a:ext uri="{FF2B5EF4-FFF2-40B4-BE49-F238E27FC236}">
                    <a16:creationId xmlns:a16="http://schemas.microsoft.com/office/drawing/2014/main" id="{E27AD0E1-D788-B9E1-C6ED-D621F83775DA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45" name="Group 16">
                  <a:extLst>
                    <a:ext uri="{FF2B5EF4-FFF2-40B4-BE49-F238E27FC236}">
                      <a16:creationId xmlns:a16="http://schemas.microsoft.com/office/drawing/2014/main" id="{86EA7C01-8378-E004-AE1D-EA8C38135745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66" name="Freeform: Shape 59">
                    <a:extLst>
                      <a:ext uri="{FF2B5EF4-FFF2-40B4-BE49-F238E27FC236}">
                        <a16:creationId xmlns:a16="http://schemas.microsoft.com/office/drawing/2014/main" id="{3B3FD375-E289-9168-FBEE-6D22312AB830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7" name="Freeform: Shape 60">
                    <a:extLst>
                      <a:ext uri="{FF2B5EF4-FFF2-40B4-BE49-F238E27FC236}">
                        <a16:creationId xmlns:a16="http://schemas.microsoft.com/office/drawing/2014/main" id="{1FB14595-EBA4-1A53-A0B1-F782AEE1A7C1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8" name="Freeform: Shape 61">
                    <a:extLst>
                      <a:ext uri="{FF2B5EF4-FFF2-40B4-BE49-F238E27FC236}">
                        <a16:creationId xmlns:a16="http://schemas.microsoft.com/office/drawing/2014/main" id="{626414ED-99C1-A4EC-0FBC-BBFF3F95DB21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9" name="Freeform: Shape 62">
                    <a:extLst>
                      <a:ext uri="{FF2B5EF4-FFF2-40B4-BE49-F238E27FC236}">
                        <a16:creationId xmlns:a16="http://schemas.microsoft.com/office/drawing/2014/main" id="{B6D14717-1B64-7B43-E261-314820288A4F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0" name="Freeform: Shape 63">
                    <a:extLst>
                      <a:ext uri="{FF2B5EF4-FFF2-40B4-BE49-F238E27FC236}">
                        <a16:creationId xmlns:a16="http://schemas.microsoft.com/office/drawing/2014/main" id="{28218373-D4B3-3582-754C-4B1FD40D0BDD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2" name="Freeform: Shape 64">
                    <a:extLst>
                      <a:ext uri="{FF2B5EF4-FFF2-40B4-BE49-F238E27FC236}">
                        <a16:creationId xmlns:a16="http://schemas.microsoft.com/office/drawing/2014/main" id="{9225C406-B088-08AB-5F93-2DDB705B0EF0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3" name="Freeform: Shape 65">
                    <a:extLst>
                      <a:ext uri="{FF2B5EF4-FFF2-40B4-BE49-F238E27FC236}">
                        <a16:creationId xmlns:a16="http://schemas.microsoft.com/office/drawing/2014/main" id="{E74A6D06-9611-5825-3BF9-F9946FF9FFB8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5" name="Freeform: Shape 66">
                    <a:extLst>
                      <a:ext uri="{FF2B5EF4-FFF2-40B4-BE49-F238E27FC236}">
                        <a16:creationId xmlns:a16="http://schemas.microsoft.com/office/drawing/2014/main" id="{9BBCB708-5D02-22ED-F007-868345F6B027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6" name="Freeform: Shape 67">
                    <a:extLst>
                      <a:ext uri="{FF2B5EF4-FFF2-40B4-BE49-F238E27FC236}">
                        <a16:creationId xmlns:a16="http://schemas.microsoft.com/office/drawing/2014/main" id="{8E924901-ED40-B52B-62EF-BB7825FAEFBB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9" name="Freeform: Shape 68">
                    <a:extLst>
                      <a:ext uri="{FF2B5EF4-FFF2-40B4-BE49-F238E27FC236}">
                        <a16:creationId xmlns:a16="http://schemas.microsoft.com/office/drawing/2014/main" id="{39324971-81BB-777C-4789-F74F0BC060F8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1" name="Freeform: Shape 69">
                    <a:extLst>
                      <a:ext uri="{FF2B5EF4-FFF2-40B4-BE49-F238E27FC236}">
                        <a16:creationId xmlns:a16="http://schemas.microsoft.com/office/drawing/2014/main" id="{44D5A302-5479-B822-2FD9-B33977F04BA2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2" name="Freeform: Shape 70">
                    <a:extLst>
                      <a:ext uri="{FF2B5EF4-FFF2-40B4-BE49-F238E27FC236}">
                        <a16:creationId xmlns:a16="http://schemas.microsoft.com/office/drawing/2014/main" id="{EFA42625-1040-E0D6-1DE5-CDF11721A2C6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4" name="Freeform: Shape 71">
                    <a:extLst>
                      <a:ext uri="{FF2B5EF4-FFF2-40B4-BE49-F238E27FC236}">
                        <a16:creationId xmlns:a16="http://schemas.microsoft.com/office/drawing/2014/main" id="{3F6506B7-E63C-E74B-F0FC-E658F1F570C5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5" name="Freeform: Shape 72">
                    <a:extLst>
                      <a:ext uri="{FF2B5EF4-FFF2-40B4-BE49-F238E27FC236}">
                        <a16:creationId xmlns:a16="http://schemas.microsoft.com/office/drawing/2014/main" id="{17308F55-02CF-3100-FC6C-F4B43B9B4897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46" name="Freeform: Shape 73">
                  <a:extLst>
                    <a:ext uri="{FF2B5EF4-FFF2-40B4-BE49-F238E27FC236}">
                      <a16:creationId xmlns:a16="http://schemas.microsoft.com/office/drawing/2014/main" id="{22F20215-71EE-63D9-3E53-6AC1A1C3A772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47" name="Group 18">
                  <a:extLst>
                    <a:ext uri="{FF2B5EF4-FFF2-40B4-BE49-F238E27FC236}">
                      <a16:creationId xmlns:a16="http://schemas.microsoft.com/office/drawing/2014/main" id="{807FC884-CEB4-7606-E96E-214B5DCDD273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49" name="Freeform: Shape 29">
                    <a:extLst>
                      <a:ext uri="{FF2B5EF4-FFF2-40B4-BE49-F238E27FC236}">
                        <a16:creationId xmlns:a16="http://schemas.microsoft.com/office/drawing/2014/main" id="{DE284DEA-056E-FCA1-86A1-DFCDCE2E6B66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0" name="Freeform: Shape 30">
                    <a:extLst>
                      <a:ext uri="{FF2B5EF4-FFF2-40B4-BE49-F238E27FC236}">
                        <a16:creationId xmlns:a16="http://schemas.microsoft.com/office/drawing/2014/main" id="{BB237C96-7A31-2005-2566-B70EB0D60ED2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1" name="Freeform: Shape 31">
                    <a:extLst>
                      <a:ext uri="{FF2B5EF4-FFF2-40B4-BE49-F238E27FC236}">
                        <a16:creationId xmlns:a16="http://schemas.microsoft.com/office/drawing/2014/main" id="{01261311-549D-6738-A1CD-A068688B931C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3" name="Freeform: Shape 32">
                    <a:extLst>
                      <a:ext uri="{FF2B5EF4-FFF2-40B4-BE49-F238E27FC236}">
                        <a16:creationId xmlns:a16="http://schemas.microsoft.com/office/drawing/2014/main" id="{EDCD32A6-35CA-FEA9-D078-3145586DB983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4" name="Freeform: Shape 33">
                    <a:extLst>
                      <a:ext uri="{FF2B5EF4-FFF2-40B4-BE49-F238E27FC236}">
                        <a16:creationId xmlns:a16="http://schemas.microsoft.com/office/drawing/2014/main" id="{67BCE0B1-5431-58F2-CB05-A5B05B05D372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5" name="Freeform: Shape 34">
                    <a:extLst>
                      <a:ext uri="{FF2B5EF4-FFF2-40B4-BE49-F238E27FC236}">
                        <a16:creationId xmlns:a16="http://schemas.microsoft.com/office/drawing/2014/main" id="{A7D59822-F63C-E93B-218B-91359827099F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6" name="Freeform: Shape 35">
                    <a:extLst>
                      <a:ext uri="{FF2B5EF4-FFF2-40B4-BE49-F238E27FC236}">
                        <a16:creationId xmlns:a16="http://schemas.microsoft.com/office/drawing/2014/main" id="{78CD13C5-87A7-C8B1-4163-9628D60C47AD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7" name="Freeform: Shape 36">
                    <a:extLst>
                      <a:ext uri="{FF2B5EF4-FFF2-40B4-BE49-F238E27FC236}">
                        <a16:creationId xmlns:a16="http://schemas.microsoft.com/office/drawing/2014/main" id="{F6050E0A-68D1-50B8-69B6-D5C1F73C04E6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9" name="Freeform: Shape 37">
                    <a:extLst>
                      <a:ext uri="{FF2B5EF4-FFF2-40B4-BE49-F238E27FC236}">
                        <a16:creationId xmlns:a16="http://schemas.microsoft.com/office/drawing/2014/main" id="{754A9A01-2E43-FEC0-313E-A6D986573CA3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0" name="Freeform: Shape 38">
                    <a:extLst>
                      <a:ext uri="{FF2B5EF4-FFF2-40B4-BE49-F238E27FC236}">
                        <a16:creationId xmlns:a16="http://schemas.microsoft.com/office/drawing/2014/main" id="{6AA990D9-31CC-56BE-FF7A-95DFB7CDF7C3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1" name="Freeform: Shape 39">
                    <a:extLst>
                      <a:ext uri="{FF2B5EF4-FFF2-40B4-BE49-F238E27FC236}">
                        <a16:creationId xmlns:a16="http://schemas.microsoft.com/office/drawing/2014/main" id="{E6AA9876-6D3C-B65A-456F-A9FDC58E127A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3" name="Freeform: Shape 40">
                    <a:extLst>
                      <a:ext uri="{FF2B5EF4-FFF2-40B4-BE49-F238E27FC236}">
                        <a16:creationId xmlns:a16="http://schemas.microsoft.com/office/drawing/2014/main" id="{4941F952-27FE-8E85-55A6-E9468041D338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4" name="Freeform: Shape 41">
                    <a:extLst>
                      <a:ext uri="{FF2B5EF4-FFF2-40B4-BE49-F238E27FC236}">
                        <a16:creationId xmlns:a16="http://schemas.microsoft.com/office/drawing/2014/main" id="{BA5D0E04-AFED-35A5-DF47-31C3F897F8C4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5" name="Freeform: Shape 42">
                    <a:extLst>
                      <a:ext uri="{FF2B5EF4-FFF2-40B4-BE49-F238E27FC236}">
                        <a16:creationId xmlns:a16="http://schemas.microsoft.com/office/drawing/2014/main" id="{AB2E5F49-9E3B-E456-2C88-F3286D2E8313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</p:grpSp>
      <p:grpSp>
        <p:nvGrpSpPr>
          <p:cNvPr id="87" name="Gruppieren 210">
            <a:extLst>
              <a:ext uri="{FF2B5EF4-FFF2-40B4-BE49-F238E27FC236}">
                <a16:creationId xmlns:a16="http://schemas.microsoft.com/office/drawing/2014/main" id="{FBF1BA05-3403-2557-7EF9-1EB06C6FA49E}"/>
              </a:ext>
            </a:extLst>
          </p:cNvPr>
          <p:cNvGrpSpPr/>
          <p:nvPr/>
        </p:nvGrpSpPr>
        <p:grpSpPr>
          <a:xfrm>
            <a:off x="3171798" y="4031726"/>
            <a:ext cx="1692000" cy="2019903"/>
            <a:chOff x="5331716" y="4031726"/>
            <a:chExt cx="1692000" cy="2019903"/>
          </a:xfrm>
        </p:grpSpPr>
        <p:sp>
          <p:nvSpPr>
            <p:cNvPr id="88" name="Rechteck: abgerundete Ecken 11">
              <a:extLst>
                <a:ext uri="{FF2B5EF4-FFF2-40B4-BE49-F238E27FC236}">
                  <a16:creationId xmlns:a16="http://schemas.microsoft.com/office/drawing/2014/main" id="{ABF7FB97-451E-3EC3-2C12-995A8806891D}"/>
                </a:ext>
              </a:extLst>
            </p:cNvPr>
            <p:cNvSpPr/>
            <p:nvPr/>
          </p:nvSpPr>
          <p:spPr>
            <a:xfrm>
              <a:off x="5331716" y="4031726"/>
              <a:ext cx="1692000" cy="20199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Software Architecture Models</a:t>
              </a:r>
            </a:p>
          </p:txBody>
        </p:sp>
        <p:grpSp>
          <p:nvGrpSpPr>
            <p:cNvPr id="90" name="Gruppieren 77">
              <a:extLst>
                <a:ext uri="{FF2B5EF4-FFF2-40B4-BE49-F238E27FC236}">
                  <a16:creationId xmlns:a16="http://schemas.microsoft.com/office/drawing/2014/main" id="{E2A94EBB-D7E2-3442-20E5-60EA242A1F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6680" y="4878786"/>
              <a:ext cx="1060075" cy="1007977"/>
              <a:chOff x="5379626" y="2240654"/>
              <a:chExt cx="2277580" cy="2165646"/>
            </a:xfrm>
          </p:grpSpPr>
          <p:grpSp>
            <p:nvGrpSpPr>
              <p:cNvPr id="91" name="Gruppieren 78">
                <a:extLst>
                  <a:ext uri="{FF2B5EF4-FFF2-40B4-BE49-F238E27FC236}">
                    <a16:creationId xmlns:a16="http://schemas.microsoft.com/office/drawing/2014/main" id="{58B5DDA3-DA37-3275-B8C6-F2DC0FD03929}"/>
                  </a:ext>
                </a:extLst>
              </p:cNvPr>
              <p:cNvGrpSpPr/>
              <p:nvPr/>
            </p:nvGrpSpPr>
            <p:grpSpPr>
              <a:xfrm>
                <a:off x="5379626" y="2240654"/>
                <a:ext cx="2274123" cy="1211375"/>
                <a:chOff x="5379626" y="2240654"/>
                <a:chExt cx="2274123" cy="1211375"/>
              </a:xfrm>
            </p:grpSpPr>
            <p:grpSp>
              <p:nvGrpSpPr>
                <p:cNvPr id="101" name="Gruppieren 88">
                  <a:extLst>
                    <a:ext uri="{FF2B5EF4-FFF2-40B4-BE49-F238E27FC236}">
                      <a16:creationId xmlns:a16="http://schemas.microsoft.com/office/drawing/2014/main" id="{FE1FA6F8-E99A-D3E2-3132-3E3565898ECC}"/>
                    </a:ext>
                  </a:extLst>
                </p:cNvPr>
                <p:cNvGrpSpPr/>
                <p:nvPr/>
              </p:nvGrpSpPr>
              <p:grpSpPr>
                <a:xfrm>
                  <a:off x="5379626" y="2240654"/>
                  <a:ext cx="2274123" cy="779550"/>
                  <a:chOff x="4861968" y="2180073"/>
                  <a:chExt cx="2274123" cy="779550"/>
                </a:xfrm>
              </p:grpSpPr>
              <p:sp>
                <p:nvSpPr>
                  <p:cNvPr id="104" name="Rechteck 91">
                    <a:extLst>
                      <a:ext uri="{FF2B5EF4-FFF2-40B4-BE49-F238E27FC236}">
                        <a16:creationId xmlns:a16="http://schemas.microsoft.com/office/drawing/2014/main" id="{6E248C24-2C24-D2F4-4EE5-F49894C239C1}"/>
                      </a:ext>
                    </a:extLst>
                  </p:cNvPr>
                  <p:cNvSpPr/>
                  <p:nvPr/>
                </p:nvSpPr>
                <p:spPr>
                  <a:xfrm>
                    <a:off x="4861968" y="2180073"/>
                    <a:ext cx="2274123" cy="7795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05" name="Rechteck 92">
                    <a:extLst>
                      <a:ext uri="{FF2B5EF4-FFF2-40B4-BE49-F238E27FC236}">
                        <a16:creationId xmlns:a16="http://schemas.microsoft.com/office/drawing/2014/main" id="{7E1D8916-9977-8F88-2574-C108A09231E7}"/>
                      </a:ext>
                    </a:extLst>
                  </p:cNvPr>
                  <p:cNvSpPr/>
                  <p:nvPr/>
                </p:nvSpPr>
                <p:spPr>
                  <a:xfrm>
                    <a:off x="6729886" y="2283644"/>
                    <a:ext cx="368186" cy="48245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106" name="Rechteck 93">
                    <a:extLst>
                      <a:ext uri="{FF2B5EF4-FFF2-40B4-BE49-F238E27FC236}">
                        <a16:creationId xmlns:a16="http://schemas.microsoft.com/office/drawing/2014/main" id="{144C1358-B13E-A090-0286-27831EBB0C63}"/>
                      </a:ext>
                    </a:extLst>
                  </p:cNvPr>
                  <p:cNvSpPr/>
                  <p:nvPr/>
                </p:nvSpPr>
                <p:spPr>
                  <a:xfrm>
                    <a:off x="6641013" y="2550261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107" name="Rechteck 94">
                    <a:extLst>
                      <a:ext uri="{FF2B5EF4-FFF2-40B4-BE49-F238E27FC236}">
                        <a16:creationId xmlns:a16="http://schemas.microsoft.com/office/drawing/2014/main" id="{ECDECBE9-9176-4B9B-3792-4361764BC2D8}"/>
                      </a:ext>
                    </a:extLst>
                  </p:cNvPr>
                  <p:cNvSpPr/>
                  <p:nvPr/>
                </p:nvSpPr>
                <p:spPr>
                  <a:xfrm>
                    <a:off x="6641013" y="2372516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</p:grpSp>
            <p:cxnSp>
              <p:nvCxnSpPr>
                <p:cNvPr id="102" name="Gerader Verbinder 44">
                  <a:extLst>
                    <a:ext uri="{FF2B5EF4-FFF2-40B4-BE49-F238E27FC236}">
                      <a16:creationId xmlns:a16="http://schemas.microsoft.com/office/drawing/2014/main" id="{02FAA36F-8D17-49A5-1BD1-1682B6EE8404}"/>
                    </a:ext>
                  </a:extLst>
                </p:cNvPr>
                <p:cNvCxnSpPr>
                  <a:cxnSpLocks/>
                  <a:endCxn id="104" idx="2"/>
                </p:cNvCxnSpPr>
                <p:nvPr/>
              </p:nvCxnSpPr>
              <p:spPr>
                <a:xfrm flipV="1">
                  <a:off x="6516688" y="3020204"/>
                  <a:ext cx="0" cy="2450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Halbbogen 90">
                  <a:extLst>
                    <a:ext uri="{FF2B5EF4-FFF2-40B4-BE49-F238E27FC236}">
                      <a16:creationId xmlns:a16="http://schemas.microsoft.com/office/drawing/2014/main" id="{9AC9C427-38F9-2119-0E90-EB76AEB23F64}"/>
                    </a:ext>
                  </a:extLst>
                </p:cNvPr>
                <p:cNvSpPr/>
                <p:nvPr/>
              </p:nvSpPr>
              <p:spPr>
                <a:xfrm>
                  <a:off x="6409650" y="3265231"/>
                  <a:ext cx="214073" cy="186798"/>
                </a:xfrm>
                <a:prstGeom prst="blockArc">
                  <a:avLst>
                    <a:gd name="adj1" fmla="val 10800000"/>
                    <a:gd name="adj2" fmla="val 346961"/>
                    <a:gd name="adj3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199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79">
                <a:extLst>
                  <a:ext uri="{FF2B5EF4-FFF2-40B4-BE49-F238E27FC236}">
                    <a16:creationId xmlns:a16="http://schemas.microsoft.com/office/drawing/2014/main" id="{1F3D7065-33AA-A8A0-AB3D-5D38F688266E}"/>
                  </a:ext>
                </a:extLst>
              </p:cNvPr>
              <p:cNvGrpSpPr/>
              <p:nvPr/>
            </p:nvGrpSpPr>
            <p:grpSpPr>
              <a:xfrm>
                <a:off x="5383083" y="3321433"/>
                <a:ext cx="2274123" cy="1084867"/>
                <a:chOff x="5383083" y="3321433"/>
                <a:chExt cx="2274123" cy="1084867"/>
              </a:xfrm>
            </p:grpSpPr>
            <p:grpSp>
              <p:nvGrpSpPr>
                <p:cNvPr id="93" name="Gruppieren 80">
                  <a:extLst>
                    <a:ext uri="{FF2B5EF4-FFF2-40B4-BE49-F238E27FC236}">
                      <a16:creationId xmlns:a16="http://schemas.microsoft.com/office/drawing/2014/main" id="{44F33D39-6A70-3E4E-DF1A-54D184378DA9}"/>
                    </a:ext>
                  </a:extLst>
                </p:cNvPr>
                <p:cNvGrpSpPr/>
                <p:nvPr/>
              </p:nvGrpSpPr>
              <p:grpSpPr>
                <a:xfrm>
                  <a:off x="6448418" y="3321433"/>
                  <a:ext cx="133467" cy="312456"/>
                  <a:chOff x="7287740" y="3432716"/>
                  <a:chExt cx="133467" cy="312456"/>
                </a:xfrm>
              </p:grpSpPr>
              <p:cxnSp>
                <p:nvCxnSpPr>
                  <p:cNvPr id="99" name="Gerader Verbinder 51">
                    <a:extLst>
                      <a:ext uri="{FF2B5EF4-FFF2-40B4-BE49-F238E27FC236}">
                        <a16:creationId xmlns:a16="http://schemas.microsoft.com/office/drawing/2014/main" id="{89B01557-EEF7-CF0A-30AB-E4E5FB4029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54474" y="3449240"/>
                    <a:ext cx="0" cy="2959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Ellipse 52">
                    <a:extLst>
                      <a:ext uri="{FF2B5EF4-FFF2-40B4-BE49-F238E27FC236}">
                        <a16:creationId xmlns:a16="http://schemas.microsoft.com/office/drawing/2014/main" id="{4D87E091-15C5-2FEB-1C60-3C5D57ECC32C}"/>
                      </a:ext>
                    </a:extLst>
                  </p:cNvPr>
                  <p:cNvSpPr/>
                  <p:nvPr/>
                </p:nvSpPr>
                <p:spPr>
                  <a:xfrm>
                    <a:off x="7287740" y="3432716"/>
                    <a:ext cx="133467" cy="1396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 dirty="0"/>
                  </a:p>
                </p:txBody>
              </p:sp>
            </p:grpSp>
            <p:grpSp>
              <p:nvGrpSpPr>
                <p:cNvPr id="94" name="Gruppieren 81">
                  <a:extLst>
                    <a:ext uri="{FF2B5EF4-FFF2-40B4-BE49-F238E27FC236}">
                      <a16:creationId xmlns:a16="http://schemas.microsoft.com/office/drawing/2014/main" id="{A7CA4A86-2FAF-0EF8-EC3D-14C7BEB5EFC0}"/>
                    </a:ext>
                  </a:extLst>
                </p:cNvPr>
                <p:cNvGrpSpPr/>
                <p:nvPr/>
              </p:nvGrpSpPr>
              <p:grpSpPr>
                <a:xfrm>
                  <a:off x="5383083" y="3626750"/>
                  <a:ext cx="2274123" cy="779550"/>
                  <a:chOff x="4861968" y="2180073"/>
                  <a:chExt cx="2274123" cy="779550"/>
                </a:xfrm>
              </p:grpSpPr>
              <p:sp>
                <p:nvSpPr>
                  <p:cNvPr id="95" name="Rechteck 82">
                    <a:extLst>
                      <a:ext uri="{FF2B5EF4-FFF2-40B4-BE49-F238E27FC236}">
                        <a16:creationId xmlns:a16="http://schemas.microsoft.com/office/drawing/2014/main" id="{C53D7A47-BD99-232B-8841-62B50E74BFCE}"/>
                      </a:ext>
                    </a:extLst>
                  </p:cNvPr>
                  <p:cNvSpPr/>
                  <p:nvPr/>
                </p:nvSpPr>
                <p:spPr>
                  <a:xfrm>
                    <a:off x="4861968" y="2180073"/>
                    <a:ext cx="2274123" cy="7795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rgbClr val="F56F0B"/>
                      </a:solidFill>
                    </a:endParaRPr>
                  </a:p>
                </p:txBody>
              </p:sp>
              <p:sp>
                <p:nvSpPr>
                  <p:cNvPr id="96" name="Rechteck 83">
                    <a:extLst>
                      <a:ext uri="{FF2B5EF4-FFF2-40B4-BE49-F238E27FC236}">
                        <a16:creationId xmlns:a16="http://schemas.microsoft.com/office/drawing/2014/main" id="{50C2323D-B56F-20D0-96F1-DDEE868A20BA}"/>
                      </a:ext>
                    </a:extLst>
                  </p:cNvPr>
                  <p:cNvSpPr/>
                  <p:nvPr/>
                </p:nvSpPr>
                <p:spPr>
                  <a:xfrm>
                    <a:off x="6729886" y="2283644"/>
                    <a:ext cx="368186" cy="48245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97" name="Rechteck 84">
                    <a:extLst>
                      <a:ext uri="{FF2B5EF4-FFF2-40B4-BE49-F238E27FC236}">
                        <a16:creationId xmlns:a16="http://schemas.microsoft.com/office/drawing/2014/main" id="{7C4450DD-D964-FC14-4CCB-F14D33B4A0D8}"/>
                      </a:ext>
                    </a:extLst>
                  </p:cNvPr>
                  <p:cNvSpPr/>
                  <p:nvPr/>
                </p:nvSpPr>
                <p:spPr>
                  <a:xfrm>
                    <a:off x="6641013" y="2550261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98" name="Rechteck 85">
                    <a:extLst>
                      <a:ext uri="{FF2B5EF4-FFF2-40B4-BE49-F238E27FC236}">
                        <a16:creationId xmlns:a16="http://schemas.microsoft.com/office/drawing/2014/main" id="{BB78D9C7-92F2-7326-FB19-F9B9880FBFFF}"/>
                      </a:ext>
                    </a:extLst>
                  </p:cNvPr>
                  <p:cNvSpPr/>
                  <p:nvPr/>
                </p:nvSpPr>
                <p:spPr>
                  <a:xfrm>
                    <a:off x="6641013" y="2372516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</p:grpSp>
          </p:grpSp>
        </p:grpSp>
      </p:grpSp>
      <p:grpSp>
        <p:nvGrpSpPr>
          <p:cNvPr id="108" name="Gruppieren 211">
            <a:extLst>
              <a:ext uri="{FF2B5EF4-FFF2-40B4-BE49-F238E27FC236}">
                <a16:creationId xmlns:a16="http://schemas.microsoft.com/office/drawing/2014/main" id="{811D8A6C-9713-278D-4D6E-1E3BD20801E0}"/>
              </a:ext>
            </a:extLst>
          </p:cNvPr>
          <p:cNvGrpSpPr/>
          <p:nvPr/>
        </p:nvGrpSpPr>
        <p:grpSpPr>
          <a:xfrm>
            <a:off x="819525" y="4031726"/>
            <a:ext cx="1692000" cy="2019903"/>
            <a:chOff x="2979443" y="4031726"/>
            <a:chExt cx="1692000" cy="2019903"/>
          </a:xfrm>
        </p:grpSpPr>
        <p:sp>
          <p:nvSpPr>
            <p:cNvPr id="109" name="Rechteck: eine Ecke abgeschnitten 30">
              <a:extLst>
                <a:ext uri="{FF2B5EF4-FFF2-40B4-BE49-F238E27FC236}">
                  <a16:creationId xmlns:a16="http://schemas.microsoft.com/office/drawing/2014/main" id="{EB3B0221-782D-A1D7-F1DC-035FCBD73E46}"/>
                </a:ext>
              </a:extLst>
            </p:cNvPr>
            <p:cNvSpPr>
              <a:spLocks/>
            </p:cNvSpPr>
            <p:nvPr/>
          </p:nvSpPr>
          <p:spPr>
            <a:xfrm>
              <a:off x="2979443" y="4031726"/>
              <a:ext cx="1692000" cy="201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Software Architecture </a:t>
              </a:r>
              <a:r>
                <a:rPr lang="de-DE" sz="1600" dirty="0" err="1">
                  <a:solidFill>
                    <a:schemeClr val="tx1"/>
                  </a:solidFill>
                </a:rPr>
                <a:t>Documentation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Gruppieren 148">
              <a:extLst>
                <a:ext uri="{FF2B5EF4-FFF2-40B4-BE49-F238E27FC236}">
                  <a16:creationId xmlns:a16="http://schemas.microsoft.com/office/drawing/2014/main" id="{AAED6364-C768-2EA2-3AD7-C0F091095B69}"/>
                </a:ext>
              </a:extLst>
            </p:cNvPr>
            <p:cNvGrpSpPr/>
            <p:nvPr/>
          </p:nvGrpSpPr>
          <p:grpSpPr>
            <a:xfrm>
              <a:off x="3477326" y="4895098"/>
              <a:ext cx="696235" cy="921133"/>
              <a:chOff x="3340804" y="5011194"/>
              <a:chExt cx="696235" cy="921133"/>
            </a:xfrm>
          </p:grpSpPr>
          <p:sp>
            <p:nvSpPr>
              <p:cNvPr id="111" name="Freeform: Shape 29">
                <a:extLst>
                  <a:ext uri="{FF2B5EF4-FFF2-40B4-BE49-F238E27FC236}">
                    <a16:creationId xmlns:a16="http://schemas.microsoft.com/office/drawing/2014/main" id="{87C76DAD-F621-7B25-7A42-F217BF596D07}"/>
                  </a:ext>
                </a:extLst>
              </p:cNvPr>
              <p:cNvSpPr/>
              <p:nvPr/>
            </p:nvSpPr>
            <p:spPr>
              <a:xfrm flipH="1">
                <a:off x="3340804" y="5019136"/>
                <a:ext cx="14156" cy="888836"/>
              </a:xfrm>
              <a:custGeom>
                <a:avLst/>
                <a:gdLst>
                  <a:gd name="connsiteX0" fmla="*/ 41944 w 41944"/>
                  <a:gd name="connsiteY0" fmla="*/ 0 h 2432807"/>
                  <a:gd name="connsiteX1" fmla="*/ 0 w 41944"/>
                  <a:gd name="connsiteY1" fmla="*/ 2432807 h 243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44" h="2432807">
                    <a:moveTo>
                      <a:pt x="41944" y="0"/>
                    </a:moveTo>
                    <a:cubicBezTo>
                      <a:pt x="30759" y="962636"/>
                      <a:pt x="19574" y="1925273"/>
                      <a:pt x="0" y="243280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2" name="Freeform: Shape 30">
                <a:extLst>
                  <a:ext uri="{FF2B5EF4-FFF2-40B4-BE49-F238E27FC236}">
                    <a16:creationId xmlns:a16="http://schemas.microsoft.com/office/drawing/2014/main" id="{320B91C2-868F-D9A0-0599-B1BACB3C7C09}"/>
                  </a:ext>
                </a:extLst>
              </p:cNvPr>
              <p:cNvSpPr/>
              <p:nvPr/>
            </p:nvSpPr>
            <p:spPr>
              <a:xfrm>
                <a:off x="3365350" y="5011194"/>
                <a:ext cx="541713" cy="20618"/>
              </a:xfrm>
              <a:custGeom>
                <a:avLst/>
                <a:gdLst>
                  <a:gd name="connsiteX0" fmla="*/ 0 w 2021746"/>
                  <a:gd name="connsiteY0" fmla="*/ 0 h 75501"/>
                  <a:gd name="connsiteX1" fmla="*/ 134223 w 2021746"/>
                  <a:gd name="connsiteY1" fmla="*/ 8389 h 75501"/>
                  <a:gd name="connsiteX2" fmla="*/ 243280 w 2021746"/>
                  <a:gd name="connsiteY2" fmla="*/ 41945 h 75501"/>
                  <a:gd name="connsiteX3" fmla="*/ 755009 w 2021746"/>
                  <a:gd name="connsiteY3" fmla="*/ 75501 h 75501"/>
                  <a:gd name="connsiteX4" fmla="*/ 1057012 w 2021746"/>
                  <a:gd name="connsiteY4" fmla="*/ 67112 h 75501"/>
                  <a:gd name="connsiteX5" fmla="*/ 1233181 w 2021746"/>
                  <a:gd name="connsiteY5" fmla="*/ 50334 h 75501"/>
                  <a:gd name="connsiteX6" fmla="*/ 1359016 w 2021746"/>
                  <a:gd name="connsiteY6" fmla="*/ 33556 h 75501"/>
                  <a:gd name="connsiteX7" fmla="*/ 2021746 w 2021746"/>
                  <a:gd name="connsiteY7" fmla="*/ 25167 h 7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746" h="75501">
                    <a:moveTo>
                      <a:pt x="0" y="0"/>
                    </a:moveTo>
                    <a:cubicBezTo>
                      <a:pt x="44741" y="2796"/>
                      <a:pt x="90047" y="772"/>
                      <a:pt x="134223" y="8389"/>
                    </a:cubicBezTo>
                    <a:cubicBezTo>
                      <a:pt x="171704" y="14851"/>
                      <a:pt x="205466" y="37857"/>
                      <a:pt x="243280" y="41945"/>
                    </a:cubicBezTo>
                    <a:cubicBezTo>
                      <a:pt x="413232" y="60318"/>
                      <a:pt x="755009" y="75501"/>
                      <a:pt x="755009" y="75501"/>
                    </a:cubicBezTo>
                    <a:lnTo>
                      <a:pt x="1057012" y="67112"/>
                    </a:lnTo>
                    <a:cubicBezTo>
                      <a:pt x="1069654" y="66574"/>
                      <a:pt x="1216482" y="52338"/>
                      <a:pt x="1233181" y="50334"/>
                    </a:cubicBezTo>
                    <a:cubicBezTo>
                      <a:pt x="1275196" y="45292"/>
                      <a:pt x="1316722" y="34935"/>
                      <a:pt x="1359016" y="33556"/>
                    </a:cubicBezTo>
                    <a:cubicBezTo>
                      <a:pt x="1579826" y="26356"/>
                      <a:pt x="1800818" y="25167"/>
                      <a:pt x="202174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/>
              </a:p>
            </p:txBody>
          </p:sp>
          <p:sp>
            <p:nvSpPr>
              <p:cNvPr id="113" name="Freeform: Shape 31">
                <a:extLst>
                  <a:ext uri="{FF2B5EF4-FFF2-40B4-BE49-F238E27FC236}">
                    <a16:creationId xmlns:a16="http://schemas.microsoft.com/office/drawing/2014/main" id="{16D4ABF5-023F-EA14-F12E-D3B2916E2408}"/>
                  </a:ext>
                </a:extLst>
              </p:cNvPr>
              <p:cNvSpPr/>
              <p:nvPr/>
            </p:nvSpPr>
            <p:spPr>
              <a:xfrm>
                <a:off x="3931609" y="5024431"/>
                <a:ext cx="101534" cy="92656"/>
              </a:xfrm>
              <a:custGeom>
                <a:avLst/>
                <a:gdLst>
                  <a:gd name="connsiteX0" fmla="*/ 0 w 327916"/>
                  <a:gd name="connsiteY0" fmla="*/ 0 h 293615"/>
                  <a:gd name="connsiteX1" fmla="*/ 226503 w 327916"/>
                  <a:gd name="connsiteY1" fmla="*/ 201336 h 293615"/>
                  <a:gd name="connsiteX2" fmla="*/ 251670 w 327916"/>
                  <a:gd name="connsiteY2" fmla="*/ 218114 h 293615"/>
                  <a:gd name="connsiteX3" fmla="*/ 268448 w 327916"/>
                  <a:gd name="connsiteY3" fmla="*/ 243281 h 293615"/>
                  <a:gd name="connsiteX4" fmla="*/ 327171 w 327916"/>
                  <a:gd name="connsiteY4" fmla="*/ 285226 h 293615"/>
                  <a:gd name="connsiteX5" fmla="*/ 327171 w 327916"/>
                  <a:gd name="connsiteY5" fmla="*/ 293615 h 2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916" h="293615">
                    <a:moveTo>
                      <a:pt x="0" y="0"/>
                    </a:moveTo>
                    <a:cubicBezTo>
                      <a:pt x="75501" y="67112"/>
                      <a:pt x="150166" y="135177"/>
                      <a:pt x="226503" y="201336"/>
                    </a:cubicBezTo>
                    <a:cubicBezTo>
                      <a:pt x="234122" y="207939"/>
                      <a:pt x="244541" y="210985"/>
                      <a:pt x="251670" y="218114"/>
                    </a:cubicBezTo>
                    <a:cubicBezTo>
                      <a:pt x="258799" y="225243"/>
                      <a:pt x="260703" y="236826"/>
                      <a:pt x="268448" y="243281"/>
                    </a:cubicBezTo>
                    <a:cubicBezTo>
                      <a:pt x="318161" y="284708"/>
                      <a:pt x="287901" y="232865"/>
                      <a:pt x="327171" y="285226"/>
                    </a:cubicBezTo>
                    <a:cubicBezTo>
                      <a:pt x="328849" y="287463"/>
                      <a:pt x="327171" y="290819"/>
                      <a:pt x="327171" y="293615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4" name="Freeform: Shape 32">
                <a:extLst>
                  <a:ext uri="{FF2B5EF4-FFF2-40B4-BE49-F238E27FC236}">
                    <a16:creationId xmlns:a16="http://schemas.microsoft.com/office/drawing/2014/main" id="{3A459CFF-9064-220B-03C9-26492F5CAC8E}"/>
                  </a:ext>
                </a:extLst>
              </p:cNvPr>
              <p:cNvSpPr/>
              <p:nvPr/>
            </p:nvSpPr>
            <p:spPr>
              <a:xfrm>
                <a:off x="4024052" y="5140251"/>
                <a:ext cx="12987" cy="767722"/>
              </a:xfrm>
              <a:custGeom>
                <a:avLst/>
                <a:gdLst>
                  <a:gd name="connsiteX0" fmla="*/ 41944 w 41944"/>
                  <a:gd name="connsiteY0" fmla="*/ 0 h 2432807"/>
                  <a:gd name="connsiteX1" fmla="*/ 0 w 41944"/>
                  <a:gd name="connsiteY1" fmla="*/ 2432807 h 243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44" h="2432807">
                    <a:moveTo>
                      <a:pt x="41944" y="0"/>
                    </a:moveTo>
                    <a:cubicBezTo>
                      <a:pt x="30759" y="962636"/>
                      <a:pt x="19574" y="1925273"/>
                      <a:pt x="0" y="243280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5" name="Freeform: Shape 33">
                <a:extLst>
                  <a:ext uri="{FF2B5EF4-FFF2-40B4-BE49-F238E27FC236}">
                    <a16:creationId xmlns:a16="http://schemas.microsoft.com/office/drawing/2014/main" id="{96CD3DE2-D5C3-A14E-2A95-B296341CEAA1}"/>
                  </a:ext>
                </a:extLst>
              </p:cNvPr>
              <p:cNvSpPr/>
              <p:nvPr/>
            </p:nvSpPr>
            <p:spPr>
              <a:xfrm flipV="1">
                <a:off x="3370415" y="5907972"/>
                <a:ext cx="638181" cy="24355"/>
              </a:xfrm>
              <a:custGeom>
                <a:avLst/>
                <a:gdLst>
                  <a:gd name="connsiteX0" fmla="*/ 0 w 2382473"/>
                  <a:gd name="connsiteY0" fmla="*/ 50334 h 50334"/>
                  <a:gd name="connsiteX1" fmla="*/ 453005 w 2382473"/>
                  <a:gd name="connsiteY1" fmla="*/ 41945 h 50334"/>
                  <a:gd name="connsiteX2" fmla="*/ 696286 w 2382473"/>
                  <a:gd name="connsiteY2" fmla="*/ 25167 h 50334"/>
                  <a:gd name="connsiteX3" fmla="*/ 746620 w 2382473"/>
                  <a:gd name="connsiteY3" fmla="*/ 16778 h 50334"/>
                  <a:gd name="connsiteX4" fmla="*/ 1174458 w 2382473"/>
                  <a:gd name="connsiteY4" fmla="*/ 8389 h 50334"/>
                  <a:gd name="connsiteX5" fmla="*/ 1526796 w 2382473"/>
                  <a:gd name="connsiteY5" fmla="*/ 0 h 50334"/>
                  <a:gd name="connsiteX6" fmla="*/ 1996579 w 2382473"/>
                  <a:gd name="connsiteY6" fmla="*/ 8389 h 50334"/>
                  <a:gd name="connsiteX7" fmla="*/ 2248249 w 2382473"/>
                  <a:gd name="connsiteY7" fmla="*/ 16778 h 50334"/>
                  <a:gd name="connsiteX8" fmla="*/ 2382473 w 2382473"/>
                  <a:gd name="connsiteY8" fmla="*/ 25167 h 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2473" h="50334">
                    <a:moveTo>
                      <a:pt x="0" y="50334"/>
                    </a:moveTo>
                    <a:lnTo>
                      <a:pt x="453005" y="41945"/>
                    </a:lnTo>
                    <a:cubicBezTo>
                      <a:pt x="534238" y="39009"/>
                      <a:pt x="615297" y="32109"/>
                      <a:pt x="696286" y="25167"/>
                    </a:cubicBezTo>
                    <a:cubicBezTo>
                      <a:pt x="713233" y="23714"/>
                      <a:pt x="729621" y="17374"/>
                      <a:pt x="746620" y="16778"/>
                    </a:cubicBezTo>
                    <a:cubicBezTo>
                      <a:pt x="889172" y="11776"/>
                      <a:pt x="1031851" y="11456"/>
                      <a:pt x="1174458" y="8389"/>
                    </a:cubicBezTo>
                    <a:lnTo>
                      <a:pt x="1526796" y="0"/>
                    </a:lnTo>
                    <a:lnTo>
                      <a:pt x="1996579" y="8389"/>
                    </a:lnTo>
                    <a:cubicBezTo>
                      <a:pt x="2080493" y="10340"/>
                      <a:pt x="2164417" y="12586"/>
                      <a:pt x="2248249" y="16778"/>
                    </a:cubicBezTo>
                    <a:cubicBezTo>
                      <a:pt x="2449418" y="26836"/>
                      <a:pt x="2243985" y="25167"/>
                      <a:pt x="2382473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6" name="Freeform: Shape 34">
                <a:extLst>
                  <a:ext uri="{FF2B5EF4-FFF2-40B4-BE49-F238E27FC236}">
                    <a16:creationId xmlns:a16="http://schemas.microsoft.com/office/drawing/2014/main" id="{B1525970-D0BC-744E-C23F-5A1AC4CAF2A4}"/>
                  </a:ext>
                </a:extLst>
              </p:cNvPr>
              <p:cNvSpPr/>
              <p:nvPr/>
            </p:nvSpPr>
            <p:spPr>
              <a:xfrm>
                <a:off x="3401715" y="5476314"/>
                <a:ext cx="514309" cy="23826"/>
              </a:xfrm>
              <a:custGeom>
                <a:avLst/>
                <a:gdLst>
                  <a:gd name="connsiteX0" fmla="*/ 0 w 1661021"/>
                  <a:gd name="connsiteY0" fmla="*/ 25167 h 75501"/>
                  <a:gd name="connsiteX1" fmla="*/ 134224 w 1661021"/>
                  <a:gd name="connsiteY1" fmla="*/ 8389 h 75501"/>
                  <a:gd name="connsiteX2" fmla="*/ 176169 w 1661021"/>
                  <a:gd name="connsiteY2" fmla="*/ 0 h 75501"/>
                  <a:gd name="connsiteX3" fmla="*/ 209725 w 1661021"/>
                  <a:gd name="connsiteY3" fmla="*/ 8389 h 75501"/>
                  <a:gd name="connsiteX4" fmla="*/ 260059 w 1661021"/>
                  <a:gd name="connsiteY4" fmla="*/ 41945 h 75501"/>
                  <a:gd name="connsiteX5" fmla="*/ 343949 w 1661021"/>
                  <a:gd name="connsiteY5" fmla="*/ 33556 h 75501"/>
                  <a:gd name="connsiteX6" fmla="*/ 385894 w 1661021"/>
                  <a:gd name="connsiteY6" fmla="*/ 25167 h 75501"/>
                  <a:gd name="connsiteX7" fmla="*/ 419450 w 1661021"/>
                  <a:gd name="connsiteY7" fmla="*/ 16778 h 75501"/>
                  <a:gd name="connsiteX8" fmla="*/ 696287 w 1661021"/>
                  <a:gd name="connsiteY8" fmla="*/ 0 h 75501"/>
                  <a:gd name="connsiteX9" fmla="*/ 872455 w 1661021"/>
                  <a:gd name="connsiteY9" fmla="*/ 8389 h 75501"/>
                  <a:gd name="connsiteX10" fmla="*/ 897622 w 1661021"/>
                  <a:gd name="connsiteY10" fmla="*/ 16778 h 75501"/>
                  <a:gd name="connsiteX11" fmla="*/ 1082180 w 1661021"/>
                  <a:gd name="connsiteY11" fmla="*/ 25167 h 75501"/>
                  <a:gd name="connsiteX12" fmla="*/ 1199626 w 1661021"/>
                  <a:gd name="connsiteY12" fmla="*/ 16778 h 75501"/>
                  <a:gd name="connsiteX13" fmla="*/ 1300294 w 1661021"/>
                  <a:gd name="connsiteY13" fmla="*/ 8389 h 75501"/>
                  <a:gd name="connsiteX14" fmla="*/ 1392573 w 1661021"/>
                  <a:gd name="connsiteY14" fmla="*/ 25167 h 75501"/>
                  <a:gd name="connsiteX15" fmla="*/ 1459685 w 1661021"/>
                  <a:gd name="connsiteY15" fmla="*/ 50334 h 75501"/>
                  <a:gd name="connsiteX16" fmla="*/ 1484852 w 1661021"/>
                  <a:gd name="connsiteY16" fmla="*/ 67112 h 75501"/>
                  <a:gd name="connsiteX17" fmla="*/ 1510019 w 1661021"/>
                  <a:gd name="connsiteY17" fmla="*/ 75501 h 75501"/>
                  <a:gd name="connsiteX18" fmla="*/ 1543575 w 1661021"/>
                  <a:gd name="connsiteY18" fmla="*/ 67112 h 75501"/>
                  <a:gd name="connsiteX19" fmla="*/ 1593909 w 1661021"/>
                  <a:gd name="connsiteY19" fmla="*/ 50334 h 75501"/>
                  <a:gd name="connsiteX20" fmla="*/ 1661021 w 1661021"/>
                  <a:gd name="connsiteY20" fmla="*/ 50334 h 7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61021" h="75501">
                    <a:moveTo>
                      <a:pt x="0" y="25167"/>
                    </a:moveTo>
                    <a:cubicBezTo>
                      <a:pt x="49166" y="19704"/>
                      <a:pt x="86344" y="16369"/>
                      <a:pt x="134224" y="8389"/>
                    </a:cubicBezTo>
                    <a:cubicBezTo>
                      <a:pt x="148289" y="6045"/>
                      <a:pt x="162187" y="2796"/>
                      <a:pt x="176169" y="0"/>
                    </a:cubicBezTo>
                    <a:cubicBezTo>
                      <a:pt x="187354" y="2796"/>
                      <a:pt x="199715" y="2669"/>
                      <a:pt x="209725" y="8389"/>
                    </a:cubicBezTo>
                    <a:cubicBezTo>
                      <a:pt x="297700" y="58661"/>
                      <a:pt x="181483" y="15753"/>
                      <a:pt x="260059" y="41945"/>
                    </a:cubicBezTo>
                    <a:cubicBezTo>
                      <a:pt x="288022" y="39149"/>
                      <a:pt x="316093" y="37270"/>
                      <a:pt x="343949" y="33556"/>
                    </a:cubicBezTo>
                    <a:cubicBezTo>
                      <a:pt x="358082" y="31672"/>
                      <a:pt x="371975" y="28260"/>
                      <a:pt x="385894" y="25167"/>
                    </a:cubicBezTo>
                    <a:cubicBezTo>
                      <a:pt x="397149" y="22666"/>
                      <a:pt x="407958" y="17710"/>
                      <a:pt x="419450" y="16778"/>
                    </a:cubicBezTo>
                    <a:cubicBezTo>
                      <a:pt x="511596" y="9307"/>
                      <a:pt x="604008" y="5593"/>
                      <a:pt x="696287" y="0"/>
                    </a:cubicBezTo>
                    <a:cubicBezTo>
                      <a:pt x="755010" y="2796"/>
                      <a:pt x="813869" y="3507"/>
                      <a:pt x="872455" y="8389"/>
                    </a:cubicBezTo>
                    <a:cubicBezTo>
                      <a:pt x="881267" y="9123"/>
                      <a:pt x="888807" y="16073"/>
                      <a:pt x="897622" y="16778"/>
                    </a:cubicBezTo>
                    <a:cubicBezTo>
                      <a:pt x="959009" y="21689"/>
                      <a:pt x="1020661" y="22371"/>
                      <a:pt x="1082180" y="25167"/>
                    </a:cubicBezTo>
                    <a:lnTo>
                      <a:pt x="1199626" y="16778"/>
                    </a:lnTo>
                    <a:cubicBezTo>
                      <a:pt x="1233199" y="14195"/>
                      <a:pt x="1266622" y="8389"/>
                      <a:pt x="1300294" y="8389"/>
                    </a:cubicBezTo>
                    <a:cubicBezTo>
                      <a:pt x="1311027" y="8389"/>
                      <a:pt x="1378935" y="22439"/>
                      <a:pt x="1392573" y="25167"/>
                    </a:cubicBezTo>
                    <a:cubicBezTo>
                      <a:pt x="1451594" y="64514"/>
                      <a:pt x="1376755" y="19235"/>
                      <a:pt x="1459685" y="50334"/>
                    </a:cubicBezTo>
                    <a:cubicBezTo>
                      <a:pt x="1469125" y="53874"/>
                      <a:pt x="1475834" y="62603"/>
                      <a:pt x="1484852" y="67112"/>
                    </a:cubicBezTo>
                    <a:cubicBezTo>
                      <a:pt x="1492761" y="71067"/>
                      <a:pt x="1501630" y="72705"/>
                      <a:pt x="1510019" y="75501"/>
                    </a:cubicBezTo>
                    <a:cubicBezTo>
                      <a:pt x="1521204" y="72705"/>
                      <a:pt x="1532532" y="70425"/>
                      <a:pt x="1543575" y="67112"/>
                    </a:cubicBezTo>
                    <a:cubicBezTo>
                      <a:pt x="1560515" y="62030"/>
                      <a:pt x="1576223" y="50334"/>
                      <a:pt x="1593909" y="50334"/>
                    </a:cubicBezTo>
                    <a:lnTo>
                      <a:pt x="1661021" y="50334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7" name="Freeform: Shape 35">
                <a:extLst>
                  <a:ext uri="{FF2B5EF4-FFF2-40B4-BE49-F238E27FC236}">
                    <a16:creationId xmlns:a16="http://schemas.microsoft.com/office/drawing/2014/main" id="{DD20B360-396C-5C3D-42DE-D1BC93B769CD}"/>
                  </a:ext>
                </a:extLst>
              </p:cNvPr>
              <p:cNvSpPr/>
              <p:nvPr/>
            </p:nvSpPr>
            <p:spPr>
              <a:xfrm>
                <a:off x="3406910" y="5528672"/>
                <a:ext cx="267544" cy="10589"/>
              </a:xfrm>
              <a:custGeom>
                <a:avLst/>
                <a:gdLst>
                  <a:gd name="connsiteX0" fmla="*/ 0 w 864066"/>
                  <a:gd name="connsiteY0" fmla="*/ 0 h 33556"/>
                  <a:gd name="connsiteX1" fmla="*/ 75501 w 864066"/>
                  <a:gd name="connsiteY1" fmla="*/ 16778 h 33556"/>
                  <a:gd name="connsiteX2" fmla="*/ 125835 w 864066"/>
                  <a:gd name="connsiteY2" fmla="*/ 33556 h 33556"/>
                  <a:gd name="connsiteX3" fmla="*/ 176169 w 864066"/>
                  <a:gd name="connsiteY3" fmla="*/ 25167 h 33556"/>
                  <a:gd name="connsiteX4" fmla="*/ 201336 w 864066"/>
                  <a:gd name="connsiteY4" fmla="*/ 16778 h 33556"/>
                  <a:gd name="connsiteX5" fmla="*/ 260059 w 864066"/>
                  <a:gd name="connsiteY5" fmla="*/ 0 h 33556"/>
                  <a:gd name="connsiteX6" fmla="*/ 343949 w 864066"/>
                  <a:gd name="connsiteY6" fmla="*/ 0 h 33556"/>
                  <a:gd name="connsiteX7" fmla="*/ 419450 w 864066"/>
                  <a:gd name="connsiteY7" fmla="*/ 8389 h 33556"/>
                  <a:gd name="connsiteX8" fmla="*/ 453006 w 864066"/>
                  <a:gd name="connsiteY8" fmla="*/ 16778 h 33556"/>
                  <a:gd name="connsiteX9" fmla="*/ 528507 w 864066"/>
                  <a:gd name="connsiteY9" fmla="*/ 0 h 33556"/>
                  <a:gd name="connsiteX10" fmla="*/ 604008 w 864066"/>
                  <a:gd name="connsiteY10" fmla="*/ 16778 h 33556"/>
                  <a:gd name="connsiteX11" fmla="*/ 864066 w 864066"/>
                  <a:gd name="connsiteY11" fmla="*/ 25167 h 3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4066" h="33556">
                    <a:moveTo>
                      <a:pt x="0" y="0"/>
                    </a:moveTo>
                    <a:cubicBezTo>
                      <a:pt x="23948" y="4790"/>
                      <a:pt x="51807" y="9670"/>
                      <a:pt x="75501" y="16778"/>
                    </a:cubicBezTo>
                    <a:cubicBezTo>
                      <a:pt x="92441" y="21860"/>
                      <a:pt x="125835" y="33556"/>
                      <a:pt x="125835" y="33556"/>
                    </a:cubicBezTo>
                    <a:cubicBezTo>
                      <a:pt x="142613" y="30760"/>
                      <a:pt x="159565" y="28857"/>
                      <a:pt x="176169" y="25167"/>
                    </a:cubicBezTo>
                    <a:cubicBezTo>
                      <a:pt x="184801" y="23249"/>
                      <a:pt x="192833" y="19207"/>
                      <a:pt x="201336" y="16778"/>
                    </a:cubicBezTo>
                    <a:cubicBezTo>
                      <a:pt x="275072" y="-4289"/>
                      <a:pt x="199717" y="20114"/>
                      <a:pt x="260059" y="0"/>
                    </a:cubicBezTo>
                    <a:cubicBezTo>
                      <a:pt x="338001" y="19486"/>
                      <a:pt x="241104" y="0"/>
                      <a:pt x="343949" y="0"/>
                    </a:cubicBezTo>
                    <a:cubicBezTo>
                      <a:pt x="369271" y="0"/>
                      <a:pt x="394283" y="5593"/>
                      <a:pt x="419450" y="8389"/>
                    </a:cubicBezTo>
                    <a:cubicBezTo>
                      <a:pt x="430635" y="11185"/>
                      <a:pt x="441476" y="16778"/>
                      <a:pt x="453006" y="16778"/>
                    </a:cubicBezTo>
                    <a:cubicBezTo>
                      <a:pt x="482534" y="16778"/>
                      <a:pt x="502554" y="8651"/>
                      <a:pt x="528507" y="0"/>
                    </a:cubicBezTo>
                    <a:cubicBezTo>
                      <a:pt x="553674" y="5593"/>
                      <a:pt x="578385" y="13931"/>
                      <a:pt x="604008" y="16778"/>
                    </a:cubicBezTo>
                    <a:cubicBezTo>
                      <a:pt x="697657" y="27183"/>
                      <a:pt x="772129" y="25167"/>
                      <a:pt x="86406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8" name="Freeform: Shape 36">
                <a:extLst>
                  <a:ext uri="{FF2B5EF4-FFF2-40B4-BE49-F238E27FC236}">
                    <a16:creationId xmlns:a16="http://schemas.microsoft.com/office/drawing/2014/main" id="{DB2B422B-8DFD-648B-C0C9-F5379E22AE75}"/>
                  </a:ext>
                </a:extLst>
              </p:cNvPr>
              <p:cNvSpPr/>
              <p:nvPr/>
            </p:nvSpPr>
            <p:spPr>
              <a:xfrm>
                <a:off x="3406911" y="5604819"/>
                <a:ext cx="466385" cy="23826"/>
              </a:xfrm>
              <a:custGeom>
                <a:avLst/>
                <a:gdLst>
                  <a:gd name="connsiteX0" fmla="*/ 0 w 864066"/>
                  <a:gd name="connsiteY0" fmla="*/ 0 h 33556"/>
                  <a:gd name="connsiteX1" fmla="*/ 75501 w 864066"/>
                  <a:gd name="connsiteY1" fmla="*/ 16778 h 33556"/>
                  <a:gd name="connsiteX2" fmla="*/ 125835 w 864066"/>
                  <a:gd name="connsiteY2" fmla="*/ 33556 h 33556"/>
                  <a:gd name="connsiteX3" fmla="*/ 176169 w 864066"/>
                  <a:gd name="connsiteY3" fmla="*/ 25167 h 33556"/>
                  <a:gd name="connsiteX4" fmla="*/ 201336 w 864066"/>
                  <a:gd name="connsiteY4" fmla="*/ 16778 h 33556"/>
                  <a:gd name="connsiteX5" fmla="*/ 260059 w 864066"/>
                  <a:gd name="connsiteY5" fmla="*/ 0 h 33556"/>
                  <a:gd name="connsiteX6" fmla="*/ 343949 w 864066"/>
                  <a:gd name="connsiteY6" fmla="*/ 0 h 33556"/>
                  <a:gd name="connsiteX7" fmla="*/ 419450 w 864066"/>
                  <a:gd name="connsiteY7" fmla="*/ 8389 h 33556"/>
                  <a:gd name="connsiteX8" fmla="*/ 453006 w 864066"/>
                  <a:gd name="connsiteY8" fmla="*/ 16778 h 33556"/>
                  <a:gd name="connsiteX9" fmla="*/ 528507 w 864066"/>
                  <a:gd name="connsiteY9" fmla="*/ 0 h 33556"/>
                  <a:gd name="connsiteX10" fmla="*/ 604008 w 864066"/>
                  <a:gd name="connsiteY10" fmla="*/ 16778 h 33556"/>
                  <a:gd name="connsiteX11" fmla="*/ 864066 w 864066"/>
                  <a:gd name="connsiteY11" fmla="*/ 25167 h 3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4066" h="33556">
                    <a:moveTo>
                      <a:pt x="0" y="0"/>
                    </a:moveTo>
                    <a:cubicBezTo>
                      <a:pt x="23948" y="4790"/>
                      <a:pt x="51807" y="9670"/>
                      <a:pt x="75501" y="16778"/>
                    </a:cubicBezTo>
                    <a:cubicBezTo>
                      <a:pt x="92441" y="21860"/>
                      <a:pt x="125835" y="33556"/>
                      <a:pt x="125835" y="33556"/>
                    </a:cubicBezTo>
                    <a:cubicBezTo>
                      <a:pt x="142613" y="30760"/>
                      <a:pt x="159565" y="28857"/>
                      <a:pt x="176169" y="25167"/>
                    </a:cubicBezTo>
                    <a:cubicBezTo>
                      <a:pt x="184801" y="23249"/>
                      <a:pt x="192833" y="19207"/>
                      <a:pt x="201336" y="16778"/>
                    </a:cubicBezTo>
                    <a:cubicBezTo>
                      <a:pt x="275072" y="-4289"/>
                      <a:pt x="199717" y="20114"/>
                      <a:pt x="260059" y="0"/>
                    </a:cubicBezTo>
                    <a:cubicBezTo>
                      <a:pt x="338001" y="19486"/>
                      <a:pt x="241104" y="0"/>
                      <a:pt x="343949" y="0"/>
                    </a:cubicBezTo>
                    <a:cubicBezTo>
                      <a:pt x="369271" y="0"/>
                      <a:pt x="394283" y="5593"/>
                      <a:pt x="419450" y="8389"/>
                    </a:cubicBezTo>
                    <a:cubicBezTo>
                      <a:pt x="430635" y="11185"/>
                      <a:pt x="441476" y="16778"/>
                      <a:pt x="453006" y="16778"/>
                    </a:cubicBezTo>
                    <a:cubicBezTo>
                      <a:pt x="482534" y="16778"/>
                      <a:pt x="502554" y="8651"/>
                      <a:pt x="528507" y="0"/>
                    </a:cubicBezTo>
                    <a:cubicBezTo>
                      <a:pt x="553674" y="5593"/>
                      <a:pt x="578385" y="13931"/>
                      <a:pt x="604008" y="16778"/>
                    </a:cubicBezTo>
                    <a:cubicBezTo>
                      <a:pt x="697657" y="27183"/>
                      <a:pt x="772129" y="25167"/>
                      <a:pt x="86406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9" name="Freeform: Shape 37">
                <a:extLst>
                  <a:ext uri="{FF2B5EF4-FFF2-40B4-BE49-F238E27FC236}">
                    <a16:creationId xmlns:a16="http://schemas.microsoft.com/office/drawing/2014/main" id="{D7AC4203-A350-B3EB-3983-A711C4AA7FC0}"/>
                  </a:ext>
                </a:extLst>
              </p:cNvPr>
              <p:cNvSpPr/>
              <p:nvPr/>
            </p:nvSpPr>
            <p:spPr>
              <a:xfrm>
                <a:off x="3410888" y="5679779"/>
                <a:ext cx="512435" cy="29557"/>
              </a:xfrm>
              <a:custGeom>
                <a:avLst/>
                <a:gdLst>
                  <a:gd name="connsiteX0" fmla="*/ 0 w 1654969"/>
                  <a:gd name="connsiteY0" fmla="*/ 61913 h 93661"/>
                  <a:gd name="connsiteX1" fmla="*/ 26194 w 1654969"/>
                  <a:gd name="connsiteY1" fmla="*/ 47625 h 93661"/>
                  <a:gd name="connsiteX2" fmla="*/ 38100 w 1654969"/>
                  <a:gd name="connsiteY2" fmla="*/ 45244 h 93661"/>
                  <a:gd name="connsiteX3" fmla="*/ 59531 w 1654969"/>
                  <a:gd name="connsiteY3" fmla="*/ 35719 h 93661"/>
                  <a:gd name="connsiteX4" fmla="*/ 73819 w 1654969"/>
                  <a:gd name="connsiteY4" fmla="*/ 33338 h 93661"/>
                  <a:gd name="connsiteX5" fmla="*/ 100013 w 1654969"/>
                  <a:gd name="connsiteY5" fmla="*/ 42863 h 93661"/>
                  <a:gd name="connsiteX6" fmla="*/ 123825 w 1654969"/>
                  <a:gd name="connsiteY6" fmla="*/ 57150 h 93661"/>
                  <a:gd name="connsiteX7" fmla="*/ 133350 w 1654969"/>
                  <a:gd name="connsiteY7" fmla="*/ 66675 h 93661"/>
                  <a:gd name="connsiteX8" fmla="*/ 157163 w 1654969"/>
                  <a:gd name="connsiteY8" fmla="*/ 83344 h 93661"/>
                  <a:gd name="connsiteX9" fmla="*/ 164306 w 1654969"/>
                  <a:gd name="connsiteY9" fmla="*/ 85725 h 93661"/>
                  <a:gd name="connsiteX10" fmla="*/ 216694 w 1654969"/>
                  <a:gd name="connsiteY10" fmla="*/ 88107 h 93661"/>
                  <a:gd name="connsiteX11" fmla="*/ 230981 w 1654969"/>
                  <a:gd name="connsiteY11" fmla="*/ 83344 h 93661"/>
                  <a:gd name="connsiteX12" fmla="*/ 302419 w 1654969"/>
                  <a:gd name="connsiteY12" fmla="*/ 76200 h 93661"/>
                  <a:gd name="connsiteX13" fmla="*/ 354806 w 1654969"/>
                  <a:gd name="connsiteY13" fmla="*/ 71438 h 93661"/>
                  <a:gd name="connsiteX14" fmla="*/ 457200 w 1654969"/>
                  <a:gd name="connsiteY14" fmla="*/ 69057 h 93661"/>
                  <a:gd name="connsiteX15" fmla="*/ 464344 w 1654969"/>
                  <a:gd name="connsiteY15" fmla="*/ 76200 h 93661"/>
                  <a:gd name="connsiteX16" fmla="*/ 478631 w 1654969"/>
                  <a:gd name="connsiteY16" fmla="*/ 80963 h 93661"/>
                  <a:gd name="connsiteX17" fmla="*/ 495300 w 1654969"/>
                  <a:gd name="connsiteY17" fmla="*/ 85725 h 93661"/>
                  <a:gd name="connsiteX18" fmla="*/ 535781 w 1654969"/>
                  <a:gd name="connsiteY18" fmla="*/ 83344 h 93661"/>
                  <a:gd name="connsiteX19" fmla="*/ 588169 w 1654969"/>
                  <a:gd name="connsiteY19" fmla="*/ 76200 h 93661"/>
                  <a:gd name="connsiteX20" fmla="*/ 597694 w 1654969"/>
                  <a:gd name="connsiteY20" fmla="*/ 73819 h 93661"/>
                  <a:gd name="connsiteX21" fmla="*/ 623888 w 1654969"/>
                  <a:gd name="connsiteY21" fmla="*/ 61913 h 93661"/>
                  <a:gd name="connsiteX22" fmla="*/ 650081 w 1654969"/>
                  <a:gd name="connsiteY22" fmla="*/ 52388 h 93661"/>
                  <a:gd name="connsiteX23" fmla="*/ 664369 w 1654969"/>
                  <a:gd name="connsiteY23" fmla="*/ 45244 h 93661"/>
                  <a:gd name="connsiteX24" fmla="*/ 688181 w 1654969"/>
                  <a:gd name="connsiteY24" fmla="*/ 38100 h 93661"/>
                  <a:gd name="connsiteX25" fmla="*/ 723900 w 1654969"/>
                  <a:gd name="connsiteY25" fmla="*/ 40482 h 93661"/>
                  <a:gd name="connsiteX26" fmla="*/ 731044 w 1654969"/>
                  <a:gd name="connsiteY26" fmla="*/ 45244 h 93661"/>
                  <a:gd name="connsiteX27" fmla="*/ 742950 w 1654969"/>
                  <a:gd name="connsiteY27" fmla="*/ 47625 h 93661"/>
                  <a:gd name="connsiteX28" fmla="*/ 795338 w 1654969"/>
                  <a:gd name="connsiteY28" fmla="*/ 50007 h 93661"/>
                  <a:gd name="connsiteX29" fmla="*/ 838200 w 1654969"/>
                  <a:gd name="connsiteY29" fmla="*/ 38100 h 93661"/>
                  <a:gd name="connsiteX30" fmla="*/ 852488 w 1654969"/>
                  <a:gd name="connsiteY30" fmla="*/ 33338 h 93661"/>
                  <a:gd name="connsiteX31" fmla="*/ 881063 w 1654969"/>
                  <a:gd name="connsiteY31" fmla="*/ 19050 h 93661"/>
                  <a:gd name="connsiteX32" fmla="*/ 892969 w 1654969"/>
                  <a:gd name="connsiteY32" fmla="*/ 14288 h 93661"/>
                  <a:gd name="connsiteX33" fmla="*/ 912019 w 1654969"/>
                  <a:gd name="connsiteY33" fmla="*/ 11907 h 93661"/>
                  <a:gd name="connsiteX34" fmla="*/ 950119 w 1654969"/>
                  <a:gd name="connsiteY34" fmla="*/ 9525 h 93661"/>
                  <a:gd name="connsiteX35" fmla="*/ 954881 w 1654969"/>
                  <a:gd name="connsiteY35" fmla="*/ 19050 h 93661"/>
                  <a:gd name="connsiteX36" fmla="*/ 962025 w 1654969"/>
                  <a:gd name="connsiteY36" fmla="*/ 23813 h 93661"/>
                  <a:gd name="connsiteX37" fmla="*/ 964406 w 1654969"/>
                  <a:gd name="connsiteY37" fmla="*/ 30957 h 93661"/>
                  <a:gd name="connsiteX38" fmla="*/ 992981 w 1654969"/>
                  <a:gd name="connsiteY38" fmla="*/ 47625 h 93661"/>
                  <a:gd name="connsiteX39" fmla="*/ 1071563 w 1654969"/>
                  <a:gd name="connsiteY39" fmla="*/ 35719 h 93661"/>
                  <a:gd name="connsiteX40" fmla="*/ 1083469 w 1654969"/>
                  <a:gd name="connsiteY40" fmla="*/ 33338 h 93661"/>
                  <a:gd name="connsiteX41" fmla="*/ 1112044 w 1654969"/>
                  <a:gd name="connsiteY41" fmla="*/ 26194 h 93661"/>
                  <a:gd name="connsiteX42" fmla="*/ 1147763 w 1654969"/>
                  <a:gd name="connsiteY42" fmla="*/ 30957 h 93661"/>
                  <a:gd name="connsiteX43" fmla="*/ 1154906 w 1654969"/>
                  <a:gd name="connsiteY43" fmla="*/ 35719 h 93661"/>
                  <a:gd name="connsiteX44" fmla="*/ 1164431 w 1654969"/>
                  <a:gd name="connsiteY44" fmla="*/ 42863 h 93661"/>
                  <a:gd name="connsiteX45" fmla="*/ 1188244 w 1654969"/>
                  <a:gd name="connsiteY45" fmla="*/ 57150 h 93661"/>
                  <a:gd name="connsiteX46" fmla="*/ 1228725 w 1654969"/>
                  <a:gd name="connsiteY46" fmla="*/ 54769 h 93661"/>
                  <a:gd name="connsiteX47" fmla="*/ 1266825 w 1654969"/>
                  <a:gd name="connsiteY47" fmla="*/ 42863 h 93661"/>
                  <a:gd name="connsiteX48" fmla="*/ 1297781 w 1654969"/>
                  <a:gd name="connsiteY48" fmla="*/ 35719 h 93661"/>
                  <a:gd name="connsiteX49" fmla="*/ 1321594 w 1654969"/>
                  <a:gd name="connsiteY49" fmla="*/ 26194 h 93661"/>
                  <a:gd name="connsiteX50" fmla="*/ 1345406 w 1654969"/>
                  <a:gd name="connsiteY50" fmla="*/ 19050 h 93661"/>
                  <a:gd name="connsiteX51" fmla="*/ 1404938 w 1654969"/>
                  <a:gd name="connsiteY51" fmla="*/ 0 h 93661"/>
                  <a:gd name="connsiteX52" fmla="*/ 1419225 w 1654969"/>
                  <a:gd name="connsiteY52" fmla="*/ 2382 h 93661"/>
                  <a:gd name="connsiteX53" fmla="*/ 1426369 w 1654969"/>
                  <a:gd name="connsiteY53" fmla="*/ 19050 h 93661"/>
                  <a:gd name="connsiteX54" fmla="*/ 1433513 w 1654969"/>
                  <a:gd name="connsiteY54" fmla="*/ 26194 h 93661"/>
                  <a:gd name="connsiteX55" fmla="*/ 1459706 w 1654969"/>
                  <a:gd name="connsiteY55" fmla="*/ 23813 h 93661"/>
                  <a:gd name="connsiteX56" fmla="*/ 1469231 w 1654969"/>
                  <a:gd name="connsiteY56" fmla="*/ 16669 h 93661"/>
                  <a:gd name="connsiteX57" fmla="*/ 1483519 w 1654969"/>
                  <a:gd name="connsiteY57" fmla="*/ 11907 h 93661"/>
                  <a:gd name="connsiteX58" fmla="*/ 1507331 w 1654969"/>
                  <a:gd name="connsiteY58" fmla="*/ 9525 h 93661"/>
                  <a:gd name="connsiteX59" fmla="*/ 1654969 w 1654969"/>
                  <a:gd name="connsiteY59" fmla="*/ 4763 h 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654969" h="93661">
                    <a:moveTo>
                      <a:pt x="0" y="61913"/>
                    </a:moveTo>
                    <a:cubicBezTo>
                      <a:pt x="502" y="61626"/>
                      <a:pt x="21623" y="49149"/>
                      <a:pt x="26194" y="47625"/>
                    </a:cubicBezTo>
                    <a:cubicBezTo>
                      <a:pt x="30034" y="46345"/>
                      <a:pt x="34131" y="46038"/>
                      <a:pt x="38100" y="45244"/>
                    </a:cubicBezTo>
                    <a:cubicBezTo>
                      <a:pt x="44283" y="42153"/>
                      <a:pt x="52215" y="37345"/>
                      <a:pt x="59531" y="35719"/>
                    </a:cubicBezTo>
                    <a:cubicBezTo>
                      <a:pt x="64244" y="34672"/>
                      <a:pt x="69056" y="34132"/>
                      <a:pt x="73819" y="33338"/>
                    </a:cubicBezTo>
                    <a:cubicBezTo>
                      <a:pt x="98665" y="36887"/>
                      <a:pt x="82994" y="31922"/>
                      <a:pt x="100013" y="42863"/>
                    </a:cubicBezTo>
                    <a:cubicBezTo>
                      <a:pt x="107799" y="47868"/>
                      <a:pt x="123825" y="57150"/>
                      <a:pt x="123825" y="57150"/>
                    </a:cubicBezTo>
                    <a:cubicBezTo>
                      <a:pt x="127934" y="69477"/>
                      <a:pt x="122891" y="60698"/>
                      <a:pt x="133350" y="66675"/>
                    </a:cubicBezTo>
                    <a:cubicBezTo>
                      <a:pt x="140960" y="71024"/>
                      <a:pt x="148939" y="80603"/>
                      <a:pt x="157163" y="83344"/>
                    </a:cubicBezTo>
                    <a:lnTo>
                      <a:pt x="164306" y="85725"/>
                    </a:lnTo>
                    <a:cubicBezTo>
                      <a:pt x="183235" y="98345"/>
                      <a:pt x="172712" y="93385"/>
                      <a:pt x="216694" y="88107"/>
                    </a:cubicBezTo>
                    <a:cubicBezTo>
                      <a:pt x="221678" y="87509"/>
                      <a:pt x="226035" y="84204"/>
                      <a:pt x="230981" y="83344"/>
                    </a:cubicBezTo>
                    <a:cubicBezTo>
                      <a:pt x="255159" y="79139"/>
                      <a:pt x="278163" y="78279"/>
                      <a:pt x="302419" y="76200"/>
                    </a:cubicBezTo>
                    <a:lnTo>
                      <a:pt x="354806" y="71438"/>
                    </a:lnTo>
                    <a:cubicBezTo>
                      <a:pt x="397363" y="62926"/>
                      <a:pt x="393036" y="61928"/>
                      <a:pt x="457200" y="69057"/>
                    </a:cubicBezTo>
                    <a:cubicBezTo>
                      <a:pt x="460547" y="69429"/>
                      <a:pt x="461400" y="74565"/>
                      <a:pt x="464344" y="76200"/>
                    </a:cubicBezTo>
                    <a:cubicBezTo>
                      <a:pt x="468732" y="78638"/>
                      <a:pt x="473869" y="79375"/>
                      <a:pt x="478631" y="80963"/>
                    </a:cubicBezTo>
                    <a:cubicBezTo>
                      <a:pt x="488872" y="84377"/>
                      <a:pt x="483350" y="82738"/>
                      <a:pt x="495300" y="85725"/>
                    </a:cubicBezTo>
                    <a:cubicBezTo>
                      <a:pt x="508794" y="84931"/>
                      <a:pt x="522320" y="84568"/>
                      <a:pt x="535781" y="83344"/>
                    </a:cubicBezTo>
                    <a:cubicBezTo>
                      <a:pt x="543500" y="82642"/>
                      <a:pt x="574525" y="78929"/>
                      <a:pt x="588169" y="76200"/>
                    </a:cubicBezTo>
                    <a:cubicBezTo>
                      <a:pt x="591378" y="75558"/>
                      <a:pt x="594519" y="74613"/>
                      <a:pt x="597694" y="73819"/>
                    </a:cubicBezTo>
                    <a:cubicBezTo>
                      <a:pt x="621734" y="59394"/>
                      <a:pt x="596717" y="73234"/>
                      <a:pt x="623888" y="61913"/>
                    </a:cubicBezTo>
                    <a:cubicBezTo>
                      <a:pt x="648686" y="51581"/>
                      <a:pt x="627716" y="56861"/>
                      <a:pt x="650081" y="52388"/>
                    </a:cubicBezTo>
                    <a:cubicBezTo>
                      <a:pt x="654844" y="50007"/>
                      <a:pt x="659317" y="46928"/>
                      <a:pt x="664369" y="45244"/>
                    </a:cubicBezTo>
                    <a:cubicBezTo>
                      <a:pt x="699942" y="33386"/>
                      <a:pt x="661262" y="51561"/>
                      <a:pt x="688181" y="38100"/>
                    </a:cubicBezTo>
                    <a:cubicBezTo>
                      <a:pt x="700087" y="38894"/>
                      <a:pt x="712130" y="38520"/>
                      <a:pt x="723900" y="40482"/>
                    </a:cubicBezTo>
                    <a:cubicBezTo>
                      <a:pt x="726723" y="40953"/>
                      <a:pt x="728364" y="44239"/>
                      <a:pt x="731044" y="45244"/>
                    </a:cubicBezTo>
                    <a:cubicBezTo>
                      <a:pt x="734834" y="46665"/>
                      <a:pt x="738981" y="46831"/>
                      <a:pt x="742950" y="47625"/>
                    </a:cubicBezTo>
                    <a:cubicBezTo>
                      <a:pt x="761455" y="59962"/>
                      <a:pt x="753593" y="56777"/>
                      <a:pt x="795338" y="50007"/>
                    </a:cubicBezTo>
                    <a:cubicBezTo>
                      <a:pt x="809975" y="47633"/>
                      <a:pt x="823965" y="42252"/>
                      <a:pt x="838200" y="38100"/>
                    </a:cubicBezTo>
                    <a:cubicBezTo>
                      <a:pt x="843019" y="36694"/>
                      <a:pt x="847900" y="35377"/>
                      <a:pt x="852488" y="33338"/>
                    </a:cubicBezTo>
                    <a:cubicBezTo>
                      <a:pt x="862220" y="29013"/>
                      <a:pt x="871175" y="23005"/>
                      <a:pt x="881063" y="19050"/>
                    </a:cubicBezTo>
                    <a:cubicBezTo>
                      <a:pt x="885032" y="17463"/>
                      <a:pt x="888804" y="15249"/>
                      <a:pt x="892969" y="14288"/>
                    </a:cubicBezTo>
                    <a:cubicBezTo>
                      <a:pt x="899205" y="12849"/>
                      <a:pt x="905669" y="12701"/>
                      <a:pt x="912019" y="11907"/>
                    </a:cubicBezTo>
                    <a:cubicBezTo>
                      <a:pt x="924213" y="8858"/>
                      <a:pt x="937347" y="3139"/>
                      <a:pt x="950119" y="9525"/>
                    </a:cubicBezTo>
                    <a:cubicBezTo>
                      <a:pt x="953294" y="11112"/>
                      <a:pt x="952609" y="16323"/>
                      <a:pt x="954881" y="19050"/>
                    </a:cubicBezTo>
                    <a:cubicBezTo>
                      <a:pt x="956713" y="21249"/>
                      <a:pt x="959644" y="22225"/>
                      <a:pt x="962025" y="23813"/>
                    </a:cubicBezTo>
                    <a:cubicBezTo>
                      <a:pt x="962819" y="26194"/>
                      <a:pt x="962631" y="29182"/>
                      <a:pt x="964406" y="30957"/>
                    </a:cubicBezTo>
                    <a:cubicBezTo>
                      <a:pt x="978851" y="45402"/>
                      <a:pt x="978734" y="44064"/>
                      <a:pt x="992981" y="47625"/>
                    </a:cubicBezTo>
                    <a:cubicBezTo>
                      <a:pt x="1079402" y="37256"/>
                      <a:pt x="1026446" y="46131"/>
                      <a:pt x="1071563" y="35719"/>
                    </a:cubicBezTo>
                    <a:cubicBezTo>
                      <a:pt x="1075507" y="34809"/>
                      <a:pt x="1079529" y="34265"/>
                      <a:pt x="1083469" y="33338"/>
                    </a:cubicBezTo>
                    <a:cubicBezTo>
                      <a:pt x="1093026" y="31089"/>
                      <a:pt x="1112044" y="26194"/>
                      <a:pt x="1112044" y="26194"/>
                    </a:cubicBezTo>
                    <a:cubicBezTo>
                      <a:pt x="1123950" y="27782"/>
                      <a:pt x="1136037" y="28351"/>
                      <a:pt x="1147763" y="30957"/>
                    </a:cubicBezTo>
                    <a:cubicBezTo>
                      <a:pt x="1150556" y="31578"/>
                      <a:pt x="1152577" y="34056"/>
                      <a:pt x="1154906" y="35719"/>
                    </a:cubicBezTo>
                    <a:cubicBezTo>
                      <a:pt x="1158136" y="38026"/>
                      <a:pt x="1161180" y="40587"/>
                      <a:pt x="1164431" y="42863"/>
                    </a:cubicBezTo>
                    <a:cubicBezTo>
                      <a:pt x="1178798" y="52920"/>
                      <a:pt x="1175382" y="50720"/>
                      <a:pt x="1188244" y="57150"/>
                    </a:cubicBezTo>
                    <a:cubicBezTo>
                      <a:pt x="1201738" y="56356"/>
                      <a:pt x="1215304" y="56379"/>
                      <a:pt x="1228725" y="54769"/>
                    </a:cubicBezTo>
                    <a:cubicBezTo>
                      <a:pt x="1247345" y="52535"/>
                      <a:pt x="1248909" y="47982"/>
                      <a:pt x="1266825" y="42863"/>
                    </a:cubicBezTo>
                    <a:cubicBezTo>
                      <a:pt x="1277007" y="39954"/>
                      <a:pt x="1287650" y="38802"/>
                      <a:pt x="1297781" y="35719"/>
                    </a:cubicBezTo>
                    <a:cubicBezTo>
                      <a:pt x="1305960" y="33230"/>
                      <a:pt x="1313525" y="29018"/>
                      <a:pt x="1321594" y="26194"/>
                    </a:cubicBezTo>
                    <a:cubicBezTo>
                      <a:pt x="1329416" y="23456"/>
                      <a:pt x="1337572" y="21751"/>
                      <a:pt x="1345406" y="19050"/>
                    </a:cubicBezTo>
                    <a:cubicBezTo>
                      <a:pt x="1401771" y="-386"/>
                      <a:pt x="1372817" y="5355"/>
                      <a:pt x="1404938" y="0"/>
                    </a:cubicBezTo>
                    <a:cubicBezTo>
                      <a:pt x="1409700" y="794"/>
                      <a:pt x="1415131" y="-177"/>
                      <a:pt x="1419225" y="2382"/>
                    </a:cubicBezTo>
                    <a:cubicBezTo>
                      <a:pt x="1424359" y="5591"/>
                      <a:pt x="1423397" y="14592"/>
                      <a:pt x="1426369" y="19050"/>
                    </a:cubicBezTo>
                    <a:cubicBezTo>
                      <a:pt x="1428237" y="21852"/>
                      <a:pt x="1431132" y="23813"/>
                      <a:pt x="1433513" y="26194"/>
                    </a:cubicBezTo>
                    <a:cubicBezTo>
                      <a:pt x="1442244" y="25400"/>
                      <a:pt x="1451235" y="26072"/>
                      <a:pt x="1459706" y="23813"/>
                    </a:cubicBezTo>
                    <a:cubicBezTo>
                      <a:pt x="1463541" y="22790"/>
                      <a:pt x="1465681" y="18444"/>
                      <a:pt x="1469231" y="16669"/>
                    </a:cubicBezTo>
                    <a:cubicBezTo>
                      <a:pt x="1473721" y="14424"/>
                      <a:pt x="1478585" y="12832"/>
                      <a:pt x="1483519" y="11907"/>
                    </a:cubicBezTo>
                    <a:cubicBezTo>
                      <a:pt x="1491359" y="10437"/>
                      <a:pt x="1499403" y="10406"/>
                      <a:pt x="1507331" y="9525"/>
                    </a:cubicBezTo>
                    <a:cubicBezTo>
                      <a:pt x="1587743" y="590"/>
                      <a:pt x="1522513" y="4763"/>
                      <a:pt x="1654969" y="4763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0" name="Freeform: Shape 38">
                <a:extLst>
                  <a:ext uri="{FF2B5EF4-FFF2-40B4-BE49-F238E27FC236}">
                    <a16:creationId xmlns:a16="http://schemas.microsoft.com/office/drawing/2014/main" id="{F9ADF903-713C-D0FF-AC6F-F857FB5BFF5F}"/>
                  </a:ext>
                </a:extLst>
              </p:cNvPr>
              <p:cNvSpPr/>
              <p:nvPr/>
            </p:nvSpPr>
            <p:spPr>
              <a:xfrm>
                <a:off x="3421948" y="5760138"/>
                <a:ext cx="280917" cy="10520"/>
              </a:xfrm>
              <a:custGeom>
                <a:avLst/>
                <a:gdLst>
                  <a:gd name="connsiteX0" fmla="*/ 0 w 907256"/>
                  <a:gd name="connsiteY0" fmla="*/ 0 h 33337"/>
                  <a:gd name="connsiteX1" fmla="*/ 102394 w 907256"/>
                  <a:gd name="connsiteY1" fmla="*/ 21431 h 33337"/>
                  <a:gd name="connsiteX2" fmla="*/ 207169 w 907256"/>
                  <a:gd name="connsiteY2" fmla="*/ 16669 h 33337"/>
                  <a:gd name="connsiteX3" fmla="*/ 226219 w 907256"/>
                  <a:gd name="connsiteY3" fmla="*/ 11906 h 33337"/>
                  <a:gd name="connsiteX4" fmla="*/ 254794 w 907256"/>
                  <a:gd name="connsiteY4" fmla="*/ 7144 h 33337"/>
                  <a:gd name="connsiteX5" fmla="*/ 266700 w 907256"/>
                  <a:gd name="connsiteY5" fmla="*/ 11906 h 33337"/>
                  <a:gd name="connsiteX6" fmla="*/ 283369 w 907256"/>
                  <a:gd name="connsiteY6" fmla="*/ 26194 h 33337"/>
                  <a:gd name="connsiteX7" fmla="*/ 300037 w 907256"/>
                  <a:gd name="connsiteY7" fmla="*/ 30956 h 33337"/>
                  <a:gd name="connsiteX8" fmla="*/ 411956 w 907256"/>
                  <a:gd name="connsiteY8" fmla="*/ 26194 h 33337"/>
                  <a:gd name="connsiteX9" fmla="*/ 488156 w 907256"/>
                  <a:gd name="connsiteY9" fmla="*/ 16669 h 33337"/>
                  <a:gd name="connsiteX10" fmla="*/ 535781 w 907256"/>
                  <a:gd name="connsiteY10" fmla="*/ 14287 h 33337"/>
                  <a:gd name="connsiteX11" fmla="*/ 626269 w 907256"/>
                  <a:gd name="connsiteY11" fmla="*/ 16669 h 33337"/>
                  <a:gd name="connsiteX12" fmla="*/ 638175 w 907256"/>
                  <a:gd name="connsiteY12" fmla="*/ 21431 h 33337"/>
                  <a:gd name="connsiteX13" fmla="*/ 645319 w 907256"/>
                  <a:gd name="connsiteY13" fmla="*/ 23812 h 33337"/>
                  <a:gd name="connsiteX14" fmla="*/ 652462 w 907256"/>
                  <a:gd name="connsiteY14" fmla="*/ 28575 h 33337"/>
                  <a:gd name="connsiteX15" fmla="*/ 669131 w 907256"/>
                  <a:gd name="connsiteY15" fmla="*/ 33337 h 33337"/>
                  <a:gd name="connsiteX16" fmla="*/ 742950 w 907256"/>
                  <a:gd name="connsiteY16" fmla="*/ 28575 h 33337"/>
                  <a:gd name="connsiteX17" fmla="*/ 778669 w 907256"/>
                  <a:gd name="connsiteY17" fmla="*/ 19050 h 33337"/>
                  <a:gd name="connsiteX18" fmla="*/ 833437 w 907256"/>
                  <a:gd name="connsiteY18" fmla="*/ 11906 h 33337"/>
                  <a:gd name="connsiteX19" fmla="*/ 907256 w 907256"/>
                  <a:gd name="connsiteY19" fmla="*/ 16669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07256" h="33337">
                    <a:moveTo>
                      <a:pt x="0" y="0"/>
                    </a:moveTo>
                    <a:cubicBezTo>
                      <a:pt x="34131" y="7144"/>
                      <a:pt x="67635" y="18634"/>
                      <a:pt x="102394" y="21431"/>
                    </a:cubicBezTo>
                    <a:cubicBezTo>
                      <a:pt x="137242" y="24235"/>
                      <a:pt x="172311" y="19350"/>
                      <a:pt x="207169" y="16669"/>
                    </a:cubicBezTo>
                    <a:cubicBezTo>
                      <a:pt x="213695" y="16167"/>
                      <a:pt x="219841" y="13378"/>
                      <a:pt x="226219" y="11906"/>
                    </a:cubicBezTo>
                    <a:cubicBezTo>
                      <a:pt x="237532" y="9295"/>
                      <a:pt x="242574" y="8890"/>
                      <a:pt x="254794" y="7144"/>
                    </a:cubicBezTo>
                    <a:cubicBezTo>
                      <a:pt x="258763" y="8731"/>
                      <a:pt x="263144" y="9535"/>
                      <a:pt x="266700" y="11906"/>
                    </a:cubicBezTo>
                    <a:cubicBezTo>
                      <a:pt x="284279" y="23625"/>
                      <a:pt x="268645" y="18832"/>
                      <a:pt x="283369" y="26194"/>
                    </a:cubicBezTo>
                    <a:cubicBezTo>
                      <a:pt x="286785" y="27902"/>
                      <a:pt x="296985" y="30193"/>
                      <a:pt x="300037" y="30956"/>
                    </a:cubicBezTo>
                    <a:lnTo>
                      <a:pt x="411956" y="26194"/>
                    </a:lnTo>
                    <a:cubicBezTo>
                      <a:pt x="453917" y="23571"/>
                      <a:pt x="448207" y="20093"/>
                      <a:pt x="488156" y="16669"/>
                    </a:cubicBezTo>
                    <a:cubicBezTo>
                      <a:pt x="503993" y="15312"/>
                      <a:pt x="519906" y="15081"/>
                      <a:pt x="535781" y="14287"/>
                    </a:cubicBezTo>
                    <a:cubicBezTo>
                      <a:pt x="565944" y="15081"/>
                      <a:pt x="596169" y="14569"/>
                      <a:pt x="626269" y="16669"/>
                    </a:cubicBezTo>
                    <a:cubicBezTo>
                      <a:pt x="630533" y="16966"/>
                      <a:pt x="634173" y="19930"/>
                      <a:pt x="638175" y="21431"/>
                    </a:cubicBezTo>
                    <a:cubicBezTo>
                      <a:pt x="640525" y="22312"/>
                      <a:pt x="642938" y="23018"/>
                      <a:pt x="645319" y="23812"/>
                    </a:cubicBezTo>
                    <a:cubicBezTo>
                      <a:pt x="647700" y="25400"/>
                      <a:pt x="649902" y="27295"/>
                      <a:pt x="652462" y="28575"/>
                    </a:cubicBezTo>
                    <a:cubicBezTo>
                      <a:pt x="655877" y="30282"/>
                      <a:pt x="666081" y="32575"/>
                      <a:pt x="669131" y="33337"/>
                    </a:cubicBezTo>
                    <a:cubicBezTo>
                      <a:pt x="693737" y="31750"/>
                      <a:pt x="718500" y="31764"/>
                      <a:pt x="742950" y="28575"/>
                    </a:cubicBezTo>
                    <a:cubicBezTo>
                      <a:pt x="755169" y="26981"/>
                      <a:pt x="766687" y="21926"/>
                      <a:pt x="778669" y="19050"/>
                    </a:cubicBezTo>
                    <a:cubicBezTo>
                      <a:pt x="804303" y="12897"/>
                      <a:pt x="805055" y="14089"/>
                      <a:pt x="833437" y="11906"/>
                    </a:cubicBezTo>
                    <a:cubicBezTo>
                      <a:pt x="858040" y="13546"/>
                      <a:pt x="882598" y="16669"/>
                      <a:pt x="907256" y="16669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1" name="Freeform: Shape 39">
                <a:extLst>
                  <a:ext uri="{FF2B5EF4-FFF2-40B4-BE49-F238E27FC236}">
                    <a16:creationId xmlns:a16="http://schemas.microsoft.com/office/drawing/2014/main" id="{61FAB154-06FC-695D-9D84-24682FE311D9}"/>
                  </a:ext>
                </a:extLst>
              </p:cNvPr>
              <p:cNvSpPr/>
              <p:nvPr/>
            </p:nvSpPr>
            <p:spPr>
              <a:xfrm>
                <a:off x="3414574" y="5129111"/>
                <a:ext cx="444602" cy="24046"/>
              </a:xfrm>
              <a:custGeom>
                <a:avLst/>
                <a:gdLst>
                  <a:gd name="connsiteX0" fmla="*/ 0 w 1435894"/>
                  <a:gd name="connsiteY0" fmla="*/ 0 h 76200"/>
                  <a:gd name="connsiteX1" fmla="*/ 247650 w 1435894"/>
                  <a:gd name="connsiteY1" fmla="*/ 4763 h 76200"/>
                  <a:gd name="connsiteX2" fmla="*/ 276225 w 1435894"/>
                  <a:gd name="connsiteY2" fmla="*/ 9525 h 76200"/>
                  <a:gd name="connsiteX3" fmla="*/ 280988 w 1435894"/>
                  <a:gd name="connsiteY3" fmla="*/ 16669 h 76200"/>
                  <a:gd name="connsiteX4" fmla="*/ 300038 w 1435894"/>
                  <a:gd name="connsiteY4" fmla="*/ 21431 h 76200"/>
                  <a:gd name="connsiteX5" fmla="*/ 333375 w 1435894"/>
                  <a:gd name="connsiteY5" fmla="*/ 40481 h 76200"/>
                  <a:gd name="connsiteX6" fmla="*/ 352425 w 1435894"/>
                  <a:gd name="connsiteY6" fmla="*/ 50006 h 76200"/>
                  <a:gd name="connsiteX7" fmla="*/ 376238 w 1435894"/>
                  <a:gd name="connsiteY7" fmla="*/ 54769 h 76200"/>
                  <a:gd name="connsiteX8" fmla="*/ 388144 w 1435894"/>
                  <a:gd name="connsiteY8" fmla="*/ 59531 h 76200"/>
                  <a:gd name="connsiteX9" fmla="*/ 502444 w 1435894"/>
                  <a:gd name="connsiteY9" fmla="*/ 54769 h 76200"/>
                  <a:gd name="connsiteX10" fmla="*/ 545307 w 1435894"/>
                  <a:gd name="connsiteY10" fmla="*/ 38100 h 76200"/>
                  <a:gd name="connsiteX11" fmla="*/ 576263 w 1435894"/>
                  <a:gd name="connsiteY11" fmla="*/ 26194 h 76200"/>
                  <a:gd name="connsiteX12" fmla="*/ 583407 w 1435894"/>
                  <a:gd name="connsiteY12" fmla="*/ 33338 h 76200"/>
                  <a:gd name="connsiteX13" fmla="*/ 597694 w 1435894"/>
                  <a:gd name="connsiteY13" fmla="*/ 52388 h 76200"/>
                  <a:gd name="connsiteX14" fmla="*/ 616744 w 1435894"/>
                  <a:gd name="connsiteY14" fmla="*/ 66675 h 76200"/>
                  <a:gd name="connsiteX15" fmla="*/ 635794 w 1435894"/>
                  <a:gd name="connsiteY15" fmla="*/ 76200 h 76200"/>
                  <a:gd name="connsiteX16" fmla="*/ 752475 w 1435894"/>
                  <a:gd name="connsiteY16" fmla="*/ 66675 h 76200"/>
                  <a:gd name="connsiteX17" fmla="*/ 792957 w 1435894"/>
                  <a:gd name="connsiteY17" fmla="*/ 61913 h 76200"/>
                  <a:gd name="connsiteX18" fmla="*/ 869157 w 1435894"/>
                  <a:gd name="connsiteY18" fmla="*/ 57150 h 76200"/>
                  <a:gd name="connsiteX19" fmla="*/ 1107282 w 1435894"/>
                  <a:gd name="connsiteY19" fmla="*/ 61913 h 76200"/>
                  <a:gd name="connsiteX20" fmla="*/ 1138238 w 1435894"/>
                  <a:gd name="connsiteY20" fmla="*/ 66675 h 76200"/>
                  <a:gd name="connsiteX21" fmla="*/ 1150144 w 1435894"/>
                  <a:gd name="connsiteY21" fmla="*/ 71438 h 76200"/>
                  <a:gd name="connsiteX22" fmla="*/ 1197769 w 1435894"/>
                  <a:gd name="connsiteY22" fmla="*/ 69056 h 76200"/>
                  <a:gd name="connsiteX23" fmla="*/ 1212057 w 1435894"/>
                  <a:gd name="connsiteY23" fmla="*/ 61913 h 76200"/>
                  <a:gd name="connsiteX24" fmla="*/ 1219200 w 1435894"/>
                  <a:gd name="connsiteY24" fmla="*/ 59531 h 76200"/>
                  <a:gd name="connsiteX25" fmla="*/ 1228725 w 1435894"/>
                  <a:gd name="connsiteY25" fmla="*/ 52388 h 76200"/>
                  <a:gd name="connsiteX26" fmla="*/ 1243013 w 1435894"/>
                  <a:gd name="connsiteY26" fmla="*/ 47625 h 76200"/>
                  <a:gd name="connsiteX27" fmla="*/ 1283494 w 1435894"/>
                  <a:gd name="connsiteY27" fmla="*/ 42863 h 76200"/>
                  <a:gd name="connsiteX28" fmla="*/ 1362075 w 1435894"/>
                  <a:gd name="connsiteY28" fmla="*/ 35719 h 76200"/>
                  <a:gd name="connsiteX29" fmla="*/ 1390650 w 1435894"/>
                  <a:gd name="connsiteY29" fmla="*/ 30956 h 76200"/>
                  <a:gd name="connsiteX30" fmla="*/ 1428750 w 1435894"/>
                  <a:gd name="connsiteY30" fmla="*/ 23813 h 76200"/>
                  <a:gd name="connsiteX31" fmla="*/ 1435894 w 1435894"/>
                  <a:gd name="connsiteY31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35894" h="76200">
                    <a:moveTo>
                      <a:pt x="0" y="0"/>
                    </a:moveTo>
                    <a:lnTo>
                      <a:pt x="247650" y="4763"/>
                    </a:lnTo>
                    <a:cubicBezTo>
                      <a:pt x="260137" y="5097"/>
                      <a:pt x="265509" y="6846"/>
                      <a:pt x="276225" y="9525"/>
                    </a:cubicBezTo>
                    <a:cubicBezTo>
                      <a:pt x="277813" y="11906"/>
                      <a:pt x="278753" y="14881"/>
                      <a:pt x="280988" y="16669"/>
                    </a:cubicBezTo>
                    <a:cubicBezTo>
                      <a:pt x="283428" y="18621"/>
                      <a:pt x="299446" y="21313"/>
                      <a:pt x="300038" y="21431"/>
                    </a:cubicBezTo>
                    <a:cubicBezTo>
                      <a:pt x="320234" y="34896"/>
                      <a:pt x="309203" y="28395"/>
                      <a:pt x="333375" y="40481"/>
                    </a:cubicBezTo>
                    <a:cubicBezTo>
                      <a:pt x="333380" y="40483"/>
                      <a:pt x="352420" y="50005"/>
                      <a:pt x="352425" y="50006"/>
                    </a:cubicBezTo>
                    <a:cubicBezTo>
                      <a:pt x="366634" y="53559"/>
                      <a:pt x="358722" y="51850"/>
                      <a:pt x="376238" y="54769"/>
                    </a:cubicBezTo>
                    <a:cubicBezTo>
                      <a:pt x="380207" y="56356"/>
                      <a:pt x="383871" y="59436"/>
                      <a:pt x="388144" y="59531"/>
                    </a:cubicBezTo>
                    <a:cubicBezTo>
                      <a:pt x="457187" y="61065"/>
                      <a:pt x="458449" y="60268"/>
                      <a:pt x="502444" y="54769"/>
                    </a:cubicBezTo>
                    <a:cubicBezTo>
                      <a:pt x="558381" y="21206"/>
                      <a:pt x="498658" y="52678"/>
                      <a:pt x="545307" y="38100"/>
                    </a:cubicBezTo>
                    <a:cubicBezTo>
                      <a:pt x="605758" y="19209"/>
                      <a:pt x="535857" y="34274"/>
                      <a:pt x="576263" y="26194"/>
                    </a:cubicBezTo>
                    <a:cubicBezTo>
                      <a:pt x="578644" y="28575"/>
                      <a:pt x="581274" y="30732"/>
                      <a:pt x="583407" y="33338"/>
                    </a:cubicBezTo>
                    <a:cubicBezTo>
                      <a:pt x="588433" y="39481"/>
                      <a:pt x="592081" y="46775"/>
                      <a:pt x="597694" y="52388"/>
                    </a:cubicBezTo>
                    <a:cubicBezTo>
                      <a:pt x="615440" y="70134"/>
                      <a:pt x="598688" y="55390"/>
                      <a:pt x="616744" y="66675"/>
                    </a:cubicBezTo>
                    <a:cubicBezTo>
                      <a:pt x="632936" y="76795"/>
                      <a:pt x="619080" y="72022"/>
                      <a:pt x="635794" y="76200"/>
                    </a:cubicBezTo>
                    <a:lnTo>
                      <a:pt x="752475" y="66675"/>
                    </a:lnTo>
                    <a:cubicBezTo>
                      <a:pt x="766006" y="65445"/>
                      <a:pt x="779415" y="63018"/>
                      <a:pt x="792957" y="61913"/>
                    </a:cubicBezTo>
                    <a:cubicBezTo>
                      <a:pt x="818322" y="59842"/>
                      <a:pt x="843757" y="58738"/>
                      <a:pt x="869157" y="57150"/>
                    </a:cubicBezTo>
                    <a:lnTo>
                      <a:pt x="1107282" y="61913"/>
                    </a:lnTo>
                    <a:cubicBezTo>
                      <a:pt x="1115342" y="62135"/>
                      <a:pt x="1129309" y="63699"/>
                      <a:pt x="1138238" y="66675"/>
                    </a:cubicBezTo>
                    <a:cubicBezTo>
                      <a:pt x="1142293" y="68027"/>
                      <a:pt x="1146175" y="69850"/>
                      <a:pt x="1150144" y="71438"/>
                    </a:cubicBezTo>
                    <a:cubicBezTo>
                      <a:pt x="1166019" y="70644"/>
                      <a:pt x="1182059" y="71473"/>
                      <a:pt x="1197769" y="69056"/>
                    </a:cubicBezTo>
                    <a:cubicBezTo>
                      <a:pt x="1203032" y="68246"/>
                      <a:pt x="1207191" y="64076"/>
                      <a:pt x="1212057" y="61913"/>
                    </a:cubicBezTo>
                    <a:cubicBezTo>
                      <a:pt x="1214351" y="60894"/>
                      <a:pt x="1216819" y="60325"/>
                      <a:pt x="1219200" y="59531"/>
                    </a:cubicBezTo>
                    <a:cubicBezTo>
                      <a:pt x="1222375" y="57150"/>
                      <a:pt x="1225175" y="54163"/>
                      <a:pt x="1228725" y="52388"/>
                    </a:cubicBezTo>
                    <a:cubicBezTo>
                      <a:pt x="1233215" y="50143"/>
                      <a:pt x="1238250" y="49213"/>
                      <a:pt x="1243013" y="47625"/>
                    </a:cubicBezTo>
                    <a:cubicBezTo>
                      <a:pt x="1260723" y="41722"/>
                      <a:pt x="1247667" y="45422"/>
                      <a:pt x="1283494" y="42863"/>
                    </a:cubicBezTo>
                    <a:cubicBezTo>
                      <a:pt x="1357917" y="31412"/>
                      <a:pt x="1261763" y="45124"/>
                      <a:pt x="1362075" y="35719"/>
                    </a:cubicBezTo>
                    <a:cubicBezTo>
                      <a:pt x="1371689" y="34818"/>
                      <a:pt x="1381149" y="32683"/>
                      <a:pt x="1390650" y="30956"/>
                    </a:cubicBezTo>
                    <a:cubicBezTo>
                      <a:pt x="1453387" y="19549"/>
                      <a:pt x="1386086" y="30923"/>
                      <a:pt x="1428750" y="23813"/>
                    </a:cubicBezTo>
                    <a:lnTo>
                      <a:pt x="1435894" y="21431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2" name="Freeform: Shape 40">
                <a:extLst>
                  <a:ext uri="{FF2B5EF4-FFF2-40B4-BE49-F238E27FC236}">
                    <a16:creationId xmlns:a16="http://schemas.microsoft.com/office/drawing/2014/main" id="{533505C4-994B-E85E-1912-800AFA090311}"/>
                  </a:ext>
                </a:extLst>
              </p:cNvPr>
              <p:cNvSpPr/>
              <p:nvPr/>
            </p:nvSpPr>
            <p:spPr>
              <a:xfrm>
                <a:off x="3413100" y="5201679"/>
                <a:ext cx="431330" cy="23295"/>
              </a:xfrm>
              <a:custGeom>
                <a:avLst/>
                <a:gdLst>
                  <a:gd name="connsiteX0" fmla="*/ 0 w 1393031"/>
                  <a:gd name="connsiteY0" fmla="*/ 30956 h 73819"/>
                  <a:gd name="connsiteX1" fmla="*/ 11906 w 1393031"/>
                  <a:gd name="connsiteY1" fmla="*/ 19050 h 73819"/>
                  <a:gd name="connsiteX2" fmla="*/ 26194 w 1393031"/>
                  <a:gd name="connsiteY2" fmla="*/ 14287 h 73819"/>
                  <a:gd name="connsiteX3" fmla="*/ 42862 w 1393031"/>
                  <a:gd name="connsiteY3" fmla="*/ 4762 h 73819"/>
                  <a:gd name="connsiteX4" fmla="*/ 57150 w 1393031"/>
                  <a:gd name="connsiteY4" fmla="*/ 0 h 73819"/>
                  <a:gd name="connsiteX5" fmla="*/ 92869 w 1393031"/>
                  <a:gd name="connsiteY5" fmla="*/ 4762 h 73819"/>
                  <a:gd name="connsiteX6" fmla="*/ 100012 w 1393031"/>
                  <a:gd name="connsiteY6" fmla="*/ 7144 h 73819"/>
                  <a:gd name="connsiteX7" fmla="*/ 107156 w 1393031"/>
                  <a:gd name="connsiteY7" fmla="*/ 11906 h 73819"/>
                  <a:gd name="connsiteX8" fmla="*/ 111919 w 1393031"/>
                  <a:gd name="connsiteY8" fmla="*/ 21431 h 73819"/>
                  <a:gd name="connsiteX9" fmla="*/ 133350 w 1393031"/>
                  <a:gd name="connsiteY9" fmla="*/ 38100 h 73819"/>
                  <a:gd name="connsiteX10" fmla="*/ 147637 w 1393031"/>
                  <a:gd name="connsiteY10" fmla="*/ 52387 h 73819"/>
                  <a:gd name="connsiteX11" fmla="*/ 150019 w 1393031"/>
                  <a:gd name="connsiteY11" fmla="*/ 59531 h 73819"/>
                  <a:gd name="connsiteX12" fmla="*/ 169069 w 1393031"/>
                  <a:gd name="connsiteY12" fmla="*/ 66675 h 73819"/>
                  <a:gd name="connsiteX13" fmla="*/ 200025 w 1393031"/>
                  <a:gd name="connsiteY13" fmla="*/ 50006 h 73819"/>
                  <a:gd name="connsiteX14" fmla="*/ 209550 w 1393031"/>
                  <a:gd name="connsiteY14" fmla="*/ 45244 h 73819"/>
                  <a:gd name="connsiteX15" fmla="*/ 228600 w 1393031"/>
                  <a:gd name="connsiteY15" fmla="*/ 35719 h 73819"/>
                  <a:gd name="connsiteX16" fmla="*/ 252412 w 1393031"/>
                  <a:gd name="connsiteY16" fmla="*/ 21431 h 73819"/>
                  <a:gd name="connsiteX17" fmla="*/ 259556 w 1393031"/>
                  <a:gd name="connsiteY17" fmla="*/ 16669 h 73819"/>
                  <a:gd name="connsiteX18" fmla="*/ 271462 w 1393031"/>
                  <a:gd name="connsiteY18" fmla="*/ 14287 h 73819"/>
                  <a:gd name="connsiteX19" fmla="*/ 295275 w 1393031"/>
                  <a:gd name="connsiteY19" fmla="*/ 16669 h 73819"/>
                  <a:gd name="connsiteX20" fmla="*/ 304800 w 1393031"/>
                  <a:gd name="connsiteY20" fmla="*/ 26194 h 73819"/>
                  <a:gd name="connsiteX21" fmla="*/ 314325 w 1393031"/>
                  <a:gd name="connsiteY21" fmla="*/ 30956 h 73819"/>
                  <a:gd name="connsiteX22" fmla="*/ 335756 w 1393031"/>
                  <a:gd name="connsiteY22" fmla="*/ 42862 h 73819"/>
                  <a:gd name="connsiteX23" fmla="*/ 347662 w 1393031"/>
                  <a:gd name="connsiteY23" fmla="*/ 45244 h 73819"/>
                  <a:gd name="connsiteX24" fmla="*/ 364331 w 1393031"/>
                  <a:gd name="connsiteY24" fmla="*/ 42862 h 73819"/>
                  <a:gd name="connsiteX25" fmla="*/ 378619 w 1393031"/>
                  <a:gd name="connsiteY25" fmla="*/ 33337 h 73819"/>
                  <a:gd name="connsiteX26" fmla="*/ 385762 w 1393031"/>
                  <a:gd name="connsiteY26" fmla="*/ 30956 h 73819"/>
                  <a:gd name="connsiteX27" fmla="*/ 438150 w 1393031"/>
                  <a:gd name="connsiteY27" fmla="*/ 33337 h 73819"/>
                  <a:gd name="connsiteX28" fmla="*/ 457200 w 1393031"/>
                  <a:gd name="connsiteY28" fmla="*/ 23812 h 73819"/>
                  <a:gd name="connsiteX29" fmla="*/ 464344 w 1393031"/>
                  <a:gd name="connsiteY29" fmla="*/ 21431 h 73819"/>
                  <a:gd name="connsiteX30" fmla="*/ 473869 w 1393031"/>
                  <a:gd name="connsiteY30" fmla="*/ 16669 h 73819"/>
                  <a:gd name="connsiteX31" fmla="*/ 488156 w 1393031"/>
                  <a:gd name="connsiteY31" fmla="*/ 28575 h 73819"/>
                  <a:gd name="connsiteX32" fmla="*/ 497681 w 1393031"/>
                  <a:gd name="connsiteY32" fmla="*/ 35719 h 73819"/>
                  <a:gd name="connsiteX33" fmla="*/ 507206 w 1393031"/>
                  <a:gd name="connsiteY33" fmla="*/ 38100 h 73819"/>
                  <a:gd name="connsiteX34" fmla="*/ 514350 w 1393031"/>
                  <a:gd name="connsiteY34" fmla="*/ 45244 h 73819"/>
                  <a:gd name="connsiteX35" fmla="*/ 523875 w 1393031"/>
                  <a:gd name="connsiteY35" fmla="*/ 50006 h 73819"/>
                  <a:gd name="connsiteX36" fmla="*/ 547687 w 1393031"/>
                  <a:gd name="connsiteY36" fmla="*/ 59531 h 73819"/>
                  <a:gd name="connsiteX37" fmla="*/ 719137 w 1393031"/>
                  <a:gd name="connsiteY37" fmla="*/ 54769 h 73819"/>
                  <a:gd name="connsiteX38" fmla="*/ 735806 w 1393031"/>
                  <a:gd name="connsiteY38" fmla="*/ 52387 h 73819"/>
                  <a:gd name="connsiteX39" fmla="*/ 742950 w 1393031"/>
                  <a:gd name="connsiteY39" fmla="*/ 47625 h 73819"/>
                  <a:gd name="connsiteX40" fmla="*/ 750094 w 1393031"/>
                  <a:gd name="connsiteY40" fmla="*/ 45244 h 73819"/>
                  <a:gd name="connsiteX41" fmla="*/ 781050 w 1393031"/>
                  <a:gd name="connsiteY41" fmla="*/ 54769 h 73819"/>
                  <a:gd name="connsiteX42" fmla="*/ 804862 w 1393031"/>
                  <a:gd name="connsiteY42" fmla="*/ 59531 h 73819"/>
                  <a:gd name="connsiteX43" fmla="*/ 888206 w 1393031"/>
                  <a:gd name="connsiteY43" fmla="*/ 57150 h 73819"/>
                  <a:gd name="connsiteX44" fmla="*/ 909637 w 1393031"/>
                  <a:gd name="connsiteY44" fmla="*/ 50006 h 73819"/>
                  <a:gd name="connsiteX45" fmla="*/ 923925 w 1393031"/>
                  <a:gd name="connsiteY45" fmla="*/ 47625 h 73819"/>
                  <a:gd name="connsiteX46" fmla="*/ 940594 w 1393031"/>
                  <a:gd name="connsiteY46" fmla="*/ 40481 h 73819"/>
                  <a:gd name="connsiteX47" fmla="*/ 959644 w 1393031"/>
                  <a:gd name="connsiteY47" fmla="*/ 35719 h 73819"/>
                  <a:gd name="connsiteX48" fmla="*/ 969169 w 1393031"/>
                  <a:gd name="connsiteY48" fmla="*/ 30956 h 73819"/>
                  <a:gd name="connsiteX49" fmla="*/ 995362 w 1393031"/>
                  <a:gd name="connsiteY49" fmla="*/ 26194 h 73819"/>
                  <a:gd name="connsiteX50" fmla="*/ 1035844 w 1393031"/>
                  <a:gd name="connsiteY50" fmla="*/ 19050 h 73819"/>
                  <a:gd name="connsiteX51" fmla="*/ 1047750 w 1393031"/>
                  <a:gd name="connsiteY51" fmla="*/ 14287 h 73819"/>
                  <a:gd name="connsiteX52" fmla="*/ 1140619 w 1393031"/>
                  <a:gd name="connsiteY52" fmla="*/ 14287 h 73819"/>
                  <a:gd name="connsiteX53" fmla="*/ 1154906 w 1393031"/>
                  <a:gd name="connsiteY53" fmla="*/ 23812 h 73819"/>
                  <a:gd name="connsiteX54" fmla="*/ 1171575 w 1393031"/>
                  <a:gd name="connsiteY54" fmla="*/ 35719 h 73819"/>
                  <a:gd name="connsiteX55" fmla="*/ 1178719 w 1393031"/>
                  <a:gd name="connsiteY55" fmla="*/ 38100 h 73819"/>
                  <a:gd name="connsiteX56" fmla="*/ 1183481 w 1393031"/>
                  <a:gd name="connsiteY56" fmla="*/ 45244 h 73819"/>
                  <a:gd name="connsiteX57" fmla="*/ 1190625 w 1393031"/>
                  <a:gd name="connsiteY57" fmla="*/ 47625 h 73819"/>
                  <a:gd name="connsiteX58" fmla="*/ 1197769 w 1393031"/>
                  <a:gd name="connsiteY58" fmla="*/ 52387 h 73819"/>
                  <a:gd name="connsiteX59" fmla="*/ 1207294 w 1393031"/>
                  <a:gd name="connsiteY59" fmla="*/ 59531 h 73819"/>
                  <a:gd name="connsiteX60" fmla="*/ 1214437 w 1393031"/>
                  <a:gd name="connsiteY60" fmla="*/ 66675 h 73819"/>
                  <a:gd name="connsiteX61" fmla="*/ 1221581 w 1393031"/>
                  <a:gd name="connsiteY61" fmla="*/ 69056 h 73819"/>
                  <a:gd name="connsiteX62" fmla="*/ 1231106 w 1393031"/>
                  <a:gd name="connsiteY62" fmla="*/ 73819 h 73819"/>
                  <a:gd name="connsiteX63" fmla="*/ 1288256 w 1393031"/>
                  <a:gd name="connsiteY63" fmla="*/ 71437 h 73819"/>
                  <a:gd name="connsiteX64" fmla="*/ 1295400 w 1393031"/>
                  <a:gd name="connsiteY64" fmla="*/ 64294 h 73819"/>
                  <a:gd name="connsiteX65" fmla="*/ 1307306 w 1393031"/>
                  <a:gd name="connsiteY65" fmla="*/ 59531 h 73819"/>
                  <a:gd name="connsiteX66" fmla="*/ 1321594 w 1393031"/>
                  <a:gd name="connsiteY66" fmla="*/ 47625 h 73819"/>
                  <a:gd name="connsiteX67" fmla="*/ 1333500 w 1393031"/>
                  <a:gd name="connsiteY67" fmla="*/ 42862 h 73819"/>
                  <a:gd name="connsiteX68" fmla="*/ 1350169 w 1393031"/>
                  <a:gd name="connsiteY68" fmla="*/ 30956 h 73819"/>
                  <a:gd name="connsiteX69" fmla="*/ 1371600 w 1393031"/>
                  <a:gd name="connsiteY69" fmla="*/ 21431 h 73819"/>
                  <a:gd name="connsiteX70" fmla="*/ 1378744 w 1393031"/>
                  <a:gd name="connsiteY70" fmla="*/ 19050 h 73819"/>
                  <a:gd name="connsiteX71" fmla="*/ 1393031 w 1393031"/>
                  <a:gd name="connsiteY71" fmla="*/ 23812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93031" h="73819">
                    <a:moveTo>
                      <a:pt x="0" y="30956"/>
                    </a:moveTo>
                    <a:cubicBezTo>
                      <a:pt x="3969" y="26987"/>
                      <a:pt x="7171" y="22063"/>
                      <a:pt x="11906" y="19050"/>
                    </a:cubicBezTo>
                    <a:cubicBezTo>
                      <a:pt x="16141" y="16355"/>
                      <a:pt x="26194" y="14287"/>
                      <a:pt x="26194" y="14287"/>
                    </a:cubicBezTo>
                    <a:cubicBezTo>
                      <a:pt x="36590" y="3891"/>
                      <a:pt x="29158" y="8873"/>
                      <a:pt x="42862" y="4762"/>
                    </a:cubicBezTo>
                    <a:cubicBezTo>
                      <a:pt x="47670" y="3319"/>
                      <a:pt x="57150" y="0"/>
                      <a:pt x="57150" y="0"/>
                    </a:cubicBezTo>
                    <a:cubicBezTo>
                      <a:pt x="77733" y="1871"/>
                      <a:pt x="78149" y="556"/>
                      <a:pt x="92869" y="4762"/>
                    </a:cubicBezTo>
                    <a:cubicBezTo>
                      <a:pt x="95282" y="5452"/>
                      <a:pt x="97767" y="6021"/>
                      <a:pt x="100012" y="7144"/>
                    </a:cubicBezTo>
                    <a:cubicBezTo>
                      <a:pt x="102572" y="8424"/>
                      <a:pt x="104775" y="10319"/>
                      <a:pt x="107156" y="11906"/>
                    </a:cubicBezTo>
                    <a:cubicBezTo>
                      <a:pt x="108744" y="15081"/>
                      <a:pt x="109409" y="18921"/>
                      <a:pt x="111919" y="21431"/>
                    </a:cubicBezTo>
                    <a:cubicBezTo>
                      <a:pt x="118318" y="27830"/>
                      <a:pt x="128330" y="30570"/>
                      <a:pt x="133350" y="38100"/>
                    </a:cubicBezTo>
                    <a:cubicBezTo>
                      <a:pt x="140313" y="48546"/>
                      <a:pt x="135822" y="43527"/>
                      <a:pt x="147637" y="52387"/>
                    </a:cubicBezTo>
                    <a:cubicBezTo>
                      <a:pt x="148431" y="54768"/>
                      <a:pt x="148451" y="57571"/>
                      <a:pt x="150019" y="59531"/>
                    </a:cubicBezTo>
                    <a:cubicBezTo>
                      <a:pt x="154692" y="65372"/>
                      <a:pt x="162613" y="65384"/>
                      <a:pt x="169069" y="66675"/>
                    </a:cubicBezTo>
                    <a:cubicBezTo>
                      <a:pt x="214361" y="44029"/>
                      <a:pt x="167622" y="68007"/>
                      <a:pt x="200025" y="50006"/>
                    </a:cubicBezTo>
                    <a:cubicBezTo>
                      <a:pt x="203128" y="48282"/>
                      <a:pt x="206540" y="47125"/>
                      <a:pt x="209550" y="45244"/>
                    </a:cubicBezTo>
                    <a:cubicBezTo>
                      <a:pt x="225742" y="35124"/>
                      <a:pt x="211886" y="39897"/>
                      <a:pt x="228600" y="35719"/>
                    </a:cubicBezTo>
                    <a:cubicBezTo>
                      <a:pt x="246180" y="22534"/>
                      <a:pt x="229484" y="34169"/>
                      <a:pt x="252412" y="21431"/>
                    </a:cubicBezTo>
                    <a:cubicBezTo>
                      <a:pt x="254914" y="20041"/>
                      <a:pt x="256876" y="17674"/>
                      <a:pt x="259556" y="16669"/>
                    </a:cubicBezTo>
                    <a:cubicBezTo>
                      <a:pt x="263346" y="15248"/>
                      <a:pt x="267493" y="15081"/>
                      <a:pt x="271462" y="14287"/>
                    </a:cubicBezTo>
                    <a:cubicBezTo>
                      <a:pt x="279400" y="15081"/>
                      <a:pt x="287763" y="13986"/>
                      <a:pt x="295275" y="16669"/>
                    </a:cubicBezTo>
                    <a:cubicBezTo>
                      <a:pt x="299504" y="18179"/>
                      <a:pt x="301208" y="23500"/>
                      <a:pt x="304800" y="26194"/>
                    </a:cubicBezTo>
                    <a:cubicBezTo>
                      <a:pt x="307640" y="28324"/>
                      <a:pt x="311281" y="29130"/>
                      <a:pt x="314325" y="30956"/>
                    </a:cubicBezTo>
                    <a:cubicBezTo>
                      <a:pt x="327000" y="38561"/>
                      <a:pt x="324805" y="40124"/>
                      <a:pt x="335756" y="42862"/>
                    </a:cubicBezTo>
                    <a:cubicBezTo>
                      <a:pt x="339682" y="43844"/>
                      <a:pt x="343693" y="44450"/>
                      <a:pt x="347662" y="45244"/>
                    </a:cubicBezTo>
                    <a:cubicBezTo>
                      <a:pt x="353218" y="44450"/>
                      <a:pt x="359092" y="44877"/>
                      <a:pt x="364331" y="42862"/>
                    </a:cubicBezTo>
                    <a:cubicBezTo>
                      <a:pt x="369673" y="40807"/>
                      <a:pt x="373615" y="36117"/>
                      <a:pt x="378619" y="33337"/>
                    </a:cubicBezTo>
                    <a:cubicBezTo>
                      <a:pt x="380813" y="32118"/>
                      <a:pt x="383381" y="31750"/>
                      <a:pt x="385762" y="30956"/>
                    </a:cubicBezTo>
                    <a:cubicBezTo>
                      <a:pt x="418947" y="37594"/>
                      <a:pt x="401508" y="36391"/>
                      <a:pt x="438150" y="33337"/>
                    </a:cubicBezTo>
                    <a:cubicBezTo>
                      <a:pt x="461948" y="28578"/>
                      <a:pt x="440047" y="35247"/>
                      <a:pt x="457200" y="23812"/>
                    </a:cubicBezTo>
                    <a:cubicBezTo>
                      <a:pt x="459289" y="22420"/>
                      <a:pt x="462037" y="22420"/>
                      <a:pt x="464344" y="21431"/>
                    </a:cubicBezTo>
                    <a:cubicBezTo>
                      <a:pt x="467607" y="20033"/>
                      <a:pt x="470694" y="18256"/>
                      <a:pt x="473869" y="16669"/>
                    </a:cubicBezTo>
                    <a:cubicBezTo>
                      <a:pt x="484986" y="27786"/>
                      <a:pt x="476553" y="20287"/>
                      <a:pt x="488156" y="28575"/>
                    </a:cubicBezTo>
                    <a:cubicBezTo>
                      <a:pt x="491385" y="30882"/>
                      <a:pt x="494131" y="33944"/>
                      <a:pt x="497681" y="35719"/>
                    </a:cubicBezTo>
                    <a:cubicBezTo>
                      <a:pt x="500608" y="37183"/>
                      <a:pt x="504031" y="37306"/>
                      <a:pt x="507206" y="38100"/>
                    </a:cubicBezTo>
                    <a:cubicBezTo>
                      <a:pt x="509587" y="40481"/>
                      <a:pt x="511610" y="43287"/>
                      <a:pt x="514350" y="45244"/>
                    </a:cubicBezTo>
                    <a:cubicBezTo>
                      <a:pt x="517239" y="47307"/>
                      <a:pt x="520612" y="48608"/>
                      <a:pt x="523875" y="50006"/>
                    </a:cubicBezTo>
                    <a:cubicBezTo>
                      <a:pt x="531733" y="53373"/>
                      <a:pt x="539750" y="56356"/>
                      <a:pt x="547687" y="59531"/>
                    </a:cubicBezTo>
                    <a:lnTo>
                      <a:pt x="719137" y="54769"/>
                    </a:lnTo>
                    <a:cubicBezTo>
                      <a:pt x="724746" y="54556"/>
                      <a:pt x="730430" y="54000"/>
                      <a:pt x="735806" y="52387"/>
                    </a:cubicBezTo>
                    <a:cubicBezTo>
                      <a:pt x="738547" y="51565"/>
                      <a:pt x="740390" y="48905"/>
                      <a:pt x="742950" y="47625"/>
                    </a:cubicBezTo>
                    <a:cubicBezTo>
                      <a:pt x="745195" y="46503"/>
                      <a:pt x="747713" y="46038"/>
                      <a:pt x="750094" y="45244"/>
                    </a:cubicBezTo>
                    <a:cubicBezTo>
                      <a:pt x="775902" y="49545"/>
                      <a:pt x="752984" y="44563"/>
                      <a:pt x="781050" y="54769"/>
                    </a:cubicBezTo>
                    <a:cubicBezTo>
                      <a:pt x="787060" y="56954"/>
                      <a:pt x="799442" y="58628"/>
                      <a:pt x="804862" y="59531"/>
                    </a:cubicBezTo>
                    <a:cubicBezTo>
                      <a:pt x="832643" y="58737"/>
                      <a:pt x="860527" y="59666"/>
                      <a:pt x="888206" y="57150"/>
                    </a:cubicBezTo>
                    <a:cubicBezTo>
                      <a:pt x="895705" y="56468"/>
                      <a:pt x="902361" y="51946"/>
                      <a:pt x="909637" y="50006"/>
                    </a:cubicBezTo>
                    <a:cubicBezTo>
                      <a:pt x="914302" y="48762"/>
                      <a:pt x="919162" y="48419"/>
                      <a:pt x="923925" y="47625"/>
                    </a:cubicBezTo>
                    <a:cubicBezTo>
                      <a:pt x="929481" y="45244"/>
                      <a:pt x="934859" y="42393"/>
                      <a:pt x="940594" y="40481"/>
                    </a:cubicBezTo>
                    <a:cubicBezTo>
                      <a:pt x="946804" y="38411"/>
                      <a:pt x="959644" y="35719"/>
                      <a:pt x="959644" y="35719"/>
                    </a:cubicBezTo>
                    <a:cubicBezTo>
                      <a:pt x="962819" y="34131"/>
                      <a:pt x="965801" y="32079"/>
                      <a:pt x="969169" y="30956"/>
                    </a:cubicBezTo>
                    <a:cubicBezTo>
                      <a:pt x="972999" y="29679"/>
                      <a:pt x="992365" y="26793"/>
                      <a:pt x="995362" y="26194"/>
                    </a:cubicBezTo>
                    <a:cubicBezTo>
                      <a:pt x="1031244" y="19017"/>
                      <a:pt x="1002359" y="23235"/>
                      <a:pt x="1035844" y="19050"/>
                    </a:cubicBezTo>
                    <a:cubicBezTo>
                      <a:pt x="1039813" y="17462"/>
                      <a:pt x="1043515" y="14865"/>
                      <a:pt x="1047750" y="14287"/>
                    </a:cubicBezTo>
                    <a:cubicBezTo>
                      <a:pt x="1080972" y="9757"/>
                      <a:pt x="1106684" y="12745"/>
                      <a:pt x="1140619" y="14287"/>
                    </a:cubicBezTo>
                    <a:cubicBezTo>
                      <a:pt x="1145381" y="17462"/>
                      <a:pt x="1150327" y="20378"/>
                      <a:pt x="1154906" y="23812"/>
                    </a:cubicBezTo>
                    <a:cubicBezTo>
                      <a:pt x="1157062" y="25429"/>
                      <a:pt x="1168094" y="33979"/>
                      <a:pt x="1171575" y="35719"/>
                    </a:cubicBezTo>
                    <a:cubicBezTo>
                      <a:pt x="1173820" y="36842"/>
                      <a:pt x="1176338" y="37306"/>
                      <a:pt x="1178719" y="38100"/>
                    </a:cubicBezTo>
                    <a:cubicBezTo>
                      <a:pt x="1180306" y="40481"/>
                      <a:pt x="1181246" y="43456"/>
                      <a:pt x="1183481" y="45244"/>
                    </a:cubicBezTo>
                    <a:cubicBezTo>
                      <a:pt x="1185441" y="46812"/>
                      <a:pt x="1188380" y="46503"/>
                      <a:pt x="1190625" y="47625"/>
                    </a:cubicBezTo>
                    <a:cubicBezTo>
                      <a:pt x="1193185" y="48905"/>
                      <a:pt x="1195440" y="50724"/>
                      <a:pt x="1197769" y="52387"/>
                    </a:cubicBezTo>
                    <a:cubicBezTo>
                      <a:pt x="1200999" y="54694"/>
                      <a:pt x="1204281" y="56948"/>
                      <a:pt x="1207294" y="59531"/>
                    </a:cubicBezTo>
                    <a:cubicBezTo>
                      <a:pt x="1209851" y="61723"/>
                      <a:pt x="1211635" y="64807"/>
                      <a:pt x="1214437" y="66675"/>
                    </a:cubicBezTo>
                    <a:cubicBezTo>
                      <a:pt x="1216526" y="68067"/>
                      <a:pt x="1219274" y="68067"/>
                      <a:pt x="1221581" y="69056"/>
                    </a:cubicBezTo>
                    <a:cubicBezTo>
                      <a:pt x="1224844" y="70454"/>
                      <a:pt x="1227931" y="72231"/>
                      <a:pt x="1231106" y="73819"/>
                    </a:cubicBezTo>
                    <a:cubicBezTo>
                      <a:pt x="1250156" y="73025"/>
                      <a:pt x="1269395" y="74231"/>
                      <a:pt x="1288256" y="71437"/>
                    </a:cubicBezTo>
                    <a:cubicBezTo>
                      <a:pt x="1291587" y="70944"/>
                      <a:pt x="1292544" y="66079"/>
                      <a:pt x="1295400" y="64294"/>
                    </a:cubicBezTo>
                    <a:cubicBezTo>
                      <a:pt x="1299025" y="62029"/>
                      <a:pt x="1303337" y="61119"/>
                      <a:pt x="1307306" y="59531"/>
                    </a:cubicBezTo>
                    <a:cubicBezTo>
                      <a:pt x="1312069" y="55562"/>
                      <a:pt x="1316364" y="50953"/>
                      <a:pt x="1321594" y="47625"/>
                    </a:cubicBezTo>
                    <a:cubicBezTo>
                      <a:pt x="1325200" y="45330"/>
                      <a:pt x="1330080" y="45427"/>
                      <a:pt x="1333500" y="42862"/>
                    </a:cubicBezTo>
                    <a:cubicBezTo>
                      <a:pt x="1353231" y="28063"/>
                      <a:pt x="1328034" y="36489"/>
                      <a:pt x="1350169" y="30956"/>
                    </a:cubicBezTo>
                    <a:cubicBezTo>
                      <a:pt x="1361488" y="23410"/>
                      <a:pt x="1354598" y="27098"/>
                      <a:pt x="1371600" y="21431"/>
                    </a:cubicBezTo>
                    <a:lnTo>
                      <a:pt x="1378744" y="19050"/>
                    </a:lnTo>
                    <a:cubicBezTo>
                      <a:pt x="1389991" y="21861"/>
                      <a:pt x="1385342" y="19967"/>
                      <a:pt x="1393031" y="23812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3" name="Freeform: Shape 41">
                <a:extLst>
                  <a:ext uri="{FF2B5EF4-FFF2-40B4-BE49-F238E27FC236}">
                    <a16:creationId xmlns:a16="http://schemas.microsoft.com/office/drawing/2014/main" id="{41E52434-01FF-691B-B8F0-5705FC6CF996}"/>
                  </a:ext>
                </a:extLst>
              </p:cNvPr>
              <p:cNvSpPr/>
              <p:nvPr/>
            </p:nvSpPr>
            <p:spPr>
              <a:xfrm>
                <a:off x="3423949" y="5341118"/>
                <a:ext cx="199813" cy="17431"/>
              </a:xfrm>
              <a:custGeom>
                <a:avLst/>
                <a:gdLst>
                  <a:gd name="connsiteX0" fmla="*/ 0 w 645319"/>
                  <a:gd name="connsiteY0" fmla="*/ 14287 h 55235"/>
                  <a:gd name="connsiteX1" fmla="*/ 61913 w 645319"/>
                  <a:gd name="connsiteY1" fmla="*/ 11906 h 55235"/>
                  <a:gd name="connsiteX2" fmla="*/ 104775 w 645319"/>
                  <a:gd name="connsiteY2" fmla="*/ 4762 h 55235"/>
                  <a:gd name="connsiteX3" fmla="*/ 128588 w 645319"/>
                  <a:gd name="connsiteY3" fmla="*/ 2381 h 55235"/>
                  <a:gd name="connsiteX4" fmla="*/ 176213 w 645319"/>
                  <a:gd name="connsiteY4" fmla="*/ 4762 h 55235"/>
                  <a:gd name="connsiteX5" fmla="*/ 180975 w 645319"/>
                  <a:gd name="connsiteY5" fmla="*/ 11906 h 55235"/>
                  <a:gd name="connsiteX6" fmla="*/ 192882 w 645319"/>
                  <a:gd name="connsiteY6" fmla="*/ 30956 h 55235"/>
                  <a:gd name="connsiteX7" fmla="*/ 195263 w 645319"/>
                  <a:gd name="connsiteY7" fmla="*/ 38100 h 55235"/>
                  <a:gd name="connsiteX8" fmla="*/ 211932 w 645319"/>
                  <a:gd name="connsiteY8" fmla="*/ 45244 h 55235"/>
                  <a:gd name="connsiteX9" fmla="*/ 223838 w 645319"/>
                  <a:gd name="connsiteY9" fmla="*/ 52387 h 55235"/>
                  <a:gd name="connsiteX10" fmla="*/ 292894 w 645319"/>
                  <a:gd name="connsiteY10" fmla="*/ 47625 h 55235"/>
                  <a:gd name="connsiteX11" fmla="*/ 335757 w 645319"/>
                  <a:gd name="connsiteY11" fmla="*/ 38100 h 55235"/>
                  <a:gd name="connsiteX12" fmla="*/ 416719 w 645319"/>
                  <a:gd name="connsiteY12" fmla="*/ 30956 h 55235"/>
                  <a:gd name="connsiteX13" fmla="*/ 450057 w 645319"/>
                  <a:gd name="connsiteY13" fmla="*/ 26194 h 55235"/>
                  <a:gd name="connsiteX14" fmla="*/ 607219 w 645319"/>
                  <a:gd name="connsiteY14" fmla="*/ 16669 h 55235"/>
                  <a:gd name="connsiteX15" fmla="*/ 626269 w 645319"/>
                  <a:gd name="connsiteY15" fmla="*/ 9525 h 55235"/>
                  <a:gd name="connsiteX16" fmla="*/ 635794 w 645319"/>
                  <a:gd name="connsiteY16" fmla="*/ 7144 h 55235"/>
                  <a:gd name="connsiteX17" fmla="*/ 645319 w 645319"/>
                  <a:gd name="connsiteY17" fmla="*/ 0 h 5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5319" h="55235">
                    <a:moveTo>
                      <a:pt x="0" y="14287"/>
                    </a:moveTo>
                    <a:cubicBezTo>
                      <a:pt x="20638" y="13493"/>
                      <a:pt x="41296" y="13119"/>
                      <a:pt x="61913" y="11906"/>
                    </a:cubicBezTo>
                    <a:cubicBezTo>
                      <a:pt x="82391" y="10702"/>
                      <a:pt x="83042" y="8022"/>
                      <a:pt x="104775" y="4762"/>
                    </a:cubicBezTo>
                    <a:cubicBezTo>
                      <a:pt x="112664" y="3579"/>
                      <a:pt x="120650" y="3175"/>
                      <a:pt x="128588" y="2381"/>
                    </a:cubicBezTo>
                    <a:cubicBezTo>
                      <a:pt x="144463" y="3175"/>
                      <a:pt x="160575" y="1919"/>
                      <a:pt x="176213" y="4762"/>
                    </a:cubicBezTo>
                    <a:cubicBezTo>
                      <a:pt x="179029" y="5274"/>
                      <a:pt x="179813" y="9291"/>
                      <a:pt x="180975" y="11906"/>
                    </a:cubicBezTo>
                    <a:cubicBezTo>
                      <a:pt x="189327" y="30698"/>
                      <a:pt x="180031" y="22390"/>
                      <a:pt x="192882" y="30956"/>
                    </a:cubicBezTo>
                    <a:cubicBezTo>
                      <a:pt x="193676" y="33337"/>
                      <a:pt x="193695" y="36140"/>
                      <a:pt x="195263" y="38100"/>
                    </a:cubicBezTo>
                    <a:cubicBezTo>
                      <a:pt x="199373" y="43237"/>
                      <a:pt x="206214" y="43814"/>
                      <a:pt x="211932" y="45244"/>
                    </a:cubicBezTo>
                    <a:cubicBezTo>
                      <a:pt x="215901" y="47625"/>
                      <a:pt x="219609" y="50507"/>
                      <a:pt x="223838" y="52387"/>
                    </a:cubicBezTo>
                    <a:cubicBezTo>
                      <a:pt x="242773" y="60802"/>
                      <a:pt x="291055" y="47924"/>
                      <a:pt x="292894" y="47625"/>
                    </a:cubicBezTo>
                    <a:cubicBezTo>
                      <a:pt x="307340" y="45273"/>
                      <a:pt x="321331" y="40573"/>
                      <a:pt x="335757" y="38100"/>
                    </a:cubicBezTo>
                    <a:cubicBezTo>
                      <a:pt x="363923" y="33271"/>
                      <a:pt x="388282" y="32629"/>
                      <a:pt x="416719" y="30956"/>
                    </a:cubicBezTo>
                    <a:cubicBezTo>
                      <a:pt x="427832" y="29369"/>
                      <a:pt x="438851" y="26853"/>
                      <a:pt x="450057" y="26194"/>
                    </a:cubicBezTo>
                    <a:cubicBezTo>
                      <a:pt x="616220" y="16420"/>
                      <a:pt x="530049" y="29529"/>
                      <a:pt x="607219" y="16669"/>
                    </a:cubicBezTo>
                    <a:cubicBezTo>
                      <a:pt x="613569" y="14288"/>
                      <a:pt x="619835" y="11670"/>
                      <a:pt x="626269" y="9525"/>
                    </a:cubicBezTo>
                    <a:cubicBezTo>
                      <a:pt x="629374" y="8490"/>
                      <a:pt x="632786" y="8433"/>
                      <a:pt x="635794" y="7144"/>
                    </a:cubicBezTo>
                    <a:cubicBezTo>
                      <a:pt x="640506" y="5125"/>
                      <a:pt x="642234" y="3085"/>
                      <a:pt x="645319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4" name="Freeform: Shape 42">
                <a:extLst>
                  <a:ext uri="{FF2B5EF4-FFF2-40B4-BE49-F238E27FC236}">
                    <a16:creationId xmlns:a16="http://schemas.microsoft.com/office/drawing/2014/main" id="{EF17A76B-3F7B-BAAC-8632-D8E913FF1ECF}"/>
                  </a:ext>
                </a:extLst>
              </p:cNvPr>
              <p:cNvSpPr/>
              <p:nvPr/>
            </p:nvSpPr>
            <p:spPr>
              <a:xfrm>
                <a:off x="3421210" y="5264491"/>
                <a:ext cx="440178" cy="25550"/>
              </a:xfrm>
              <a:custGeom>
                <a:avLst/>
                <a:gdLst>
                  <a:gd name="connsiteX0" fmla="*/ 0 w 1421606"/>
                  <a:gd name="connsiteY0" fmla="*/ 45244 h 80963"/>
                  <a:gd name="connsiteX1" fmla="*/ 11906 w 1421606"/>
                  <a:gd name="connsiteY1" fmla="*/ 47625 h 80963"/>
                  <a:gd name="connsiteX2" fmla="*/ 21431 w 1421606"/>
                  <a:gd name="connsiteY2" fmla="*/ 52388 h 80963"/>
                  <a:gd name="connsiteX3" fmla="*/ 42862 w 1421606"/>
                  <a:gd name="connsiteY3" fmla="*/ 59532 h 80963"/>
                  <a:gd name="connsiteX4" fmla="*/ 83343 w 1421606"/>
                  <a:gd name="connsiteY4" fmla="*/ 57150 h 80963"/>
                  <a:gd name="connsiteX5" fmla="*/ 90487 w 1421606"/>
                  <a:gd name="connsiteY5" fmla="*/ 47625 h 80963"/>
                  <a:gd name="connsiteX6" fmla="*/ 104775 w 1421606"/>
                  <a:gd name="connsiteY6" fmla="*/ 38100 h 80963"/>
                  <a:gd name="connsiteX7" fmla="*/ 114300 w 1421606"/>
                  <a:gd name="connsiteY7" fmla="*/ 30957 h 80963"/>
                  <a:gd name="connsiteX8" fmla="*/ 123825 w 1421606"/>
                  <a:gd name="connsiteY8" fmla="*/ 21432 h 80963"/>
                  <a:gd name="connsiteX9" fmla="*/ 133350 w 1421606"/>
                  <a:gd name="connsiteY9" fmla="*/ 16669 h 80963"/>
                  <a:gd name="connsiteX10" fmla="*/ 157162 w 1421606"/>
                  <a:gd name="connsiteY10" fmla="*/ 0 h 80963"/>
                  <a:gd name="connsiteX11" fmla="*/ 178593 w 1421606"/>
                  <a:gd name="connsiteY11" fmla="*/ 2382 h 80963"/>
                  <a:gd name="connsiteX12" fmla="*/ 192881 w 1421606"/>
                  <a:gd name="connsiteY12" fmla="*/ 11907 h 80963"/>
                  <a:gd name="connsiteX13" fmla="*/ 223837 w 1421606"/>
                  <a:gd name="connsiteY13" fmla="*/ 30957 h 80963"/>
                  <a:gd name="connsiteX14" fmla="*/ 235743 w 1421606"/>
                  <a:gd name="connsiteY14" fmla="*/ 42863 h 80963"/>
                  <a:gd name="connsiteX15" fmla="*/ 254793 w 1421606"/>
                  <a:gd name="connsiteY15" fmla="*/ 47625 h 80963"/>
                  <a:gd name="connsiteX16" fmla="*/ 283368 w 1421606"/>
                  <a:gd name="connsiteY16" fmla="*/ 42863 h 80963"/>
                  <a:gd name="connsiteX17" fmla="*/ 302418 w 1421606"/>
                  <a:gd name="connsiteY17" fmla="*/ 30957 h 80963"/>
                  <a:gd name="connsiteX18" fmla="*/ 321468 w 1421606"/>
                  <a:gd name="connsiteY18" fmla="*/ 21432 h 80963"/>
                  <a:gd name="connsiteX19" fmla="*/ 335756 w 1421606"/>
                  <a:gd name="connsiteY19" fmla="*/ 16669 h 80963"/>
                  <a:gd name="connsiteX20" fmla="*/ 340518 w 1421606"/>
                  <a:gd name="connsiteY20" fmla="*/ 23813 h 80963"/>
                  <a:gd name="connsiteX21" fmla="*/ 359568 w 1421606"/>
                  <a:gd name="connsiteY21" fmla="*/ 40482 h 80963"/>
                  <a:gd name="connsiteX22" fmla="*/ 369093 w 1421606"/>
                  <a:gd name="connsiteY22" fmla="*/ 45244 h 80963"/>
                  <a:gd name="connsiteX23" fmla="*/ 381000 w 1421606"/>
                  <a:gd name="connsiteY23" fmla="*/ 52388 h 80963"/>
                  <a:gd name="connsiteX24" fmla="*/ 447675 w 1421606"/>
                  <a:gd name="connsiteY24" fmla="*/ 54769 h 80963"/>
                  <a:gd name="connsiteX25" fmla="*/ 457200 w 1421606"/>
                  <a:gd name="connsiteY25" fmla="*/ 59532 h 80963"/>
                  <a:gd name="connsiteX26" fmla="*/ 471487 w 1421606"/>
                  <a:gd name="connsiteY26" fmla="*/ 61913 h 80963"/>
                  <a:gd name="connsiteX27" fmla="*/ 481012 w 1421606"/>
                  <a:gd name="connsiteY27" fmla="*/ 69057 h 80963"/>
                  <a:gd name="connsiteX28" fmla="*/ 490537 w 1421606"/>
                  <a:gd name="connsiteY28" fmla="*/ 71438 h 80963"/>
                  <a:gd name="connsiteX29" fmla="*/ 500062 w 1421606"/>
                  <a:gd name="connsiteY29" fmla="*/ 76200 h 80963"/>
                  <a:gd name="connsiteX30" fmla="*/ 511968 w 1421606"/>
                  <a:gd name="connsiteY30" fmla="*/ 80963 h 80963"/>
                  <a:gd name="connsiteX31" fmla="*/ 688181 w 1421606"/>
                  <a:gd name="connsiteY31" fmla="*/ 80963 h 80963"/>
                  <a:gd name="connsiteX32" fmla="*/ 823912 w 1421606"/>
                  <a:gd name="connsiteY32" fmla="*/ 78582 h 80963"/>
                  <a:gd name="connsiteX33" fmla="*/ 845343 w 1421606"/>
                  <a:gd name="connsiteY33" fmla="*/ 69057 h 80963"/>
                  <a:gd name="connsiteX34" fmla="*/ 864393 w 1421606"/>
                  <a:gd name="connsiteY34" fmla="*/ 59532 h 80963"/>
                  <a:gd name="connsiteX35" fmla="*/ 878681 w 1421606"/>
                  <a:gd name="connsiteY35" fmla="*/ 47625 h 80963"/>
                  <a:gd name="connsiteX36" fmla="*/ 883443 w 1421606"/>
                  <a:gd name="connsiteY36" fmla="*/ 40482 h 80963"/>
                  <a:gd name="connsiteX37" fmla="*/ 926306 w 1421606"/>
                  <a:gd name="connsiteY37" fmla="*/ 33338 h 80963"/>
                  <a:gd name="connsiteX38" fmla="*/ 962025 w 1421606"/>
                  <a:gd name="connsiteY38" fmla="*/ 35719 h 80963"/>
                  <a:gd name="connsiteX39" fmla="*/ 969168 w 1421606"/>
                  <a:gd name="connsiteY39" fmla="*/ 40482 h 80963"/>
                  <a:gd name="connsiteX40" fmla="*/ 1140618 w 1421606"/>
                  <a:gd name="connsiteY40" fmla="*/ 42863 h 80963"/>
                  <a:gd name="connsiteX41" fmla="*/ 1154906 w 1421606"/>
                  <a:gd name="connsiteY41" fmla="*/ 45244 h 80963"/>
                  <a:gd name="connsiteX42" fmla="*/ 1173956 w 1421606"/>
                  <a:gd name="connsiteY42" fmla="*/ 50007 h 80963"/>
                  <a:gd name="connsiteX43" fmla="*/ 1212056 w 1421606"/>
                  <a:gd name="connsiteY43" fmla="*/ 54769 h 80963"/>
                  <a:gd name="connsiteX44" fmla="*/ 1226343 w 1421606"/>
                  <a:gd name="connsiteY44" fmla="*/ 57150 h 80963"/>
                  <a:gd name="connsiteX45" fmla="*/ 1276350 w 1421606"/>
                  <a:gd name="connsiteY45" fmla="*/ 64294 h 80963"/>
                  <a:gd name="connsiteX46" fmla="*/ 1373981 w 1421606"/>
                  <a:gd name="connsiteY46" fmla="*/ 59532 h 80963"/>
                  <a:gd name="connsiteX47" fmla="*/ 1400175 w 1421606"/>
                  <a:gd name="connsiteY47" fmla="*/ 54769 h 80963"/>
                  <a:gd name="connsiteX48" fmla="*/ 1414462 w 1421606"/>
                  <a:gd name="connsiteY48" fmla="*/ 50007 h 80963"/>
                  <a:gd name="connsiteX49" fmla="*/ 1421606 w 1421606"/>
                  <a:gd name="connsiteY49" fmla="*/ 47625 h 8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21606" h="80963">
                    <a:moveTo>
                      <a:pt x="0" y="45244"/>
                    </a:moveTo>
                    <a:cubicBezTo>
                      <a:pt x="3969" y="46038"/>
                      <a:pt x="8066" y="46345"/>
                      <a:pt x="11906" y="47625"/>
                    </a:cubicBezTo>
                    <a:cubicBezTo>
                      <a:pt x="15274" y="48748"/>
                      <a:pt x="18187" y="50946"/>
                      <a:pt x="21431" y="52388"/>
                    </a:cubicBezTo>
                    <a:cubicBezTo>
                      <a:pt x="32956" y="57510"/>
                      <a:pt x="31809" y="56768"/>
                      <a:pt x="42862" y="59532"/>
                    </a:cubicBezTo>
                    <a:cubicBezTo>
                      <a:pt x="56356" y="58738"/>
                      <a:pt x="70230" y="60429"/>
                      <a:pt x="83343" y="57150"/>
                    </a:cubicBezTo>
                    <a:cubicBezTo>
                      <a:pt x="87193" y="56187"/>
                      <a:pt x="87521" y="50262"/>
                      <a:pt x="90487" y="47625"/>
                    </a:cubicBezTo>
                    <a:cubicBezTo>
                      <a:pt x="94765" y="43822"/>
                      <a:pt x="100196" y="41534"/>
                      <a:pt x="104775" y="38100"/>
                    </a:cubicBezTo>
                    <a:cubicBezTo>
                      <a:pt x="107950" y="35719"/>
                      <a:pt x="111313" y="33570"/>
                      <a:pt x="114300" y="30957"/>
                    </a:cubicBezTo>
                    <a:cubicBezTo>
                      <a:pt x="117679" y="28000"/>
                      <a:pt x="120233" y="24126"/>
                      <a:pt x="123825" y="21432"/>
                    </a:cubicBezTo>
                    <a:cubicBezTo>
                      <a:pt x="126665" y="19302"/>
                      <a:pt x="130306" y="18495"/>
                      <a:pt x="133350" y="16669"/>
                    </a:cubicBezTo>
                    <a:cubicBezTo>
                      <a:pt x="143123" y="10805"/>
                      <a:pt x="148478" y="6513"/>
                      <a:pt x="157162" y="0"/>
                    </a:cubicBezTo>
                    <a:cubicBezTo>
                      <a:pt x="164306" y="794"/>
                      <a:pt x="171774" y="109"/>
                      <a:pt x="178593" y="2382"/>
                    </a:cubicBezTo>
                    <a:cubicBezTo>
                      <a:pt x="184023" y="4192"/>
                      <a:pt x="187856" y="9166"/>
                      <a:pt x="192881" y="11907"/>
                    </a:cubicBezTo>
                    <a:cubicBezTo>
                      <a:pt x="211672" y="22156"/>
                      <a:pt x="202269" y="9389"/>
                      <a:pt x="223837" y="30957"/>
                    </a:cubicBezTo>
                    <a:cubicBezTo>
                      <a:pt x="227806" y="34926"/>
                      <a:pt x="230801" y="40202"/>
                      <a:pt x="235743" y="42863"/>
                    </a:cubicBezTo>
                    <a:cubicBezTo>
                      <a:pt x="241506" y="45966"/>
                      <a:pt x="254793" y="47625"/>
                      <a:pt x="254793" y="47625"/>
                    </a:cubicBezTo>
                    <a:cubicBezTo>
                      <a:pt x="259192" y="47136"/>
                      <a:pt x="276224" y="46760"/>
                      <a:pt x="283368" y="42863"/>
                    </a:cubicBezTo>
                    <a:cubicBezTo>
                      <a:pt x="289942" y="39277"/>
                      <a:pt x="295891" y="34628"/>
                      <a:pt x="302418" y="30957"/>
                    </a:cubicBezTo>
                    <a:cubicBezTo>
                      <a:pt x="308606" y="27476"/>
                      <a:pt x="314733" y="23677"/>
                      <a:pt x="321468" y="21432"/>
                    </a:cubicBezTo>
                    <a:lnTo>
                      <a:pt x="335756" y="16669"/>
                    </a:lnTo>
                    <a:cubicBezTo>
                      <a:pt x="337343" y="19050"/>
                      <a:pt x="338686" y="21614"/>
                      <a:pt x="340518" y="23813"/>
                    </a:cubicBezTo>
                    <a:cubicBezTo>
                      <a:pt x="344820" y="28976"/>
                      <a:pt x="354745" y="37266"/>
                      <a:pt x="359568" y="40482"/>
                    </a:cubicBezTo>
                    <a:cubicBezTo>
                      <a:pt x="362522" y="42451"/>
                      <a:pt x="365990" y="43520"/>
                      <a:pt x="369093" y="45244"/>
                    </a:cubicBezTo>
                    <a:cubicBezTo>
                      <a:pt x="373139" y="47492"/>
                      <a:pt x="376405" y="51831"/>
                      <a:pt x="381000" y="52388"/>
                    </a:cubicBezTo>
                    <a:cubicBezTo>
                      <a:pt x="403078" y="55064"/>
                      <a:pt x="425450" y="53975"/>
                      <a:pt x="447675" y="54769"/>
                    </a:cubicBezTo>
                    <a:cubicBezTo>
                      <a:pt x="450850" y="56357"/>
                      <a:pt x="453800" y="58512"/>
                      <a:pt x="457200" y="59532"/>
                    </a:cubicBezTo>
                    <a:cubicBezTo>
                      <a:pt x="461824" y="60919"/>
                      <a:pt x="467004" y="60120"/>
                      <a:pt x="471487" y="61913"/>
                    </a:cubicBezTo>
                    <a:cubicBezTo>
                      <a:pt x="475172" y="63387"/>
                      <a:pt x="477462" y="67282"/>
                      <a:pt x="481012" y="69057"/>
                    </a:cubicBezTo>
                    <a:cubicBezTo>
                      <a:pt x="483939" y="70521"/>
                      <a:pt x="487473" y="70289"/>
                      <a:pt x="490537" y="71438"/>
                    </a:cubicBezTo>
                    <a:cubicBezTo>
                      <a:pt x="493861" y="72684"/>
                      <a:pt x="496818" y="74758"/>
                      <a:pt x="500062" y="76200"/>
                    </a:cubicBezTo>
                    <a:cubicBezTo>
                      <a:pt x="503968" y="77936"/>
                      <a:pt x="507999" y="79375"/>
                      <a:pt x="511968" y="80963"/>
                    </a:cubicBezTo>
                    <a:cubicBezTo>
                      <a:pt x="630910" y="75557"/>
                      <a:pt x="487096" y="80963"/>
                      <a:pt x="688181" y="80963"/>
                    </a:cubicBezTo>
                    <a:cubicBezTo>
                      <a:pt x="733432" y="80963"/>
                      <a:pt x="778668" y="79376"/>
                      <a:pt x="823912" y="78582"/>
                    </a:cubicBezTo>
                    <a:cubicBezTo>
                      <a:pt x="842089" y="74036"/>
                      <a:pt x="824745" y="79356"/>
                      <a:pt x="845343" y="69057"/>
                    </a:cubicBezTo>
                    <a:cubicBezTo>
                      <a:pt x="856282" y="63588"/>
                      <a:pt x="856120" y="66427"/>
                      <a:pt x="864393" y="59532"/>
                    </a:cubicBezTo>
                    <a:cubicBezTo>
                      <a:pt x="882730" y="44251"/>
                      <a:pt x="860943" y="59451"/>
                      <a:pt x="878681" y="47625"/>
                    </a:cubicBezTo>
                    <a:cubicBezTo>
                      <a:pt x="880268" y="45244"/>
                      <a:pt x="880802" y="41583"/>
                      <a:pt x="883443" y="40482"/>
                    </a:cubicBezTo>
                    <a:cubicBezTo>
                      <a:pt x="891183" y="37257"/>
                      <a:pt x="916891" y="34515"/>
                      <a:pt x="926306" y="33338"/>
                    </a:cubicBezTo>
                    <a:cubicBezTo>
                      <a:pt x="938212" y="34132"/>
                      <a:pt x="950255" y="33757"/>
                      <a:pt x="962025" y="35719"/>
                    </a:cubicBezTo>
                    <a:cubicBezTo>
                      <a:pt x="964848" y="36189"/>
                      <a:pt x="966308" y="40368"/>
                      <a:pt x="969168" y="40482"/>
                    </a:cubicBezTo>
                    <a:cubicBezTo>
                      <a:pt x="1026278" y="42766"/>
                      <a:pt x="1083468" y="42069"/>
                      <a:pt x="1140618" y="42863"/>
                    </a:cubicBezTo>
                    <a:cubicBezTo>
                      <a:pt x="1145381" y="43657"/>
                      <a:pt x="1150185" y="44232"/>
                      <a:pt x="1154906" y="45244"/>
                    </a:cubicBezTo>
                    <a:cubicBezTo>
                      <a:pt x="1161306" y="46615"/>
                      <a:pt x="1167500" y="48931"/>
                      <a:pt x="1173956" y="50007"/>
                    </a:cubicBezTo>
                    <a:cubicBezTo>
                      <a:pt x="1186581" y="52111"/>
                      <a:pt x="1199431" y="52665"/>
                      <a:pt x="1212056" y="54769"/>
                    </a:cubicBezTo>
                    <a:lnTo>
                      <a:pt x="1226343" y="57150"/>
                    </a:lnTo>
                    <a:lnTo>
                      <a:pt x="1276350" y="64294"/>
                    </a:lnTo>
                    <a:cubicBezTo>
                      <a:pt x="1323764" y="62812"/>
                      <a:pt x="1337467" y="64401"/>
                      <a:pt x="1373981" y="59532"/>
                    </a:cubicBezTo>
                    <a:cubicBezTo>
                      <a:pt x="1377522" y="59060"/>
                      <a:pt x="1395890" y="55938"/>
                      <a:pt x="1400175" y="54769"/>
                    </a:cubicBezTo>
                    <a:cubicBezTo>
                      <a:pt x="1405018" y="53448"/>
                      <a:pt x="1409700" y="51594"/>
                      <a:pt x="1414462" y="50007"/>
                    </a:cubicBezTo>
                    <a:lnTo>
                      <a:pt x="1421606" y="47625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</p:grpSp>
      </p:grpSp>
      <p:grpSp>
        <p:nvGrpSpPr>
          <p:cNvPr id="125" name="Gruppieren 212">
            <a:extLst>
              <a:ext uri="{FF2B5EF4-FFF2-40B4-BE49-F238E27FC236}">
                <a16:creationId xmlns:a16="http://schemas.microsoft.com/office/drawing/2014/main" id="{A1783FE7-30E6-4A73-4B1E-FE8078A9494F}"/>
              </a:ext>
            </a:extLst>
          </p:cNvPr>
          <p:cNvGrpSpPr/>
          <p:nvPr/>
        </p:nvGrpSpPr>
        <p:grpSpPr>
          <a:xfrm>
            <a:off x="5522073" y="1440526"/>
            <a:ext cx="1692000" cy="2001789"/>
            <a:chOff x="7681991" y="1440526"/>
            <a:chExt cx="1692000" cy="2001789"/>
          </a:xfrm>
        </p:grpSpPr>
        <p:sp>
          <p:nvSpPr>
            <p:cNvPr id="126" name="Rechteck: obere Ecken abgeschnitten 33">
              <a:extLst>
                <a:ext uri="{FF2B5EF4-FFF2-40B4-BE49-F238E27FC236}">
                  <a16:creationId xmlns:a16="http://schemas.microsoft.com/office/drawing/2014/main" id="{EEE04F88-F63C-674C-B55D-D4A6A2E04262}"/>
                </a:ext>
              </a:extLst>
            </p:cNvPr>
            <p:cNvSpPr/>
            <p:nvPr/>
          </p:nvSpPr>
          <p:spPr>
            <a:xfrm>
              <a:off x="7681991" y="1440526"/>
              <a:ext cx="1692000" cy="2001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Issues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Grafik 163">
              <a:extLst>
                <a:ext uri="{FF2B5EF4-FFF2-40B4-BE49-F238E27FC236}">
                  <a16:creationId xmlns:a16="http://schemas.microsoft.com/office/drawing/2014/main" id="{333A8EF5-E061-9DD0-FFC0-81AF6D16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5257" y="2224413"/>
              <a:ext cx="421813" cy="433796"/>
            </a:xfrm>
            <a:prstGeom prst="rect">
              <a:avLst/>
            </a:prstGeom>
          </p:spPr>
        </p:pic>
      </p:grpSp>
      <p:grpSp>
        <p:nvGrpSpPr>
          <p:cNvPr id="128" name="Gruppieren 209">
            <a:extLst>
              <a:ext uri="{FF2B5EF4-FFF2-40B4-BE49-F238E27FC236}">
                <a16:creationId xmlns:a16="http://schemas.microsoft.com/office/drawing/2014/main" id="{2D22765C-7AC0-8B6E-0458-B243DD0DD485}"/>
              </a:ext>
            </a:extLst>
          </p:cNvPr>
          <p:cNvGrpSpPr/>
          <p:nvPr/>
        </p:nvGrpSpPr>
        <p:grpSpPr>
          <a:xfrm>
            <a:off x="5522073" y="4031726"/>
            <a:ext cx="1692000" cy="2020176"/>
            <a:chOff x="7681991" y="4031726"/>
            <a:chExt cx="1692000" cy="2020176"/>
          </a:xfrm>
        </p:grpSpPr>
        <p:sp>
          <p:nvSpPr>
            <p:cNvPr id="129" name="Rechteck 5">
              <a:extLst>
                <a:ext uri="{FF2B5EF4-FFF2-40B4-BE49-F238E27FC236}">
                  <a16:creationId xmlns:a16="http://schemas.microsoft.com/office/drawing/2014/main" id="{A0A31748-6463-8E74-8F52-88E05FB280CF}"/>
                </a:ext>
              </a:extLst>
            </p:cNvPr>
            <p:cNvSpPr/>
            <p:nvPr/>
          </p:nvSpPr>
          <p:spPr>
            <a:xfrm>
              <a:off x="7681991" y="4031726"/>
              <a:ext cx="1692000" cy="2020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Code</a:t>
              </a:r>
              <a:endParaRPr lang="de-DE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30" name="Gruppieren 174">
              <a:extLst>
                <a:ext uri="{FF2B5EF4-FFF2-40B4-BE49-F238E27FC236}">
                  <a16:creationId xmlns:a16="http://schemas.microsoft.com/office/drawing/2014/main" id="{34C09B55-98E7-9BB5-3421-1FA7B1EBE31B}"/>
                </a:ext>
              </a:extLst>
            </p:cNvPr>
            <p:cNvGrpSpPr/>
            <p:nvPr/>
          </p:nvGrpSpPr>
          <p:grpSpPr>
            <a:xfrm>
              <a:off x="7982981" y="4309611"/>
              <a:ext cx="1106191" cy="1572208"/>
              <a:chOff x="8032409" y="4321968"/>
              <a:chExt cx="1106191" cy="1572208"/>
            </a:xfrm>
          </p:grpSpPr>
          <p:grpSp>
            <p:nvGrpSpPr>
              <p:cNvPr id="131" name="Gruppieren 175">
                <a:extLst>
                  <a:ext uri="{FF2B5EF4-FFF2-40B4-BE49-F238E27FC236}">
                    <a16:creationId xmlns:a16="http://schemas.microsoft.com/office/drawing/2014/main" id="{DCE80BCA-9889-DD99-C924-F57DC7D3EE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34034" y="4321968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8" name="Rechteck 182">
                  <a:extLst>
                    <a:ext uri="{FF2B5EF4-FFF2-40B4-BE49-F238E27FC236}">
                      <a16:creationId xmlns:a16="http://schemas.microsoft.com/office/drawing/2014/main" id="{4EDECFA3-D572-BD47-5E9A-3DBECD28CC8A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extfeld 183">
                  <a:extLst>
                    <a:ext uri="{FF2B5EF4-FFF2-40B4-BE49-F238E27FC236}">
                      <a16:creationId xmlns:a16="http://schemas.microsoft.com/office/drawing/2014/main" id="{FA058F63-29D7-8F9C-1E73-B782743C4D0B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1441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network</a:t>
                  </a:r>
                </a:p>
                <a:p>
                  <a:r>
                    <a:rPr lang="en-US" sz="600" dirty="0"/>
                    <a:t>class Consensus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endParaRPr lang="de-DE" sz="600" dirty="0"/>
                </a:p>
              </p:txBody>
            </p:sp>
          </p:grpSp>
          <p:grpSp>
            <p:nvGrpSpPr>
              <p:cNvPr id="132" name="Gruppieren 176">
                <a:extLst>
                  <a:ext uri="{FF2B5EF4-FFF2-40B4-BE49-F238E27FC236}">
                    <a16:creationId xmlns:a16="http://schemas.microsoft.com/office/drawing/2014/main" id="{265673D0-E41E-B2A7-E71E-4FF92201C3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30022" y="4413456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6" name="Rechteck 180">
                  <a:extLst>
                    <a:ext uri="{FF2B5EF4-FFF2-40B4-BE49-F238E27FC236}">
                      <a16:creationId xmlns:a16="http://schemas.microsoft.com/office/drawing/2014/main" id="{CF59ECA5-C134-A543-0E77-9B714FB729DD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Textfeld 181">
                  <a:extLst>
                    <a:ext uri="{FF2B5EF4-FFF2-40B4-BE49-F238E27FC236}">
                      <a16:creationId xmlns:a16="http://schemas.microsoft.com/office/drawing/2014/main" id="{CC95BE0D-0A7E-57B2-AE24-22D681F9A379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1441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security</a:t>
                  </a:r>
                </a:p>
                <a:p>
                  <a:r>
                    <a:rPr lang="en-US" sz="600" dirty="0"/>
                    <a:t>class Encryption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endParaRPr lang="de-DE" sz="600" dirty="0"/>
                </a:p>
              </p:txBody>
            </p:sp>
          </p:grpSp>
          <p:grpSp>
            <p:nvGrpSpPr>
              <p:cNvPr id="133" name="Gruppieren 177">
                <a:extLst>
                  <a:ext uri="{FF2B5EF4-FFF2-40B4-BE49-F238E27FC236}">
                    <a16:creationId xmlns:a16="http://schemas.microsoft.com/office/drawing/2014/main" id="{DBE12D9A-4E83-265B-B131-EB5C29B388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32409" y="4509181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4" name="Rechteck 178">
                  <a:extLst>
                    <a:ext uri="{FF2B5EF4-FFF2-40B4-BE49-F238E27FC236}">
                      <a16:creationId xmlns:a16="http://schemas.microsoft.com/office/drawing/2014/main" id="{9E505686-4E7C-C0B9-53C2-AB50B862868A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extfeld 179">
                  <a:extLst>
                    <a:ext uri="{FF2B5EF4-FFF2-40B4-BE49-F238E27FC236}">
                      <a16:creationId xmlns:a16="http://schemas.microsoft.com/office/drawing/2014/main" id="{75811AAB-54A6-F084-D12D-08861231CE40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2703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service</a:t>
                  </a:r>
                </a:p>
                <a:p>
                  <a:r>
                    <a:rPr lang="en-US" sz="600" dirty="0"/>
                    <a:t>class Controller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r>
                    <a:rPr lang="en-US" sz="600" dirty="0"/>
                    <a:t>package </a:t>
                  </a:r>
                  <a:r>
                    <a:rPr lang="en-US" sz="600" dirty="0" err="1"/>
                    <a:t>dataaccess</a:t>
                  </a:r>
                  <a:endParaRPr lang="en-US" sz="600" dirty="0"/>
                </a:p>
                <a:p>
                  <a:r>
                    <a:rPr lang="en-US" sz="600" dirty="0"/>
                    <a:t>class Products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r>
                    <a:rPr lang="en-US" sz="600" dirty="0"/>
                    <a:t>class Users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de-DE" sz="600" dirty="0"/>
                </a:p>
              </p:txBody>
            </p:sp>
          </p:grpSp>
        </p:grpSp>
      </p:grpSp>
      <p:grpSp>
        <p:nvGrpSpPr>
          <p:cNvPr id="140" name="Gruppieren 213">
            <a:extLst>
              <a:ext uri="{FF2B5EF4-FFF2-40B4-BE49-F238E27FC236}">
                <a16:creationId xmlns:a16="http://schemas.microsoft.com/office/drawing/2014/main" id="{7DDFDD08-C756-AA6A-E238-57C523CD644A}"/>
              </a:ext>
            </a:extLst>
          </p:cNvPr>
          <p:cNvGrpSpPr/>
          <p:nvPr/>
        </p:nvGrpSpPr>
        <p:grpSpPr>
          <a:xfrm>
            <a:off x="3170799" y="1440823"/>
            <a:ext cx="1692000" cy="2001789"/>
            <a:chOff x="5330717" y="1440823"/>
            <a:chExt cx="1692000" cy="2001789"/>
          </a:xfrm>
        </p:grpSpPr>
        <p:sp>
          <p:nvSpPr>
            <p:cNvPr id="141" name="Rechteck: obere Ecken abgeschnitten 34">
              <a:extLst>
                <a:ext uri="{FF2B5EF4-FFF2-40B4-BE49-F238E27FC236}">
                  <a16:creationId xmlns:a16="http://schemas.microsoft.com/office/drawing/2014/main" id="{BD2D4FDB-8CDA-7A01-0DAA-4602D32AFA68}"/>
                </a:ext>
              </a:extLst>
            </p:cNvPr>
            <p:cNvSpPr/>
            <p:nvPr/>
          </p:nvSpPr>
          <p:spPr>
            <a:xfrm>
              <a:off x="5330717" y="1440823"/>
              <a:ext cx="1692000" cy="2001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Design</a:t>
              </a:r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8A0D7737-01CC-81B3-0887-4B98939E5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064" y="2074858"/>
              <a:ext cx="1583697" cy="7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65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26F-EAAD-4D9E-05C8-92509CD5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makes Trace Links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DD48-428D-27C1-2B53-108AA22D8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sz="1800" dirty="0"/>
              <a:t>Multitude of different artifacts</a:t>
            </a:r>
          </a:p>
          <a:p>
            <a:pPr lvl="1"/>
            <a:r>
              <a:rPr lang="en-DE" sz="1800" dirty="0"/>
              <a:t>Typical TLR tasks:</a:t>
            </a:r>
          </a:p>
          <a:p>
            <a:pPr lvl="3"/>
            <a:r>
              <a:rPr lang="en-DE" sz="1800" dirty="0">
                <a:solidFill>
                  <a:srgbClr val="7030A0"/>
                </a:solidFill>
              </a:rPr>
              <a:t>Requirements</a:t>
            </a:r>
            <a:r>
              <a:rPr lang="en-DE" sz="1800" dirty="0"/>
              <a:t> to </a:t>
            </a:r>
            <a:r>
              <a:rPr lang="en-DE" sz="1800" dirty="0">
                <a:solidFill>
                  <a:srgbClr val="000000"/>
                </a:solidFill>
              </a:rPr>
              <a:t>Code</a:t>
            </a:r>
          </a:p>
          <a:p>
            <a:pPr lvl="3"/>
            <a:r>
              <a:rPr lang="en-DE" sz="1800" dirty="0">
                <a:solidFill>
                  <a:srgbClr val="DF9B1B"/>
                </a:solidFill>
              </a:rPr>
              <a:t>Documentation</a:t>
            </a:r>
            <a:r>
              <a:rPr lang="en-DE" sz="1800" dirty="0"/>
              <a:t> to </a:t>
            </a:r>
            <a:r>
              <a:rPr lang="en-DE" sz="1800" dirty="0">
                <a:solidFill>
                  <a:srgbClr val="000000"/>
                </a:solidFill>
              </a:rPr>
              <a:t>Code</a:t>
            </a:r>
          </a:p>
          <a:p>
            <a:pPr lvl="3"/>
            <a:r>
              <a:rPr lang="en-DE" sz="1800" dirty="0"/>
              <a:t>…</a:t>
            </a:r>
          </a:p>
          <a:p>
            <a:pPr marL="555750" lvl="1" indent="-285750"/>
            <a:endParaRPr lang="en-DE" sz="1800" dirty="0"/>
          </a:p>
          <a:p>
            <a:pPr lvl="1"/>
            <a:r>
              <a:rPr lang="en-DE" sz="1800" dirty="0"/>
              <a:t>Many specialized approaches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5997-7C39-2B50-29FD-824AD6BCD3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7D21-81F0-BF61-BFB8-B4B7F51219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D3181CF-C814-AF17-950D-AA2B95A26B05}"/>
              </a:ext>
            </a:extLst>
          </p:cNvPr>
          <p:cNvSpPr/>
          <p:nvPr/>
        </p:nvSpPr>
        <p:spPr>
          <a:xfrm>
            <a:off x="4914834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Requirements to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AA6C-9B28-0328-F663-C3E10A5264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4F03D6C-B788-4F97-5C2B-F7270CF469D9}"/>
              </a:ext>
            </a:extLst>
          </p:cNvPr>
          <p:cNvSpPr/>
          <p:nvPr/>
        </p:nvSpPr>
        <p:spPr>
          <a:xfrm>
            <a:off x="5931945" y="3496099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 flip="none" rotWithShape="1">
            <a:gsLst>
              <a:gs pos="15000">
                <a:srgbClr val="000000"/>
              </a:gs>
              <a:gs pos="85000">
                <a:srgbClr val="7030A0"/>
              </a:gs>
            </a:gsLst>
            <a:lin ang="162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Requirements to </a:t>
            </a:r>
            <a:br>
              <a:rPr lang="en-GB" kern="1200" dirty="0"/>
            </a:br>
            <a:r>
              <a:rPr lang="en-GB" kern="1200" dirty="0"/>
              <a:t>Code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AB0CF1-FC99-2817-08C5-5E42C54838A2}"/>
              </a:ext>
            </a:extLst>
          </p:cNvPr>
          <p:cNvSpPr/>
          <p:nvPr/>
        </p:nvSpPr>
        <p:spPr>
          <a:xfrm>
            <a:off x="7974338" y="3501208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85000">
                <a:schemeClr val="accent2">
                  <a:lumMod val="90000"/>
                  <a:lumOff val="10000"/>
                </a:schemeClr>
              </a:gs>
              <a:gs pos="15000">
                <a:srgbClr val="000000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4" tIns="113926" rIns="99114" bIns="113923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Model </a:t>
            </a:r>
            <a:br>
              <a:rPr lang="en-GB" dirty="0"/>
            </a:br>
            <a:r>
              <a:rPr lang="en-GB" dirty="0"/>
              <a:t>to </a:t>
            </a:r>
            <a:br>
              <a:rPr lang="en-GB" dirty="0"/>
            </a:br>
            <a:r>
              <a:rPr lang="en-GB" dirty="0"/>
              <a:t>Code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2A4B644-F171-0BBA-8E22-AD4DB5DAB02C}"/>
              </a:ext>
            </a:extLst>
          </p:cNvPr>
          <p:cNvSpPr/>
          <p:nvPr/>
        </p:nvSpPr>
        <p:spPr>
          <a:xfrm>
            <a:off x="6953530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15000">
                <a:schemeClr val="accent1">
                  <a:lumMod val="75000"/>
                </a:schemeClr>
              </a:gs>
              <a:gs pos="85000">
                <a:srgbClr val="DF9B1B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Documentation to </a:t>
            </a:r>
            <a:br>
              <a:rPr lang="en-GB" kern="1200" dirty="0"/>
            </a:br>
            <a:r>
              <a:rPr lang="en-GB" kern="1200" dirty="0"/>
              <a:t>Model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1BF0565-8BE7-28E9-FE72-8A517757BC53}"/>
              </a:ext>
            </a:extLst>
          </p:cNvPr>
          <p:cNvSpPr/>
          <p:nvPr/>
        </p:nvSpPr>
        <p:spPr>
          <a:xfrm>
            <a:off x="10000334" y="3496099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114" tIns="113926" rIns="99114" bIns="113923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B3D5608-CB0B-ACC3-8E45-E68A553EA205}"/>
              </a:ext>
            </a:extLst>
          </p:cNvPr>
          <p:cNvSpPr/>
          <p:nvPr/>
        </p:nvSpPr>
        <p:spPr>
          <a:xfrm>
            <a:off x="8979526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15000">
                <a:srgbClr val="000000"/>
              </a:gs>
              <a:gs pos="85000">
                <a:srgbClr val="DF9B1B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Documentation to </a:t>
            </a:r>
            <a:br>
              <a:rPr lang="en-GB" kern="1200" dirty="0"/>
            </a:br>
            <a:r>
              <a:rPr lang="en-GB" kern="12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105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22" grpId="0" animBg="1"/>
      <p:bldP spid="19" grpId="0" animBg="1"/>
      <p:bldP spid="21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8A1BB-B64E-93CE-3C0F-164E8177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F9CF92AE-7D8C-FDD6-6FD6-34370474C0DB}"/>
              </a:ext>
            </a:extLst>
          </p:cNvPr>
          <p:cNvSpPr/>
          <p:nvPr/>
        </p:nvSpPr>
        <p:spPr>
          <a:xfrm>
            <a:off x="4914834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Requirements to Requirements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60EAAC4-1E72-1A03-2E85-F783EFE003CA}"/>
              </a:ext>
            </a:extLst>
          </p:cNvPr>
          <p:cNvSpPr/>
          <p:nvPr/>
        </p:nvSpPr>
        <p:spPr>
          <a:xfrm>
            <a:off x="5931945" y="3496099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 flip="none" rotWithShape="1">
            <a:gsLst>
              <a:gs pos="15000">
                <a:srgbClr val="000000"/>
              </a:gs>
              <a:gs pos="85000">
                <a:srgbClr val="7030A0"/>
              </a:gs>
            </a:gsLst>
            <a:lin ang="162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Requirements to </a:t>
            </a:r>
            <a:br>
              <a:rPr lang="en-GB" kern="1200" dirty="0"/>
            </a:br>
            <a:r>
              <a:rPr lang="en-GB" kern="1200" dirty="0"/>
              <a:t>Code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99D7D14-453E-7F79-3822-FC439D35801B}"/>
              </a:ext>
            </a:extLst>
          </p:cNvPr>
          <p:cNvSpPr/>
          <p:nvPr/>
        </p:nvSpPr>
        <p:spPr>
          <a:xfrm>
            <a:off x="7974338" y="3501208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85000">
                <a:schemeClr val="accent2">
                  <a:lumMod val="90000"/>
                  <a:lumOff val="10000"/>
                </a:schemeClr>
              </a:gs>
              <a:gs pos="15000">
                <a:srgbClr val="000000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4" tIns="113926" rIns="99114" bIns="113923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Model </a:t>
            </a:r>
            <a:br>
              <a:rPr lang="en-GB" dirty="0"/>
            </a:br>
            <a:r>
              <a:rPr lang="en-GB" dirty="0"/>
              <a:t>to </a:t>
            </a:r>
            <a:br>
              <a:rPr lang="en-GB" dirty="0"/>
            </a:br>
            <a:r>
              <a:rPr lang="en-GB" dirty="0"/>
              <a:t>Code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18686F-D8EF-4F46-C1B6-368A5FC76D21}"/>
              </a:ext>
            </a:extLst>
          </p:cNvPr>
          <p:cNvSpPr/>
          <p:nvPr/>
        </p:nvSpPr>
        <p:spPr>
          <a:xfrm>
            <a:off x="6953530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15000">
                <a:schemeClr val="accent1">
                  <a:lumMod val="75000"/>
                </a:schemeClr>
              </a:gs>
              <a:gs pos="85000">
                <a:srgbClr val="DF9B1B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Documentation to </a:t>
            </a:r>
            <a:br>
              <a:rPr lang="en-GB" kern="1200" dirty="0"/>
            </a:br>
            <a:r>
              <a:rPr lang="en-GB" kern="1200" dirty="0"/>
              <a:t>Model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AD5E92F-1509-1490-17D9-560AD491C9B7}"/>
              </a:ext>
            </a:extLst>
          </p:cNvPr>
          <p:cNvSpPr/>
          <p:nvPr/>
        </p:nvSpPr>
        <p:spPr>
          <a:xfrm>
            <a:off x="10000334" y="3496099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9114" tIns="113926" rIns="99114" bIns="113923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…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8D89EB9-1E26-BC02-6F91-0DD35263F6B8}"/>
              </a:ext>
            </a:extLst>
          </p:cNvPr>
          <p:cNvSpPr/>
          <p:nvPr/>
        </p:nvSpPr>
        <p:spPr>
          <a:xfrm>
            <a:off x="8979526" y="1909056"/>
            <a:ext cx="1800000" cy="1800000"/>
          </a:xfrm>
          <a:custGeom>
            <a:avLst/>
            <a:gdLst>
              <a:gd name="connsiteX0" fmla="*/ 0 w 731066"/>
              <a:gd name="connsiteY0" fmla="*/ 318014 h 636028"/>
              <a:gd name="connsiteX1" fmla="*/ 159007 w 731066"/>
              <a:gd name="connsiteY1" fmla="*/ 0 h 636028"/>
              <a:gd name="connsiteX2" fmla="*/ 572059 w 731066"/>
              <a:gd name="connsiteY2" fmla="*/ 0 h 636028"/>
              <a:gd name="connsiteX3" fmla="*/ 731066 w 731066"/>
              <a:gd name="connsiteY3" fmla="*/ 318014 h 636028"/>
              <a:gd name="connsiteX4" fmla="*/ 572059 w 731066"/>
              <a:gd name="connsiteY4" fmla="*/ 636028 h 636028"/>
              <a:gd name="connsiteX5" fmla="*/ 159007 w 731066"/>
              <a:gd name="connsiteY5" fmla="*/ 636028 h 636028"/>
              <a:gd name="connsiteX6" fmla="*/ 0 w 731066"/>
              <a:gd name="connsiteY6" fmla="*/ 318014 h 6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066" h="636028">
                <a:moveTo>
                  <a:pt x="365533" y="0"/>
                </a:moveTo>
                <a:lnTo>
                  <a:pt x="731066" y="138336"/>
                </a:lnTo>
                <a:lnTo>
                  <a:pt x="731066" y="497692"/>
                </a:lnTo>
                <a:lnTo>
                  <a:pt x="365533" y="636028"/>
                </a:lnTo>
                <a:lnTo>
                  <a:pt x="0" y="497692"/>
                </a:lnTo>
                <a:lnTo>
                  <a:pt x="0" y="138336"/>
                </a:lnTo>
                <a:lnTo>
                  <a:pt x="365533" y="0"/>
                </a:lnTo>
                <a:close/>
              </a:path>
            </a:pathLst>
          </a:custGeom>
          <a:gradFill>
            <a:gsLst>
              <a:gs pos="15000">
                <a:srgbClr val="000000"/>
              </a:gs>
              <a:gs pos="85000">
                <a:srgbClr val="DF9B1B"/>
              </a:gs>
            </a:gsLst>
            <a:lin ang="162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64" tIns="132976" rIns="118164" bIns="13297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Documentation to </a:t>
            </a:r>
            <a:br>
              <a:rPr lang="en-GB" kern="1200" dirty="0"/>
            </a:br>
            <a:r>
              <a:rPr lang="en-GB" kern="1200" dirty="0"/>
              <a:t>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4921C-FB0C-C3C5-84EB-8551E9E8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makes Trace Links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5B91-9E96-86BC-F47D-976E17F06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sz="1800" dirty="0"/>
              <a:t>Multitude of different artifacts</a:t>
            </a:r>
          </a:p>
          <a:p>
            <a:pPr lvl="1"/>
            <a:r>
              <a:rPr lang="en-DE" sz="1800" dirty="0"/>
              <a:t>Typical TLR tasks:</a:t>
            </a:r>
          </a:p>
          <a:p>
            <a:pPr lvl="3"/>
            <a:r>
              <a:rPr lang="en-DE" sz="1800" dirty="0">
                <a:solidFill>
                  <a:srgbClr val="7030A0"/>
                </a:solidFill>
              </a:rPr>
              <a:t>Requirements</a:t>
            </a:r>
            <a:r>
              <a:rPr lang="en-DE" sz="1800" dirty="0"/>
              <a:t> to </a:t>
            </a:r>
            <a:r>
              <a:rPr lang="en-DE" sz="1800" dirty="0">
                <a:solidFill>
                  <a:srgbClr val="000000"/>
                </a:solidFill>
              </a:rPr>
              <a:t>Code</a:t>
            </a:r>
          </a:p>
          <a:p>
            <a:pPr lvl="3"/>
            <a:r>
              <a:rPr lang="en-DE" sz="1800" dirty="0">
                <a:solidFill>
                  <a:srgbClr val="DF9B1B"/>
                </a:solidFill>
              </a:rPr>
              <a:t>Documentation</a:t>
            </a:r>
            <a:r>
              <a:rPr lang="en-DE" sz="1800" dirty="0"/>
              <a:t> to </a:t>
            </a:r>
            <a:r>
              <a:rPr lang="en-DE" sz="1800" dirty="0">
                <a:solidFill>
                  <a:srgbClr val="000000"/>
                </a:solidFill>
              </a:rPr>
              <a:t>Code</a:t>
            </a:r>
          </a:p>
          <a:p>
            <a:pPr lvl="3"/>
            <a:r>
              <a:rPr lang="en-DE" sz="1800" dirty="0"/>
              <a:t>…</a:t>
            </a:r>
          </a:p>
          <a:p>
            <a:pPr marL="555750" lvl="1" indent="-285750"/>
            <a:endParaRPr lang="en-DE" sz="1800" dirty="0"/>
          </a:p>
          <a:p>
            <a:pPr lvl="1"/>
            <a:r>
              <a:rPr lang="en-DE" sz="1800" dirty="0"/>
              <a:t>Many specialized approaches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0E8F-CBD0-7961-B308-3314644E6C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24/04/2025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A44E-1014-E25F-A79B-73A0CF4DE4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EE58-7C63-A52E-5787-8834B5165E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90A122-2F32-1131-39F9-161D48E411CC}"/>
              </a:ext>
            </a:extLst>
          </p:cNvPr>
          <p:cNvSpPr/>
          <p:nvPr/>
        </p:nvSpPr>
        <p:spPr bwMode="gray">
          <a:xfrm>
            <a:off x="1217459" y="2600908"/>
            <a:ext cx="9757083" cy="165618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2800" b="1" dirty="0">
                <a:solidFill>
                  <a:schemeClr val="bg1"/>
                </a:solidFill>
              </a:rPr>
              <a:t>How does Retrieval-Augmented Generation perform for different TLR tasks?</a:t>
            </a:r>
          </a:p>
        </p:txBody>
      </p:sp>
    </p:spTree>
    <p:extLst>
      <p:ext uri="{BB962C8B-B14F-4D97-AF65-F5344CB8AC3E}">
        <p14:creationId xmlns:p14="http://schemas.microsoft.com/office/powerpoint/2010/main" val="10030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2C10-CD8A-5F92-FE02-CE67F171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6C1E5FEF-1336-7B96-240C-FE29DA0955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2" y="1942909"/>
            <a:ext cx="11579512" cy="4193456"/>
          </a:xfrm>
          <a:prstGeom prst="rect">
            <a:avLst/>
          </a:prstGeom>
        </p:spPr>
      </p:pic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04E3F9D-BAAC-5DB8-6A66-D38DF9F5C5F8}"/>
              </a:ext>
            </a:extLst>
          </p:cNvPr>
          <p:cNvSpPr/>
          <p:nvPr/>
        </p:nvSpPr>
        <p:spPr bwMode="gray">
          <a:xfrm>
            <a:off x="1476053" y="1969740"/>
            <a:ext cx="10366811" cy="179671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44000" tIns="36000" rIns="144000" bIns="144000" rtlCol="0" anchor="t"/>
          <a:lstStyle/>
          <a:p>
            <a:pPr algn="r"/>
            <a:r>
              <a:rPr lang="en-DE" b="1" dirty="0">
                <a:solidFill>
                  <a:srgbClr val="0070C0"/>
                </a:solidFill>
              </a:rPr>
              <a:t>Retrieval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72144-308A-EB85-4122-ED9298D4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LiSSA: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1A15-5C31-A93C-183D-C539A09EF2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AAE922-BC4E-8040-9299-F8993654C630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7A62-73D6-63EC-35D0-7E653DF995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1A52-4522-0255-003E-4703666F6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D22A8-29D4-A37E-ACFF-2FE97B99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16" y="2485693"/>
            <a:ext cx="10967023" cy="2250206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2BE5EA-7D44-FD2F-25A0-EC2699FC72CB}"/>
              </a:ext>
            </a:extLst>
          </p:cNvPr>
          <p:cNvSpPr/>
          <p:nvPr/>
        </p:nvSpPr>
        <p:spPr bwMode="gray">
          <a:xfrm>
            <a:off x="6904646" y="4797152"/>
            <a:ext cx="4938218" cy="133052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44000" tIns="36000" rIns="144000" bIns="144000" rtlCol="0" anchor="t"/>
          <a:lstStyle/>
          <a:p>
            <a:pPr algn="r"/>
            <a:r>
              <a:rPr lang="en-DE" b="1" dirty="0">
                <a:solidFill>
                  <a:srgbClr val="0070C0"/>
                </a:solidFill>
              </a:rPr>
              <a:t>Mapping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C0B71-C959-B4F7-F23D-60457774EE25}"/>
              </a:ext>
            </a:extLst>
          </p:cNvPr>
          <p:cNvGrpSpPr/>
          <p:nvPr/>
        </p:nvGrpSpPr>
        <p:grpSpPr>
          <a:xfrm>
            <a:off x="9192344" y="336722"/>
            <a:ext cx="2524570" cy="1038884"/>
            <a:chOff x="9408368" y="5144422"/>
            <a:chExt cx="2524570" cy="1038884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5C11956-66E3-00E6-2D24-AEE968883928}"/>
                </a:ext>
              </a:extLst>
            </p:cNvPr>
            <p:cNvSpPr/>
            <p:nvPr/>
          </p:nvSpPr>
          <p:spPr bwMode="gray">
            <a:xfrm>
              <a:off x="9408368" y="5607242"/>
              <a:ext cx="1093902" cy="576064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r>
                <a:rPr lang="en-DE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7910BD8-FE67-4EFD-8C95-E4B49F43ABC0}"/>
                </a:ext>
              </a:extLst>
            </p:cNvPr>
            <p:cNvSpPr/>
            <p:nvPr/>
          </p:nvSpPr>
          <p:spPr bwMode="gray">
            <a:xfrm>
              <a:off x="10632504" y="5607242"/>
              <a:ext cx="1300434" cy="57606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r>
                <a:rPr lang="en-DE" b="1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1174B7-C618-FD21-C42F-92588DBF7730}"/>
                </a:ext>
              </a:extLst>
            </p:cNvPr>
            <p:cNvSpPr txBox="1"/>
            <p:nvPr/>
          </p:nvSpPr>
          <p:spPr bwMode="gray">
            <a:xfrm>
              <a:off x="10798224" y="5144422"/>
              <a:ext cx="914400" cy="2494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914347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dirty="0"/>
                <a:t>Dataflow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ECA1E95-436F-2189-8835-4241CB7192AD}"/>
                </a:ext>
              </a:extLst>
            </p:cNvPr>
            <p:cNvCxnSpPr/>
            <p:nvPr/>
          </p:nvCxnSpPr>
          <p:spPr bwMode="gray">
            <a:xfrm>
              <a:off x="9469436" y="5269167"/>
              <a:ext cx="9717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39EA721-312A-EC94-1077-63B8DF78B6EF}"/>
              </a:ext>
            </a:extLst>
          </p:cNvPr>
          <p:cNvSpPr/>
          <p:nvPr/>
        </p:nvSpPr>
        <p:spPr bwMode="gray">
          <a:xfrm>
            <a:off x="263352" y="2190459"/>
            <a:ext cx="1163033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Target Artifact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71B48E0-EE83-1E84-4D71-2C9B951C5A9A}"/>
              </a:ext>
            </a:extLst>
          </p:cNvPr>
          <p:cNvSpPr/>
          <p:nvPr/>
        </p:nvSpPr>
        <p:spPr bwMode="gray">
          <a:xfrm>
            <a:off x="263352" y="2944602"/>
            <a:ext cx="1163033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Source Artifact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1DDF4B3-7618-B18D-C26E-EE7744B966CB}"/>
              </a:ext>
            </a:extLst>
          </p:cNvPr>
          <p:cNvSpPr/>
          <p:nvPr/>
        </p:nvSpPr>
        <p:spPr bwMode="gray">
          <a:xfrm>
            <a:off x="1591163" y="2197661"/>
            <a:ext cx="1972417" cy="561659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>
                <a:solidFill>
                  <a:schemeClr val="bg1"/>
                </a:solidFill>
              </a:rPr>
              <a:t>Target Preprocessing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2993EF1-2063-D663-E41C-348633D6AEFF}"/>
              </a:ext>
            </a:extLst>
          </p:cNvPr>
          <p:cNvSpPr/>
          <p:nvPr/>
        </p:nvSpPr>
        <p:spPr bwMode="gray">
          <a:xfrm>
            <a:off x="1591162" y="2945614"/>
            <a:ext cx="1972417" cy="57404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DE" b="1">
                <a:solidFill>
                  <a:schemeClr val="bg1"/>
                </a:solidFill>
              </a:rPr>
              <a:t>Preprocessing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D433A87-681E-2CDC-E398-800AA82342CF}"/>
              </a:ext>
            </a:extLst>
          </p:cNvPr>
          <p:cNvSpPr/>
          <p:nvPr/>
        </p:nvSpPr>
        <p:spPr bwMode="gray">
          <a:xfrm>
            <a:off x="3719878" y="2190459"/>
            <a:ext cx="1378915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Target Elements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5F96B93-14A7-C145-63D8-CAF842621D82}"/>
              </a:ext>
            </a:extLst>
          </p:cNvPr>
          <p:cNvSpPr/>
          <p:nvPr/>
        </p:nvSpPr>
        <p:spPr bwMode="gray">
          <a:xfrm>
            <a:off x="3714450" y="2944602"/>
            <a:ext cx="1378915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Source Elements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08EF707-CB5B-C3A4-095B-D6492B52CA7A}"/>
              </a:ext>
            </a:extLst>
          </p:cNvPr>
          <p:cNvSpPr/>
          <p:nvPr/>
        </p:nvSpPr>
        <p:spPr bwMode="gray">
          <a:xfrm>
            <a:off x="7130762" y="2190459"/>
            <a:ext cx="2263831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Vector Store</a:t>
            </a:r>
          </a:p>
          <a:p>
            <a:pPr algn="ctr"/>
            <a:r>
              <a:rPr lang="en-DE" b="1" dirty="0">
                <a:solidFill>
                  <a:schemeClr val="bg1"/>
                </a:solidFill>
              </a:rPr>
              <a:t>(Target Elements)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AD37C82-B25A-84B8-9281-CE6E00337BFE}"/>
              </a:ext>
            </a:extLst>
          </p:cNvPr>
          <p:cNvSpPr/>
          <p:nvPr/>
        </p:nvSpPr>
        <p:spPr bwMode="gray">
          <a:xfrm>
            <a:off x="7124723" y="2947410"/>
            <a:ext cx="2263831" cy="570449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Retrieve</a:t>
            </a:r>
            <a:r>
              <a:rPr lang="en-DE" b="1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top-</a:t>
            </a:r>
            <a:r>
              <a:rPr lang="de-DE" b="1" i="1" dirty="0" err="1">
                <a:solidFill>
                  <a:schemeClr val="bg1"/>
                </a:solidFill>
              </a:rPr>
              <a:t>k</a:t>
            </a:r>
            <a:r>
              <a:rPr lang="en-DE" b="1">
                <a:solidFill>
                  <a:schemeClr val="bg1"/>
                </a:solidFill>
              </a:rPr>
              <a:t> elements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452C72E-DC7D-A442-4B53-83571FEAB97D}"/>
              </a:ext>
            </a:extLst>
          </p:cNvPr>
          <p:cNvSpPr/>
          <p:nvPr/>
        </p:nvSpPr>
        <p:spPr bwMode="gray">
          <a:xfrm>
            <a:off x="9568722" y="2944602"/>
            <a:ext cx="2008384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Target Element Candidates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0B45F63-9118-AC57-9077-28AA777C03E3}"/>
              </a:ext>
            </a:extLst>
          </p:cNvPr>
          <p:cNvSpPr/>
          <p:nvPr/>
        </p:nvSpPr>
        <p:spPr bwMode="gray">
          <a:xfrm>
            <a:off x="9586706" y="5317378"/>
            <a:ext cx="1972417" cy="57404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Prompting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7CF7196-1A1F-75F3-4824-988672D65E31}"/>
              </a:ext>
            </a:extLst>
          </p:cNvPr>
          <p:cNvSpPr/>
          <p:nvPr/>
        </p:nvSpPr>
        <p:spPr bwMode="gray">
          <a:xfrm>
            <a:off x="7253118" y="5317378"/>
            <a:ext cx="1972417" cy="57404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Aggregation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AF04A71-0BF2-457D-3170-397E7267F3EE}"/>
              </a:ext>
            </a:extLst>
          </p:cNvPr>
          <p:cNvSpPr/>
          <p:nvPr/>
        </p:nvSpPr>
        <p:spPr bwMode="gray">
          <a:xfrm>
            <a:off x="3452953" y="5316366"/>
            <a:ext cx="1998971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Trace Links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5BE2C7-F724-B889-C39D-F410EA99CA9E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 bwMode="gray">
          <a:xfrm flipH="1">
            <a:off x="5451924" y="5604398"/>
            <a:ext cx="1801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C5D904-8E9B-0DBA-E124-8A83830B514C}"/>
              </a:ext>
            </a:extLst>
          </p:cNvPr>
          <p:cNvCxnSpPr>
            <a:cxnSpLocks/>
            <a:stCxn id="77" idx="1"/>
            <a:endCxn id="78" idx="3"/>
          </p:cNvCxnSpPr>
          <p:nvPr/>
        </p:nvCxnSpPr>
        <p:spPr bwMode="gray">
          <a:xfrm flipH="1">
            <a:off x="9225535" y="5604398"/>
            <a:ext cx="361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93B861F-75E6-2720-59FA-873FEC93EF7A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 bwMode="gray">
          <a:xfrm rot="16200000" flipH="1">
            <a:off x="6590055" y="1334518"/>
            <a:ext cx="1796712" cy="6169007"/>
          </a:xfrm>
          <a:prstGeom prst="bentConnector3">
            <a:avLst>
              <a:gd name="adj1" fmla="val 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42BF20-BEEB-14AD-EA19-26EF0E3B6C64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 bwMode="gray">
          <a:xfrm>
            <a:off x="5093365" y="3232634"/>
            <a:ext cx="20313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AE69B9-E1AB-B6F7-5D18-943C7FD8A867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 bwMode="gray">
          <a:xfrm>
            <a:off x="5098793" y="2478491"/>
            <a:ext cx="2031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1A64F6-4166-29C0-9E8A-0C841F08368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 bwMode="gray">
          <a:xfrm>
            <a:off x="3563580" y="2478491"/>
            <a:ext cx="15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365BC9-6577-9291-0716-F2926CFCC5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 bwMode="gray">
          <a:xfrm>
            <a:off x="3563579" y="3232634"/>
            <a:ext cx="150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86203A7-9C8D-1757-A209-7799CFD5050C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 bwMode="gray">
          <a:xfrm>
            <a:off x="1426385" y="3232634"/>
            <a:ext cx="1647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7F004FA-F5CA-E9C6-1E75-D7E6D9401160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 bwMode="gray">
          <a:xfrm>
            <a:off x="1426385" y="2478491"/>
            <a:ext cx="164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2276CF-5354-6644-915E-57FD1C129482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 bwMode="gray">
          <a:xfrm flipV="1">
            <a:off x="9388554" y="3232634"/>
            <a:ext cx="1801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95897A-F567-8F27-88F7-4C19FBA028C3}"/>
              </a:ext>
            </a:extLst>
          </p:cNvPr>
          <p:cNvSpPr/>
          <p:nvPr/>
        </p:nvSpPr>
        <p:spPr bwMode="gray">
          <a:xfrm>
            <a:off x="5249663" y="2197349"/>
            <a:ext cx="1712875" cy="1330523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Embedding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EFBD78-4393-62F1-13A7-5F9204DBF392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 bwMode="gray">
          <a:xfrm flipH="1">
            <a:off x="8256639" y="2766523"/>
            <a:ext cx="6039" cy="180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E9A49A-12F4-3D59-FA56-C0F5DCFD041F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 bwMode="gray">
          <a:xfrm>
            <a:off x="10572914" y="3520666"/>
            <a:ext cx="1" cy="1796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own Arrow 33">
            <a:extLst>
              <a:ext uri="{FF2B5EF4-FFF2-40B4-BE49-F238E27FC236}">
                <a16:creationId xmlns:a16="http://schemas.microsoft.com/office/drawing/2014/main" id="{0AD2913E-0EB4-D927-D002-60A67FF25D24}"/>
              </a:ext>
            </a:extLst>
          </p:cNvPr>
          <p:cNvSpPr/>
          <p:nvPr/>
        </p:nvSpPr>
        <p:spPr bwMode="gray">
          <a:xfrm>
            <a:off x="9756478" y="3771331"/>
            <a:ext cx="1632871" cy="1030698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DFCCFD-67F6-5B52-001B-78195ECD3552}"/>
              </a:ext>
            </a:extLst>
          </p:cNvPr>
          <p:cNvCxnSpPr>
            <a:cxnSpLocks/>
          </p:cNvCxnSpPr>
          <p:nvPr/>
        </p:nvCxnSpPr>
        <p:spPr bwMode="gray">
          <a:xfrm flipH="1">
            <a:off x="5451924" y="5604398"/>
            <a:ext cx="1452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6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58E79-7CEF-F812-75D0-B1E7B37B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B27A-00AC-986E-2B89-C47F265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C04D-FB56-D807-AC0D-65A3ED1DA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0">
              <a:buNone/>
            </a:pPr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8EF7-320E-FC75-4102-71395D34B8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119399-CBE6-124B-9770-1D2837B82119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E022-D0EF-033A-5383-271D6AE21F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9AD0-EEDA-3F40-2634-0F6A36E13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7682F0-9E00-F4F6-D3EE-82305162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309735"/>
            <a:ext cx="7124328" cy="2580035"/>
          </a:xfrm>
          <a:prstGeom prst="rect">
            <a:avLst/>
          </a:prstGeom>
        </p:spPr>
      </p:pic>
      <p:sp>
        <p:nvSpPr>
          <p:cNvPr id="38" name="Rechteckige Legende 6">
            <a:extLst>
              <a:ext uri="{FF2B5EF4-FFF2-40B4-BE49-F238E27FC236}">
                <a16:creationId xmlns:a16="http://schemas.microsoft.com/office/drawing/2014/main" id="{D7410414-AC29-8A63-2FF2-21D6E8C24086}"/>
              </a:ext>
            </a:extLst>
          </p:cNvPr>
          <p:cNvSpPr/>
          <p:nvPr/>
        </p:nvSpPr>
        <p:spPr bwMode="gray">
          <a:xfrm>
            <a:off x="5159896" y="581026"/>
            <a:ext cx="6093928" cy="2365073"/>
          </a:xfrm>
          <a:prstGeom prst="wedgeRectCallout">
            <a:avLst>
              <a:gd name="adj1" fmla="val -29407"/>
              <a:gd name="adj2" fmla="val 6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Preprocessing</a:t>
            </a: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Extract </a:t>
            </a:r>
            <a:r>
              <a:rPr kumimoji="0" lang="en-DE" sz="2000" b="0" i="1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elements</a:t>
            </a: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from </a:t>
            </a:r>
            <a:r>
              <a:rPr kumimoji="0" lang="en-DE" sz="2000" b="0" i="1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artifacts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preprocessing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 chunking (fixed size)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 method splitting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 element extraction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Sentence splitting</a:t>
            </a:r>
          </a:p>
        </p:txBody>
      </p:sp>
      <p:sp>
        <p:nvSpPr>
          <p:cNvPr id="39" name="Rechteckige Legende 6">
            <a:extLst>
              <a:ext uri="{FF2B5EF4-FFF2-40B4-BE49-F238E27FC236}">
                <a16:creationId xmlns:a16="http://schemas.microsoft.com/office/drawing/2014/main" id="{D7EE136F-92A4-B78F-EDFC-2D66AB6BF0A9}"/>
              </a:ext>
            </a:extLst>
          </p:cNvPr>
          <p:cNvSpPr/>
          <p:nvPr/>
        </p:nvSpPr>
        <p:spPr bwMode="gray">
          <a:xfrm>
            <a:off x="371473" y="2060848"/>
            <a:ext cx="3852319" cy="3997051"/>
          </a:xfrm>
          <a:prstGeom prst="wedgeRectCallout">
            <a:avLst>
              <a:gd name="adj1" fmla="val 168047"/>
              <a:gd name="adj2" fmla="val 2874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tIns="144000" rIns="144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Prompting</a:t>
            </a: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Classify whether elements belong to each other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prompt: </a:t>
            </a:r>
            <a:b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Always classify as ”trace link” → IR baseline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KISS:</a:t>
            </a:r>
            <a:b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Simple Yes/No-classification task (zero shot)</a:t>
            </a:r>
          </a:p>
          <a:p>
            <a:pPr marL="27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968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Chain-of-thought: </a:t>
            </a:r>
            <a:b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 shot prompt + request for reasoning</a:t>
            </a:r>
          </a:p>
          <a:p>
            <a:pPr marL="0" lvl="1" indent="0">
              <a:buNone/>
            </a:pP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50801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4E6E-2C2F-38F6-459A-7DC15C0F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08B4-F4FB-DF28-6431-BBE29B64D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C43D-2397-1026-35F4-CB524A6B0A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CFA517-EB81-B042-A34B-1B7B9C1C2CBD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B58E-BC6D-3B0B-5BA0-98803FCAED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E7E6-4F22-15DF-D1DD-A351459AD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E452306-BD35-F23A-02FC-A3BB8D15C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931551"/>
              </p:ext>
            </p:extLst>
          </p:nvPr>
        </p:nvGraphicFramePr>
        <p:xfrm>
          <a:off x="371472" y="1592262"/>
          <a:ext cx="11557175" cy="468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6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C2A96-7662-DADC-A04F-544008064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B4E5A8-866F-838C-C58A-EF9A43415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32606"/>
              </p:ext>
            </p:extLst>
          </p:nvPr>
        </p:nvGraphicFramePr>
        <p:xfrm>
          <a:off x="1946941" y="5031506"/>
          <a:ext cx="8532839" cy="126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250171A-8388-3CD9-C4F6-BA6094CB4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13637"/>
              </p:ext>
            </p:extLst>
          </p:nvPr>
        </p:nvGraphicFramePr>
        <p:xfrm>
          <a:off x="1092966" y="963121"/>
          <a:ext cx="10240787" cy="39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9A56DB-6D03-5949-87A4-110A92E8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Requirements to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5FC7-4416-A6A6-13E6-31ED8CDD08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AB004B-46DA-5E4E-8521-CF4954AD263F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35EA-2EE6-2AD7-F582-70CE77DDE1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7D18-B333-5275-D021-9F306866D1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8CD1F-C0B5-0A96-33BF-461707874962}"/>
              </a:ext>
            </a:extLst>
          </p:cNvPr>
          <p:cNvSpPr/>
          <p:nvPr/>
        </p:nvSpPr>
        <p:spPr bwMode="gray">
          <a:xfrm>
            <a:off x="4871864" y="4580558"/>
            <a:ext cx="5616624" cy="360610"/>
          </a:xfrm>
          <a:prstGeom prst="rect">
            <a:avLst/>
          </a:prstGeom>
          <a:noFill/>
          <a:ln w="19050">
            <a:solidFill>
              <a:srgbClr val="D300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1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2DA-29B2-E976-485A-04664654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Documentation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3E05-D1BE-4669-726F-FE9426685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E8CB-DAA4-5688-1385-553751289C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59276D-5640-5E4A-ACCD-B3BDDAEA70D6}" type="datetime3">
              <a:rPr lang="de-DE" smtClean="0"/>
              <a:t>23/04/2025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500B-F83F-CD94-D346-D85958A741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LiSSA: Toward Generic Traceability Link Recovery through Retrieval-Augmented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BD0B-7255-69CB-56F3-0573204ED6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42406D7-21A2-9339-A36B-BCC5F09C8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09727"/>
              </p:ext>
            </p:extLst>
          </p:nvPr>
        </p:nvGraphicFramePr>
        <p:xfrm>
          <a:off x="1946941" y="5031506"/>
          <a:ext cx="8532839" cy="126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0F4170C-4CB0-5107-0C82-D9C2BCF79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226610"/>
              </p:ext>
            </p:extLst>
          </p:nvPr>
        </p:nvGraphicFramePr>
        <p:xfrm>
          <a:off x="1092966" y="963121"/>
          <a:ext cx="10240787" cy="399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0456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KIT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 defTabSz="914347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KIT_Template_EN_06_EXP.potx" id="{9D79CB2B-911D-4C6F-9468-0737833AA29D}" vid="{B45BFACE-B4DC-43DC-87D8-5DEC4930479A}"/>
    </a:ext>
  </a:extLst>
</a:theme>
</file>

<file path=ppt/theme/theme2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6b092-a2a1-4f3b-b455-46c1e19af03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E5FD0FACC1A441A3B98524628D82BB" ma:contentTypeVersion="18" ma:contentTypeDescription="Ein neues Dokument erstellen." ma:contentTypeScope="" ma:versionID="ca91d1d73b96296e36ac805fd617baf7">
  <xsd:schema xmlns:xsd="http://www.w3.org/2001/XMLSchema" xmlns:xs="http://www.w3.org/2001/XMLSchema" xmlns:p="http://schemas.microsoft.com/office/2006/metadata/properties" xmlns:ns3="81b2a3e8-42da-4da6-905d-11a8afbb605c" xmlns:ns4="a316b092-a2a1-4f3b-b455-46c1e19af03e" targetNamespace="http://schemas.microsoft.com/office/2006/metadata/properties" ma:root="true" ma:fieldsID="c25dfe43a6d077542e50f2e8cf508a91" ns3:_="" ns4:_="">
    <xsd:import namespace="81b2a3e8-42da-4da6-905d-11a8afbb605c"/>
    <xsd:import namespace="a316b092-a2a1-4f3b-b455-46c1e19af0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2a3e8-42da-4da6-905d-11a8afbb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6b092-a2a1-4f3b-b455-46c1e19af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59DD4-3818-4294-9945-2CC7AB3D12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59617-DEC9-404F-99CE-1D26659791CE}">
  <ds:schemaRefs>
    <ds:schemaRef ds:uri="http://purl.org/dc/dcmitype/"/>
    <ds:schemaRef ds:uri="http://purl.org/dc/elements/1.1/"/>
    <ds:schemaRef ds:uri="http://schemas.microsoft.com/office/infopath/2007/PartnerControls"/>
    <ds:schemaRef ds:uri="a316b092-a2a1-4f3b-b455-46c1e19af03e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81b2a3e8-42da-4da6-905d-11a8afbb605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59D8DE2-2B91-453A-899A-5D9038445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2a3e8-42da-4da6-905d-11a8afbb605c"/>
    <ds:schemaRef ds:uri="a316b092-a2a1-4f3b-b455-46c1e19af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</Template>
  <TotalTime>1314</TotalTime>
  <Words>2055</Words>
  <Application>Microsoft Macintosh PowerPoint</Application>
  <PresentationFormat>Widescreen</PresentationFormat>
  <Paragraphs>416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Franklin Gothic Medium</vt:lpstr>
      <vt:lpstr>Symbol</vt:lpstr>
      <vt:lpstr>Wingdings</vt:lpstr>
      <vt:lpstr>KIT</vt:lpstr>
      <vt:lpstr>LiSSA: Toward Generic Traceability Link Recovery through Retrieval-Augmented Generation</vt:lpstr>
      <vt:lpstr>What makes Trace Links important?</vt:lpstr>
      <vt:lpstr>What makes Trace Links important?</vt:lpstr>
      <vt:lpstr>What makes Trace Links important?</vt:lpstr>
      <vt:lpstr>LiSSA: Process</vt:lpstr>
      <vt:lpstr>Evaluation</vt:lpstr>
      <vt:lpstr>Evaluation</vt:lpstr>
      <vt:lpstr>Evaluation: Requirements to Code</vt:lpstr>
      <vt:lpstr>Evaluation: Documentation to Code</vt:lpstr>
      <vt:lpstr>Evaluation: Documentation to Model</vt:lpstr>
      <vt:lpstr>Conclusion</vt:lpstr>
      <vt:lpstr>Backup</vt:lpstr>
      <vt:lpstr>LiSSA: Concepts</vt:lpstr>
      <vt:lpstr>Research Questions</vt:lpstr>
      <vt:lpstr>What makes Trace Links important?</vt:lpstr>
      <vt:lpstr>Evaluation: Requirements to Code (Datasets)</vt:lpstr>
      <vt:lpstr>Evaluation: Requirements to Code (GPT-4o, F1-score)</vt:lpstr>
      <vt:lpstr>Prompts</vt:lpstr>
      <vt:lpstr>Evaluation: Requirements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Fuchß, Dominik (KASTEL)</dc:creator>
  <cp:lastModifiedBy>Fuchß, Dominik (KASTEL)</cp:lastModifiedBy>
  <cp:revision>35</cp:revision>
  <dcterms:created xsi:type="dcterms:W3CDTF">2025-02-25T13:28:06Z</dcterms:created>
  <dcterms:modified xsi:type="dcterms:W3CDTF">2025-04-24T11:24:45Z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0x01010092E5FD0FACC1A441A3B98524628D82BB</vt:lpwstr>
  </property>
</Properties>
</file>