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3"/>
  </p:notesMasterIdLst>
  <p:sldIdLst>
    <p:sldId id="260" r:id="rId2"/>
    <p:sldId id="291" r:id="rId3"/>
    <p:sldId id="262" r:id="rId4"/>
    <p:sldId id="267" r:id="rId5"/>
    <p:sldId id="268" r:id="rId6"/>
    <p:sldId id="283" r:id="rId7"/>
    <p:sldId id="280" r:id="rId8"/>
    <p:sldId id="282" r:id="rId9"/>
    <p:sldId id="275" r:id="rId10"/>
    <p:sldId id="277" r:id="rId11"/>
    <p:sldId id="270" r:id="rId12"/>
    <p:sldId id="265" r:id="rId13"/>
    <p:sldId id="269" r:id="rId14"/>
    <p:sldId id="271" r:id="rId15"/>
    <p:sldId id="281" r:id="rId16"/>
    <p:sldId id="284" r:id="rId17"/>
    <p:sldId id="286" r:id="rId18"/>
    <p:sldId id="287" r:id="rId19"/>
    <p:sldId id="285" r:id="rId20"/>
    <p:sldId id="289" r:id="rId21"/>
    <p:sldId id="288" r:id="rId22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ing" id="{E9A664FB-D7AE-4F28-BEBF-4ACBAC8ACD9C}">
          <p14:sldIdLst>
            <p14:sldId id="260"/>
            <p14:sldId id="291"/>
          </p14:sldIdLst>
        </p14:section>
        <p14:section name="Motivation" id="{A90D8025-8B50-4710-B08C-EB707298857B}">
          <p14:sldIdLst>
            <p14:sldId id="262"/>
            <p14:sldId id="267"/>
            <p14:sldId id="268"/>
          </p14:sldIdLst>
        </p14:section>
        <p14:section name="Approach Overview" id="{7E686F7E-A5FB-4B93-8852-3472A0AB93FD}">
          <p14:sldIdLst>
            <p14:sldId id="283"/>
            <p14:sldId id="280"/>
          </p14:sldIdLst>
        </p14:section>
        <p14:section name="Approach Detail w/ Eval" id="{43B7FC3A-8707-41DB-9212-BC0DC2CDCDA6}">
          <p14:sldIdLst>
            <p14:sldId id="282"/>
            <p14:sldId id="275"/>
            <p14:sldId id="277"/>
            <p14:sldId id="270"/>
            <p14:sldId id="265"/>
            <p14:sldId id="269"/>
            <p14:sldId id="271"/>
          </p14:sldIdLst>
        </p14:section>
        <p14:section name="Conclusion" id="{31B0ADFC-6B7B-48C3-B298-CA8313B29C92}">
          <p14:sldIdLst>
            <p14:sldId id="281"/>
          </p14:sldIdLst>
        </p14:section>
        <p14:section name="Appendix" id="{641A8854-06C9-494A-B2D8-F8A61C1EE58A}">
          <p14:sldIdLst>
            <p14:sldId id="284"/>
            <p14:sldId id="286"/>
            <p14:sldId id="287"/>
            <p14:sldId id="285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BDE1"/>
    <a:srgbClr val="E2A50C"/>
    <a:srgbClr val="397896"/>
    <a:srgbClr val="CA705E"/>
    <a:srgbClr val="F5C346"/>
    <a:srgbClr val="705206"/>
    <a:srgbClr val="954231"/>
    <a:srgbClr val="C6DDF0"/>
    <a:srgbClr val="8CA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9104" autoAdjust="0"/>
  </p:normalViewPr>
  <p:slideViewPr>
    <p:cSldViewPr snapToGrid="0">
      <p:cViewPr varScale="1">
        <p:scale>
          <a:sx n="99" d="100"/>
          <a:sy n="99" d="100"/>
        </p:scale>
        <p:origin x="1842" y="72"/>
      </p:cViewPr>
      <p:guideLst>
        <p:guide orient="horz" pos="1620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Hello and </a:t>
            </a:r>
            <a:r>
              <a:rPr lang="de-DE" dirty="0" err="1"/>
              <a:t>welcome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, I am Jan Keim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Karlsruhe Institute </a:t>
            </a:r>
            <a:r>
              <a:rPr lang="de-DE" dirty="0" err="1"/>
              <a:t>of</a:t>
            </a:r>
            <a:r>
              <a:rPr lang="de-DE" dirty="0"/>
              <a:t> Technology (KIT) in Germany and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transitive </a:t>
            </a:r>
            <a:r>
              <a:rPr lang="de-DE" dirty="0" err="1"/>
              <a:t>traceability</a:t>
            </a:r>
            <a:r>
              <a:rPr lang="de-DE" dirty="0"/>
              <a:t> link </a:t>
            </a:r>
            <a:r>
              <a:rPr lang="de-DE" dirty="0" err="1"/>
              <a:t>recovery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and code.</a:t>
            </a:r>
          </a:p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intermediate </a:t>
            </a:r>
            <a:r>
              <a:rPr lang="de-DE" dirty="0" err="1"/>
              <a:t>artifacts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tackle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gaps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artifacts</a:t>
            </a:r>
            <a:r>
              <a:rPr lang="de-DE" dirty="0"/>
              <a:t>, </a:t>
            </a:r>
            <a:r>
              <a:rPr lang="de-DE" dirty="0" err="1"/>
              <a:t>resulting</a:t>
            </a:r>
            <a:r>
              <a:rPr lang="de-DE" dirty="0"/>
              <a:t> in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baseline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(Alternative: 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! Welcome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,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transitive </a:t>
            </a:r>
            <a:r>
              <a:rPr lang="de-DE" dirty="0" err="1"/>
              <a:t>traceability</a:t>
            </a:r>
            <a:r>
              <a:rPr lang="de-DE" dirty="0"/>
              <a:t> link </a:t>
            </a:r>
            <a:r>
              <a:rPr lang="de-DE" dirty="0" err="1"/>
              <a:t>recovery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and code…)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05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b="1" dirty="0" err="1"/>
              <a:t>applied</a:t>
            </a:r>
            <a:r>
              <a:rPr lang="de-DE" b="1" dirty="0"/>
              <a:t> </a:t>
            </a:r>
            <a:r>
              <a:rPr lang="de-DE" b="1" dirty="0" err="1"/>
              <a:t>it</a:t>
            </a:r>
            <a:r>
              <a:rPr lang="de-DE" b="1" dirty="0"/>
              <a:t> on 5 </a:t>
            </a:r>
            <a:r>
              <a:rPr lang="de-DE" b="1" dirty="0" err="1"/>
              <a:t>projects</a:t>
            </a:r>
            <a:r>
              <a:rPr lang="de-DE" dirty="0"/>
              <a:t>.</a:t>
            </a:r>
          </a:p>
          <a:p>
            <a:r>
              <a:rPr lang="de-DE" dirty="0"/>
              <a:t>All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b="1" dirty="0" err="1"/>
              <a:t>have</a:t>
            </a:r>
            <a:r>
              <a:rPr lang="de-DE" b="1" dirty="0"/>
              <a:t> different </a:t>
            </a:r>
            <a:r>
              <a:rPr lang="de-DE" b="1" dirty="0" err="1"/>
              <a:t>characteristics</a:t>
            </a:r>
            <a:r>
              <a:rPr lang="de-DE" b="1" dirty="0"/>
              <a:t> </a:t>
            </a:r>
            <a:r>
              <a:rPr lang="de-DE" dirty="0"/>
              <a:t>like different </a:t>
            </a:r>
            <a:r>
              <a:rPr lang="de-DE" b="1" dirty="0" err="1"/>
              <a:t>domains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projects</a:t>
            </a:r>
            <a:r>
              <a:rPr lang="de-DE" dirty="0"/>
              <a:t> also all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differently</a:t>
            </a:r>
            <a:r>
              <a:rPr lang="de-DE" dirty="0"/>
              <a:t> </a:t>
            </a:r>
            <a:r>
              <a:rPr lang="de-DE" b="1" dirty="0" err="1"/>
              <a:t>sized</a:t>
            </a:r>
            <a:r>
              <a:rPr lang="de-DE" dirty="0"/>
              <a:t> </a:t>
            </a:r>
            <a:r>
              <a:rPr lang="de-DE" dirty="0" err="1"/>
              <a:t>artifacts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MediaStore</a:t>
            </a:r>
            <a:r>
              <a:rPr lang="de-DE" dirty="0"/>
              <a:t> and </a:t>
            </a:r>
            <a:r>
              <a:rPr lang="de-DE" dirty="0" err="1"/>
              <a:t>TeaStore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academic</a:t>
            </a:r>
            <a:r>
              <a:rPr lang="de-DE" b="1" dirty="0"/>
              <a:t> </a:t>
            </a:r>
            <a:r>
              <a:rPr lang="de-DE" b="1" dirty="0" err="1"/>
              <a:t>projects</a:t>
            </a:r>
            <a:r>
              <a:rPr lang="de-DE" dirty="0"/>
              <a:t>;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/>
              <a:t>open source </a:t>
            </a:r>
            <a:r>
              <a:rPr lang="de-DE" b="1" dirty="0" err="1"/>
              <a:t>software</a:t>
            </a:r>
            <a:r>
              <a:rPr lang="de-DE" b="1" dirty="0"/>
              <a:t> </a:t>
            </a:r>
            <a:r>
              <a:rPr lang="de-DE" b="1" dirty="0" err="1"/>
              <a:t>systems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051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Looking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ArCoTL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answer</a:t>
            </a:r>
            <a:r>
              <a:rPr lang="de-DE" b="1" dirty="0"/>
              <a:t> </a:t>
            </a:r>
            <a:r>
              <a:rPr lang="de-DE" b="1" dirty="0" err="1"/>
              <a:t>research</a:t>
            </a:r>
            <a:r>
              <a:rPr lang="de-DE" b="1" dirty="0"/>
              <a:t> </a:t>
            </a:r>
            <a:r>
              <a:rPr lang="de-DE" b="1" dirty="0" err="1"/>
              <a:t>question</a:t>
            </a:r>
            <a:r>
              <a:rPr lang="de-DE" b="1" dirty="0"/>
              <a:t> 1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achieves</a:t>
            </a:r>
            <a:r>
              <a:rPr lang="de-DE" dirty="0"/>
              <a:t> </a:t>
            </a:r>
            <a:r>
              <a:rPr lang="de-DE" b="1" dirty="0" err="1"/>
              <a:t>excellent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r>
              <a:rPr lang="de-DE" b="1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b="1" dirty="0" err="1"/>
              <a:t>semantic</a:t>
            </a:r>
            <a:r>
              <a:rPr lang="de-DE" b="1" dirty="0"/>
              <a:t> </a:t>
            </a:r>
            <a:r>
              <a:rPr lang="de-DE" b="1" dirty="0" err="1"/>
              <a:t>gap</a:t>
            </a:r>
            <a:r>
              <a:rPr lang="de-DE" b="1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component-based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code </a:t>
            </a:r>
            <a:r>
              <a:rPr lang="de-DE" b="1" dirty="0" err="1"/>
              <a:t>seems</a:t>
            </a:r>
            <a:r>
              <a:rPr lang="de-DE" b="1" dirty="0"/>
              <a:t> </a:t>
            </a:r>
            <a:r>
              <a:rPr lang="de-DE" b="1" dirty="0" err="1"/>
              <a:t>small</a:t>
            </a:r>
            <a:r>
              <a:rPr lang="de-DE" b="1" dirty="0"/>
              <a:t> </a:t>
            </a:r>
            <a:r>
              <a:rPr lang="de-DE" b="1" dirty="0" err="1"/>
              <a:t>enough</a:t>
            </a:r>
            <a:r>
              <a:rPr lang="de-DE" b="1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confidently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trace links.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</a:t>
            </a:r>
            <a:r>
              <a:rPr lang="de-DE" i="1" dirty="0"/>
              <a:t>Next</a:t>
            </a:r>
            <a:r>
              <a:rPr lang="de-DE" dirty="0"/>
              <a:t>: With </a:t>
            </a:r>
            <a:r>
              <a:rPr lang="de-DE" dirty="0" err="1"/>
              <a:t>ArDoCo</a:t>
            </a:r>
            <a:r>
              <a:rPr lang="de-DE" dirty="0"/>
              <a:t> and </a:t>
            </a:r>
            <a:r>
              <a:rPr lang="de-DE" dirty="0" err="1"/>
              <a:t>ArCoTL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085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With </a:t>
            </a:r>
            <a:r>
              <a:rPr lang="de-DE" dirty="0" err="1"/>
              <a:t>ArDoCo</a:t>
            </a:r>
            <a:r>
              <a:rPr lang="de-DE" dirty="0"/>
              <a:t> and </a:t>
            </a:r>
            <a:r>
              <a:rPr lang="de-DE" dirty="0" err="1"/>
              <a:t>ArCoTL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b="1" dirty="0" err="1"/>
              <a:t>required</a:t>
            </a:r>
            <a:r>
              <a:rPr lang="de-DE" b="1" dirty="0"/>
              <a:t> </a:t>
            </a:r>
            <a:r>
              <a:rPr lang="de-DE" b="1" dirty="0" err="1"/>
              <a:t>approaches</a:t>
            </a:r>
            <a:r>
              <a:rPr lang="de-DE" dirty="0"/>
              <a:t>: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b="1" dirty="0" err="1"/>
              <a:t>ArDoCo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trace links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and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and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b="1" dirty="0" err="1"/>
              <a:t>ArCoTL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trace links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classes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code.</a:t>
            </a:r>
          </a:p>
          <a:p>
            <a:r>
              <a:rPr lang="de-DE" dirty="0"/>
              <a:t>(*</a:t>
            </a:r>
            <a:r>
              <a:rPr lang="de-DE" i="1" dirty="0" err="1"/>
              <a:t>click</a:t>
            </a:r>
            <a:r>
              <a:rPr lang="de-DE" i="1" dirty="0"/>
              <a:t>*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trace links </a:t>
            </a:r>
            <a:r>
              <a:rPr lang="de-DE" dirty="0" err="1"/>
              <a:t>between</a:t>
            </a:r>
            <a:r>
              <a:rPr lang="de-DE" dirty="0"/>
              <a:t> Architecture </a:t>
            </a:r>
            <a:r>
              <a:rPr lang="de-DE" dirty="0" err="1"/>
              <a:t>Documentation</a:t>
            </a:r>
            <a:r>
              <a:rPr lang="de-DE" dirty="0"/>
              <a:t> and Code,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b="1" dirty="0"/>
              <a:t>transitive </a:t>
            </a:r>
            <a:r>
              <a:rPr lang="de-DE" b="1" dirty="0" err="1"/>
              <a:t>approach</a:t>
            </a:r>
            <a:r>
              <a:rPr lang="de-DE" b="1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b="1" dirty="0" err="1"/>
              <a:t>TransArC</a:t>
            </a:r>
            <a:r>
              <a:rPr lang="de-DE" dirty="0"/>
              <a:t>.</a:t>
            </a:r>
          </a:p>
          <a:p>
            <a:r>
              <a:rPr lang="de-DE" dirty="0" err="1"/>
              <a:t>TransArC</a:t>
            </a:r>
            <a:r>
              <a:rPr lang="de-DE" dirty="0"/>
              <a:t> </a:t>
            </a:r>
            <a:r>
              <a:rPr lang="de-DE" b="1" dirty="0" err="1"/>
              <a:t>simply</a:t>
            </a:r>
            <a:r>
              <a:rPr lang="de-DE" b="1" dirty="0"/>
              <a:t> </a:t>
            </a:r>
            <a:r>
              <a:rPr lang="de-DE" b="1" dirty="0" err="1"/>
              <a:t>combines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trace links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ArDoCo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trace links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ArCoTL</a:t>
            </a:r>
            <a:r>
              <a:rPr lang="de-DE" dirty="0"/>
              <a:t>. As a </a:t>
            </a:r>
            <a:r>
              <a:rPr lang="de-DE" dirty="0" err="1"/>
              <a:t>result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trace links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and code.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216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To evaluate the performance of </a:t>
            </a:r>
            <a:r>
              <a:rPr lang="en-GB" noProof="0" dirty="0" err="1"/>
              <a:t>TransArC</a:t>
            </a:r>
            <a:r>
              <a:rPr lang="en-GB" noProof="0" dirty="0"/>
              <a:t>, we again used </a:t>
            </a:r>
            <a:r>
              <a:rPr lang="en-GB" b="1" noProof="0" dirty="0"/>
              <a:t>the same projects </a:t>
            </a:r>
            <a:r>
              <a:rPr lang="en-GB" noProof="0" dirty="0"/>
              <a:t>as in our previous evaluation.</a:t>
            </a:r>
          </a:p>
          <a:p>
            <a:r>
              <a:rPr lang="en-GB" noProof="0" dirty="0"/>
              <a:t>For comparison, we need </a:t>
            </a:r>
            <a:r>
              <a:rPr lang="en-GB" b="1" noProof="0" dirty="0"/>
              <a:t>several baseline approaches</a:t>
            </a:r>
            <a:r>
              <a:rPr lang="en-GB" noProof="0" dirty="0"/>
              <a:t>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While there is no approach that covers the exact same problem, we can </a:t>
            </a:r>
            <a:r>
              <a:rPr lang="en-GB" b="1" noProof="0" dirty="0"/>
              <a:t>use and adapt approaches </a:t>
            </a:r>
            <a:r>
              <a:rPr lang="en-GB" noProof="0" dirty="0"/>
              <a:t>that tackle similar problems.</a:t>
            </a:r>
          </a:p>
          <a:p>
            <a:r>
              <a:rPr lang="en-GB" noProof="0" dirty="0"/>
              <a:t>For this, we used and adapted four baseline approaches.</a:t>
            </a:r>
          </a:p>
          <a:p>
            <a:r>
              <a:rPr lang="en-GB" noProof="0" dirty="0"/>
              <a:t>We have the two Information Retrieval-based approaches </a:t>
            </a:r>
            <a:r>
              <a:rPr lang="en-GB" b="1" noProof="0" dirty="0"/>
              <a:t>TAROT</a:t>
            </a:r>
            <a:r>
              <a:rPr lang="en-GB" noProof="0" dirty="0"/>
              <a:t> and </a:t>
            </a:r>
            <a:r>
              <a:rPr lang="en-GB" b="1" noProof="0" dirty="0"/>
              <a:t>FTLR</a:t>
            </a:r>
            <a:r>
              <a:rPr lang="en-GB" noProof="0" dirty="0"/>
              <a:t> that are recent well-performing approaches for Requirements-to-code traceability.</a:t>
            </a:r>
          </a:p>
          <a:p>
            <a:r>
              <a:rPr lang="en-GB" noProof="0" dirty="0"/>
              <a:t>Additionally, we have the approach </a:t>
            </a:r>
            <a:r>
              <a:rPr lang="en-GB" b="1" noProof="0" dirty="0" err="1"/>
              <a:t>CodeBERT</a:t>
            </a:r>
            <a:r>
              <a:rPr lang="en-GB" noProof="0" dirty="0"/>
              <a:t> that uses a fine-tuned version of the large language model BERT for traceability.</a:t>
            </a:r>
          </a:p>
          <a:p>
            <a:r>
              <a:rPr lang="en-GB" noProof="0" dirty="0"/>
              <a:t>Lastly, we </a:t>
            </a:r>
            <a:r>
              <a:rPr lang="en-GB" b="1" noProof="0" dirty="0"/>
              <a:t>adapted the </a:t>
            </a:r>
            <a:r>
              <a:rPr lang="en-GB" b="1" noProof="0" dirty="0" err="1"/>
              <a:t>ArDoCo</a:t>
            </a:r>
            <a:r>
              <a:rPr lang="en-GB" b="1" noProof="0" dirty="0"/>
              <a:t> approach </a:t>
            </a:r>
            <a:r>
              <a:rPr lang="en-GB" noProof="0" dirty="0"/>
              <a:t>slightly: We use the code model in place of the architecture model, which allows us to directly create trace links between documentation and code.</a:t>
            </a:r>
          </a:p>
          <a:p>
            <a:r>
              <a:rPr lang="en-GB" noProof="0" dirty="0"/>
              <a:t>This way, we can also evaluate the influence of the intermediate model and transitive approach for covering the semantic gap.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433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GB" noProof="0" dirty="0"/>
              <a:t>On this slide, we can see the evaluation results in the form of F1-scores.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noProof="0" dirty="0"/>
              <a:t>Looking at the </a:t>
            </a:r>
            <a:r>
              <a:rPr lang="en-GB" b="1" noProof="0" dirty="0"/>
              <a:t>second research question</a:t>
            </a:r>
            <a:r>
              <a:rPr lang="en-GB" noProof="0" dirty="0"/>
              <a:t>, we can state that we </a:t>
            </a:r>
            <a:r>
              <a:rPr lang="en-GB" b="1" noProof="0" dirty="0"/>
              <a:t>have excellent results </a:t>
            </a:r>
            <a:r>
              <a:rPr lang="en-GB" noProof="0" dirty="0"/>
              <a:t>for </a:t>
            </a:r>
            <a:r>
              <a:rPr lang="en-GB" noProof="0" dirty="0" err="1"/>
              <a:t>TransArC</a:t>
            </a:r>
            <a:r>
              <a:rPr lang="en-GB" noProof="0" dirty="0"/>
              <a:t> on this task.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noProof="0" dirty="0"/>
              <a:t>Further, we can answer </a:t>
            </a:r>
            <a:r>
              <a:rPr lang="en-GB" b="1" noProof="0" dirty="0"/>
              <a:t>research question three by comparing </a:t>
            </a:r>
            <a:r>
              <a:rPr lang="en-GB" noProof="0" dirty="0"/>
              <a:t>the results of </a:t>
            </a:r>
            <a:r>
              <a:rPr lang="en-GB" noProof="0" dirty="0" err="1"/>
              <a:t>TransArC</a:t>
            </a:r>
            <a:r>
              <a:rPr lang="en-GB" noProof="0" dirty="0"/>
              <a:t> with the results of the other approaches.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noProof="0" dirty="0"/>
              <a:t>Here, </a:t>
            </a:r>
            <a:r>
              <a:rPr lang="en-GB" noProof="0" dirty="0" err="1"/>
              <a:t>TransArC</a:t>
            </a:r>
            <a:r>
              <a:rPr lang="en-GB" noProof="0" dirty="0"/>
              <a:t> </a:t>
            </a:r>
            <a:r>
              <a:rPr lang="en-GB" b="1" noProof="0" dirty="0"/>
              <a:t>significantly outperforms </a:t>
            </a:r>
            <a:r>
              <a:rPr lang="en-GB" noProof="0" dirty="0"/>
              <a:t>the baseline approaches.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(</a:t>
            </a:r>
            <a:r>
              <a:rPr lang="en-GB" i="1" noProof="0" dirty="0"/>
              <a:t>Next</a:t>
            </a:r>
            <a:r>
              <a:rPr lang="en-GB" noProof="0" dirty="0"/>
              <a:t>: To conclude, we created an approach to transitively recover trace links between architecture documentation and code.)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170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To </a:t>
            </a:r>
            <a:r>
              <a:rPr lang="en-GB" b="1" noProof="0" dirty="0"/>
              <a:t>conclude</a:t>
            </a:r>
            <a:r>
              <a:rPr lang="en-GB" noProof="0" dirty="0"/>
              <a:t>, we created an approach to transitively recover trace links between architecture documentation and code.</a:t>
            </a:r>
          </a:p>
          <a:p>
            <a:r>
              <a:rPr lang="en-GB" noProof="0" dirty="0"/>
              <a:t>Our approach </a:t>
            </a:r>
            <a:r>
              <a:rPr lang="en-GB" b="1" noProof="0" dirty="0" err="1"/>
              <a:t>TransArC</a:t>
            </a:r>
            <a:r>
              <a:rPr lang="en-GB" noProof="0" dirty="0"/>
              <a:t> </a:t>
            </a:r>
            <a:r>
              <a:rPr lang="en-GB" b="1" noProof="0" dirty="0"/>
              <a:t>uses</a:t>
            </a:r>
            <a:r>
              <a:rPr lang="en-GB" noProof="0" dirty="0"/>
              <a:t> the existing approach </a:t>
            </a:r>
            <a:r>
              <a:rPr lang="en-GB" b="1" noProof="0" dirty="0" err="1"/>
              <a:t>ArDoCo</a:t>
            </a:r>
            <a:r>
              <a:rPr lang="en-GB" noProof="0" dirty="0"/>
              <a:t> and our new approach </a:t>
            </a:r>
            <a:r>
              <a:rPr lang="en-GB" b="1" noProof="0" dirty="0" err="1"/>
              <a:t>ArCoTL</a:t>
            </a:r>
            <a:r>
              <a:rPr lang="en-GB" noProof="0" dirty="0"/>
              <a:t> to try to </a:t>
            </a:r>
            <a:r>
              <a:rPr lang="en-GB" b="1" noProof="0" dirty="0"/>
              <a:t>bridge the semantic gap using software architecture models as intermediate artifacts</a:t>
            </a:r>
            <a:r>
              <a:rPr lang="en-GB" noProof="0" dirty="0"/>
              <a:t>.</a:t>
            </a:r>
          </a:p>
          <a:p>
            <a:r>
              <a:rPr lang="en-GB" noProof="0" dirty="0"/>
              <a:t>In our </a:t>
            </a:r>
            <a:r>
              <a:rPr lang="en-GB" b="1" noProof="0" dirty="0"/>
              <a:t>evaluation</a:t>
            </a:r>
            <a:r>
              <a:rPr lang="en-GB" noProof="0" dirty="0"/>
              <a:t>, we showed that the </a:t>
            </a:r>
            <a:r>
              <a:rPr lang="en-GB" noProof="0" dirty="0" err="1"/>
              <a:t>ArCoTL</a:t>
            </a:r>
            <a:r>
              <a:rPr lang="en-GB" noProof="0" dirty="0"/>
              <a:t> approach performs excellently and </a:t>
            </a:r>
            <a:r>
              <a:rPr lang="en-GB" noProof="0" dirty="0" err="1"/>
              <a:t>TransArC</a:t>
            </a:r>
            <a:r>
              <a:rPr lang="en-GB" noProof="0" dirty="0"/>
              <a:t> significantly outperforms the baseline approaches.</a:t>
            </a:r>
          </a:p>
          <a:p>
            <a:endParaRPr lang="en-GB" noProof="0" dirty="0"/>
          </a:p>
          <a:p>
            <a:r>
              <a:rPr lang="en-GB" noProof="0" dirty="0"/>
              <a:t>In </a:t>
            </a:r>
            <a:r>
              <a:rPr lang="en-GB" b="1" noProof="0" dirty="0"/>
              <a:t>future work</a:t>
            </a:r>
            <a:r>
              <a:rPr lang="en-GB" noProof="0" dirty="0"/>
              <a:t>, we want to </a:t>
            </a:r>
            <a:r>
              <a:rPr lang="en-GB" b="1" noProof="0" dirty="0"/>
              <a:t>further evaluate </a:t>
            </a:r>
            <a:r>
              <a:rPr lang="en-GB" noProof="0" dirty="0"/>
              <a:t>the approach on more different projects.</a:t>
            </a:r>
          </a:p>
          <a:p>
            <a:r>
              <a:rPr lang="en-GB" noProof="0" dirty="0"/>
              <a:t>We also plan to </a:t>
            </a:r>
            <a:r>
              <a:rPr lang="en-GB" b="1" noProof="0" dirty="0"/>
              <a:t>experiment with other kinds of artifacts</a:t>
            </a:r>
            <a:r>
              <a:rPr lang="en-GB" noProof="0" dirty="0"/>
              <a:t>, either as source and target artifacts or as intermediate artifacts.</a:t>
            </a:r>
          </a:p>
          <a:p>
            <a:r>
              <a:rPr lang="en-GB" noProof="0" dirty="0"/>
              <a:t>Lastly, we think it would be interesting to </a:t>
            </a:r>
            <a:r>
              <a:rPr lang="en-GB" b="1" noProof="0" dirty="0"/>
              <a:t>combine our approaches </a:t>
            </a:r>
            <a:r>
              <a:rPr lang="en-GB" noProof="0" dirty="0"/>
              <a:t>with other approaches to improve performance or support other kinds of artifacts.</a:t>
            </a:r>
          </a:p>
          <a:p>
            <a:endParaRPr lang="en-GB" noProof="0" dirty="0"/>
          </a:p>
          <a:p>
            <a:r>
              <a:rPr lang="en-GB" noProof="0" dirty="0"/>
              <a:t>Following the </a:t>
            </a:r>
            <a:r>
              <a:rPr lang="en-GB" b="1" noProof="0" dirty="0"/>
              <a:t>link or the QR-code </a:t>
            </a:r>
            <a:r>
              <a:rPr lang="en-GB" noProof="0" dirty="0"/>
              <a:t>on the right, you can find our paper, our replication package as well as these slides. 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noProof="0" dirty="0"/>
              <a:t>This was my presentation</a:t>
            </a:r>
            <a:r>
              <a:rPr lang="en-GB" noProof="0" dirty="0"/>
              <a:t>, thank you All for your attention and I am excited to discuss our work with you!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723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78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Package</a:t>
            </a:r>
            <a:r>
              <a:rPr lang="en-US" dirty="0"/>
              <a:t> Compares package name with name of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Path</a:t>
            </a:r>
            <a:r>
              <a:rPr lang="en-US" dirty="0"/>
              <a:t> Compares the path of a compilation unit with the names of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Method</a:t>
            </a:r>
            <a:r>
              <a:rPr lang="en-US" dirty="0"/>
              <a:t> Compares method names with names of signatures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Names</a:t>
            </a:r>
            <a:r>
              <a:rPr lang="en-US" dirty="0"/>
              <a:t> Compares names of architecture elements with names of compilation units and datatypes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Hint</a:t>
            </a:r>
            <a:r>
              <a:rPr lang="en-US" dirty="0"/>
              <a:t> Inheritance Inherits results from other heuristics (mappings) along extends- and implements-relations.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Common Words</a:t>
            </a:r>
            <a:r>
              <a:rPr lang="en-US" dirty="0"/>
              <a:t> Checks if names differ only in common words or prefixes/suffixes (e.g., Test, </a:t>
            </a:r>
            <a:r>
              <a:rPr lang="en-US" dirty="0" err="1"/>
              <a:t>Impl</a:t>
            </a:r>
            <a:r>
              <a:rPr lang="en-US" dirty="0"/>
              <a:t>, I).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Amb</a:t>
            </a:r>
            <a:r>
              <a:rPr lang="en-US" b="1" dirty="0"/>
              <a:t>. Sub-pkg.</a:t>
            </a:r>
            <a:r>
              <a:rPr lang="en-US" dirty="0"/>
              <a:t> Detects ambiguously mapped sub-packages.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Component rel.</a:t>
            </a:r>
            <a:r>
              <a:rPr lang="en-US" dirty="0"/>
              <a:t> Looks at relations between components to resolve ambiguity.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Interface prov.</a:t>
            </a:r>
            <a:r>
              <a:rPr lang="en-US" dirty="0"/>
              <a:t> Checks if a provide-relation of the architecture exists in the source code.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65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9D4C9-80BF-D6A7-825E-62ED1F52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B24CA61-5E2B-B285-77CF-0E416F7EE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1B82ED5-4D84-1F15-2363-C83BC0884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get</a:t>
            </a:r>
            <a:r>
              <a:rPr lang="de-DE" b="1" dirty="0"/>
              <a:t> </a:t>
            </a:r>
            <a:r>
              <a:rPr lang="de-DE" b="1" dirty="0" err="1"/>
              <a:t>into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topic</a:t>
            </a:r>
            <a:r>
              <a:rPr lang="de-DE" dirty="0"/>
              <a:t>, </a:t>
            </a: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developing</a:t>
            </a:r>
            <a:r>
              <a:rPr lang="de-DE" b="1" dirty="0"/>
              <a:t> </a:t>
            </a:r>
            <a:r>
              <a:rPr lang="de-DE" b="1" dirty="0" err="1"/>
              <a:t>process</a:t>
            </a:r>
            <a:r>
              <a:rPr lang="de-DE" b="1" dirty="0"/>
              <a:t> </a:t>
            </a:r>
            <a:r>
              <a:rPr lang="de-DE" dirty="0"/>
              <a:t>and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artifacts</a:t>
            </a:r>
            <a:r>
              <a:rPr lang="de-DE" b="1" dirty="0"/>
              <a:t> </a:t>
            </a:r>
            <a:r>
              <a:rPr lang="de-DE" b="1" dirty="0" err="1"/>
              <a:t>that</a:t>
            </a:r>
            <a:r>
              <a:rPr lang="de-DE" b="1" dirty="0"/>
              <a:t>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produce</a:t>
            </a:r>
            <a:r>
              <a:rPr lang="de-DE" b="1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When developing software, we create </a:t>
            </a:r>
            <a:r>
              <a:rPr lang="en-GB" b="1" noProof="0" dirty="0"/>
              <a:t>different artifacts and especially different kinds </a:t>
            </a:r>
            <a:r>
              <a:rPr lang="en-GB" noProof="0" dirty="0"/>
              <a:t>of artifacts.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These include </a:t>
            </a:r>
            <a:r>
              <a:rPr lang="en-GB" b="1" noProof="0" dirty="0"/>
              <a:t>requirement documents</a:t>
            </a:r>
            <a:r>
              <a:rPr lang="en-GB" noProof="0" dirty="0"/>
              <a:t>, design documents like </a:t>
            </a:r>
            <a:r>
              <a:rPr lang="en-GB" b="1" noProof="0" dirty="0"/>
              <a:t>UML class diagrams</a:t>
            </a:r>
            <a:r>
              <a:rPr lang="en-GB" noProof="0" dirty="0"/>
              <a:t>, </a:t>
            </a:r>
            <a:r>
              <a:rPr lang="en-GB" b="1" noProof="0" dirty="0"/>
              <a:t>software architecture documents </a:t>
            </a:r>
            <a:r>
              <a:rPr lang="en-GB" noProof="0" dirty="0"/>
              <a:t>and </a:t>
            </a:r>
            <a:r>
              <a:rPr lang="en-GB" b="1" noProof="0" dirty="0"/>
              <a:t>architecture diagrams</a:t>
            </a:r>
            <a:r>
              <a:rPr lang="en-GB" noProof="0" dirty="0"/>
              <a:t>, </a:t>
            </a:r>
            <a:r>
              <a:rPr lang="en-GB" b="1" noProof="0" dirty="0"/>
              <a:t>issues</a:t>
            </a:r>
            <a:r>
              <a:rPr lang="en-GB" noProof="0" dirty="0"/>
              <a:t> and obviously </a:t>
            </a:r>
            <a:r>
              <a:rPr lang="en-GB" b="1" noProof="0" dirty="0"/>
              <a:t>code</a:t>
            </a:r>
            <a:r>
              <a:rPr lang="en-GB" noProof="0" dirty="0"/>
              <a:t>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Between pairs of different kinds of artifacts, there can be </a:t>
            </a:r>
            <a:r>
              <a:rPr lang="en-GB" b="1" noProof="0" dirty="0"/>
              <a:t>shared information </a:t>
            </a:r>
            <a:r>
              <a:rPr lang="en-GB" noProof="0" dirty="0"/>
              <a:t>like the </a:t>
            </a:r>
            <a:r>
              <a:rPr lang="en-GB" b="1" noProof="0" dirty="0"/>
              <a:t>existence of certain entities</a:t>
            </a:r>
            <a:r>
              <a:rPr lang="en-GB" noProof="0" dirty="0"/>
              <a:t> but also some explicit information that is </a:t>
            </a:r>
            <a:r>
              <a:rPr lang="en-GB" b="1" noProof="0" dirty="0"/>
              <a:t>special to a specific kind </a:t>
            </a:r>
            <a:r>
              <a:rPr lang="en-GB" noProof="0" dirty="0"/>
              <a:t>of artifact.</a:t>
            </a:r>
          </a:p>
          <a:p>
            <a:r>
              <a:rPr lang="en-GB" noProof="0" dirty="0"/>
              <a:t>For example, </a:t>
            </a:r>
            <a:r>
              <a:rPr lang="en-GB" b="1" noProof="0" dirty="0"/>
              <a:t>code</a:t>
            </a:r>
            <a:r>
              <a:rPr lang="en-GB" noProof="0" dirty="0"/>
              <a:t> contains entities along with </a:t>
            </a:r>
            <a:r>
              <a:rPr lang="en-GB" b="1" noProof="0" dirty="0"/>
              <a:t>execution semantics </a:t>
            </a:r>
            <a:r>
              <a:rPr lang="en-GB" noProof="0" dirty="0"/>
              <a:t>as well as </a:t>
            </a:r>
            <a:r>
              <a:rPr lang="en-GB" b="1" noProof="0" dirty="0"/>
              <a:t>low-level documentation</a:t>
            </a:r>
            <a:r>
              <a:rPr lang="en-GB" noProof="0" dirty="0"/>
              <a:t>. </a:t>
            </a:r>
          </a:p>
          <a:p>
            <a:r>
              <a:rPr lang="en-GB" noProof="0" dirty="0"/>
              <a:t>In software </a:t>
            </a:r>
            <a:r>
              <a:rPr lang="en-GB" b="1" noProof="0" dirty="0"/>
              <a:t>architecture documentation</a:t>
            </a:r>
            <a:r>
              <a:rPr lang="en-GB" noProof="0" dirty="0"/>
              <a:t>, we have </a:t>
            </a:r>
            <a:r>
              <a:rPr lang="en-GB" b="1" noProof="0" dirty="0"/>
              <a:t>design decisions </a:t>
            </a:r>
            <a:r>
              <a:rPr lang="en-GB" noProof="0" dirty="0"/>
              <a:t>about the entities and also about </a:t>
            </a:r>
            <a:r>
              <a:rPr lang="en-GB" b="1" noProof="0" dirty="0"/>
              <a:t>reasoning</a:t>
            </a:r>
            <a:r>
              <a:rPr lang="en-GB" noProof="0" dirty="0"/>
              <a:t> or architectural guidelines and patterns.</a:t>
            </a:r>
          </a:p>
          <a:p>
            <a:r>
              <a:rPr lang="en-GB" i="1" noProof="0" dirty="0"/>
              <a:t>(*click*) </a:t>
            </a:r>
            <a:r>
              <a:rPr lang="en-GB" b="1" noProof="0" dirty="0"/>
              <a:t>Trace links make explicit</a:t>
            </a:r>
            <a:r>
              <a:rPr lang="en-GB" noProof="0" dirty="0"/>
              <a:t>, which entities in the different artifacts are related and where the artifacts exactly contain shared as well as artifact-specific information about a certain entity.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This way, trace links can improve efficiency for </a:t>
            </a:r>
            <a:r>
              <a:rPr lang="en-GB" b="1" noProof="0" dirty="0"/>
              <a:t>software maintenance</a:t>
            </a:r>
            <a:r>
              <a:rPr lang="en-GB" noProof="0" dirty="0"/>
              <a:t>, </a:t>
            </a:r>
            <a:r>
              <a:rPr lang="en-GB" b="1" noProof="0" dirty="0"/>
              <a:t>bug localization</a:t>
            </a:r>
            <a:r>
              <a:rPr lang="en-GB" noProof="0" dirty="0"/>
              <a:t>, </a:t>
            </a:r>
            <a:r>
              <a:rPr lang="en-GB" b="1" noProof="0" dirty="0"/>
              <a:t>change impact analysis</a:t>
            </a:r>
            <a:r>
              <a:rPr lang="en-GB" noProof="0" dirty="0"/>
              <a:t>, and </a:t>
            </a:r>
            <a:r>
              <a:rPr lang="en-GB" b="1" noProof="0" dirty="0"/>
              <a:t>system security</a:t>
            </a:r>
            <a:r>
              <a:rPr lang="en-GB" noProof="0" dirty="0"/>
              <a:t>, among others.</a:t>
            </a:r>
          </a:p>
          <a:p>
            <a:r>
              <a:rPr lang="en-GB" noProof="0" dirty="0"/>
              <a:t>To easily share and use this knowledge, </a:t>
            </a:r>
            <a:r>
              <a:rPr lang="en-GB" b="1" noProof="0" dirty="0"/>
              <a:t>we want to explicitly document trace links</a:t>
            </a:r>
            <a:r>
              <a:rPr lang="en-GB" noProof="0" dirty="0"/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E32BC7-E659-AC89-6CE2-5E5CA0CED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40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Let’s take a closer look at this.</a:t>
            </a:r>
          </a:p>
          <a:p>
            <a:r>
              <a:rPr lang="en-GB" noProof="0" dirty="0"/>
              <a:t>Most of us have </a:t>
            </a:r>
            <a:r>
              <a:rPr lang="en-GB" b="1" noProof="0" dirty="0"/>
              <a:t>probably produced some code </a:t>
            </a:r>
            <a:r>
              <a:rPr lang="en-GB" noProof="0" dirty="0"/>
              <a:t>for a software system; just like the code on the right.</a:t>
            </a:r>
          </a:p>
          <a:p>
            <a:r>
              <a:rPr lang="en-GB" noProof="0" dirty="0"/>
              <a:t>(*click*) Maybe </a:t>
            </a:r>
            <a:r>
              <a:rPr lang="en-GB" b="1" noProof="0" dirty="0"/>
              <a:t>some of you even created documentation </a:t>
            </a:r>
            <a:r>
              <a:rPr lang="en-GB" noProof="0" dirty="0"/>
              <a:t>like this software architecture documentation on the left, although </a:t>
            </a:r>
            <a:r>
              <a:rPr lang="en-GB" b="1" noProof="0" dirty="0"/>
              <a:t>probably reluctantly</a:t>
            </a:r>
            <a:r>
              <a:rPr lang="en-GB" noProof="0" dirty="0"/>
              <a:t>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Between these artifacts, there are several trace links. 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While in </a:t>
            </a:r>
            <a:r>
              <a:rPr lang="en-GB" b="1" noProof="0" dirty="0"/>
              <a:t>some cases it is easy </a:t>
            </a:r>
            <a:r>
              <a:rPr lang="en-GB" noProof="0" dirty="0"/>
              <a:t>to spot the relation between artifacts, like here the „controller“(*click*) highlighted in green, it is hard in many other cases to directly identify which parts should be linked.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For example, in the second sentence, the coreference „it“(*click*) in green needs to be resolved.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Similarly, the “persistence” (*click*) in the documentation in blue has a different naming from the implementation in code.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noProof="0" dirty="0"/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noProof="0" dirty="0"/>
              <a:t>Manually creating these links is time-consuming and error-prone</a:t>
            </a:r>
            <a:r>
              <a:rPr lang="en-GB" noProof="0" dirty="0"/>
              <a:t>, this is why there are already some approaches for automated traceability link recovery</a:t>
            </a:r>
            <a:r>
              <a:rPr lang="de-DE" dirty="0"/>
              <a:t>.</a:t>
            </a:r>
            <a:r>
              <a:rPr lang="en-GB" noProof="0" dirty="0"/>
              <a:t> 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The challenge for these automated approaches is the </a:t>
            </a:r>
            <a:r>
              <a:rPr lang="en-GB" b="1" noProof="0" dirty="0"/>
              <a:t>semantic gap between artifacts</a:t>
            </a:r>
            <a:r>
              <a:rPr lang="en-GB" noProof="0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64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(The challenge for automated approaches is the semantic gap between artifacts.)</a:t>
            </a:r>
          </a:p>
          <a:p>
            <a:r>
              <a:rPr lang="en-GB" noProof="0" dirty="0"/>
              <a:t>To properly recover trace link, approaches </a:t>
            </a:r>
            <a:r>
              <a:rPr lang="en-GB" b="1" noProof="0" dirty="0"/>
              <a:t>need to bridge the semantic gap </a:t>
            </a:r>
            <a:r>
              <a:rPr lang="de-DE" dirty="0"/>
              <a:t>(*</a:t>
            </a:r>
            <a:r>
              <a:rPr lang="de-DE" i="1" dirty="0" err="1"/>
              <a:t>click</a:t>
            </a:r>
            <a:r>
              <a:rPr lang="de-DE" i="1" dirty="0"/>
              <a:t>*</a:t>
            </a:r>
            <a:r>
              <a:rPr lang="de-DE" dirty="0"/>
              <a:t>) </a:t>
            </a:r>
          </a:p>
          <a:p>
            <a:r>
              <a:rPr lang="en-GB" noProof="0" dirty="0"/>
              <a:t>There are </a:t>
            </a:r>
            <a:r>
              <a:rPr lang="en-GB" b="1" noProof="0" dirty="0"/>
              <a:t>different approaches and techniques </a:t>
            </a:r>
            <a:r>
              <a:rPr lang="en-GB" noProof="0" dirty="0"/>
              <a:t>that are used to try to bridge the gap.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(*</a:t>
            </a:r>
            <a:r>
              <a:rPr lang="de-DE" i="1" dirty="0" err="1"/>
              <a:t>click</a:t>
            </a:r>
            <a:r>
              <a:rPr lang="de-DE" i="1" dirty="0"/>
              <a:t>*</a:t>
            </a:r>
            <a:r>
              <a:rPr lang="de-DE" dirty="0"/>
              <a:t>) </a:t>
            </a:r>
            <a:r>
              <a:rPr lang="en-GB" noProof="0" dirty="0"/>
              <a:t>For example, there are Information retrieval approaches that process the text and use, for example, </a:t>
            </a:r>
            <a:r>
              <a:rPr lang="en-GB" b="1" noProof="0" dirty="0"/>
              <a:t>vector space models </a:t>
            </a:r>
            <a:r>
              <a:rPr lang="en-GB" noProof="0" dirty="0"/>
              <a:t>and </a:t>
            </a:r>
            <a:r>
              <a:rPr lang="en-GB" b="1" noProof="0" dirty="0"/>
              <a:t>word embeddings</a:t>
            </a:r>
            <a:r>
              <a:rPr lang="en-GB" noProof="0" dirty="0"/>
              <a:t>, </a:t>
            </a:r>
            <a:r>
              <a:rPr lang="en-GB" b="1" noProof="0" dirty="0"/>
              <a:t>probabilistic models</a:t>
            </a:r>
            <a:r>
              <a:rPr lang="en-GB" noProof="0" dirty="0"/>
              <a:t>, </a:t>
            </a:r>
            <a:r>
              <a:rPr lang="en-GB" b="1" noProof="0" dirty="0"/>
              <a:t>latent semantic indexing</a:t>
            </a:r>
            <a:r>
              <a:rPr lang="en-GB" noProof="0" dirty="0"/>
              <a:t>, or </a:t>
            </a:r>
            <a:r>
              <a:rPr lang="en-GB" b="1" noProof="0" dirty="0"/>
              <a:t>semantic-relationship graphs</a:t>
            </a:r>
            <a:r>
              <a:rPr lang="en-GB" noProof="0" dirty="0"/>
              <a:t>.</a:t>
            </a:r>
          </a:p>
          <a:p>
            <a:r>
              <a:rPr lang="de-DE" dirty="0"/>
              <a:t>(*</a:t>
            </a:r>
            <a:r>
              <a:rPr lang="de-DE" i="1" dirty="0" err="1"/>
              <a:t>click</a:t>
            </a:r>
            <a:r>
              <a:rPr lang="de-DE" i="1" dirty="0"/>
              <a:t>*</a:t>
            </a:r>
            <a:r>
              <a:rPr lang="de-DE" dirty="0"/>
              <a:t>) </a:t>
            </a:r>
            <a:r>
              <a:rPr lang="en-GB" noProof="0" dirty="0"/>
              <a:t>Other approaches are more heavily focused on machine learning and make use of </a:t>
            </a:r>
            <a:r>
              <a:rPr lang="en-GB" b="1" noProof="0" dirty="0"/>
              <a:t>recurrent neural networks</a:t>
            </a:r>
            <a:r>
              <a:rPr lang="en-GB" noProof="0" dirty="0"/>
              <a:t>, </a:t>
            </a:r>
            <a:r>
              <a:rPr lang="en-GB" b="1" noProof="0" dirty="0"/>
              <a:t>cluster algorithms</a:t>
            </a:r>
            <a:r>
              <a:rPr lang="en-GB" noProof="0" dirty="0"/>
              <a:t>, </a:t>
            </a:r>
            <a:r>
              <a:rPr lang="en-GB" b="1" noProof="0" dirty="0"/>
              <a:t>pre-trained language models </a:t>
            </a:r>
            <a:r>
              <a:rPr lang="en-GB" noProof="0" dirty="0"/>
              <a:t>and </a:t>
            </a:r>
            <a:r>
              <a:rPr lang="en-GB" b="1" noProof="0" dirty="0"/>
              <a:t>classifiers</a:t>
            </a:r>
            <a:r>
              <a:rPr lang="en-GB" noProof="0" dirty="0"/>
              <a:t> as well as </a:t>
            </a:r>
            <a:r>
              <a:rPr lang="en-GB" b="1" noProof="0" dirty="0"/>
              <a:t>active learning</a:t>
            </a:r>
            <a:r>
              <a:rPr lang="en-GB" noProof="0" dirty="0"/>
              <a:t>.</a:t>
            </a:r>
          </a:p>
          <a:p>
            <a:r>
              <a:rPr lang="en-GB" noProof="0" dirty="0"/>
              <a:t>(</a:t>
            </a:r>
            <a:r>
              <a:rPr lang="en-GB" i="1" noProof="0" dirty="0"/>
              <a:t>*click*</a:t>
            </a:r>
            <a:r>
              <a:rPr lang="en-GB" noProof="0" dirty="0"/>
              <a:t>) While these all are valid options, these approaches have </a:t>
            </a:r>
            <a:r>
              <a:rPr lang="en-GB" b="1" noProof="0" dirty="0"/>
              <a:t>problems with larger semantic gaps and regularly fail </a:t>
            </a:r>
            <a:r>
              <a:rPr lang="en-GB" noProof="0" dirty="0"/>
              <a:t>to adequately recover trace links.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In our opinion, one way to tackle this problem with the semantic gap is to reduce the gap by using </a:t>
            </a:r>
            <a:r>
              <a:rPr lang="en-GB" b="1" noProof="0" dirty="0"/>
              <a:t>intermediate artifacts</a:t>
            </a:r>
            <a:r>
              <a:rPr lang="en-GB" noProof="0" dirty="0"/>
              <a:t>.</a:t>
            </a:r>
          </a:p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819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</a:t>
            </a:r>
            <a:r>
              <a:rPr lang="en-GB" noProof="0" dirty="0"/>
              <a:t>In our opinion, one way to tackle this problem with the semantic gap is to reduce the gap by using intermediate artifacts.)</a:t>
            </a:r>
            <a:endParaRPr lang="de-DE" dirty="0"/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With intermediate </a:t>
            </a:r>
            <a:r>
              <a:rPr lang="de-DE" dirty="0" err="1"/>
              <a:t>artifacts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do </a:t>
            </a:r>
            <a:r>
              <a:rPr lang="de-DE" b="1" dirty="0"/>
              <a:t>not </a:t>
            </a:r>
            <a:r>
              <a:rPr lang="de-DE" b="1" dirty="0" err="1"/>
              <a:t>have</a:t>
            </a:r>
            <a:r>
              <a:rPr lang="de-DE" b="1" dirty="0"/>
              <a:t> </a:t>
            </a:r>
            <a:r>
              <a:rPr lang="de-DE" b="1" dirty="0" err="1"/>
              <a:t>one</a:t>
            </a:r>
            <a:r>
              <a:rPr lang="de-DE" b="1" dirty="0"/>
              <a:t> </a:t>
            </a:r>
            <a:r>
              <a:rPr lang="de-DE" b="1" dirty="0" err="1"/>
              <a:t>big</a:t>
            </a:r>
            <a:r>
              <a:rPr lang="de-DE" b="1" dirty="0"/>
              <a:t> </a:t>
            </a:r>
            <a:r>
              <a:rPr lang="de-DE" b="1" dirty="0" err="1"/>
              <a:t>gap</a:t>
            </a:r>
            <a:r>
              <a:rPr lang="de-DE" b="1" dirty="0"/>
              <a:t> but </a:t>
            </a:r>
            <a:r>
              <a:rPr lang="de-DE" b="1" dirty="0" err="1"/>
              <a:t>two</a:t>
            </a:r>
            <a:r>
              <a:rPr lang="de-DE" b="1" dirty="0"/>
              <a:t> </a:t>
            </a:r>
            <a:r>
              <a:rPr lang="de-DE" b="1" dirty="0" err="1"/>
              <a:t>smaller</a:t>
            </a:r>
            <a:r>
              <a:rPr lang="de-DE" b="1" dirty="0"/>
              <a:t> </a:t>
            </a:r>
            <a:r>
              <a:rPr lang="de-DE" b="1" dirty="0" err="1"/>
              <a:t>gaps</a:t>
            </a:r>
            <a:r>
              <a:rPr lang="de-DE" dirty="0"/>
              <a:t>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In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case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traceability</a:t>
            </a:r>
            <a:r>
              <a:rPr lang="de-DE" dirty="0"/>
              <a:t> link </a:t>
            </a:r>
            <a:r>
              <a:rPr lang="de-DE" dirty="0" err="1"/>
              <a:t>recovery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and code,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component-based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like UML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diagrams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intermediate </a:t>
            </a:r>
            <a:r>
              <a:rPr lang="de-DE" dirty="0" err="1"/>
              <a:t>artifacts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intermediate </a:t>
            </a:r>
            <a:r>
              <a:rPr lang="de-DE" dirty="0" err="1"/>
              <a:t>artifacts</a:t>
            </a:r>
            <a:r>
              <a:rPr lang="de-DE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semantically</a:t>
            </a:r>
            <a:r>
              <a:rPr lang="de-DE" b="1" dirty="0"/>
              <a:t> </a:t>
            </a:r>
            <a:r>
              <a:rPr lang="de-DE" b="1" dirty="0" err="1"/>
              <a:t>somewhat</a:t>
            </a:r>
            <a:r>
              <a:rPr lang="de-DE" b="1" dirty="0"/>
              <a:t> in-</a:t>
            </a:r>
            <a:r>
              <a:rPr lang="de-DE" b="1" dirty="0" err="1"/>
              <a:t>between</a:t>
            </a:r>
            <a:r>
              <a:rPr lang="de-DE" b="1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artifacts</a:t>
            </a:r>
            <a:r>
              <a:rPr lang="de-DE" dirty="0"/>
              <a:t> and,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semantically</a:t>
            </a:r>
            <a:r>
              <a:rPr lang="de-DE" dirty="0"/>
              <a:t>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</a:t>
            </a:r>
          </a:p>
          <a:p>
            <a:r>
              <a:rPr lang="de-DE" dirty="0"/>
              <a:t>This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simplify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recovery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trace links.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2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2A6EA-FB67-5FEF-15B3-544E182D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F7B99B1-2137-C41E-65AD-D377D705F5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A9CD83A-B0D7-0D79-F1BF-47342DE6C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Consequently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and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intermediate </a:t>
            </a:r>
            <a:r>
              <a:rPr lang="de-DE" dirty="0" err="1"/>
              <a:t>artifacts</a:t>
            </a:r>
            <a:r>
              <a:rPr lang="de-DE" dirty="0"/>
              <a:t>.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existing</a:t>
            </a:r>
            <a:r>
              <a:rPr lang="de-DE" b="1" dirty="0"/>
              <a:t> </a:t>
            </a:r>
            <a:r>
              <a:rPr lang="de-DE" b="1" dirty="0" err="1"/>
              <a:t>approach</a:t>
            </a:r>
            <a:r>
              <a:rPr lang="de-DE" b="1" dirty="0"/>
              <a:t> </a:t>
            </a:r>
            <a:r>
              <a:rPr lang="de-DE" b="1" dirty="0" err="1"/>
              <a:t>ArDoCo</a:t>
            </a:r>
            <a:r>
              <a:rPr lang="de-DE" b="1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trace links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and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component-based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new</a:t>
            </a:r>
            <a:r>
              <a:rPr lang="de-DE" b="1" dirty="0"/>
              <a:t> </a:t>
            </a:r>
            <a:r>
              <a:rPr lang="de-DE" sz="900" b="1" dirty="0" err="1"/>
              <a:t>ARchitecture</a:t>
            </a:r>
            <a:r>
              <a:rPr lang="de-DE" sz="900" b="1" dirty="0"/>
              <a:t> </a:t>
            </a:r>
            <a:r>
              <a:rPr lang="de-DE" sz="900" b="1" dirty="0" err="1"/>
              <a:t>to</a:t>
            </a:r>
            <a:r>
              <a:rPr lang="de-DE" sz="900" b="1" dirty="0"/>
              <a:t> </a:t>
            </a:r>
            <a:r>
              <a:rPr lang="de-DE" sz="900" b="1" dirty="0" err="1"/>
              <a:t>COde</a:t>
            </a:r>
            <a:r>
              <a:rPr lang="de-DE" sz="900" b="1" dirty="0"/>
              <a:t> Trace Linking, </a:t>
            </a:r>
            <a:r>
              <a:rPr lang="de-DE" sz="900" b="1" dirty="0" err="1"/>
              <a:t>short</a:t>
            </a:r>
            <a:r>
              <a:rPr lang="de-DE" sz="900" b="1" dirty="0"/>
              <a:t> </a:t>
            </a:r>
            <a:r>
              <a:rPr lang="de-DE" sz="900" b="1" dirty="0" err="1"/>
              <a:t>ArCoTL</a:t>
            </a:r>
            <a:r>
              <a:rPr lang="de-DE" sz="900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trace links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classes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code.</a:t>
            </a:r>
          </a:p>
          <a:p>
            <a:r>
              <a:rPr lang="de-DE" dirty="0"/>
              <a:t>(</a:t>
            </a:r>
            <a:r>
              <a:rPr lang="de-DE" i="1" dirty="0" err="1"/>
              <a:t>click</a:t>
            </a:r>
            <a:r>
              <a:rPr lang="de-DE" dirty="0"/>
              <a:t>)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trace links,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b="1" dirty="0" err="1"/>
              <a:t>can</a:t>
            </a:r>
            <a:r>
              <a:rPr lang="de-DE" b="1" dirty="0"/>
              <a:t> </a:t>
            </a:r>
            <a:r>
              <a:rPr lang="de-DE" b="1" dirty="0" err="1"/>
              <a:t>transitively</a:t>
            </a:r>
            <a:r>
              <a:rPr lang="de-DE" b="1" dirty="0"/>
              <a:t> </a:t>
            </a:r>
            <a:r>
              <a:rPr lang="de-DE" b="1" dirty="0" err="1"/>
              <a:t>combine</a:t>
            </a:r>
            <a:r>
              <a:rPr lang="de-DE" b="1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eventually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links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and code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 err="1"/>
              <a:t>our</a:t>
            </a:r>
            <a:r>
              <a:rPr lang="de-DE" b="1" dirty="0"/>
              <a:t> transitive </a:t>
            </a:r>
            <a:r>
              <a:rPr lang="de-DE" b="1" dirty="0" err="1"/>
              <a:t>approach</a:t>
            </a:r>
            <a:r>
              <a:rPr lang="de-DE" b="1" dirty="0"/>
              <a:t> </a:t>
            </a:r>
            <a:r>
              <a:rPr lang="de-DE" b="1" dirty="0" err="1"/>
              <a:t>TransArC</a:t>
            </a:r>
            <a:r>
              <a:rPr lang="de-DE" dirty="0"/>
              <a:t>.</a:t>
            </a:r>
          </a:p>
          <a:p>
            <a:r>
              <a:rPr lang="de-DE" dirty="0"/>
              <a:t>As a </a:t>
            </a:r>
            <a:r>
              <a:rPr lang="de-DE" dirty="0" err="1"/>
              <a:t>result</a:t>
            </a:r>
            <a:r>
              <a:rPr lang="de-DE" dirty="0"/>
              <a:t>,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looked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b="1" dirty="0" err="1"/>
              <a:t>three</a:t>
            </a:r>
            <a:r>
              <a:rPr lang="de-DE" b="1" dirty="0"/>
              <a:t> </a:t>
            </a:r>
            <a:r>
              <a:rPr lang="de-DE" b="1" dirty="0" err="1"/>
              <a:t>main</a:t>
            </a:r>
            <a:r>
              <a:rPr lang="de-DE" b="1" dirty="0"/>
              <a:t> </a:t>
            </a:r>
            <a:r>
              <a:rPr lang="de-DE" b="1" dirty="0" err="1"/>
              <a:t>research</a:t>
            </a:r>
            <a:r>
              <a:rPr lang="de-DE" b="1" dirty="0"/>
              <a:t> </a:t>
            </a:r>
            <a:r>
              <a:rPr lang="de-DE" b="1" dirty="0" err="1"/>
              <a:t>questions</a:t>
            </a:r>
            <a:r>
              <a:rPr lang="de-DE" dirty="0"/>
              <a:t>.</a:t>
            </a:r>
          </a:p>
          <a:p>
            <a:r>
              <a:rPr lang="de-DE" dirty="0"/>
              <a:t>(</a:t>
            </a:r>
            <a:r>
              <a:rPr lang="de-DE" i="1" dirty="0" err="1"/>
              <a:t>click</a:t>
            </a:r>
            <a:r>
              <a:rPr lang="de-DE" dirty="0"/>
              <a:t>) First,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assess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ArCoTL</a:t>
            </a:r>
            <a:r>
              <a:rPr lang="de-DE" dirty="0"/>
              <a:t>.</a:t>
            </a:r>
          </a:p>
          <a:p>
            <a:r>
              <a:rPr lang="de-DE" dirty="0"/>
              <a:t>(</a:t>
            </a:r>
            <a:r>
              <a:rPr lang="de-DE" i="1" dirty="0" err="1"/>
              <a:t>click</a:t>
            </a:r>
            <a:r>
              <a:rPr lang="de-DE" dirty="0"/>
              <a:t>)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TransArC</a:t>
            </a:r>
            <a:r>
              <a:rPr lang="de-DE" dirty="0"/>
              <a:t>.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2,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transitive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TransArC</a:t>
            </a:r>
            <a:r>
              <a:rPr lang="de-DE" dirty="0"/>
              <a:t>,</a:t>
            </a:r>
          </a:p>
          <a:p>
            <a:r>
              <a:rPr lang="de-DE" dirty="0"/>
              <a:t>And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3,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TransArC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baseline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182139-B031-7061-83E7-075AE96013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472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i="1" dirty="0"/>
              <a:t>(Transition)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</a:t>
            </a: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a </a:t>
            </a:r>
            <a:r>
              <a:rPr lang="de-DE" dirty="0" err="1"/>
              <a:t>brief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ArDoCo</a:t>
            </a:r>
            <a:r>
              <a:rPr lang="de-DE" dirty="0"/>
              <a:t>.)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857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7C8A1-DC78-C609-2981-43452681B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F5B201B-94C7-80F7-17A1-45FB08B0C5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0BF0160-F831-7652-5508-0BFBDB429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a </a:t>
            </a:r>
            <a:r>
              <a:rPr lang="de-DE" dirty="0" err="1"/>
              <a:t>brief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b="1" dirty="0" err="1"/>
              <a:t>ArDoCo</a:t>
            </a:r>
            <a:r>
              <a:rPr lang="de-DE" dirty="0"/>
              <a:t>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err="1"/>
              <a:t>ArDoCo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existing</a:t>
            </a:r>
            <a:r>
              <a:rPr lang="de-DE" dirty="0"/>
              <a:t> and </a:t>
            </a:r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trace links </a:t>
            </a:r>
            <a:r>
              <a:rPr lang="de-DE" dirty="0" err="1"/>
              <a:t>beween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and </a:t>
            </a:r>
            <a:r>
              <a:rPr lang="de-DE" dirty="0" err="1"/>
              <a:t>model</a:t>
            </a:r>
            <a:r>
              <a:rPr lang="de-DE" dirty="0"/>
              <a:t>.</a:t>
            </a:r>
          </a:p>
          <a:p>
            <a:r>
              <a:rPr lang="de-DE" dirty="0"/>
              <a:t>In </a:t>
            </a:r>
            <a:r>
              <a:rPr lang="de-DE" dirty="0" err="1"/>
              <a:t>short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b="1" dirty="0" err="1"/>
              <a:t>identifies</a:t>
            </a:r>
            <a:r>
              <a:rPr lang="de-DE" b="1" dirty="0"/>
              <a:t> </a:t>
            </a:r>
            <a:r>
              <a:rPr lang="de-DE" b="1" dirty="0" err="1"/>
              <a:t>architectural</a:t>
            </a:r>
            <a:r>
              <a:rPr lang="de-DE" b="1" dirty="0"/>
              <a:t> relevant </a:t>
            </a:r>
            <a:r>
              <a:rPr lang="de-DE" b="1" dirty="0" err="1"/>
              <a:t>entities</a:t>
            </a:r>
            <a:r>
              <a:rPr lang="de-DE" b="1" dirty="0"/>
              <a:t> in </a:t>
            </a:r>
            <a:r>
              <a:rPr lang="de-DE" b="1" dirty="0" err="1"/>
              <a:t>text</a:t>
            </a:r>
            <a:r>
              <a:rPr lang="de-DE" b="1" dirty="0"/>
              <a:t> </a:t>
            </a:r>
            <a:r>
              <a:rPr lang="de-DE" b="1" dirty="0" err="1"/>
              <a:t>using</a:t>
            </a:r>
            <a:r>
              <a:rPr lang="de-DE" b="1" dirty="0"/>
              <a:t> </a:t>
            </a:r>
            <a:r>
              <a:rPr lang="de-DE" b="1" dirty="0" err="1"/>
              <a:t>various</a:t>
            </a:r>
            <a:r>
              <a:rPr lang="de-DE" b="1" dirty="0"/>
              <a:t> </a:t>
            </a:r>
            <a:r>
              <a:rPr lang="de-DE" b="1" dirty="0" err="1"/>
              <a:t>heuristics</a:t>
            </a:r>
            <a:r>
              <a:rPr lang="de-DE" dirty="0"/>
              <a:t>.</a:t>
            </a:r>
          </a:p>
          <a:p>
            <a:r>
              <a:rPr lang="de-DE" b="1" dirty="0" err="1"/>
              <a:t>Using</a:t>
            </a:r>
            <a:r>
              <a:rPr lang="de-DE" b="1" dirty="0"/>
              <a:t> </a:t>
            </a:r>
            <a:r>
              <a:rPr lang="de-DE" b="1" dirty="0" err="1"/>
              <a:t>similarity</a:t>
            </a:r>
            <a:r>
              <a:rPr lang="de-DE" b="1" dirty="0"/>
              <a:t> </a:t>
            </a:r>
            <a:r>
              <a:rPr lang="de-DE" b="1" dirty="0" err="1"/>
              <a:t>metrics</a:t>
            </a:r>
            <a:r>
              <a:rPr lang="de-DE" dirty="0"/>
              <a:t>,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trace links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similarity</a:t>
            </a:r>
            <a:r>
              <a:rPr lang="de-DE" dirty="0"/>
              <a:t>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</a:t>
            </a:r>
            <a:r>
              <a:rPr lang="de-DE" i="1" dirty="0"/>
              <a:t>Next</a:t>
            </a:r>
            <a:r>
              <a:rPr lang="de-DE" dirty="0"/>
              <a:t>: </a:t>
            </a:r>
            <a:r>
              <a:rPr lang="en-GB" noProof="0" dirty="0"/>
              <a:t>For the second part, we have </a:t>
            </a:r>
            <a:r>
              <a:rPr lang="en-GB" noProof="0" dirty="0" err="1"/>
              <a:t>ArCoTL</a:t>
            </a:r>
            <a:r>
              <a:rPr lang="en-GB" noProof="0" dirty="0"/>
              <a:t>, the </a:t>
            </a:r>
            <a:r>
              <a:rPr lang="en-GB" sz="900" b="0" noProof="0" dirty="0" err="1"/>
              <a:t>ARchitecture</a:t>
            </a:r>
            <a:r>
              <a:rPr lang="en-GB" sz="900" b="0" noProof="0" dirty="0"/>
              <a:t> to </a:t>
            </a:r>
            <a:r>
              <a:rPr lang="en-GB" sz="900" b="0" noProof="0" dirty="0" err="1"/>
              <a:t>COde</a:t>
            </a:r>
            <a:r>
              <a:rPr lang="en-GB" sz="900" b="0" noProof="0" dirty="0"/>
              <a:t> Trace Linking.</a:t>
            </a:r>
            <a:r>
              <a:rPr lang="de-DE" sz="900" noProof="0" dirty="0"/>
              <a:t>)</a:t>
            </a:r>
            <a:endParaRPr lang="en-GB" sz="9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6D40C7-50E0-C26D-5D01-AC47B1107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683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GB" noProof="0" dirty="0"/>
              <a:t>For the second part, </a:t>
            </a:r>
            <a:r>
              <a:rPr lang="en-GB" b="1" noProof="0" dirty="0"/>
              <a:t>we created </a:t>
            </a:r>
            <a:r>
              <a:rPr lang="en-GB" b="1" noProof="0" dirty="0" err="1"/>
              <a:t>ArCoTL</a:t>
            </a:r>
            <a:r>
              <a:rPr lang="en-GB" noProof="0" dirty="0"/>
              <a:t>, the </a:t>
            </a:r>
            <a:r>
              <a:rPr lang="en-GB" sz="900" b="0" noProof="0" dirty="0" err="1"/>
              <a:t>ARchitecture</a:t>
            </a:r>
            <a:r>
              <a:rPr lang="en-GB" sz="900" b="0" noProof="0" dirty="0"/>
              <a:t> to </a:t>
            </a:r>
            <a:r>
              <a:rPr lang="en-GB" sz="900" b="0" noProof="0" dirty="0" err="1"/>
              <a:t>COde</a:t>
            </a:r>
            <a:r>
              <a:rPr lang="en-GB" sz="900" b="0" noProof="0" dirty="0"/>
              <a:t> Trace Linking.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sz="900" noProof="0" dirty="0"/>
              <a:t>The approach </a:t>
            </a:r>
            <a:r>
              <a:rPr lang="en-GB" sz="900" b="1" noProof="0" dirty="0"/>
              <a:t>first transforms input </a:t>
            </a:r>
            <a:r>
              <a:rPr lang="en-GB" sz="900" noProof="0" dirty="0"/>
              <a:t>into intermediate representations.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sz="900" noProof="0" dirty="0"/>
              <a:t>We do this to be able to </a:t>
            </a:r>
            <a:r>
              <a:rPr lang="en-GB" sz="900" b="1" noProof="0" dirty="0"/>
              <a:t>uniformly handle input </a:t>
            </a:r>
            <a:r>
              <a:rPr lang="en-GB" sz="900" noProof="0" dirty="0"/>
              <a:t>in the main processing steps regardless of specific </a:t>
            </a:r>
            <a:r>
              <a:rPr lang="en-GB" sz="900" noProof="0" dirty="0" err="1"/>
              <a:t>modeling</a:t>
            </a:r>
            <a:r>
              <a:rPr lang="en-GB" sz="900" noProof="0" dirty="0"/>
              <a:t> language or programming language.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sz="900" noProof="0" dirty="0"/>
              <a:t>For architecture models, we have a simplified model that contains just those parts of the input model that we need for our approach.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sz="900" noProof="0" dirty="0"/>
              <a:t>For code, we essentially did the same and created a model that is a simplified version of the Knowledge Discovery Model by the OMG.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GB" sz="900" noProof="0" dirty="0"/>
              <a:t>(*click*) The approach is </a:t>
            </a:r>
            <a:r>
              <a:rPr lang="en-GB" sz="900" b="1" noProof="0" dirty="0"/>
              <a:t>heuristics-based and we use </a:t>
            </a:r>
            <a:r>
              <a:rPr lang="en-GB" b="1" noProof="0" dirty="0"/>
              <a:t>a computational graph </a:t>
            </a:r>
            <a:r>
              <a:rPr lang="en-GB" noProof="0" dirty="0"/>
              <a:t>to orderly execute our heuristics.</a:t>
            </a:r>
            <a:endParaRPr lang="en-GB" sz="900" noProof="0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, t</a:t>
            </a:r>
            <a:r>
              <a:rPr lang="en-GB" sz="900" noProof="0" dirty="0"/>
              <a:t>he approach uses </a:t>
            </a:r>
            <a:r>
              <a:rPr lang="en-GB" sz="900" b="1" noProof="0" dirty="0"/>
              <a:t>two kinds of heuristics</a:t>
            </a:r>
            <a:r>
              <a:rPr lang="en-GB" sz="900" noProof="0" dirty="0"/>
              <a:t>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(*</a:t>
            </a:r>
            <a:r>
              <a:rPr lang="de-DE" i="1" dirty="0" err="1"/>
              <a:t>click</a:t>
            </a:r>
            <a:r>
              <a:rPr lang="de-DE" i="1" dirty="0"/>
              <a:t>*</a:t>
            </a:r>
            <a:r>
              <a:rPr lang="de-DE" dirty="0"/>
              <a:t>) </a:t>
            </a:r>
            <a:r>
              <a:rPr lang="en-GB" sz="900" noProof="0" dirty="0"/>
              <a:t>First, we have </a:t>
            </a:r>
            <a:r>
              <a:rPr lang="en-GB" sz="900" b="1" noProof="0" dirty="0"/>
              <a:t>standalone heuristics </a:t>
            </a:r>
            <a:r>
              <a:rPr lang="en-GB" sz="900" noProof="0" dirty="0"/>
              <a:t>that operate directly on the input data such as components and classes, packages, and paths.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sz="900" noProof="0" dirty="0"/>
              <a:t>For example, one simple heuristic compares the names of components and classes.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(*</a:t>
            </a:r>
            <a:r>
              <a:rPr lang="de-DE" i="1" dirty="0" err="1"/>
              <a:t>click</a:t>
            </a:r>
            <a:r>
              <a:rPr lang="de-DE" i="1" dirty="0"/>
              <a:t>*</a:t>
            </a:r>
            <a:r>
              <a:rPr lang="de-DE" dirty="0"/>
              <a:t>) </a:t>
            </a:r>
            <a:r>
              <a:rPr lang="en-GB" sz="900" noProof="0" dirty="0"/>
              <a:t>Second, the approach uses </a:t>
            </a:r>
            <a:r>
              <a:rPr lang="en-GB" sz="900" b="1" noProof="0" dirty="0"/>
              <a:t>dependent heuristics</a:t>
            </a:r>
            <a:r>
              <a:rPr lang="en-GB" sz="900" noProof="0" dirty="0"/>
              <a:t>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sz="900" noProof="0" dirty="0"/>
              <a:t>These operate both on the input and on the results of other heuristics to adapt the results.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noProof="0" dirty="0"/>
              <a:t>One example is a heuristic that inherits information.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noProof="0" dirty="0"/>
              <a:t>This is handy, for example, when the naming heuristic matches a class and a component to inherit this similarity to the subclasses.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noProof="0" dirty="0"/>
              <a:t>Another heuristic tries to resolve ambiguity with the help of relations.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(*</a:t>
            </a:r>
            <a:r>
              <a:rPr lang="de-DE" i="1" dirty="0" err="1"/>
              <a:t>click</a:t>
            </a:r>
            <a:r>
              <a:rPr lang="de-DE" i="1" dirty="0"/>
              <a:t>*</a:t>
            </a:r>
            <a:r>
              <a:rPr lang="de-DE" dirty="0"/>
              <a:t>) </a:t>
            </a:r>
            <a:r>
              <a:rPr lang="en-GB" noProof="0" dirty="0"/>
              <a:t>To combine the results of several heuristics, we use </a:t>
            </a:r>
            <a:r>
              <a:rPr lang="en-GB" b="1" noProof="0" dirty="0"/>
              <a:t>aggregators and filters</a:t>
            </a:r>
            <a:r>
              <a:rPr lang="en-GB" noProof="0" dirty="0"/>
              <a:t>. For example, one aggregator only keeps the highest similarity score between two entities among a specific set of heuristics.</a:t>
            </a:r>
          </a:p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9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7231" y="2714625"/>
            <a:ext cx="8928344" cy="203120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de-DE" alt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19.04.2024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/>
              <a:t>Jan Keim et al. – </a:t>
            </a:r>
            <a:r>
              <a:rPr lang="de-DE" sz="900" dirty="0" err="1"/>
              <a:t>Recovering</a:t>
            </a:r>
            <a:r>
              <a:rPr lang="de-DE" sz="900" dirty="0"/>
              <a:t> Trace Links </a:t>
            </a:r>
            <a:r>
              <a:rPr lang="en-US" sz="900" dirty="0"/>
              <a:t>Between</a:t>
            </a:r>
          </a:p>
          <a:p>
            <a:r>
              <a:rPr lang="en-US" sz="900" dirty="0"/>
              <a:t>Software Documentation And Code</a:t>
            </a:r>
            <a:endParaRPr lang="de-DE" sz="900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8824"/>
            <a:ext cx="3245053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 dirty="0"/>
              <a:t>Modelling for Continuous Software Engineering</a:t>
            </a:r>
            <a:br>
              <a:rPr lang="en-US" altLang="de-DE" sz="900" dirty="0"/>
            </a:br>
            <a:r>
              <a:rPr lang="en-US" altLang="de-DE" sz="900" dirty="0"/>
              <a:t>KASTEL – Institute of Information Security and Dependability</a:t>
            </a:r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Recovering Trace Links Between Software Documentation And Code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80675" y="1979930"/>
            <a:ext cx="8515675" cy="734695"/>
          </a:xfrm>
        </p:spPr>
        <p:txBody>
          <a:bodyPr>
            <a:normAutofit/>
          </a:bodyPr>
          <a:lstStyle/>
          <a:p>
            <a:r>
              <a:rPr lang="de-DE" sz="1600" u="sng" dirty="0"/>
              <a:t>Jan Keim</a:t>
            </a:r>
            <a:r>
              <a:rPr lang="de-DE" sz="1600" dirty="0"/>
              <a:t>, Sophie Corallo, Dominik Fuchß, Tobias Hey, Tobias Telge, Anne Koziolek</a:t>
            </a:r>
            <a:br>
              <a:rPr lang="de-DE" sz="1600" dirty="0"/>
            </a:br>
            <a:r>
              <a:rPr lang="de-DE" sz="600" dirty="0"/>
              <a:t> </a:t>
            </a:r>
            <a:br>
              <a:rPr lang="de-DE" sz="1600" dirty="0"/>
            </a:br>
            <a:r>
              <a:rPr lang="de-DE" sz="1600" b="0" dirty="0"/>
              <a:t>ICSE 2024, </a:t>
            </a:r>
            <a:r>
              <a:rPr lang="de-DE" sz="1600" b="0" dirty="0" err="1"/>
              <a:t>Lisbon</a:t>
            </a:r>
            <a:r>
              <a:rPr lang="de-DE" sz="1600" b="0" dirty="0"/>
              <a:t>, Portugal</a:t>
            </a:r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7" b="5217"/>
          <a:stretch/>
        </p:blipFill>
        <p:spPr/>
      </p:pic>
      <p:pic>
        <p:nvPicPr>
          <p:cNvPr id="5" name="Inhaltsplatzhalter 22" descr="Ein Bild, das Eule, Clipart, Vogel, Cartoon enthält.">
            <a:extLst>
              <a:ext uri="{FF2B5EF4-FFF2-40B4-BE49-F238E27FC236}">
                <a16:creationId xmlns:a16="http://schemas.microsoft.com/office/drawing/2014/main" id="{18782D7C-B553-E7BD-35BF-E949B21A9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39" y="2257004"/>
            <a:ext cx="1518412" cy="18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EB151B6-AA0E-FD15-CCE4-041F484220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717333"/>
              </p:ext>
            </p:extLst>
          </p:nvPr>
        </p:nvGraphicFramePr>
        <p:xfrm>
          <a:off x="99392" y="1282865"/>
          <a:ext cx="8945216" cy="252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68">
                  <a:extLst>
                    <a:ext uri="{9D8B030D-6E8A-4147-A177-3AD203B41FA5}">
                      <a16:colId xmlns:a16="http://schemas.microsoft.com/office/drawing/2014/main" val="3141180284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2959812789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4066599711"/>
                    </a:ext>
                  </a:extLst>
                </a:gridCol>
                <a:gridCol w="1210444">
                  <a:extLst>
                    <a:ext uri="{9D8B030D-6E8A-4147-A177-3AD203B41FA5}">
                      <a16:colId xmlns:a16="http://schemas.microsoft.com/office/drawing/2014/main" val="1753477635"/>
                    </a:ext>
                  </a:extLst>
                </a:gridCol>
                <a:gridCol w="1277888">
                  <a:extLst>
                    <a:ext uri="{9D8B030D-6E8A-4147-A177-3AD203B41FA5}">
                      <a16:colId xmlns:a16="http://schemas.microsoft.com/office/drawing/2014/main" val="206541500"/>
                    </a:ext>
                  </a:extLst>
                </a:gridCol>
                <a:gridCol w="1390248">
                  <a:extLst>
                    <a:ext uri="{9D8B030D-6E8A-4147-A177-3AD203B41FA5}">
                      <a16:colId xmlns:a16="http://schemas.microsoft.com/office/drawing/2014/main" val="257210191"/>
                    </a:ext>
                  </a:extLst>
                </a:gridCol>
                <a:gridCol w="1165528">
                  <a:extLst>
                    <a:ext uri="{9D8B030D-6E8A-4147-A177-3AD203B41FA5}">
                      <a16:colId xmlns:a16="http://schemas.microsoft.com/office/drawing/2014/main" val="2465778538"/>
                    </a:ext>
                  </a:extLst>
                </a:gridCol>
              </a:tblGrid>
              <a:tr h="538865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Artifact</a:t>
                      </a:r>
                      <a:r>
                        <a:rPr lang="de-DE" dirty="0"/>
                        <a:t> Type</a:t>
                      </a:r>
                    </a:p>
                  </a:txBody>
                  <a:tcPr>
                    <a:solidFill>
                      <a:srgbClr val="3978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MediaStore</a:t>
                      </a:r>
                      <a:endParaRPr lang="de-DE" dirty="0"/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TeaStore</a:t>
                      </a:r>
                      <a:endParaRPr lang="de-DE" dirty="0"/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TEAMMATES</a:t>
                      </a:r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BigBlueButton</a:t>
                      </a:r>
                      <a:r>
                        <a:rPr lang="de-DE" dirty="0"/>
                        <a:t> (BBB)</a:t>
                      </a:r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JabRef</a:t>
                      </a:r>
                      <a:endParaRPr lang="de-DE" dirty="0"/>
                    </a:p>
                  </a:txBody>
                  <a:tcPr>
                    <a:solidFill>
                      <a:srgbClr val="3978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249334"/>
                  </a:ext>
                </a:extLst>
              </a:tr>
              <a:tr h="397345">
                <a:tc>
                  <a:txBody>
                    <a:bodyPr/>
                    <a:lstStyle/>
                    <a:p>
                      <a:r>
                        <a:rPr lang="de-DE" dirty="0"/>
                        <a:t>SAD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#Sentences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37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43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198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85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13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439481"/>
                  </a:ext>
                </a:extLst>
              </a:tr>
              <a:tr h="397345">
                <a:tc>
                  <a:txBody>
                    <a:bodyPr/>
                    <a:lstStyle/>
                    <a:p>
                      <a:r>
                        <a:rPr lang="de-DE" dirty="0"/>
                        <a:t>SAM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#Model Elements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23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19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16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24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127181"/>
                  </a:ext>
                </a:extLst>
              </a:tr>
              <a:tr h="397345">
                <a:tc>
                  <a:txBody>
                    <a:bodyPr/>
                    <a:lstStyle/>
                    <a:p>
                      <a:r>
                        <a:rPr lang="de-DE" dirty="0"/>
                        <a:t>Code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#Files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97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205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832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547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1,979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15291"/>
                  </a:ext>
                </a:extLst>
              </a:tr>
              <a:tr h="397345">
                <a:tc>
                  <a:txBody>
                    <a:bodyPr/>
                    <a:lstStyle/>
                    <a:p>
                      <a:r>
                        <a:rPr lang="de-DE" dirty="0"/>
                        <a:t>SAM-Code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#Trace Links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164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1,616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1,956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24491"/>
                  </a:ext>
                </a:extLst>
              </a:tr>
              <a:tr h="397345">
                <a:tc>
                  <a:txBody>
                    <a:bodyPr/>
                    <a:lstStyle/>
                    <a:p>
                      <a:r>
                        <a:rPr lang="de-DE" dirty="0"/>
                        <a:t>SAD-Code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#Trace Links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50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707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7,610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1,295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8,240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1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072015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4487CE-7239-E8A4-161D-933BB548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B983BB-FE2F-FFDE-1000-FB797BA3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B5C36D-B76F-36C6-300C-6C004910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Setup</a:t>
            </a:r>
          </a:p>
        </p:txBody>
      </p:sp>
    </p:spTree>
    <p:extLst>
      <p:ext uri="{BB962C8B-B14F-4D97-AF65-F5344CB8AC3E}">
        <p14:creationId xmlns:p14="http://schemas.microsoft.com/office/powerpoint/2010/main" val="250428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9C676-167D-9415-8BE2-9D3F41A01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5F4DDB43-A629-CA83-0D71-3C6D70112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891777"/>
              </p:ext>
            </p:extLst>
          </p:nvPr>
        </p:nvGraphicFramePr>
        <p:xfrm>
          <a:off x="400052" y="1003148"/>
          <a:ext cx="83438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4">
                  <a:extLst>
                    <a:ext uri="{9D8B030D-6E8A-4147-A177-3AD203B41FA5}">
                      <a16:colId xmlns:a16="http://schemas.microsoft.com/office/drawing/2014/main" val="2606549508"/>
                    </a:ext>
                  </a:extLst>
                </a:gridCol>
                <a:gridCol w="2085974">
                  <a:extLst>
                    <a:ext uri="{9D8B030D-6E8A-4147-A177-3AD203B41FA5}">
                      <a16:colId xmlns:a16="http://schemas.microsoft.com/office/drawing/2014/main" val="68626742"/>
                    </a:ext>
                  </a:extLst>
                </a:gridCol>
                <a:gridCol w="2085974">
                  <a:extLst>
                    <a:ext uri="{9D8B030D-6E8A-4147-A177-3AD203B41FA5}">
                      <a16:colId xmlns:a16="http://schemas.microsoft.com/office/drawing/2014/main" val="321639577"/>
                    </a:ext>
                  </a:extLst>
                </a:gridCol>
                <a:gridCol w="2085974">
                  <a:extLst>
                    <a:ext uri="{9D8B030D-6E8A-4147-A177-3AD203B41FA5}">
                      <a16:colId xmlns:a16="http://schemas.microsoft.com/office/drawing/2014/main" val="165239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Project</a:t>
                      </a:r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F1-Score</a:t>
                      </a:r>
                    </a:p>
                  </a:txBody>
                  <a:tcPr>
                    <a:solidFill>
                      <a:srgbClr val="3978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69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MediaStore</a:t>
                      </a:r>
                      <a:endParaRPr lang="de-DE" dirty="0"/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0.98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1.00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0.99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2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TeaStore</a:t>
                      </a:r>
                      <a:endParaRPr lang="de-DE" dirty="0"/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0.98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0.98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0.98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4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TEAMMATES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1.00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1.00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1.00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2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BigBlueButton</a:t>
                      </a:r>
                      <a:endParaRPr lang="de-DE" dirty="0"/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0.94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0.96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0.95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3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JabRef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1.00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1.00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1.00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04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Average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0.98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0.99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0.98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1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049365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4A44A4-5032-7292-F873-EAAD8898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BE3B25-ECD5-B31F-6781-A9E6485D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D4364C2-58AB-851F-05AB-37FB6D55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ArCoTL</a:t>
            </a:r>
            <a:r>
              <a:rPr lang="de-DE" dirty="0"/>
              <a:t>: Evaluation </a:t>
            </a:r>
            <a:r>
              <a:rPr lang="de-DE" dirty="0" err="1"/>
              <a:t>Results</a:t>
            </a:r>
            <a:endParaRPr lang="de-DE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8579359-AD10-D037-7960-311DA25D4134}"/>
              </a:ext>
            </a:extLst>
          </p:cNvPr>
          <p:cNvGrpSpPr/>
          <p:nvPr/>
        </p:nvGrpSpPr>
        <p:grpSpPr>
          <a:xfrm>
            <a:off x="-2371023" y="3716966"/>
            <a:ext cx="5826781" cy="993758"/>
            <a:chOff x="627234" y="1794975"/>
            <a:chExt cx="7889531" cy="1521676"/>
          </a:xfrm>
        </p:grpSpPr>
        <p:sp>
          <p:nvSpPr>
            <p:cNvPr id="7" name="Rechteck: eine Ecke abgeschnitten 6">
              <a:extLst>
                <a:ext uri="{FF2B5EF4-FFF2-40B4-BE49-F238E27FC236}">
                  <a16:creationId xmlns:a16="http://schemas.microsoft.com/office/drawing/2014/main" id="{A599B979-E837-1E03-DB86-98452A989B3D}"/>
                </a:ext>
              </a:extLst>
            </p:cNvPr>
            <p:cNvSpPr/>
            <p:nvPr/>
          </p:nvSpPr>
          <p:spPr>
            <a:xfrm>
              <a:off x="627234" y="1801256"/>
              <a:ext cx="1119679" cy="1515395"/>
            </a:xfrm>
            <a:prstGeom prst="snip1Rect">
              <a:avLst>
                <a:gd name="adj" fmla="val 137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SAD</a:t>
              </a:r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D707FE3-29A8-5104-37FF-F1173ED2B316}"/>
                </a:ext>
              </a:extLst>
            </p:cNvPr>
            <p:cNvSpPr/>
            <p:nvPr/>
          </p:nvSpPr>
          <p:spPr>
            <a:xfrm>
              <a:off x="7397086" y="1814847"/>
              <a:ext cx="1119679" cy="1501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43058158-926E-0674-D8C7-4CA9E7F8E407}"/>
                </a:ext>
              </a:extLst>
            </p:cNvPr>
            <p:cNvSpPr/>
            <p:nvPr/>
          </p:nvSpPr>
          <p:spPr>
            <a:xfrm>
              <a:off x="4012160" y="1794975"/>
              <a:ext cx="1119679" cy="15153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SAM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4EA8EDB6-3221-EA60-C61B-631B687DEE68}"/>
                </a:ext>
              </a:extLst>
            </p:cNvPr>
            <p:cNvCxnSpPr>
              <a:cxnSpLocks/>
              <a:stCxn id="7" idx="0"/>
              <a:endCxn id="9" idx="1"/>
            </p:cNvCxnSpPr>
            <p:nvPr/>
          </p:nvCxnSpPr>
          <p:spPr>
            <a:xfrm flipV="1">
              <a:off x="1746913" y="2552673"/>
              <a:ext cx="2265247" cy="62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A1B1DD8E-1F44-B763-0BB8-F0A16EDD481C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>
              <a:off x="5131839" y="2552673"/>
              <a:ext cx="2265247" cy="130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6D27F32-B415-449F-6295-A1EABBD7E0A4}"/>
                </a:ext>
              </a:extLst>
            </p:cNvPr>
            <p:cNvSpPr/>
            <p:nvPr/>
          </p:nvSpPr>
          <p:spPr>
            <a:xfrm>
              <a:off x="2319696" y="2268295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ArDoCo</a:t>
              </a:r>
              <a:endParaRPr lang="de-DE" sz="14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2559EC1-E961-8067-3FB3-0B3331AF3C36}"/>
                </a:ext>
              </a:extLst>
            </p:cNvPr>
            <p:cNvSpPr/>
            <p:nvPr/>
          </p:nvSpPr>
          <p:spPr>
            <a:xfrm>
              <a:off x="5704622" y="2261756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ArCoTL</a:t>
              </a:r>
              <a:endParaRPr lang="de-DE" sz="1400" dirty="0"/>
            </a:p>
          </p:txBody>
        </p:sp>
      </p:grp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6005856E-CE4F-FDB9-D43A-C5F94C2DC9BA}"/>
              </a:ext>
            </a:extLst>
          </p:cNvPr>
          <p:cNvSpPr/>
          <p:nvPr/>
        </p:nvSpPr>
        <p:spPr>
          <a:xfrm>
            <a:off x="4572000" y="3877926"/>
            <a:ext cx="4171948" cy="684816"/>
          </a:xfrm>
          <a:prstGeom prst="roundRect">
            <a:avLst/>
          </a:prstGeom>
          <a:solidFill>
            <a:srgbClr val="F5C3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RQ1 (Performance)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ArCoTL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achieves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excellent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results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31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BE58DE-90D0-4343-AA97-CFDCEC4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19.04.2024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07419-7879-EB29-3B5E-B3764ED6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603DAAF-2591-172F-97FD-F1A710A8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TransArC</a:t>
            </a:r>
            <a:r>
              <a:rPr lang="de-DE" dirty="0"/>
              <a:t> – Transitive Trace Links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D72CF08-BE99-94A8-F2EA-F3E4E49A98B0}"/>
              </a:ext>
            </a:extLst>
          </p:cNvPr>
          <p:cNvSpPr/>
          <p:nvPr/>
        </p:nvSpPr>
        <p:spPr>
          <a:xfrm>
            <a:off x="2130380" y="1696478"/>
            <a:ext cx="4879745" cy="1967574"/>
          </a:xfrm>
          <a:prstGeom prst="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TransArC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1ACDD5C-502D-AD86-530A-B67126DED9E6}"/>
              </a:ext>
            </a:extLst>
          </p:cNvPr>
          <p:cNvGrpSpPr/>
          <p:nvPr/>
        </p:nvGrpSpPr>
        <p:grpSpPr>
          <a:xfrm>
            <a:off x="627234" y="1794975"/>
            <a:ext cx="7889531" cy="1521676"/>
            <a:chOff x="627234" y="1794975"/>
            <a:chExt cx="7889531" cy="1521676"/>
          </a:xfrm>
        </p:grpSpPr>
        <p:sp>
          <p:nvSpPr>
            <p:cNvPr id="17" name="Rechteck: eine Ecke abgeschnitten 16">
              <a:extLst>
                <a:ext uri="{FF2B5EF4-FFF2-40B4-BE49-F238E27FC236}">
                  <a16:creationId xmlns:a16="http://schemas.microsoft.com/office/drawing/2014/main" id="{375E9594-4603-DD85-0A54-695ED15575E8}"/>
                </a:ext>
              </a:extLst>
            </p:cNvPr>
            <p:cNvSpPr/>
            <p:nvPr/>
          </p:nvSpPr>
          <p:spPr>
            <a:xfrm>
              <a:off x="627234" y="1801256"/>
              <a:ext cx="1119679" cy="1515395"/>
            </a:xfrm>
            <a:prstGeom prst="snip1Rect">
              <a:avLst>
                <a:gd name="adj" fmla="val 137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SAD</a:t>
              </a:r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AF86D62D-524A-7B4D-6545-2FAB69EFA012}"/>
                </a:ext>
              </a:extLst>
            </p:cNvPr>
            <p:cNvSpPr/>
            <p:nvPr/>
          </p:nvSpPr>
          <p:spPr>
            <a:xfrm>
              <a:off x="7397086" y="1814846"/>
              <a:ext cx="1119679" cy="1501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2A17D555-A8AC-8DB0-37B2-F745AFB8019F}"/>
                </a:ext>
              </a:extLst>
            </p:cNvPr>
            <p:cNvSpPr/>
            <p:nvPr/>
          </p:nvSpPr>
          <p:spPr>
            <a:xfrm>
              <a:off x="4012160" y="1794975"/>
              <a:ext cx="1119679" cy="15153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SAM</a:t>
              </a: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6820F23B-FA0C-1867-5549-C12083904414}"/>
                </a:ext>
              </a:extLst>
            </p:cNvPr>
            <p:cNvCxnSpPr>
              <a:stCxn id="17" idx="0"/>
              <a:endCxn id="19" idx="1"/>
            </p:cNvCxnSpPr>
            <p:nvPr/>
          </p:nvCxnSpPr>
          <p:spPr>
            <a:xfrm flipV="1">
              <a:off x="1746913" y="2552673"/>
              <a:ext cx="2265247" cy="62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0B950794-42B4-ED06-8CC0-8241BAF86EFB}"/>
                </a:ext>
              </a:extLst>
            </p:cNvPr>
            <p:cNvCxnSpPr>
              <a:stCxn id="19" idx="3"/>
              <a:endCxn id="18" idx="1"/>
            </p:cNvCxnSpPr>
            <p:nvPr/>
          </p:nvCxnSpPr>
          <p:spPr>
            <a:xfrm>
              <a:off x="5131839" y="2552673"/>
              <a:ext cx="2265247" cy="130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10713AB3-21D0-D00B-CE7E-9B77910A789B}"/>
                </a:ext>
              </a:extLst>
            </p:cNvPr>
            <p:cNvSpPr/>
            <p:nvPr/>
          </p:nvSpPr>
          <p:spPr>
            <a:xfrm>
              <a:off x="2319696" y="2268295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ArDoCo</a:t>
              </a:r>
              <a:endParaRPr lang="de-DE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8C02175C-251E-4D34-1884-83BAD3AD291E}"/>
                </a:ext>
              </a:extLst>
            </p:cNvPr>
            <p:cNvSpPr/>
            <p:nvPr/>
          </p:nvSpPr>
          <p:spPr>
            <a:xfrm>
              <a:off x="5704622" y="2261756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ArCoTL</a:t>
              </a:r>
              <a:endParaRPr lang="de-DE" dirty="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E7948F88-5D69-777F-2901-A92BBBABCE34}"/>
              </a:ext>
            </a:extLst>
          </p:cNvPr>
          <p:cNvGrpSpPr/>
          <p:nvPr/>
        </p:nvGrpSpPr>
        <p:grpSpPr>
          <a:xfrm>
            <a:off x="607427" y="4029968"/>
            <a:ext cx="7730371" cy="369332"/>
            <a:chOff x="607427" y="4068068"/>
            <a:chExt cx="7730371" cy="369332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09A8C45-9D46-0065-4F72-8A7E3C18DEF6}"/>
                </a:ext>
              </a:extLst>
            </p:cNvPr>
            <p:cNvSpPr txBox="1"/>
            <p:nvPr/>
          </p:nvSpPr>
          <p:spPr>
            <a:xfrm>
              <a:off x="607427" y="4068068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Sentence</a:t>
              </a:r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402D2D8-52DD-9F45-6426-7B4496EFFD49}"/>
                </a:ext>
              </a:extLst>
            </p:cNvPr>
            <p:cNvSpPr txBox="1"/>
            <p:nvPr/>
          </p:nvSpPr>
          <p:spPr>
            <a:xfrm>
              <a:off x="3710224" y="4068068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Model Element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C1BA9581-E6EB-87D6-A062-F54899C01A8C}"/>
                </a:ext>
              </a:extLst>
            </p:cNvPr>
            <p:cNvSpPr txBox="1"/>
            <p:nvPr/>
          </p:nvSpPr>
          <p:spPr>
            <a:xfrm>
              <a:off x="7576051" y="40680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Class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FEE4696-FECA-6110-FEA8-FBD97E4196DE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1766719" y="4252734"/>
              <a:ext cx="1943505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AD54F3CE-2E07-B17F-B036-33CAD2D8BE4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433773" y="4252734"/>
              <a:ext cx="2142278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964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67850-8ABD-63DC-E11D-813F406BB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05A277A-6CD8-79CD-3C8C-B99E22983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Same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projects</a:t>
            </a:r>
            <a:endParaRPr lang="de-DE" dirty="0"/>
          </a:p>
          <a:p>
            <a:r>
              <a:rPr lang="de-DE" dirty="0" err="1"/>
              <a:t>Four</a:t>
            </a:r>
            <a:r>
              <a:rPr lang="de-DE" dirty="0"/>
              <a:t> Baseline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comparison</a:t>
            </a:r>
            <a:endParaRPr lang="de-DE" dirty="0"/>
          </a:p>
          <a:p>
            <a:pPr lvl="1"/>
            <a:r>
              <a:rPr lang="de-DE" u="sng" dirty="0"/>
              <a:t>TAROT</a:t>
            </a:r>
            <a:r>
              <a:rPr lang="de-DE" dirty="0"/>
              <a:t>: IR-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Requirements-</a:t>
            </a:r>
            <a:r>
              <a:rPr lang="de-DE" dirty="0" err="1"/>
              <a:t>to</a:t>
            </a:r>
            <a:r>
              <a:rPr lang="de-DE" dirty="0"/>
              <a:t>-Code-TLR </a:t>
            </a:r>
            <a:r>
              <a:rPr lang="de-DE" sz="1200" dirty="0"/>
              <a:t>[Gao et al. 2022]</a:t>
            </a:r>
          </a:p>
          <a:p>
            <a:pPr lvl="1"/>
            <a:r>
              <a:rPr lang="de-DE" u="sng" dirty="0"/>
              <a:t>FTLR</a:t>
            </a:r>
            <a:r>
              <a:rPr lang="de-DE" dirty="0"/>
              <a:t>: IR-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Requirements-</a:t>
            </a:r>
            <a:r>
              <a:rPr lang="de-DE" dirty="0" err="1"/>
              <a:t>to</a:t>
            </a:r>
            <a:r>
              <a:rPr lang="de-DE" dirty="0"/>
              <a:t>-Code-TLR </a:t>
            </a:r>
            <a:r>
              <a:rPr lang="de-DE" sz="1200" dirty="0"/>
              <a:t>[Hey et al. 2021]</a:t>
            </a:r>
            <a:endParaRPr lang="de-DE" dirty="0"/>
          </a:p>
          <a:p>
            <a:pPr lvl="1"/>
            <a:r>
              <a:rPr lang="de-DE" u="sng" dirty="0" err="1"/>
              <a:t>CodeBERT</a:t>
            </a:r>
            <a:r>
              <a:rPr lang="de-DE" dirty="0"/>
              <a:t>: LLM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and code </a:t>
            </a:r>
            <a:r>
              <a:rPr lang="de-DE" sz="1200" dirty="0"/>
              <a:t>[Feng et al. 2020]</a:t>
            </a:r>
          </a:p>
          <a:p>
            <a:pPr lvl="1"/>
            <a:r>
              <a:rPr lang="de-DE" u="sng" dirty="0" err="1"/>
              <a:t>ArDoCode</a:t>
            </a:r>
            <a:r>
              <a:rPr lang="de-DE" dirty="0"/>
              <a:t>: </a:t>
            </a:r>
            <a:r>
              <a:rPr lang="de-DE" dirty="0" err="1"/>
              <a:t>ArDoCo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treats</a:t>
            </a:r>
            <a:r>
              <a:rPr lang="de-DE" dirty="0"/>
              <a:t> code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5600E2-C863-07A8-B705-777D61DA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6BBC67-5074-B95E-6AE5-3D94DD7F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A71C78-AA2A-B46D-D6D6-AE808049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TransArC</a:t>
            </a:r>
            <a:r>
              <a:rPr lang="de-DE" dirty="0"/>
              <a:t>: Evaluation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8251F04-A8E2-CE81-2E99-061D003B0D4C}"/>
              </a:ext>
            </a:extLst>
          </p:cNvPr>
          <p:cNvSpPr txBox="1"/>
          <p:nvPr/>
        </p:nvSpPr>
        <p:spPr>
          <a:xfrm>
            <a:off x="0" y="417974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[Gao et al. 2022] „</a:t>
            </a:r>
            <a:r>
              <a:rPr lang="en-US" sz="1000" dirty="0"/>
              <a:t>Using Consensual </a:t>
            </a:r>
            <a:r>
              <a:rPr lang="en-US" sz="1000" dirty="0" err="1"/>
              <a:t>Biterms</a:t>
            </a:r>
            <a:r>
              <a:rPr lang="en-US" sz="1000" dirty="0"/>
              <a:t> from Text Structures of Requirements and Code to Improve IR-Based Traceability Recovery</a:t>
            </a:r>
            <a:r>
              <a:rPr lang="de-DE" sz="1000" dirty="0"/>
              <a:t>“, ASE 2022</a:t>
            </a:r>
          </a:p>
          <a:p>
            <a:r>
              <a:rPr lang="de-DE" sz="1000" dirty="0"/>
              <a:t>[Hey et al. 2021] „</a:t>
            </a:r>
            <a:r>
              <a:rPr lang="en-US" sz="1000" dirty="0"/>
              <a:t>Improving Traceability Link Recovery Using Fine-grained Requirements-to-Code Relations”, ICSME 2021</a:t>
            </a:r>
            <a:br>
              <a:rPr lang="en-US" sz="1000" dirty="0"/>
            </a:br>
            <a:r>
              <a:rPr lang="de-DE" sz="1000" dirty="0"/>
              <a:t>[Feng et al. 2020] „</a:t>
            </a:r>
            <a:r>
              <a:rPr lang="en-US" sz="1000" dirty="0"/>
              <a:t> </a:t>
            </a:r>
            <a:r>
              <a:rPr lang="en-US" sz="1000" dirty="0" err="1"/>
              <a:t>CodeBERT</a:t>
            </a:r>
            <a:r>
              <a:rPr lang="en-US" sz="1000" dirty="0"/>
              <a:t>: A Pre-Trained Model for Programming and Natural Languages”, EMNLP 2020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0307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65982-9550-32EC-B9D3-0F22DE3CF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96996B0-23A7-BA75-EE0C-3D8F70077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784306"/>
              </p:ext>
            </p:extLst>
          </p:nvPr>
        </p:nvGraphicFramePr>
        <p:xfrm>
          <a:off x="132688" y="1160987"/>
          <a:ext cx="8921362" cy="239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329">
                  <a:extLst>
                    <a:ext uri="{9D8B030D-6E8A-4147-A177-3AD203B41FA5}">
                      <a16:colId xmlns:a16="http://schemas.microsoft.com/office/drawing/2014/main" val="1519529531"/>
                    </a:ext>
                  </a:extLst>
                </a:gridCol>
                <a:gridCol w="1141013">
                  <a:extLst>
                    <a:ext uri="{9D8B030D-6E8A-4147-A177-3AD203B41FA5}">
                      <a16:colId xmlns:a16="http://schemas.microsoft.com/office/drawing/2014/main" val="546521817"/>
                    </a:ext>
                  </a:extLst>
                </a:gridCol>
                <a:gridCol w="1115170">
                  <a:extLst>
                    <a:ext uri="{9D8B030D-6E8A-4147-A177-3AD203B41FA5}">
                      <a16:colId xmlns:a16="http://schemas.microsoft.com/office/drawing/2014/main" val="3876822880"/>
                    </a:ext>
                  </a:extLst>
                </a:gridCol>
                <a:gridCol w="1115170">
                  <a:extLst>
                    <a:ext uri="{9D8B030D-6E8A-4147-A177-3AD203B41FA5}">
                      <a16:colId xmlns:a16="http://schemas.microsoft.com/office/drawing/2014/main" val="3411134040"/>
                    </a:ext>
                  </a:extLst>
                </a:gridCol>
                <a:gridCol w="1115170">
                  <a:extLst>
                    <a:ext uri="{9D8B030D-6E8A-4147-A177-3AD203B41FA5}">
                      <a16:colId xmlns:a16="http://schemas.microsoft.com/office/drawing/2014/main" val="3887054994"/>
                    </a:ext>
                  </a:extLst>
                </a:gridCol>
                <a:gridCol w="1115170">
                  <a:extLst>
                    <a:ext uri="{9D8B030D-6E8A-4147-A177-3AD203B41FA5}">
                      <a16:colId xmlns:a16="http://schemas.microsoft.com/office/drawing/2014/main" val="3340007816"/>
                    </a:ext>
                  </a:extLst>
                </a:gridCol>
                <a:gridCol w="1115170">
                  <a:extLst>
                    <a:ext uri="{9D8B030D-6E8A-4147-A177-3AD203B41FA5}">
                      <a16:colId xmlns:a16="http://schemas.microsoft.com/office/drawing/2014/main" val="2241502827"/>
                    </a:ext>
                  </a:extLst>
                </a:gridCol>
                <a:gridCol w="1115170">
                  <a:extLst>
                    <a:ext uri="{9D8B030D-6E8A-4147-A177-3AD203B41FA5}">
                      <a16:colId xmlns:a16="http://schemas.microsoft.com/office/drawing/2014/main" val="1515692215"/>
                    </a:ext>
                  </a:extLst>
                </a:gridCol>
              </a:tblGrid>
              <a:tr h="510072">
                <a:tc>
                  <a:txBody>
                    <a:bodyPr/>
                    <a:lstStyle/>
                    <a:p>
                      <a:r>
                        <a:rPr lang="de-DE" dirty="0"/>
                        <a:t>Approach</a:t>
                      </a:r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50" dirty="0" err="1"/>
                        <a:t>MediaStore</a:t>
                      </a:r>
                      <a:endParaRPr lang="de-DE" sz="1350" dirty="0"/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TeaStore</a:t>
                      </a:r>
                      <a:endParaRPr lang="de-DE" dirty="0"/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50" dirty="0" err="1"/>
                        <a:t>Teammates</a:t>
                      </a:r>
                      <a:endParaRPr lang="de-DE" sz="1350" dirty="0"/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BBB</a:t>
                      </a:r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JabRef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Weighted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Avg</a:t>
                      </a:r>
                      <a:r>
                        <a:rPr lang="de-DE" dirty="0"/>
                        <a:t>.</a:t>
                      </a:r>
                    </a:p>
                  </a:txBody>
                  <a:tcPr>
                    <a:solidFill>
                      <a:srgbClr val="3978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577973"/>
                  </a:ext>
                </a:extLst>
              </a:tr>
              <a:tr h="376113">
                <a:tc>
                  <a:txBody>
                    <a:bodyPr/>
                    <a:lstStyle/>
                    <a:p>
                      <a:r>
                        <a:rPr lang="de-DE" b="0" dirty="0"/>
                        <a:t>TAROT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0.13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0.27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0.11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0.10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0.49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0.29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114750"/>
                  </a:ext>
                </a:extLst>
              </a:tr>
              <a:tr h="376113">
                <a:tc>
                  <a:txBody>
                    <a:bodyPr/>
                    <a:lstStyle/>
                    <a:p>
                      <a:r>
                        <a:rPr lang="de-DE" b="0" dirty="0"/>
                        <a:t>FTLR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0.19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0.21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0.10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0.07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0.48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0.28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982148"/>
                  </a:ext>
                </a:extLst>
              </a:tr>
              <a:tr h="376113">
                <a:tc>
                  <a:txBody>
                    <a:bodyPr/>
                    <a:lstStyle/>
                    <a:p>
                      <a:r>
                        <a:rPr lang="de-DE" b="0" dirty="0" err="1"/>
                        <a:t>CodeBERT</a:t>
                      </a:r>
                      <a:endParaRPr lang="de-DE" b="0" dirty="0"/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0.17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0.36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0.12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0.12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0.61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0.36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0313"/>
                  </a:ext>
                </a:extLst>
              </a:tr>
              <a:tr h="376113">
                <a:tc>
                  <a:txBody>
                    <a:bodyPr/>
                    <a:lstStyle/>
                    <a:p>
                      <a:r>
                        <a:rPr lang="de-DE" b="0" dirty="0" err="1"/>
                        <a:t>ArDoCode</a:t>
                      </a:r>
                      <a:endParaRPr lang="de-DE" b="0" dirty="0"/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0.09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0.31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0.53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0.13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0.80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0.62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789213"/>
                  </a:ext>
                </a:extLst>
              </a:tr>
              <a:tr h="376113">
                <a:tc>
                  <a:txBody>
                    <a:bodyPr/>
                    <a:lstStyle/>
                    <a:p>
                      <a:r>
                        <a:rPr lang="de-DE" b="1" dirty="0" err="1"/>
                        <a:t>TransArc</a:t>
                      </a:r>
                      <a:endParaRPr lang="de-DE" b="1" dirty="0"/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0.68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0.83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0.80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0.84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0.94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0.82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0.87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711259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DC157D-F8DF-DFB9-CC72-AB0DDE0C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2926CB-3024-F599-1263-C2337EA7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58B1BB3-E7F1-218F-DBC2-FAF32E7F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TransArC</a:t>
            </a:r>
            <a:r>
              <a:rPr lang="de-DE" dirty="0"/>
              <a:t>: Evaluation </a:t>
            </a:r>
            <a:r>
              <a:rPr lang="de-DE" dirty="0" err="1"/>
              <a:t>Results</a:t>
            </a:r>
            <a:r>
              <a:rPr lang="de-DE" dirty="0"/>
              <a:t> (F1-Scores)</a:t>
            </a:r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D5309EC0-D1A2-27BD-5A59-182B2D08B604}"/>
              </a:ext>
            </a:extLst>
          </p:cNvPr>
          <p:cNvSpPr txBox="1">
            <a:spLocks/>
          </p:cNvSpPr>
          <p:nvPr/>
        </p:nvSpPr>
        <p:spPr>
          <a:xfrm>
            <a:off x="379184" y="3873598"/>
            <a:ext cx="8343397" cy="8752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94CB156-B699-60B3-2621-B11621534BA4}"/>
              </a:ext>
            </a:extLst>
          </p:cNvPr>
          <p:cNvGrpSpPr/>
          <p:nvPr/>
        </p:nvGrpSpPr>
        <p:grpSpPr>
          <a:xfrm>
            <a:off x="627234" y="-2094472"/>
            <a:ext cx="7889531" cy="1967574"/>
            <a:chOff x="627234" y="1696478"/>
            <a:chExt cx="7889531" cy="1967574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8D3C3BFE-CF57-A702-545D-3A9D5CCD5A66}"/>
                </a:ext>
              </a:extLst>
            </p:cNvPr>
            <p:cNvSpPr/>
            <p:nvPr/>
          </p:nvSpPr>
          <p:spPr>
            <a:xfrm>
              <a:off x="2130380" y="1696478"/>
              <a:ext cx="4879745" cy="1967574"/>
            </a:xfrm>
            <a:prstGeom prst="rect">
              <a:avLst/>
            </a:prstGeom>
            <a:solidFill>
              <a:srgbClr val="91BD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b="1" dirty="0" err="1">
                  <a:solidFill>
                    <a:schemeClr val="tx1"/>
                  </a:solidFill>
                </a:rPr>
                <a:t>TransArC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59E51CB2-E7FB-8821-021D-3880EA1D3871}"/>
                </a:ext>
              </a:extLst>
            </p:cNvPr>
            <p:cNvGrpSpPr/>
            <p:nvPr/>
          </p:nvGrpSpPr>
          <p:grpSpPr>
            <a:xfrm>
              <a:off x="627234" y="1794975"/>
              <a:ext cx="7889531" cy="1521676"/>
              <a:chOff x="627234" y="1794975"/>
              <a:chExt cx="7889531" cy="1521676"/>
            </a:xfrm>
          </p:grpSpPr>
          <p:sp>
            <p:nvSpPr>
              <p:cNvPr id="10" name="Rechteck: eine Ecke abgeschnitten 9">
                <a:extLst>
                  <a:ext uri="{FF2B5EF4-FFF2-40B4-BE49-F238E27FC236}">
                    <a16:creationId xmlns:a16="http://schemas.microsoft.com/office/drawing/2014/main" id="{36096170-3E3F-F9EB-1F25-1D0E2F247D30}"/>
                  </a:ext>
                </a:extLst>
              </p:cNvPr>
              <p:cNvSpPr/>
              <p:nvPr/>
            </p:nvSpPr>
            <p:spPr>
              <a:xfrm>
                <a:off x="627234" y="1801256"/>
                <a:ext cx="1119679" cy="1515395"/>
              </a:xfrm>
              <a:prstGeom prst="snip1Rect">
                <a:avLst>
                  <a:gd name="adj" fmla="val 13796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SAD</a:t>
                </a:r>
                <a:endParaRPr lang="de-DE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4006AABC-0454-94F9-BAB3-2E99AFC85EB8}"/>
                  </a:ext>
                </a:extLst>
              </p:cNvPr>
              <p:cNvSpPr/>
              <p:nvPr/>
            </p:nvSpPr>
            <p:spPr>
              <a:xfrm>
                <a:off x="7397086" y="1814846"/>
                <a:ext cx="1119679" cy="15018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Code</a:t>
                </a:r>
              </a:p>
            </p:txBody>
          </p:sp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EBBDC1E8-C699-F6CB-672C-D5262FBC39BE}"/>
                  </a:ext>
                </a:extLst>
              </p:cNvPr>
              <p:cNvSpPr/>
              <p:nvPr/>
            </p:nvSpPr>
            <p:spPr>
              <a:xfrm>
                <a:off x="4012160" y="1794975"/>
                <a:ext cx="1119679" cy="151539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SAM</a:t>
                </a:r>
              </a:p>
            </p:txBody>
          </p: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D7F5A6E5-0D86-4198-1F00-62EBC6B09D2A}"/>
                  </a:ext>
                </a:extLst>
              </p:cNvPr>
              <p:cNvCxnSpPr>
                <a:stCxn id="10" idx="0"/>
                <a:endCxn id="12" idx="1"/>
              </p:cNvCxnSpPr>
              <p:nvPr/>
            </p:nvCxnSpPr>
            <p:spPr>
              <a:xfrm flipV="1">
                <a:off x="1746913" y="2552673"/>
                <a:ext cx="2265247" cy="628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FAF8E3FB-7309-F7D2-7ECA-5872981707D0}"/>
                  </a:ext>
                </a:extLst>
              </p:cNvPr>
              <p:cNvCxnSpPr>
                <a:stCxn id="12" idx="3"/>
                <a:endCxn id="11" idx="1"/>
              </p:cNvCxnSpPr>
              <p:nvPr/>
            </p:nvCxnSpPr>
            <p:spPr>
              <a:xfrm>
                <a:off x="5131839" y="2552673"/>
                <a:ext cx="2265247" cy="1307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08F7BFB9-E2E0-7966-5F75-99BDB64FE34F}"/>
                  </a:ext>
                </a:extLst>
              </p:cNvPr>
              <p:cNvSpPr/>
              <p:nvPr/>
            </p:nvSpPr>
            <p:spPr>
              <a:xfrm>
                <a:off x="2319696" y="2268295"/>
                <a:ext cx="1119679" cy="581832"/>
              </a:xfrm>
              <a:prstGeom prst="rect">
                <a:avLst/>
              </a:prstGeom>
              <a:solidFill>
                <a:srgbClr val="39789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ArDoCo</a:t>
                </a:r>
                <a:endParaRPr lang="de-DE" dirty="0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42C92E1A-B133-74E7-02FE-EC8A9606656A}"/>
                  </a:ext>
                </a:extLst>
              </p:cNvPr>
              <p:cNvSpPr/>
              <p:nvPr/>
            </p:nvSpPr>
            <p:spPr>
              <a:xfrm>
                <a:off x="5704622" y="2261756"/>
                <a:ext cx="1119679" cy="581832"/>
              </a:xfrm>
              <a:prstGeom prst="rect">
                <a:avLst/>
              </a:prstGeom>
              <a:solidFill>
                <a:srgbClr val="39789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ArCoTL</a:t>
                </a:r>
                <a:endParaRPr lang="de-DE" dirty="0"/>
              </a:p>
            </p:txBody>
          </p:sp>
        </p:grpSp>
      </p:grpSp>
      <p:pic>
        <p:nvPicPr>
          <p:cNvPr id="17" name="Inhaltsplatzhalter 22" descr="Ein Bild, das Eule, Clipart, Vogel, Cartoon enthält.">
            <a:extLst>
              <a:ext uri="{FF2B5EF4-FFF2-40B4-BE49-F238E27FC236}">
                <a16:creationId xmlns:a16="http://schemas.microsoft.com/office/drawing/2014/main" id="{9C1C71D5-8CBD-CF1E-C658-6616E2024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519" y="1026564"/>
            <a:ext cx="831980" cy="1039975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D4572DA-63FF-0A8F-84F3-770199A95B81}"/>
              </a:ext>
            </a:extLst>
          </p:cNvPr>
          <p:cNvCxnSpPr>
            <a:cxnSpLocks/>
          </p:cNvCxnSpPr>
          <p:nvPr/>
        </p:nvCxnSpPr>
        <p:spPr>
          <a:xfrm flipV="1">
            <a:off x="6827476" y="1142388"/>
            <a:ext cx="0" cy="24292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51B5AB8A-5037-2155-25C1-F0F652206D76}"/>
              </a:ext>
            </a:extLst>
          </p:cNvPr>
          <p:cNvSpPr/>
          <p:nvPr/>
        </p:nvSpPr>
        <p:spPr>
          <a:xfrm>
            <a:off x="4593369" y="3683571"/>
            <a:ext cx="4171948" cy="933306"/>
          </a:xfrm>
          <a:prstGeom prst="roundRect">
            <a:avLst/>
          </a:prstGeom>
          <a:solidFill>
            <a:srgbClr val="F5C3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RQ3 (</a:t>
            </a:r>
            <a:r>
              <a:rPr lang="de-DE" u="sng" dirty="0" err="1">
                <a:solidFill>
                  <a:schemeClr val="tx1"/>
                </a:solidFill>
              </a:rPr>
              <a:t>Comparison</a:t>
            </a:r>
            <a:r>
              <a:rPr lang="de-DE" u="sng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TransArC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significantly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outperforms</a:t>
            </a:r>
            <a:r>
              <a:rPr lang="de-DE" dirty="0">
                <a:solidFill>
                  <a:schemeClr val="tx1"/>
                </a:solidFill>
              </a:rPr>
              <a:t>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baseline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approaches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71220E60-762D-2679-5FA6-A03281453B1A}"/>
              </a:ext>
            </a:extLst>
          </p:cNvPr>
          <p:cNvSpPr/>
          <p:nvPr/>
        </p:nvSpPr>
        <p:spPr>
          <a:xfrm>
            <a:off x="378684" y="3683571"/>
            <a:ext cx="4171948" cy="933306"/>
          </a:xfrm>
          <a:prstGeom prst="roundRect">
            <a:avLst/>
          </a:prstGeom>
          <a:solidFill>
            <a:srgbClr val="F5C3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RQ2 (Performance)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TransArC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achieves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excellent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results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   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EAA6C1A-2AD2-B08B-6801-30AFA7097100}"/>
              </a:ext>
            </a:extLst>
          </p:cNvPr>
          <p:cNvGrpSpPr/>
          <p:nvPr/>
        </p:nvGrpSpPr>
        <p:grpSpPr>
          <a:xfrm>
            <a:off x="7923985" y="2956613"/>
            <a:ext cx="744145" cy="367612"/>
            <a:chOff x="7943035" y="2956613"/>
            <a:chExt cx="744145" cy="367612"/>
          </a:xfrm>
        </p:grpSpPr>
        <p:sp>
          <p:nvSpPr>
            <p:cNvPr id="24" name="Pfeil: nach unten 23">
              <a:extLst>
                <a:ext uri="{FF2B5EF4-FFF2-40B4-BE49-F238E27FC236}">
                  <a16:creationId xmlns:a16="http://schemas.microsoft.com/office/drawing/2014/main" id="{8BAB2556-6A6E-8AB4-CA13-7BDD021B5ACB}"/>
                </a:ext>
              </a:extLst>
            </p:cNvPr>
            <p:cNvSpPr/>
            <p:nvPr/>
          </p:nvSpPr>
          <p:spPr>
            <a:xfrm>
              <a:off x="8434769" y="3032405"/>
              <a:ext cx="252411" cy="291820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rgbClr val="F5C3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0F6C05D6-013F-8B9E-62B1-7D8AAEB800FE}"/>
                </a:ext>
              </a:extLst>
            </p:cNvPr>
            <p:cNvSpPr txBox="1"/>
            <p:nvPr/>
          </p:nvSpPr>
          <p:spPr>
            <a:xfrm>
              <a:off x="7943035" y="2956613"/>
              <a:ext cx="66556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350" b="1" dirty="0"/>
                <a:t>+40%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BE73239-864B-4C53-D657-F7F9505BD3DC}"/>
              </a:ext>
            </a:extLst>
          </p:cNvPr>
          <p:cNvGrpSpPr/>
          <p:nvPr/>
        </p:nvGrpSpPr>
        <p:grpSpPr>
          <a:xfrm>
            <a:off x="6677025" y="2956613"/>
            <a:ext cx="889995" cy="367612"/>
            <a:chOff x="7797185" y="2956613"/>
            <a:chExt cx="889995" cy="367612"/>
          </a:xfrm>
        </p:grpSpPr>
        <p:sp>
          <p:nvSpPr>
            <p:cNvPr id="28" name="Pfeil: nach unten 27">
              <a:extLst>
                <a:ext uri="{FF2B5EF4-FFF2-40B4-BE49-F238E27FC236}">
                  <a16:creationId xmlns:a16="http://schemas.microsoft.com/office/drawing/2014/main" id="{D38F8B89-E2CE-3587-A537-A3AC8FCCBFAE}"/>
                </a:ext>
              </a:extLst>
            </p:cNvPr>
            <p:cNvSpPr/>
            <p:nvPr/>
          </p:nvSpPr>
          <p:spPr>
            <a:xfrm>
              <a:off x="8434769" y="3032405"/>
              <a:ext cx="252411" cy="291820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rgbClr val="F5C3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FFF95D13-5D29-44F6-90EF-05226D26444E}"/>
                </a:ext>
              </a:extLst>
            </p:cNvPr>
            <p:cNvSpPr txBox="1"/>
            <p:nvPr/>
          </p:nvSpPr>
          <p:spPr>
            <a:xfrm>
              <a:off x="7797185" y="2956613"/>
              <a:ext cx="80188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350" b="1" dirty="0"/>
                <a:t>+122%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4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3E109-4FFA-D823-D8DF-60065A928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4374549-0C21-2EAA-6605-0F45AC02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9EEE5E3C-DF81-7135-89FA-2AC541CA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85567650-0D3B-0F8C-0C6B-6EA5B0B6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15</a:t>
            </a:fld>
            <a:endParaRPr lang="en-US" noProof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4DCFE1A-AA06-3F44-5E3D-5E3001615F2C}"/>
              </a:ext>
            </a:extLst>
          </p:cNvPr>
          <p:cNvGrpSpPr/>
          <p:nvPr/>
        </p:nvGrpSpPr>
        <p:grpSpPr>
          <a:xfrm>
            <a:off x="7265178" y="1931594"/>
            <a:ext cx="1701022" cy="1893010"/>
            <a:chOff x="7265178" y="1931594"/>
            <a:chExt cx="1701022" cy="1893010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349725FD-F223-A2BC-5BE7-AF0E0CFD5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178" y="1931594"/>
              <a:ext cx="1701022" cy="1701022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E8D15C7-F033-7F03-E11C-AB0213799A5B}"/>
                </a:ext>
              </a:extLst>
            </p:cNvPr>
            <p:cNvSpPr txBox="1"/>
            <p:nvPr/>
          </p:nvSpPr>
          <p:spPr>
            <a:xfrm>
              <a:off x="7274703" y="3516827"/>
              <a:ext cx="16866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ardoco.de/c/icse24</a:t>
              </a:r>
            </a:p>
          </p:txBody>
        </p:sp>
      </p:grpSp>
      <p:pic>
        <p:nvPicPr>
          <p:cNvPr id="23" name="Inhaltsplatzhalter 22" descr="Ein Bild, das Eule, Clipart, Vogel, Cartoon enthält.">
            <a:extLst>
              <a:ext uri="{FF2B5EF4-FFF2-40B4-BE49-F238E27FC236}">
                <a16:creationId xmlns:a16="http://schemas.microsoft.com/office/drawing/2014/main" id="{F7A43070-ED93-1DC9-A920-CF3428298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142" y="1026564"/>
            <a:ext cx="831980" cy="1039975"/>
          </a:xfrm>
          <a:prstGeom prst="rect">
            <a:avLst/>
          </a:prstGeom>
        </p:spPr>
      </p:pic>
      <p:sp>
        <p:nvSpPr>
          <p:cNvPr id="36" name="Inhaltsplatzhalter 1">
            <a:extLst>
              <a:ext uri="{FF2B5EF4-FFF2-40B4-BE49-F238E27FC236}">
                <a16:creationId xmlns:a16="http://schemas.microsoft.com/office/drawing/2014/main" id="{7CBF4F2A-3DAB-477F-4A86-332C656725E5}"/>
              </a:ext>
            </a:extLst>
          </p:cNvPr>
          <p:cNvSpPr txBox="1">
            <a:spLocks/>
          </p:cNvSpPr>
          <p:nvPr/>
        </p:nvSpPr>
        <p:spPr>
          <a:xfrm>
            <a:off x="400050" y="1188000"/>
            <a:ext cx="6865128" cy="3365893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TransArC</a:t>
            </a:r>
            <a:r>
              <a:rPr lang="en-GB" dirty="0"/>
              <a:t> transitively combines </a:t>
            </a:r>
            <a:r>
              <a:rPr lang="en-GB" dirty="0" err="1"/>
              <a:t>ArDoCo</a:t>
            </a:r>
            <a:r>
              <a:rPr lang="en-GB" dirty="0"/>
              <a:t> and the new approach </a:t>
            </a:r>
            <a:r>
              <a:rPr lang="en-GB" dirty="0" err="1"/>
              <a:t>ArCoTL</a:t>
            </a:r>
            <a:r>
              <a:rPr lang="en-GB" dirty="0"/>
              <a:t> to try to better bridge the semantic gap</a:t>
            </a:r>
          </a:p>
          <a:p>
            <a:r>
              <a:rPr lang="en-GB" dirty="0"/>
              <a:t>In the evaluation, </a:t>
            </a:r>
          </a:p>
          <a:p>
            <a:pPr lvl="1"/>
            <a:r>
              <a:rPr lang="en-GB" dirty="0" err="1"/>
              <a:t>ArCoTL</a:t>
            </a:r>
            <a:r>
              <a:rPr lang="en-GB" dirty="0"/>
              <a:t> performs excellently (avg. F1: 0.98)</a:t>
            </a:r>
          </a:p>
          <a:p>
            <a:pPr lvl="1"/>
            <a:r>
              <a:rPr lang="en-GB" dirty="0" err="1"/>
              <a:t>TransArC</a:t>
            </a:r>
            <a:r>
              <a:rPr lang="en-GB" dirty="0"/>
              <a:t> significantly outperforms the baseline </a:t>
            </a:r>
            <a:br>
              <a:rPr lang="en-GB" dirty="0"/>
            </a:br>
            <a:r>
              <a:rPr lang="en-GB" dirty="0"/>
              <a:t>approaches (avg. F1: 0.82 </a:t>
            </a:r>
            <a:r>
              <a:rPr lang="en-GB" dirty="0">
                <a:sym typeface="Wingdings" panose="05000000000000000000" pitchFamily="2" charset="2"/>
              </a:rPr>
              <a:t> +122%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Outlook</a:t>
            </a:r>
          </a:p>
          <a:p>
            <a:pPr lvl="1"/>
            <a:r>
              <a:rPr lang="en-GB" dirty="0"/>
              <a:t>Evaluate on more (different) projects</a:t>
            </a:r>
          </a:p>
          <a:p>
            <a:pPr lvl="1"/>
            <a:r>
              <a:rPr lang="en-GB" dirty="0"/>
              <a:t>Experiment with other kinds of artifacts</a:t>
            </a:r>
          </a:p>
          <a:p>
            <a:pPr lvl="1"/>
            <a:r>
              <a:rPr lang="en-GB" dirty="0"/>
              <a:t>Explore further intermediate artifacts</a:t>
            </a:r>
          </a:p>
          <a:p>
            <a:pPr lvl="1"/>
            <a:r>
              <a:rPr lang="en-GB" dirty="0"/>
              <a:t>Combine our approach(es) with others</a:t>
            </a:r>
          </a:p>
          <a:p>
            <a:pPr lvl="1"/>
            <a:endParaRPr lang="en-GB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0E477647-4B85-2C83-56B0-F71E8801A143}"/>
              </a:ext>
            </a:extLst>
          </p:cNvPr>
          <p:cNvGrpSpPr/>
          <p:nvPr/>
        </p:nvGrpSpPr>
        <p:grpSpPr>
          <a:xfrm>
            <a:off x="2599617" y="80908"/>
            <a:ext cx="3944765" cy="876066"/>
            <a:chOff x="627234" y="1696478"/>
            <a:chExt cx="7889531" cy="1967574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047A0C1-AFA2-8195-EF21-30B0EFEBDCCA}"/>
                </a:ext>
              </a:extLst>
            </p:cNvPr>
            <p:cNvSpPr/>
            <p:nvPr/>
          </p:nvSpPr>
          <p:spPr>
            <a:xfrm>
              <a:off x="2130380" y="1696478"/>
              <a:ext cx="4879745" cy="1967574"/>
            </a:xfrm>
            <a:prstGeom prst="rect">
              <a:avLst/>
            </a:prstGeom>
            <a:solidFill>
              <a:srgbClr val="91BD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800" b="1" dirty="0" err="1">
                  <a:solidFill>
                    <a:schemeClr val="tx1"/>
                  </a:solidFill>
                </a:rPr>
                <a:t>TransArC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7E6877C3-8063-F90E-D1E6-352E0B00ABA0}"/>
                </a:ext>
              </a:extLst>
            </p:cNvPr>
            <p:cNvGrpSpPr/>
            <p:nvPr/>
          </p:nvGrpSpPr>
          <p:grpSpPr>
            <a:xfrm>
              <a:off x="627234" y="1794975"/>
              <a:ext cx="7889531" cy="1521676"/>
              <a:chOff x="627234" y="1794975"/>
              <a:chExt cx="7889531" cy="1521676"/>
            </a:xfrm>
          </p:grpSpPr>
          <p:sp>
            <p:nvSpPr>
              <p:cNvPr id="40" name="Rechteck: eine Ecke abgeschnitten 39">
                <a:extLst>
                  <a:ext uri="{FF2B5EF4-FFF2-40B4-BE49-F238E27FC236}">
                    <a16:creationId xmlns:a16="http://schemas.microsoft.com/office/drawing/2014/main" id="{80FD96DA-D978-3D8C-640B-64D2302F57D8}"/>
                  </a:ext>
                </a:extLst>
              </p:cNvPr>
              <p:cNvSpPr/>
              <p:nvPr/>
            </p:nvSpPr>
            <p:spPr>
              <a:xfrm>
                <a:off x="627234" y="1801256"/>
                <a:ext cx="1119679" cy="1515395"/>
              </a:xfrm>
              <a:prstGeom prst="snip1Rect">
                <a:avLst>
                  <a:gd name="adj" fmla="val 13796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>
                    <a:solidFill>
                      <a:schemeClr val="tx1"/>
                    </a:solidFill>
                  </a:rPr>
                  <a:t>SAD</a:t>
                </a:r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7223D4FF-7F15-22E1-8D56-6027479DC064}"/>
                  </a:ext>
                </a:extLst>
              </p:cNvPr>
              <p:cNvSpPr/>
              <p:nvPr/>
            </p:nvSpPr>
            <p:spPr>
              <a:xfrm>
                <a:off x="7397086" y="1814846"/>
                <a:ext cx="1119679" cy="15018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>
                    <a:solidFill>
                      <a:schemeClr val="tx1"/>
                    </a:solidFill>
                  </a:rPr>
                  <a:t>Code</a:t>
                </a:r>
              </a:p>
            </p:txBody>
          </p: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976FBA6F-1CAC-F53C-A9D6-E9BC1930D6B9}"/>
                  </a:ext>
                </a:extLst>
              </p:cNvPr>
              <p:cNvSpPr/>
              <p:nvPr/>
            </p:nvSpPr>
            <p:spPr>
              <a:xfrm>
                <a:off x="4012160" y="1794975"/>
                <a:ext cx="1119679" cy="151539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>
                    <a:solidFill>
                      <a:schemeClr val="tx1"/>
                    </a:solidFill>
                  </a:rPr>
                  <a:t>SAM</a:t>
                </a:r>
              </a:p>
            </p:txBody>
          </p: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9FB36BCA-56EF-4854-958C-E37DD79233C8}"/>
                  </a:ext>
                </a:extLst>
              </p:cNvPr>
              <p:cNvCxnSpPr>
                <a:stCxn id="40" idx="0"/>
                <a:endCxn id="42" idx="1"/>
              </p:cNvCxnSpPr>
              <p:nvPr/>
            </p:nvCxnSpPr>
            <p:spPr>
              <a:xfrm flipV="1">
                <a:off x="1746913" y="2552673"/>
                <a:ext cx="2265247" cy="628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00F8F3B1-9CBA-41EA-AF9D-D53C62AD87B7}"/>
                  </a:ext>
                </a:extLst>
              </p:cNvPr>
              <p:cNvCxnSpPr>
                <a:stCxn id="42" idx="3"/>
                <a:endCxn id="41" idx="1"/>
              </p:cNvCxnSpPr>
              <p:nvPr/>
            </p:nvCxnSpPr>
            <p:spPr>
              <a:xfrm>
                <a:off x="5131839" y="2552673"/>
                <a:ext cx="2265247" cy="1307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523EF58A-49A7-A036-8C9F-8F8A99D9E0F8}"/>
                  </a:ext>
                </a:extLst>
              </p:cNvPr>
              <p:cNvSpPr/>
              <p:nvPr/>
            </p:nvSpPr>
            <p:spPr>
              <a:xfrm>
                <a:off x="2319696" y="2268295"/>
                <a:ext cx="1119679" cy="581832"/>
              </a:xfrm>
              <a:prstGeom prst="rect">
                <a:avLst/>
              </a:prstGeom>
              <a:solidFill>
                <a:srgbClr val="39789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 err="1"/>
                  <a:t>ArDoCo</a:t>
                </a:r>
                <a:endParaRPr lang="de-DE" sz="800" dirty="0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CF532ECD-B790-E4B2-10D3-ABDEF9FECCF8}"/>
                  </a:ext>
                </a:extLst>
              </p:cNvPr>
              <p:cNvSpPr/>
              <p:nvPr/>
            </p:nvSpPr>
            <p:spPr>
              <a:xfrm>
                <a:off x="5704622" y="2261756"/>
                <a:ext cx="1119679" cy="581832"/>
              </a:xfrm>
              <a:prstGeom prst="rect">
                <a:avLst/>
              </a:prstGeom>
              <a:solidFill>
                <a:srgbClr val="39789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 err="1"/>
                  <a:t>ArCoTL</a:t>
                </a:r>
                <a:endParaRPr lang="de-DE" sz="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514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1C0AFB-FA17-5EB4-2DBF-D496C9E2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236784-206B-10A9-E354-95CEAF4E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6A650F-E5E4-6D9C-697D-466874A8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68341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DA1BF7-71E8-5271-EB5C-D2C1C459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0EDBFE-BC5F-DA1B-B248-AC57C437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21244D-1CB7-61DD-0CE3-929A6384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Appendix: Architecture Model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2621786-C896-A366-B773-65710C288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0" y="1553053"/>
            <a:ext cx="8697539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37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7AC91EC-8DFD-8A97-2E18-C3C1B2094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126452" y="666837"/>
            <a:ext cx="5223592" cy="4048431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0E9A66-EA0B-C430-1068-BCD06A81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C8A6D39-CDA9-78B5-0BF5-94982CF6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18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473E352-46A1-8B00-CA80-1CFAD1B4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Appendix: Code Model</a:t>
            </a:r>
          </a:p>
        </p:txBody>
      </p:sp>
    </p:spTree>
    <p:extLst>
      <p:ext uri="{BB962C8B-B14F-4D97-AF65-F5344CB8AC3E}">
        <p14:creationId xmlns:p14="http://schemas.microsoft.com/office/powerpoint/2010/main" val="1273964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AFA643-038B-6B67-0F38-95902B6C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E81997-767E-D740-583C-52734DC2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19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D680821-DBB5-D442-E660-E3C65A0D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Appendix: Computational Graph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B8AC7A3-6C76-116C-0524-F77C12779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32"/>
          <a:stretch/>
        </p:blipFill>
        <p:spPr>
          <a:xfrm>
            <a:off x="1620106" y="863844"/>
            <a:ext cx="5903787" cy="38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4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0071F-DD5B-6B62-4A68-231362715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CF5606-8222-FFDE-6856-101BF0CF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716D65-12F0-E448-1BAA-8290F387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859367F-FFED-5DB8-F254-6E5F32D4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care </a:t>
            </a:r>
            <a:r>
              <a:rPr lang="de-DE" dirty="0" err="1"/>
              <a:t>about</a:t>
            </a:r>
            <a:r>
              <a:rPr lang="de-DE" dirty="0"/>
              <a:t> trace links?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501E74-2E39-7D15-FF3B-56EFA12DDDEE}"/>
              </a:ext>
            </a:extLst>
          </p:cNvPr>
          <p:cNvSpPr/>
          <p:nvPr/>
        </p:nvSpPr>
        <p:spPr>
          <a:xfrm>
            <a:off x="4104000" y="2988000"/>
            <a:ext cx="1116000" cy="1515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B3D9DF6-6012-EEB6-3450-7DDD5B957645}"/>
              </a:ext>
            </a:extLst>
          </p:cNvPr>
          <p:cNvSpPr/>
          <p:nvPr/>
        </p:nvSpPr>
        <p:spPr>
          <a:xfrm>
            <a:off x="6133748" y="2268000"/>
            <a:ext cx="2601626" cy="317446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Software Maintenance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20E42AD-E29C-E05F-9F2B-BCFE17BCFCAC}"/>
              </a:ext>
            </a:extLst>
          </p:cNvPr>
          <p:cNvSpPr/>
          <p:nvPr/>
        </p:nvSpPr>
        <p:spPr>
          <a:xfrm>
            <a:off x="6133753" y="2628000"/>
            <a:ext cx="2601626" cy="317446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Bug </a:t>
            </a:r>
            <a:r>
              <a:rPr lang="de-DE" dirty="0" err="1">
                <a:solidFill>
                  <a:schemeClr val="tx1"/>
                </a:solidFill>
              </a:rPr>
              <a:t>Localization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F72289-1E17-6160-8B90-92A904C4B118}"/>
              </a:ext>
            </a:extLst>
          </p:cNvPr>
          <p:cNvSpPr/>
          <p:nvPr/>
        </p:nvSpPr>
        <p:spPr>
          <a:xfrm>
            <a:off x="6133753" y="2988000"/>
            <a:ext cx="2601626" cy="317446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Change Impact An.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6DE5EFB-BB63-C33D-F2CB-56916CA0104F}"/>
              </a:ext>
            </a:extLst>
          </p:cNvPr>
          <p:cNvSpPr/>
          <p:nvPr/>
        </p:nvSpPr>
        <p:spPr>
          <a:xfrm>
            <a:off x="6133753" y="3348000"/>
            <a:ext cx="2601626" cy="317446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 Security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3CEA40E-C303-4A52-3AF7-AE6C49922076}"/>
              </a:ext>
            </a:extLst>
          </p:cNvPr>
          <p:cNvSpPr/>
          <p:nvPr/>
        </p:nvSpPr>
        <p:spPr>
          <a:xfrm>
            <a:off x="2340749" y="2988000"/>
            <a:ext cx="1116000" cy="15153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Softw</a:t>
            </a:r>
            <a:r>
              <a:rPr lang="de-DE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</a:rPr>
              <a:t>Archit</a:t>
            </a:r>
            <a:r>
              <a:rPr lang="de-DE" sz="1600" dirty="0">
                <a:solidFill>
                  <a:schemeClr val="tx1"/>
                </a:solidFill>
              </a:rPr>
              <a:t>.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31" name="Rechteck: eine Ecke abgeschnitten 30">
            <a:extLst>
              <a:ext uri="{FF2B5EF4-FFF2-40B4-BE49-F238E27FC236}">
                <a16:creationId xmlns:a16="http://schemas.microsoft.com/office/drawing/2014/main" id="{BA23D9C0-CD52-14C8-25E4-A964A116EF26}"/>
              </a:ext>
            </a:extLst>
          </p:cNvPr>
          <p:cNvSpPr/>
          <p:nvPr/>
        </p:nvSpPr>
        <p:spPr>
          <a:xfrm>
            <a:off x="576000" y="2988000"/>
            <a:ext cx="1116000" cy="1515395"/>
          </a:xfrm>
          <a:prstGeom prst="snip1Rect">
            <a:avLst>
              <a:gd name="adj" fmla="val 1379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Softw</a:t>
            </a:r>
            <a:r>
              <a:rPr lang="de-DE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</a:rPr>
              <a:t>Archit</a:t>
            </a:r>
            <a:r>
              <a:rPr lang="de-DE" sz="1600" dirty="0">
                <a:solidFill>
                  <a:schemeClr val="tx1"/>
                </a:solidFill>
              </a:rPr>
              <a:t>.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err="1">
                <a:solidFill>
                  <a:schemeClr val="tx1"/>
                </a:solidFill>
              </a:rPr>
              <a:t>Docum</a:t>
            </a:r>
            <a:r>
              <a:rPr lang="de-DE" sz="1600" dirty="0">
                <a:solidFill>
                  <a:schemeClr val="tx1"/>
                </a:solidFill>
              </a:rPr>
              <a:t>.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33" name="Rechteck: obere Ecken abgerundet 32">
            <a:extLst>
              <a:ext uri="{FF2B5EF4-FFF2-40B4-BE49-F238E27FC236}">
                <a16:creationId xmlns:a16="http://schemas.microsoft.com/office/drawing/2014/main" id="{0BD9F8F1-03CC-52F8-46A9-B20113956C7F}"/>
              </a:ext>
            </a:extLst>
          </p:cNvPr>
          <p:cNvSpPr/>
          <p:nvPr/>
        </p:nvSpPr>
        <p:spPr>
          <a:xfrm>
            <a:off x="576000" y="1044222"/>
            <a:ext cx="1116000" cy="1501200"/>
          </a:xfrm>
          <a:prstGeom prst="round2Same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Require</a:t>
            </a:r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 err="1">
                <a:solidFill>
                  <a:schemeClr val="tx1"/>
                </a:solidFill>
              </a:rPr>
              <a:t>ments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4" name="Rechteck: obere Ecken abgeschnitten 33">
            <a:extLst>
              <a:ext uri="{FF2B5EF4-FFF2-40B4-BE49-F238E27FC236}">
                <a16:creationId xmlns:a16="http://schemas.microsoft.com/office/drawing/2014/main" id="{271C6015-4944-16C0-07C8-72F81A3C3136}"/>
              </a:ext>
            </a:extLst>
          </p:cNvPr>
          <p:cNvSpPr/>
          <p:nvPr/>
        </p:nvSpPr>
        <p:spPr>
          <a:xfrm>
            <a:off x="4104000" y="1044000"/>
            <a:ext cx="1116000" cy="1501805"/>
          </a:xfrm>
          <a:prstGeom prst="snip2Same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Issues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Rechteck: obere Ecken abgeschnitten 34">
            <a:extLst>
              <a:ext uri="{FF2B5EF4-FFF2-40B4-BE49-F238E27FC236}">
                <a16:creationId xmlns:a16="http://schemas.microsoft.com/office/drawing/2014/main" id="{7A8A3F58-0341-0DEB-663E-3E6D063B7FFC}"/>
              </a:ext>
            </a:extLst>
          </p:cNvPr>
          <p:cNvSpPr/>
          <p:nvPr/>
        </p:nvSpPr>
        <p:spPr>
          <a:xfrm>
            <a:off x="2340000" y="1044223"/>
            <a:ext cx="1116000" cy="1501805"/>
          </a:xfrm>
          <a:prstGeom prst="snip2Same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Design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</a:rPr>
              <a:t>Docum</a:t>
            </a:r>
            <a:r>
              <a:rPr lang="de-DE" sz="16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24700E4-2503-9DA3-0EBC-D11E29A06063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1134000" y="2545422"/>
            <a:ext cx="0" cy="442578"/>
          </a:xfrm>
          <a:prstGeom prst="line">
            <a:avLst/>
          </a:prstGeom>
          <a:ln w="22225" cap="sq" cmpd="sng">
            <a:solidFill>
              <a:srgbClr val="91BDE1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5603616-0ED8-BD41-55D6-63A8943A88D5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 flipH="1" flipV="1">
            <a:off x="1692000" y="1794822"/>
            <a:ext cx="648000" cy="304"/>
          </a:xfrm>
          <a:prstGeom prst="line">
            <a:avLst/>
          </a:prstGeom>
          <a:ln w="22225" cap="sq" cmpd="sng">
            <a:solidFill>
              <a:srgbClr val="91BDE1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C00C2CDB-529D-0055-B4A5-6519D1E8370D}"/>
              </a:ext>
            </a:extLst>
          </p:cNvPr>
          <p:cNvCxnSpPr>
            <a:cxnSpLocks/>
            <a:stCxn id="34" idx="1"/>
            <a:endCxn id="6" idx="0"/>
          </p:cNvCxnSpPr>
          <p:nvPr/>
        </p:nvCxnSpPr>
        <p:spPr>
          <a:xfrm>
            <a:off x="4662000" y="2545805"/>
            <a:ext cx="0" cy="442195"/>
          </a:xfrm>
          <a:prstGeom prst="line">
            <a:avLst/>
          </a:prstGeom>
          <a:ln w="22225" cap="sq" cmpd="sng">
            <a:solidFill>
              <a:srgbClr val="91BDE1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51FCC84E-2FD2-491B-F76B-4FABB359E9F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456000" y="1794903"/>
            <a:ext cx="648000" cy="223"/>
          </a:xfrm>
          <a:prstGeom prst="line">
            <a:avLst/>
          </a:prstGeom>
          <a:ln w="22225" cap="sq" cmpd="sng">
            <a:solidFill>
              <a:srgbClr val="91BDE1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FE9AEFF-180A-AF35-DA25-C54DBCB249EE}"/>
              </a:ext>
            </a:extLst>
          </p:cNvPr>
          <p:cNvCxnSpPr>
            <a:cxnSpLocks/>
            <a:stCxn id="12" idx="1"/>
            <a:endCxn id="31" idx="0"/>
          </p:cNvCxnSpPr>
          <p:nvPr/>
        </p:nvCxnSpPr>
        <p:spPr>
          <a:xfrm flipH="1">
            <a:off x="1692000" y="3745698"/>
            <a:ext cx="648749" cy="0"/>
          </a:xfrm>
          <a:prstGeom prst="line">
            <a:avLst/>
          </a:prstGeom>
          <a:ln w="22225" cap="sq" cmpd="sng">
            <a:solidFill>
              <a:srgbClr val="91BDE1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3DB6E94D-A26E-BDA5-AE1E-764F85114B25}"/>
              </a:ext>
            </a:extLst>
          </p:cNvPr>
          <p:cNvCxnSpPr>
            <a:cxnSpLocks/>
            <a:stCxn id="12" idx="0"/>
            <a:endCxn id="35" idx="1"/>
          </p:cNvCxnSpPr>
          <p:nvPr/>
        </p:nvCxnSpPr>
        <p:spPr>
          <a:xfrm flipH="1" flipV="1">
            <a:off x="2898000" y="2546028"/>
            <a:ext cx="749" cy="441972"/>
          </a:xfrm>
          <a:prstGeom prst="line">
            <a:avLst/>
          </a:prstGeom>
          <a:ln w="22225" cap="sq" cmpd="sng">
            <a:solidFill>
              <a:srgbClr val="91BDE1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C84766E6-9298-1349-F997-E35959843C7E}"/>
              </a:ext>
            </a:extLst>
          </p:cNvPr>
          <p:cNvSpPr/>
          <p:nvPr/>
        </p:nvSpPr>
        <p:spPr>
          <a:xfrm>
            <a:off x="6133748" y="3708000"/>
            <a:ext cx="2601626" cy="317446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80C96059-335A-4BBF-15A7-1A4ED91E3D4A}"/>
              </a:ext>
            </a:extLst>
          </p:cNvPr>
          <p:cNvSpPr/>
          <p:nvPr/>
        </p:nvSpPr>
        <p:spPr>
          <a:xfrm>
            <a:off x="5996439" y="1375534"/>
            <a:ext cx="2876244" cy="827209"/>
          </a:xfrm>
          <a:prstGeom prst="roundRect">
            <a:avLst/>
          </a:prstGeom>
          <a:solidFill>
            <a:srgbClr val="3978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Trace links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evidently</a:t>
            </a:r>
            <a:r>
              <a:rPr lang="de-DE" dirty="0"/>
              <a:t> </a:t>
            </a:r>
          </a:p>
          <a:p>
            <a:pPr algn="ctr"/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for</a:t>
            </a:r>
            <a:endParaRPr lang="de-DE" dirty="0"/>
          </a:p>
        </p:txBody>
      </p:sp>
      <p:pic>
        <p:nvPicPr>
          <p:cNvPr id="79" name="Inhaltsplatzhalter 22" descr="Ein Bild, das Eule, Clipart, Vogel, Cartoon enthält.">
            <a:extLst>
              <a:ext uri="{FF2B5EF4-FFF2-40B4-BE49-F238E27FC236}">
                <a16:creationId xmlns:a16="http://schemas.microsoft.com/office/drawing/2014/main" id="{E2C733D1-E128-D1B5-1B7B-839F5AAE8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39" y="-1960418"/>
            <a:ext cx="1518412" cy="1898015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0B97BFB-C61B-8B4A-79A3-4332B1CB931A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 flipV="1">
            <a:off x="3456749" y="3745698"/>
            <a:ext cx="647251" cy="102"/>
          </a:xfrm>
          <a:prstGeom prst="line">
            <a:avLst/>
          </a:prstGeom>
          <a:ln w="22225" cap="sq" cmpd="sng">
            <a:solidFill>
              <a:srgbClr val="91BDE1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1ACB963B-1AEB-DACF-4264-FC0F4B8C7FB9}"/>
              </a:ext>
            </a:extLst>
          </p:cNvPr>
          <p:cNvCxnSpPr>
            <a:cxnSpLocks/>
            <a:stCxn id="35" idx="1"/>
            <a:endCxn id="6" idx="0"/>
          </p:cNvCxnSpPr>
          <p:nvPr/>
        </p:nvCxnSpPr>
        <p:spPr>
          <a:xfrm rot="16200000" flipH="1">
            <a:off x="3559014" y="1885014"/>
            <a:ext cx="441972" cy="1764000"/>
          </a:xfrm>
          <a:prstGeom prst="bentConnector3">
            <a:avLst/>
          </a:prstGeom>
          <a:ln w="22225">
            <a:solidFill>
              <a:srgbClr val="91BDE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56A39226-4BE1-6C63-91E8-7923B4823646}"/>
              </a:ext>
            </a:extLst>
          </p:cNvPr>
          <p:cNvCxnSpPr>
            <a:cxnSpLocks/>
            <a:stCxn id="33" idx="1"/>
            <a:endCxn id="6" idx="0"/>
          </p:cNvCxnSpPr>
          <p:nvPr/>
        </p:nvCxnSpPr>
        <p:spPr>
          <a:xfrm rot="16200000" flipH="1">
            <a:off x="2676711" y="1002711"/>
            <a:ext cx="442578" cy="3528000"/>
          </a:xfrm>
          <a:prstGeom prst="bentConnector3">
            <a:avLst>
              <a:gd name="adj1" fmla="val 50000"/>
            </a:avLst>
          </a:prstGeom>
          <a:ln w="22225">
            <a:solidFill>
              <a:srgbClr val="91BDE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27D08EBD-A5AE-2C80-5A02-150CDDD04897}"/>
              </a:ext>
            </a:extLst>
          </p:cNvPr>
          <p:cNvCxnSpPr>
            <a:cxnSpLocks/>
            <a:stCxn id="33" idx="1"/>
            <a:endCxn id="12" idx="0"/>
          </p:cNvCxnSpPr>
          <p:nvPr/>
        </p:nvCxnSpPr>
        <p:spPr>
          <a:xfrm rot="16200000" flipH="1">
            <a:off x="1795085" y="1884336"/>
            <a:ext cx="442578" cy="1764749"/>
          </a:xfrm>
          <a:prstGeom prst="bentConnector3">
            <a:avLst>
              <a:gd name="adj1" fmla="val 50000"/>
            </a:avLst>
          </a:prstGeom>
          <a:ln w="22225">
            <a:solidFill>
              <a:srgbClr val="91BDE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7C1BADBF-2BDD-D688-B6FA-382430B521A8}"/>
              </a:ext>
            </a:extLst>
          </p:cNvPr>
          <p:cNvCxnSpPr>
            <a:cxnSpLocks/>
            <a:stCxn id="12" idx="0"/>
            <a:endCxn id="34" idx="1"/>
          </p:cNvCxnSpPr>
          <p:nvPr/>
        </p:nvCxnSpPr>
        <p:spPr>
          <a:xfrm rot="5400000" flipH="1" flipV="1">
            <a:off x="3559277" y="1885278"/>
            <a:ext cx="442195" cy="1763251"/>
          </a:xfrm>
          <a:prstGeom prst="bentConnector3">
            <a:avLst>
              <a:gd name="adj1" fmla="val 50000"/>
            </a:avLst>
          </a:prstGeom>
          <a:ln w="22225">
            <a:solidFill>
              <a:srgbClr val="91BDE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CA21483A-C737-FE6B-02C8-78B86C3E9F58}"/>
              </a:ext>
            </a:extLst>
          </p:cNvPr>
          <p:cNvCxnSpPr>
            <a:cxnSpLocks/>
            <a:stCxn id="33" idx="3"/>
            <a:endCxn id="34" idx="3"/>
          </p:cNvCxnSpPr>
          <p:nvPr/>
        </p:nvCxnSpPr>
        <p:spPr>
          <a:xfrm rot="5400000" flipH="1" flipV="1">
            <a:off x="2897889" y="-719889"/>
            <a:ext cx="222" cy="3528000"/>
          </a:xfrm>
          <a:prstGeom prst="bentConnector3">
            <a:avLst>
              <a:gd name="adj1" fmla="val 60167568"/>
            </a:avLst>
          </a:prstGeom>
          <a:ln w="22225">
            <a:solidFill>
              <a:srgbClr val="91BDE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01CB17B4-CFEB-5632-B095-179487A78D77}"/>
              </a:ext>
            </a:extLst>
          </p:cNvPr>
          <p:cNvCxnSpPr>
            <a:cxnSpLocks/>
            <a:stCxn id="31" idx="1"/>
            <a:endCxn id="6" idx="2"/>
          </p:cNvCxnSpPr>
          <p:nvPr/>
        </p:nvCxnSpPr>
        <p:spPr>
          <a:xfrm rot="16200000" flipH="1">
            <a:off x="2897898" y="2739497"/>
            <a:ext cx="205" cy="3528000"/>
          </a:xfrm>
          <a:prstGeom prst="bentConnector3">
            <a:avLst>
              <a:gd name="adj1" fmla="val 65148780"/>
            </a:avLst>
          </a:prstGeom>
          <a:ln w="22225">
            <a:solidFill>
              <a:srgbClr val="91BDE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571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77" grpId="0" animBg="1"/>
      <p:bldP spid="7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7A5E83-5AF0-EEB6-D15E-790CB423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19.04.2024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2F0F5E3-30E3-BF7A-10EF-85CD60FE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1696EC4-B4CF-4701-AD06-A8439D6D8E12}" type="slidenum">
              <a:rPr lang="de-DE" smtClean="0"/>
              <a:pPr>
                <a:spcAft>
                  <a:spcPts val="600"/>
                </a:spcAft>
              </a:pPr>
              <a:t>20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103A3AA-C6EB-5DC5-4DF2-E83B1AB3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</p:spPr>
        <p:txBody>
          <a:bodyPr anchor="b">
            <a:normAutofit/>
          </a:bodyPr>
          <a:lstStyle/>
          <a:p>
            <a:r>
              <a:rPr lang="de-DE" dirty="0"/>
              <a:t>Appendix: Evaluation Data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B13617D-0CE4-94D1-F3F1-018045DE8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790"/>
            <a:ext cx="9144000" cy="297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695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3C6714-2BEE-9E35-6BA7-6445DBD6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19.04.2024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A4701A6-8F46-A250-0BC1-F47D1475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1696EC4-B4CF-4701-AD06-A8439D6D8E12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CE919B5-017D-507C-E73A-191295C2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</p:spPr>
        <p:txBody>
          <a:bodyPr anchor="b">
            <a:normAutofit/>
          </a:bodyPr>
          <a:lstStyle/>
          <a:p>
            <a:r>
              <a:rPr lang="de-DE" dirty="0"/>
              <a:t>Appendix: </a:t>
            </a:r>
            <a:r>
              <a:rPr lang="de-DE" dirty="0" err="1"/>
              <a:t>Detailed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TransArC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551A1AA-BFDC-7B9E-3E85-82B451109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"/>
          <a:stretch/>
        </p:blipFill>
        <p:spPr>
          <a:xfrm>
            <a:off x="0" y="2202735"/>
            <a:ext cx="9144000" cy="1555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218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CCEC2E-60B4-FAA4-64A0-769BA0DF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Traceability Link Recovery is difficult</a:t>
            </a:r>
          </a:p>
        </p:txBody>
      </p:sp>
      <p:pic>
        <p:nvPicPr>
          <p:cNvPr id="10" name="Inhaltsplatzhalter 22" descr="Ein Bild, das Eule, Clipart, Vogel, Cartoon enthält.">
            <a:extLst>
              <a:ext uri="{FF2B5EF4-FFF2-40B4-BE49-F238E27FC236}">
                <a16:creationId xmlns:a16="http://schemas.microsoft.com/office/drawing/2014/main" id="{B8510008-3835-648C-A78D-64CE40901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39" y="-1960418"/>
            <a:ext cx="1518412" cy="1898015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CED808F-0240-D456-90CF-2821F3DBB067}"/>
              </a:ext>
            </a:extLst>
          </p:cNvPr>
          <p:cNvGrpSpPr/>
          <p:nvPr/>
        </p:nvGrpSpPr>
        <p:grpSpPr>
          <a:xfrm>
            <a:off x="298857" y="1106131"/>
            <a:ext cx="2852101" cy="3465870"/>
            <a:chOff x="379184" y="1107093"/>
            <a:chExt cx="2852101" cy="3465870"/>
          </a:xfrm>
        </p:grpSpPr>
        <p:sp>
          <p:nvSpPr>
            <p:cNvPr id="12" name="Rechteck: eine Ecke abgeschnitten 11">
              <a:extLst>
                <a:ext uri="{FF2B5EF4-FFF2-40B4-BE49-F238E27FC236}">
                  <a16:creationId xmlns:a16="http://schemas.microsoft.com/office/drawing/2014/main" id="{99E63012-3FA4-E47C-96D6-E85FD33C434B}"/>
                </a:ext>
              </a:extLst>
            </p:cNvPr>
            <p:cNvSpPr/>
            <p:nvPr/>
          </p:nvSpPr>
          <p:spPr>
            <a:xfrm>
              <a:off x="379184" y="1107093"/>
              <a:ext cx="2852101" cy="3465870"/>
            </a:xfrm>
            <a:prstGeom prst="snip1Rect">
              <a:avLst>
                <a:gd name="adj" fmla="val 847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The </a:t>
              </a:r>
              <a:r>
                <a:rPr lang="de-DE" dirty="0" err="1">
                  <a:solidFill>
                    <a:schemeClr val="tx2"/>
                  </a:solidFill>
                </a:rPr>
                <a:t>controller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receives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incoming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requests</a:t>
              </a:r>
              <a:r>
                <a:rPr lang="de-DE" dirty="0">
                  <a:solidFill>
                    <a:schemeClr val="tx1"/>
                  </a:solidFill>
                </a:rPr>
                <a:t> and </a:t>
              </a:r>
              <a:r>
                <a:rPr lang="de-DE" dirty="0" err="1">
                  <a:solidFill>
                    <a:schemeClr val="tx1"/>
                  </a:solidFill>
                </a:rPr>
                <a:t>verifies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them</a:t>
              </a:r>
              <a:r>
                <a:rPr lang="de-DE" dirty="0">
                  <a:solidFill>
                    <a:schemeClr val="tx1"/>
                  </a:solidFill>
                </a:rPr>
                <a:t>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err="1">
                  <a:solidFill>
                    <a:schemeClr val="tx1"/>
                  </a:solidFill>
                </a:rPr>
                <a:t>Then</a:t>
              </a:r>
              <a:r>
                <a:rPr lang="de-DE" dirty="0">
                  <a:solidFill>
                    <a:schemeClr val="tx1"/>
                  </a:solidFill>
                </a:rPr>
                <a:t>, </a:t>
              </a:r>
              <a:r>
                <a:rPr lang="de-DE" dirty="0" err="1">
                  <a:solidFill>
                    <a:schemeClr val="tx2"/>
                  </a:solidFill>
                </a:rPr>
                <a:t>it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answers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requests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by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querying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the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persistence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component</a:t>
              </a:r>
              <a:r>
                <a:rPr lang="de-DE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336DAC6-DFE5-D426-D8AC-2EE9543B4E42}"/>
                </a:ext>
              </a:extLst>
            </p:cNvPr>
            <p:cNvSpPr txBox="1"/>
            <p:nvPr/>
          </p:nvSpPr>
          <p:spPr>
            <a:xfrm>
              <a:off x="565588" y="1112825"/>
              <a:ext cx="21788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/>
                <a:t>Software Architecture</a:t>
              </a:r>
            </a:p>
            <a:p>
              <a:r>
                <a:rPr lang="de-DE" sz="1600" i="1" dirty="0" err="1"/>
                <a:t>Documentation</a:t>
              </a:r>
              <a:r>
                <a:rPr lang="de-DE" sz="1600" i="1" dirty="0"/>
                <a:t> (SAD)</a:t>
              </a:r>
            </a:p>
          </p:txBody>
        </p:sp>
      </p:grp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6624A6C-227E-3A04-1CF7-A35B23AAE6C2}"/>
              </a:ext>
            </a:extLst>
          </p:cNvPr>
          <p:cNvCxnSpPr>
            <a:cxnSpLocks/>
          </p:cNvCxnSpPr>
          <p:nvPr/>
        </p:nvCxnSpPr>
        <p:spPr>
          <a:xfrm flipV="1">
            <a:off x="2753026" y="1866580"/>
            <a:ext cx="3139774" cy="18360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7A413DC-6E43-AD87-7AB6-4AEBAD42AF1F}"/>
              </a:ext>
            </a:extLst>
          </p:cNvPr>
          <p:cNvCxnSpPr>
            <a:cxnSpLocks/>
          </p:cNvCxnSpPr>
          <p:nvPr/>
        </p:nvCxnSpPr>
        <p:spPr>
          <a:xfrm flipV="1">
            <a:off x="1207704" y="1995610"/>
            <a:ext cx="4704146" cy="106811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006C957-13C4-612D-547B-A8AB1AF661D5}"/>
              </a:ext>
            </a:extLst>
          </p:cNvPr>
          <p:cNvCxnSpPr>
            <a:cxnSpLocks/>
          </p:cNvCxnSpPr>
          <p:nvPr/>
        </p:nvCxnSpPr>
        <p:spPr>
          <a:xfrm flipV="1">
            <a:off x="2819400" y="2839066"/>
            <a:ext cx="3073400" cy="85663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BA98A92-77AB-3248-7C35-4019FDC31519}"/>
              </a:ext>
            </a:extLst>
          </p:cNvPr>
          <p:cNvGrpSpPr/>
          <p:nvPr/>
        </p:nvGrpSpPr>
        <p:grpSpPr>
          <a:xfrm>
            <a:off x="5834584" y="1106131"/>
            <a:ext cx="2870815" cy="3770263"/>
            <a:chOff x="5834584" y="1106131"/>
            <a:chExt cx="2870815" cy="377026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AEAD7AE-6C86-BFE4-DB5C-EA6819C12FD2}"/>
                </a:ext>
              </a:extLst>
            </p:cNvPr>
            <p:cNvSpPr/>
            <p:nvPr/>
          </p:nvSpPr>
          <p:spPr>
            <a:xfrm>
              <a:off x="5834584" y="1106131"/>
              <a:ext cx="2861187" cy="34658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i="1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F7D9D3E5-ED61-5816-54BB-D5390DE621B2}"/>
                </a:ext>
              </a:extLst>
            </p:cNvPr>
            <p:cNvSpPr txBox="1"/>
            <p:nvPr/>
          </p:nvSpPr>
          <p:spPr>
            <a:xfrm>
              <a:off x="5844212" y="1106131"/>
              <a:ext cx="2861187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package service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class </a:t>
              </a:r>
              <a:r>
                <a:rPr lang="en-US" dirty="0">
                  <a:solidFill>
                    <a:schemeClr val="tx2"/>
                  </a:solidFill>
                </a:rPr>
                <a:t>Controller</a:t>
              </a:r>
              <a:r>
                <a:rPr lang="en-US" dirty="0">
                  <a:solidFill>
                    <a:schemeClr val="tx1"/>
                  </a:solidFill>
                </a:rPr>
                <a:t>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endParaRPr lang="en-US" sz="500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package </a:t>
              </a:r>
              <a:r>
                <a:rPr lang="en-US" dirty="0" err="1">
                  <a:solidFill>
                    <a:schemeClr val="accent2"/>
                  </a:solidFill>
                </a:rPr>
                <a:t>dataaccess</a:t>
              </a:r>
              <a:endParaRPr lang="en-US" dirty="0">
                <a:solidFill>
                  <a:schemeClr val="accent2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class Products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class Users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6612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2E2EC-C1C9-1CA8-24D8-8982ACF31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CC6F1D13-81B6-720D-31A0-688FB63186CB}"/>
              </a:ext>
            </a:extLst>
          </p:cNvPr>
          <p:cNvSpPr/>
          <p:nvPr/>
        </p:nvSpPr>
        <p:spPr>
          <a:xfrm>
            <a:off x="2781734" y="1113507"/>
            <a:ext cx="4126919" cy="2061334"/>
          </a:xfrm>
          <a:custGeom>
            <a:avLst/>
            <a:gdLst>
              <a:gd name="connsiteX0" fmla="*/ 762000 w 762000"/>
              <a:gd name="connsiteY0" fmla="*/ 304800 h 474859"/>
              <a:gd name="connsiteX1" fmla="*/ 600075 w 762000"/>
              <a:gd name="connsiteY1" fmla="*/ 304800 h 474859"/>
              <a:gd name="connsiteX2" fmla="*/ 600075 w 762000"/>
              <a:gd name="connsiteY2" fmla="*/ 285750 h 474859"/>
              <a:gd name="connsiteX3" fmla="*/ 762000 w 762000"/>
              <a:gd name="connsiteY3" fmla="*/ 285750 h 474859"/>
              <a:gd name="connsiteX4" fmla="*/ 762000 w 762000"/>
              <a:gd name="connsiteY4" fmla="*/ 266700 h 474859"/>
              <a:gd name="connsiteX5" fmla="*/ 733425 w 762000"/>
              <a:gd name="connsiteY5" fmla="*/ 266700 h 474859"/>
              <a:gd name="connsiteX6" fmla="*/ 733425 w 762000"/>
              <a:gd name="connsiteY6" fmla="*/ 169288 h 474859"/>
              <a:gd name="connsiteX7" fmla="*/ 762000 w 762000"/>
              <a:gd name="connsiteY7" fmla="*/ 171450 h 474859"/>
              <a:gd name="connsiteX8" fmla="*/ 762000 w 762000"/>
              <a:gd name="connsiteY8" fmla="*/ 152400 h 474859"/>
              <a:gd name="connsiteX9" fmla="*/ 583511 w 762000"/>
              <a:gd name="connsiteY9" fmla="*/ 0 h 474859"/>
              <a:gd name="connsiteX10" fmla="*/ 559489 w 762000"/>
              <a:gd name="connsiteY10" fmla="*/ 0 h 474859"/>
              <a:gd name="connsiteX11" fmla="*/ 352705 w 762000"/>
              <a:gd name="connsiteY11" fmla="*/ 150194 h 474859"/>
              <a:gd name="connsiteX12" fmla="*/ 202511 w 762000"/>
              <a:gd name="connsiteY12" fmla="*/ 0 h 474859"/>
              <a:gd name="connsiteX13" fmla="*/ 178489 w 762000"/>
              <a:gd name="connsiteY13" fmla="*/ 0 h 474859"/>
              <a:gd name="connsiteX14" fmla="*/ 0 w 762000"/>
              <a:gd name="connsiteY14" fmla="*/ 152400 h 474859"/>
              <a:gd name="connsiteX15" fmla="*/ 0 w 762000"/>
              <a:gd name="connsiteY15" fmla="*/ 171450 h 474859"/>
              <a:gd name="connsiteX16" fmla="*/ 28575 w 762000"/>
              <a:gd name="connsiteY16" fmla="*/ 169288 h 474859"/>
              <a:gd name="connsiteX17" fmla="*/ 28575 w 762000"/>
              <a:gd name="connsiteY17" fmla="*/ 266700 h 474859"/>
              <a:gd name="connsiteX18" fmla="*/ 0 w 762000"/>
              <a:gd name="connsiteY18" fmla="*/ 266700 h 474859"/>
              <a:gd name="connsiteX19" fmla="*/ 0 w 762000"/>
              <a:gd name="connsiteY19" fmla="*/ 285750 h 474859"/>
              <a:gd name="connsiteX20" fmla="*/ 161925 w 762000"/>
              <a:gd name="connsiteY20" fmla="*/ 285750 h 474859"/>
              <a:gd name="connsiteX21" fmla="*/ 161925 w 762000"/>
              <a:gd name="connsiteY21" fmla="*/ 304800 h 474859"/>
              <a:gd name="connsiteX22" fmla="*/ 0 w 762000"/>
              <a:gd name="connsiteY22" fmla="*/ 304800 h 474859"/>
              <a:gd name="connsiteX23" fmla="*/ 0 w 762000"/>
              <a:gd name="connsiteY23" fmla="*/ 323850 h 474859"/>
              <a:gd name="connsiteX24" fmla="*/ 161925 w 762000"/>
              <a:gd name="connsiteY24" fmla="*/ 323850 h 474859"/>
              <a:gd name="connsiteX25" fmla="*/ 161925 w 762000"/>
              <a:gd name="connsiteY25" fmla="*/ 469583 h 474859"/>
              <a:gd name="connsiteX26" fmla="*/ 163830 w 762000"/>
              <a:gd name="connsiteY26" fmla="*/ 470278 h 474859"/>
              <a:gd name="connsiteX27" fmla="*/ 180975 w 762000"/>
              <a:gd name="connsiteY27" fmla="*/ 474850 h 474859"/>
              <a:gd name="connsiteX28" fmla="*/ 180975 w 762000"/>
              <a:gd name="connsiteY28" fmla="*/ 56131 h 474859"/>
              <a:gd name="connsiteX29" fmla="*/ 190414 w 762000"/>
              <a:gd name="connsiteY29" fmla="*/ 32509 h 474859"/>
              <a:gd name="connsiteX30" fmla="*/ 190586 w 762000"/>
              <a:gd name="connsiteY30" fmla="*/ 32509 h 474859"/>
              <a:gd name="connsiteX31" fmla="*/ 200025 w 762000"/>
              <a:gd name="connsiteY31" fmla="*/ 56131 h 474859"/>
              <a:gd name="connsiteX32" fmla="*/ 200025 w 762000"/>
              <a:gd name="connsiteY32" fmla="*/ 473935 h 474859"/>
              <a:gd name="connsiteX33" fmla="*/ 211712 w 762000"/>
              <a:gd name="connsiteY33" fmla="*/ 470316 h 474859"/>
              <a:gd name="connsiteX34" fmla="*/ 219075 w 762000"/>
              <a:gd name="connsiteY34" fmla="*/ 467630 h 474859"/>
              <a:gd name="connsiteX35" fmla="*/ 219075 w 762000"/>
              <a:gd name="connsiteY35" fmla="*/ 323850 h 474859"/>
              <a:gd name="connsiteX36" fmla="*/ 542925 w 762000"/>
              <a:gd name="connsiteY36" fmla="*/ 323850 h 474859"/>
              <a:gd name="connsiteX37" fmla="*/ 542925 w 762000"/>
              <a:gd name="connsiteY37" fmla="*/ 469583 h 474859"/>
              <a:gd name="connsiteX38" fmla="*/ 544830 w 762000"/>
              <a:gd name="connsiteY38" fmla="*/ 470287 h 474859"/>
              <a:gd name="connsiteX39" fmla="*/ 561975 w 762000"/>
              <a:gd name="connsiteY39" fmla="*/ 474859 h 474859"/>
              <a:gd name="connsiteX40" fmla="*/ 561975 w 762000"/>
              <a:gd name="connsiteY40" fmla="*/ 56131 h 474859"/>
              <a:gd name="connsiteX41" fmla="*/ 571414 w 762000"/>
              <a:gd name="connsiteY41" fmla="*/ 32509 h 474859"/>
              <a:gd name="connsiteX42" fmla="*/ 571586 w 762000"/>
              <a:gd name="connsiteY42" fmla="*/ 32509 h 474859"/>
              <a:gd name="connsiteX43" fmla="*/ 581025 w 762000"/>
              <a:gd name="connsiteY43" fmla="*/ 56131 h 474859"/>
              <a:gd name="connsiteX44" fmla="*/ 581025 w 762000"/>
              <a:gd name="connsiteY44" fmla="*/ 473945 h 474859"/>
              <a:gd name="connsiteX45" fmla="*/ 592731 w 762000"/>
              <a:gd name="connsiteY45" fmla="*/ 470316 h 474859"/>
              <a:gd name="connsiteX46" fmla="*/ 600075 w 762000"/>
              <a:gd name="connsiteY46" fmla="*/ 467639 h 474859"/>
              <a:gd name="connsiteX47" fmla="*/ 600075 w 762000"/>
              <a:gd name="connsiteY47" fmla="*/ 323850 h 474859"/>
              <a:gd name="connsiteX48" fmla="*/ 762000 w 762000"/>
              <a:gd name="connsiteY48" fmla="*/ 323850 h 474859"/>
              <a:gd name="connsiteX49" fmla="*/ 657225 w 762000"/>
              <a:gd name="connsiteY49" fmla="*/ 141665 h 474859"/>
              <a:gd name="connsiteX50" fmla="*/ 714375 w 762000"/>
              <a:gd name="connsiteY50" fmla="*/ 165735 h 474859"/>
              <a:gd name="connsiteX51" fmla="*/ 714375 w 762000"/>
              <a:gd name="connsiteY51" fmla="*/ 266700 h 474859"/>
              <a:gd name="connsiteX52" fmla="*/ 657225 w 762000"/>
              <a:gd name="connsiteY52" fmla="*/ 266700 h 474859"/>
              <a:gd name="connsiteX53" fmla="*/ 600075 w 762000"/>
              <a:gd name="connsiteY53" fmla="*/ 88325 h 474859"/>
              <a:gd name="connsiteX54" fmla="*/ 638175 w 762000"/>
              <a:gd name="connsiteY54" fmla="*/ 128178 h 474859"/>
              <a:gd name="connsiteX55" fmla="*/ 638175 w 762000"/>
              <a:gd name="connsiteY55" fmla="*/ 266700 h 474859"/>
              <a:gd name="connsiteX56" fmla="*/ 600075 w 762000"/>
              <a:gd name="connsiteY56" fmla="*/ 266700 h 474859"/>
              <a:gd name="connsiteX57" fmla="*/ 104775 w 762000"/>
              <a:gd name="connsiteY57" fmla="*/ 266700 h 474859"/>
              <a:gd name="connsiteX58" fmla="*/ 47625 w 762000"/>
              <a:gd name="connsiteY58" fmla="*/ 266700 h 474859"/>
              <a:gd name="connsiteX59" fmla="*/ 47625 w 762000"/>
              <a:gd name="connsiteY59" fmla="*/ 165735 h 474859"/>
              <a:gd name="connsiteX60" fmla="*/ 104775 w 762000"/>
              <a:gd name="connsiteY60" fmla="*/ 141713 h 474859"/>
              <a:gd name="connsiteX61" fmla="*/ 161925 w 762000"/>
              <a:gd name="connsiteY61" fmla="*/ 266700 h 474859"/>
              <a:gd name="connsiteX62" fmla="*/ 123825 w 762000"/>
              <a:gd name="connsiteY62" fmla="*/ 266700 h 474859"/>
              <a:gd name="connsiteX63" fmla="*/ 123825 w 762000"/>
              <a:gd name="connsiteY63" fmla="*/ 128187 h 474859"/>
              <a:gd name="connsiteX64" fmla="*/ 161925 w 762000"/>
              <a:gd name="connsiteY64" fmla="*/ 88335 h 474859"/>
              <a:gd name="connsiteX65" fmla="*/ 428625 w 762000"/>
              <a:gd name="connsiteY65" fmla="*/ 165735 h 474859"/>
              <a:gd name="connsiteX66" fmla="*/ 485775 w 762000"/>
              <a:gd name="connsiteY66" fmla="*/ 141713 h 474859"/>
              <a:gd name="connsiteX67" fmla="*/ 485775 w 762000"/>
              <a:gd name="connsiteY67" fmla="*/ 266700 h 474859"/>
              <a:gd name="connsiteX68" fmla="*/ 428625 w 762000"/>
              <a:gd name="connsiteY68" fmla="*/ 266700 h 474859"/>
              <a:gd name="connsiteX69" fmla="*/ 352425 w 762000"/>
              <a:gd name="connsiteY69" fmla="*/ 169335 h 474859"/>
              <a:gd name="connsiteX70" fmla="*/ 409575 w 762000"/>
              <a:gd name="connsiteY70" fmla="*/ 169335 h 474859"/>
              <a:gd name="connsiteX71" fmla="*/ 409575 w 762000"/>
              <a:gd name="connsiteY71" fmla="*/ 266700 h 474859"/>
              <a:gd name="connsiteX72" fmla="*/ 352425 w 762000"/>
              <a:gd name="connsiteY72" fmla="*/ 266700 h 474859"/>
              <a:gd name="connsiteX73" fmla="*/ 276225 w 762000"/>
              <a:gd name="connsiteY73" fmla="*/ 141713 h 474859"/>
              <a:gd name="connsiteX74" fmla="*/ 333375 w 762000"/>
              <a:gd name="connsiteY74" fmla="*/ 165735 h 474859"/>
              <a:gd name="connsiteX75" fmla="*/ 333375 w 762000"/>
              <a:gd name="connsiteY75" fmla="*/ 266700 h 474859"/>
              <a:gd name="connsiteX76" fmla="*/ 276225 w 762000"/>
              <a:gd name="connsiteY76" fmla="*/ 266700 h 474859"/>
              <a:gd name="connsiteX77" fmla="*/ 219075 w 762000"/>
              <a:gd name="connsiteY77" fmla="*/ 88373 h 474859"/>
              <a:gd name="connsiteX78" fmla="*/ 257175 w 762000"/>
              <a:gd name="connsiteY78" fmla="*/ 128226 h 474859"/>
              <a:gd name="connsiteX79" fmla="*/ 257175 w 762000"/>
              <a:gd name="connsiteY79" fmla="*/ 266700 h 474859"/>
              <a:gd name="connsiteX80" fmla="*/ 219075 w 762000"/>
              <a:gd name="connsiteY80" fmla="*/ 266700 h 474859"/>
              <a:gd name="connsiteX81" fmla="*/ 542925 w 762000"/>
              <a:gd name="connsiteY81" fmla="*/ 304800 h 474859"/>
              <a:gd name="connsiteX82" fmla="*/ 219075 w 762000"/>
              <a:gd name="connsiteY82" fmla="*/ 304800 h 474859"/>
              <a:gd name="connsiteX83" fmla="*/ 219075 w 762000"/>
              <a:gd name="connsiteY83" fmla="*/ 285750 h 474859"/>
              <a:gd name="connsiteX84" fmla="*/ 542925 w 762000"/>
              <a:gd name="connsiteY84" fmla="*/ 285750 h 474859"/>
              <a:gd name="connsiteX85" fmla="*/ 542925 w 762000"/>
              <a:gd name="connsiteY85" fmla="*/ 266700 h 474859"/>
              <a:gd name="connsiteX86" fmla="*/ 504825 w 762000"/>
              <a:gd name="connsiteY86" fmla="*/ 266700 h 474859"/>
              <a:gd name="connsiteX87" fmla="*/ 504825 w 762000"/>
              <a:gd name="connsiteY87" fmla="*/ 128187 h 474859"/>
              <a:gd name="connsiteX88" fmla="*/ 542925 w 762000"/>
              <a:gd name="connsiteY88" fmla="*/ 88335 h 47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62000" h="474859">
                <a:moveTo>
                  <a:pt x="762000" y="304800"/>
                </a:moveTo>
                <a:lnTo>
                  <a:pt x="600075" y="304800"/>
                </a:lnTo>
                <a:lnTo>
                  <a:pt x="600075" y="285750"/>
                </a:lnTo>
                <a:lnTo>
                  <a:pt x="762000" y="285750"/>
                </a:lnTo>
                <a:lnTo>
                  <a:pt x="762000" y="266700"/>
                </a:lnTo>
                <a:lnTo>
                  <a:pt x="733425" y="266700"/>
                </a:lnTo>
                <a:lnTo>
                  <a:pt x="733425" y="169288"/>
                </a:lnTo>
                <a:cubicBezTo>
                  <a:pt x="742886" y="170689"/>
                  <a:pt x="752436" y="171412"/>
                  <a:pt x="762000" y="171450"/>
                </a:cubicBezTo>
                <a:lnTo>
                  <a:pt x="762000" y="152400"/>
                </a:lnTo>
                <a:cubicBezTo>
                  <a:pt x="673180" y="152247"/>
                  <a:pt x="597582" y="87698"/>
                  <a:pt x="583511" y="0"/>
                </a:cubicBezTo>
                <a:lnTo>
                  <a:pt x="559489" y="0"/>
                </a:lnTo>
                <a:cubicBezTo>
                  <a:pt x="543862" y="98577"/>
                  <a:pt x="451281" y="165821"/>
                  <a:pt x="352705" y="150194"/>
                </a:cubicBezTo>
                <a:cubicBezTo>
                  <a:pt x="275397" y="137938"/>
                  <a:pt x="214766" y="77308"/>
                  <a:pt x="202511" y="0"/>
                </a:cubicBezTo>
                <a:lnTo>
                  <a:pt x="178489" y="0"/>
                </a:lnTo>
                <a:cubicBezTo>
                  <a:pt x="164418" y="87698"/>
                  <a:pt x="88820" y="152247"/>
                  <a:pt x="0" y="152400"/>
                </a:cubicBezTo>
                <a:lnTo>
                  <a:pt x="0" y="171450"/>
                </a:lnTo>
                <a:cubicBezTo>
                  <a:pt x="9564" y="171412"/>
                  <a:pt x="19114" y="170689"/>
                  <a:pt x="28575" y="169288"/>
                </a:cubicBezTo>
                <a:lnTo>
                  <a:pt x="28575" y="266700"/>
                </a:lnTo>
                <a:lnTo>
                  <a:pt x="0" y="266700"/>
                </a:lnTo>
                <a:lnTo>
                  <a:pt x="0" y="285750"/>
                </a:lnTo>
                <a:lnTo>
                  <a:pt x="161925" y="285750"/>
                </a:lnTo>
                <a:lnTo>
                  <a:pt x="161925" y="304800"/>
                </a:lnTo>
                <a:lnTo>
                  <a:pt x="0" y="304800"/>
                </a:lnTo>
                <a:lnTo>
                  <a:pt x="0" y="323850"/>
                </a:lnTo>
                <a:lnTo>
                  <a:pt x="161925" y="323850"/>
                </a:lnTo>
                <a:lnTo>
                  <a:pt x="161925" y="469583"/>
                </a:lnTo>
                <a:cubicBezTo>
                  <a:pt x="162554" y="469840"/>
                  <a:pt x="163211" y="470011"/>
                  <a:pt x="163830" y="470278"/>
                </a:cubicBezTo>
                <a:cubicBezTo>
                  <a:pt x="169387" y="472342"/>
                  <a:pt x="175128" y="473873"/>
                  <a:pt x="180975" y="474850"/>
                </a:cubicBezTo>
                <a:lnTo>
                  <a:pt x="180975" y="56131"/>
                </a:lnTo>
                <a:cubicBezTo>
                  <a:pt x="184627" y="48468"/>
                  <a:pt x="187780" y="40577"/>
                  <a:pt x="190414" y="32509"/>
                </a:cubicBezTo>
                <a:cubicBezTo>
                  <a:pt x="190414" y="32366"/>
                  <a:pt x="190538" y="32366"/>
                  <a:pt x="190586" y="32509"/>
                </a:cubicBezTo>
                <a:cubicBezTo>
                  <a:pt x="193220" y="40577"/>
                  <a:pt x="196373" y="48468"/>
                  <a:pt x="200025" y="56131"/>
                </a:cubicBezTo>
                <a:lnTo>
                  <a:pt x="200025" y="473935"/>
                </a:lnTo>
                <a:cubicBezTo>
                  <a:pt x="203992" y="472974"/>
                  <a:pt x="207896" y="471766"/>
                  <a:pt x="211712" y="470316"/>
                </a:cubicBezTo>
                <a:cubicBezTo>
                  <a:pt x="214122" y="469306"/>
                  <a:pt x="216627" y="468535"/>
                  <a:pt x="219075" y="467630"/>
                </a:cubicBezTo>
                <a:lnTo>
                  <a:pt x="219075" y="323850"/>
                </a:lnTo>
                <a:lnTo>
                  <a:pt x="542925" y="323850"/>
                </a:lnTo>
                <a:lnTo>
                  <a:pt x="542925" y="469583"/>
                </a:lnTo>
                <a:cubicBezTo>
                  <a:pt x="543563" y="469840"/>
                  <a:pt x="544220" y="470021"/>
                  <a:pt x="544830" y="470287"/>
                </a:cubicBezTo>
                <a:cubicBezTo>
                  <a:pt x="550388" y="472350"/>
                  <a:pt x="556129" y="473880"/>
                  <a:pt x="561975" y="474859"/>
                </a:cubicBezTo>
                <a:lnTo>
                  <a:pt x="561975" y="56131"/>
                </a:lnTo>
                <a:cubicBezTo>
                  <a:pt x="565627" y="48468"/>
                  <a:pt x="568780" y="40577"/>
                  <a:pt x="571414" y="32509"/>
                </a:cubicBezTo>
                <a:cubicBezTo>
                  <a:pt x="571414" y="32366"/>
                  <a:pt x="571538" y="32366"/>
                  <a:pt x="571586" y="32509"/>
                </a:cubicBezTo>
                <a:cubicBezTo>
                  <a:pt x="574220" y="40577"/>
                  <a:pt x="577373" y="48468"/>
                  <a:pt x="581025" y="56131"/>
                </a:cubicBezTo>
                <a:lnTo>
                  <a:pt x="581025" y="473945"/>
                </a:lnTo>
                <a:cubicBezTo>
                  <a:pt x="585000" y="472985"/>
                  <a:pt x="588910" y="471773"/>
                  <a:pt x="592731" y="470316"/>
                </a:cubicBezTo>
                <a:cubicBezTo>
                  <a:pt x="595132" y="469306"/>
                  <a:pt x="597627" y="468535"/>
                  <a:pt x="600075" y="467639"/>
                </a:cubicBezTo>
                <a:lnTo>
                  <a:pt x="600075" y="323850"/>
                </a:lnTo>
                <a:lnTo>
                  <a:pt x="762000" y="323850"/>
                </a:lnTo>
                <a:close/>
                <a:moveTo>
                  <a:pt x="657225" y="141665"/>
                </a:moveTo>
                <a:cubicBezTo>
                  <a:pt x="674900" y="152627"/>
                  <a:pt x="694184" y="160749"/>
                  <a:pt x="714375" y="165735"/>
                </a:cubicBezTo>
                <a:lnTo>
                  <a:pt x="714375" y="266700"/>
                </a:lnTo>
                <a:lnTo>
                  <a:pt x="657225" y="266700"/>
                </a:lnTo>
                <a:close/>
                <a:moveTo>
                  <a:pt x="600075" y="88325"/>
                </a:moveTo>
                <a:cubicBezTo>
                  <a:pt x="610902" y="103281"/>
                  <a:pt x="623721" y="116689"/>
                  <a:pt x="638175" y="128178"/>
                </a:cubicBezTo>
                <a:lnTo>
                  <a:pt x="638175" y="266700"/>
                </a:lnTo>
                <a:lnTo>
                  <a:pt x="600075" y="266700"/>
                </a:lnTo>
                <a:close/>
                <a:moveTo>
                  <a:pt x="104775" y="266700"/>
                </a:moveTo>
                <a:lnTo>
                  <a:pt x="47625" y="266700"/>
                </a:lnTo>
                <a:lnTo>
                  <a:pt x="47625" y="165735"/>
                </a:lnTo>
                <a:cubicBezTo>
                  <a:pt x="67813" y="160763"/>
                  <a:pt x="87098" y="152657"/>
                  <a:pt x="104775" y="141713"/>
                </a:cubicBezTo>
                <a:close/>
                <a:moveTo>
                  <a:pt x="161925" y="266700"/>
                </a:moveTo>
                <a:lnTo>
                  <a:pt x="123825" y="266700"/>
                </a:lnTo>
                <a:lnTo>
                  <a:pt x="123825" y="128187"/>
                </a:lnTo>
                <a:cubicBezTo>
                  <a:pt x="138279" y="116698"/>
                  <a:pt x="151098" y="103291"/>
                  <a:pt x="161925" y="88335"/>
                </a:cubicBezTo>
                <a:close/>
                <a:moveTo>
                  <a:pt x="428625" y="165735"/>
                </a:moveTo>
                <a:cubicBezTo>
                  <a:pt x="448813" y="160763"/>
                  <a:pt x="468098" y="152657"/>
                  <a:pt x="485775" y="141713"/>
                </a:cubicBezTo>
                <a:lnTo>
                  <a:pt x="485775" y="266700"/>
                </a:lnTo>
                <a:lnTo>
                  <a:pt x="428625" y="266700"/>
                </a:lnTo>
                <a:close/>
                <a:moveTo>
                  <a:pt x="352425" y="169335"/>
                </a:moveTo>
                <a:cubicBezTo>
                  <a:pt x="371365" y="172219"/>
                  <a:pt x="390635" y="172219"/>
                  <a:pt x="409575" y="169335"/>
                </a:cubicBezTo>
                <a:lnTo>
                  <a:pt x="409575" y="266700"/>
                </a:lnTo>
                <a:lnTo>
                  <a:pt x="352425" y="266700"/>
                </a:lnTo>
                <a:close/>
                <a:moveTo>
                  <a:pt x="276225" y="141713"/>
                </a:moveTo>
                <a:cubicBezTo>
                  <a:pt x="293902" y="152657"/>
                  <a:pt x="313187" y="160763"/>
                  <a:pt x="333375" y="165735"/>
                </a:cubicBezTo>
                <a:lnTo>
                  <a:pt x="333375" y="266700"/>
                </a:lnTo>
                <a:lnTo>
                  <a:pt x="276225" y="266700"/>
                </a:lnTo>
                <a:close/>
                <a:moveTo>
                  <a:pt x="219075" y="88373"/>
                </a:moveTo>
                <a:cubicBezTo>
                  <a:pt x="229902" y="103329"/>
                  <a:pt x="242721" y="116736"/>
                  <a:pt x="257175" y="128226"/>
                </a:cubicBezTo>
                <a:lnTo>
                  <a:pt x="257175" y="266700"/>
                </a:lnTo>
                <a:lnTo>
                  <a:pt x="219075" y="266700"/>
                </a:lnTo>
                <a:close/>
                <a:moveTo>
                  <a:pt x="542925" y="304800"/>
                </a:moveTo>
                <a:lnTo>
                  <a:pt x="219075" y="304800"/>
                </a:lnTo>
                <a:lnTo>
                  <a:pt x="219075" y="285750"/>
                </a:lnTo>
                <a:lnTo>
                  <a:pt x="542925" y="285750"/>
                </a:lnTo>
                <a:close/>
                <a:moveTo>
                  <a:pt x="542925" y="266700"/>
                </a:moveTo>
                <a:lnTo>
                  <a:pt x="504825" y="266700"/>
                </a:lnTo>
                <a:lnTo>
                  <a:pt x="504825" y="128187"/>
                </a:lnTo>
                <a:cubicBezTo>
                  <a:pt x="519279" y="116698"/>
                  <a:pt x="532098" y="103291"/>
                  <a:pt x="542925" y="88335"/>
                </a:cubicBezTo>
                <a:close/>
              </a:path>
            </a:pathLst>
          </a:custGeom>
          <a:solidFill>
            <a:srgbClr val="91BD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29C5CF-F244-F49B-F471-05CB01F5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EC03732-5952-3297-FE09-49779BBB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C12000B-B244-7F5D-CF6E-91B38C48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bridge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gap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9D832D-8940-9B62-7685-F907FBCB546C}"/>
              </a:ext>
            </a:extLst>
          </p:cNvPr>
          <p:cNvSpPr/>
          <p:nvPr/>
        </p:nvSpPr>
        <p:spPr>
          <a:xfrm>
            <a:off x="3412800" y="3074400"/>
            <a:ext cx="2865600" cy="288000"/>
          </a:xfrm>
          <a:prstGeom prst="rect">
            <a:avLst/>
          </a:prstGeom>
          <a:solidFill>
            <a:srgbClr val="397896"/>
          </a:solidFill>
          <a:ln>
            <a:solidFill>
              <a:srgbClr val="3978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Information Retrieval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46ED63E-3975-D3FD-0970-02787D552C03}"/>
              </a:ext>
            </a:extLst>
          </p:cNvPr>
          <p:cNvSpPr/>
          <p:nvPr/>
        </p:nvSpPr>
        <p:spPr>
          <a:xfrm>
            <a:off x="3412800" y="3391200"/>
            <a:ext cx="2865600" cy="288000"/>
          </a:xfrm>
          <a:prstGeom prst="rect">
            <a:avLst/>
          </a:prstGeom>
          <a:solidFill>
            <a:srgbClr val="397896"/>
          </a:solidFill>
          <a:ln>
            <a:solidFill>
              <a:srgbClr val="3978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EE4CCC3-7A3C-3459-A7A3-3A91EF9BB932}"/>
              </a:ext>
            </a:extLst>
          </p:cNvPr>
          <p:cNvGrpSpPr/>
          <p:nvPr/>
        </p:nvGrpSpPr>
        <p:grpSpPr>
          <a:xfrm>
            <a:off x="-79995" y="1113507"/>
            <a:ext cx="2852101" cy="3465870"/>
            <a:chOff x="379184" y="1107093"/>
            <a:chExt cx="2852101" cy="3465870"/>
          </a:xfrm>
        </p:grpSpPr>
        <p:sp>
          <p:nvSpPr>
            <p:cNvPr id="10" name="Rechteck: eine Ecke abgeschnitten 9">
              <a:extLst>
                <a:ext uri="{FF2B5EF4-FFF2-40B4-BE49-F238E27FC236}">
                  <a16:creationId xmlns:a16="http://schemas.microsoft.com/office/drawing/2014/main" id="{6783036C-6518-6AB2-1898-369120F00553}"/>
                </a:ext>
              </a:extLst>
            </p:cNvPr>
            <p:cNvSpPr/>
            <p:nvPr/>
          </p:nvSpPr>
          <p:spPr>
            <a:xfrm>
              <a:off x="379184" y="1107093"/>
              <a:ext cx="2852101" cy="3465870"/>
            </a:xfrm>
            <a:prstGeom prst="snip1Rect">
              <a:avLst>
                <a:gd name="adj" fmla="val 847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The </a:t>
              </a:r>
              <a:r>
                <a:rPr lang="de-DE" dirty="0" err="1">
                  <a:solidFill>
                    <a:schemeClr val="tx2"/>
                  </a:solidFill>
                </a:rPr>
                <a:t>controller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receives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incoming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requests</a:t>
              </a:r>
              <a:r>
                <a:rPr lang="de-DE" dirty="0">
                  <a:solidFill>
                    <a:schemeClr val="tx1"/>
                  </a:solidFill>
                </a:rPr>
                <a:t> and </a:t>
              </a:r>
              <a:r>
                <a:rPr lang="de-DE" dirty="0" err="1">
                  <a:solidFill>
                    <a:schemeClr val="tx1"/>
                  </a:solidFill>
                </a:rPr>
                <a:t>verifies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them</a:t>
              </a:r>
              <a:r>
                <a:rPr lang="de-DE" dirty="0">
                  <a:solidFill>
                    <a:schemeClr val="tx1"/>
                  </a:solidFill>
                </a:rPr>
                <a:t>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err="1">
                  <a:solidFill>
                    <a:schemeClr val="tx1"/>
                  </a:solidFill>
                </a:rPr>
                <a:t>Then</a:t>
              </a:r>
              <a:r>
                <a:rPr lang="de-DE" dirty="0">
                  <a:solidFill>
                    <a:schemeClr val="tx1"/>
                  </a:solidFill>
                </a:rPr>
                <a:t>, </a:t>
              </a:r>
              <a:r>
                <a:rPr lang="de-DE" dirty="0" err="1">
                  <a:solidFill>
                    <a:schemeClr val="tx2"/>
                  </a:solidFill>
                </a:rPr>
                <a:t>it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answers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requests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by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querying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the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persistence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component</a:t>
              </a:r>
              <a:r>
                <a:rPr lang="de-DE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8334235-E5BF-D0F5-9B6B-3E976835F84F}"/>
                </a:ext>
              </a:extLst>
            </p:cNvPr>
            <p:cNvSpPr txBox="1"/>
            <p:nvPr/>
          </p:nvSpPr>
          <p:spPr>
            <a:xfrm>
              <a:off x="565588" y="1112825"/>
              <a:ext cx="21788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/>
                <a:t>Software Architecture</a:t>
              </a:r>
            </a:p>
            <a:p>
              <a:r>
                <a:rPr lang="de-DE" sz="1600" i="1" dirty="0" err="1"/>
                <a:t>Documentation</a:t>
              </a:r>
              <a:r>
                <a:rPr lang="de-DE" sz="1600" i="1" dirty="0"/>
                <a:t> (SAD)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16886CA-2B6D-F48F-F465-71A92304AE89}"/>
              </a:ext>
            </a:extLst>
          </p:cNvPr>
          <p:cNvGrpSpPr/>
          <p:nvPr/>
        </p:nvGrpSpPr>
        <p:grpSpPr>
          <a:xfrm>
            <a:off x="3410191" y="5158436"/>
            <a:ext cx="2861187" cy="3504073"/>
            <a:chOff x="3410191" y="1062686"/>
            <a:chExt cx="2861187" cy="3504073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896E40BA-41E9-B267-3A7F-A20FC986B08B}"/>
                </a:ext>
              </a:extLst>
            </p:cNvPr>
            <p:cNvGrpSpPr/>
            <p:nvPr/>
          </p:nvGrpSpPr>
          <p:grpSpPr>
            <a:xfrm>
              <a:off x="3410191" y="1100889"/>
              <a:ext cx="2861187" cy="3465870"/>
              <a:chOff x="2917688" y="1113507"/>
              <a:chExt cx="2861187" cy="3465870"/>
            </a:xfrm>
          </p:grpSpPr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B518A12F-73A5-9EC4-0F7D-D968E868B1B0}"/>
                  </a:ext>
                </a:extLst>
              </p:cNvPr>
              <p:cNvSpPr/>
              <p:nvPr/>
            </p:nvSpPr>
            <p:spPr>
              <a:xfrm>
                <a:off x="2917688" y="1113507"/>
                <a:ext cx="2861187" cy="346587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8BE5FEF7-777B-2150-348D-576FF9F0A4B0}"/>
                  </a:ext>
                </a:extLst>
              </p:cNvPr>
              <p:cNvGrpSpPr/>
              <p:nvPr/>
            </p:nvGrpSpPr>
            <p:grpSpPr>
              <a:xfrm>
                <a:off x="3153686" y="1648177"/>
                <a:ext cx="2385220" cy="2631163"/>
                <a:chOff x="3153686" y="1648177"/>
                <a:chExt cx="2385220" cy="2631163"/>
              </a:xfrm>
            </p:grpSpPr>
            <p:grpSp>
              <p:nvGrpSpPr>
                <p:cNvPr id="20" name="Gruppieren 19">
                  <a:extLst>
                    <a:ext uri="{FF2B5EF4-FFF2-40B4-BE49-F238E27FC236}">
                      <a16:creationId xmlns:a16="http://schemas.microsoft.com/office/drawing/2014/main" id="{D7E219B8-F07D-040C-310F-E29538D2560F}"/>
                    </a:ext>
                  </a:extLst>
                </p:cNvPr>
                <p:cNvGrpSpPr/>
                <p:nvPr/>
              </p:nvGrpSpPr>
              <p:grpSpPr>
                <a:xfrm>
                  <a:off x="3157656" y="2952285"/>
                  <a:ext cx="2381250" cy="1327055"/>
                  <a:chOff x="3157656" y="2952285"/>
                  <a:chExt cx="2381250" cy="1327055"/>
                </a:xfrm>
              </p:grpSpPr>
              <p:grpSp>
                <p:nvGrpSpPr>
                  <p:cNvPr id="29" name="Gruppieren 28">
                    <a:extLst>
                      <a:ext uri="{FF2B5EF4-FFF2-40B4-BE49-F238E27FC236}">
                        <a16:creationId xmlns:a16="http://schemas.microsoft.com/office/drawing/2014/main" id="{9752DE7E-F206-C3F8-52FF-E10AAD327AEF}"/>
                      </a:ext>
                    </a:extLst>
                  </p:cNvPr>
                  <p:cNvGrpSpPr/>
                  <p:nvPr/>
                </p:nvGrpSpPr>
                <p:grpSpPr>
                  <a:xfrm>
                    <a:off x="3157656" y="3326840"/>
                    <a:ext cx="2381250" cy="952500"/>
                    <a:chOff x="3200400" y="1428750"/>
                    <a:chExt cx="2381250" cy="952500"/>
                  </a:xfrm>
                </p:grpSpPr>
                <p:sp>
                  <p:nvSpPr>
                    <p:cNvPr id="32" name="Rechteck 31">
                      <a:extLst>
                        <a:ext uri="{FF2B5EF4-FFF2-40B4-BE49-F238E27FC236}">
                          <a16:creationId xmlns:a16="http://schemas.microsoft.com/office/drawing/2014/main" id="{E1E553D2-969A-2B59-7747-0F5EA77E86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0400" y="1428750"/>
                      <a:ext cx="2381250" cy="9525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de-DE" dirty="0" err="1">
                          <a:solidFill>
                            <a:schemeClr val="accent2"/>
                          </a:solidFill>
                        </a:rPr>
                        <a:t>DataPersistence</a:t>
                      </a:r>
                      <a:endParaRPr lang="de-DE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3" name="Rechteck 32">
                      <a:extLst>
                        <a:ext uri="{FF2B5EF4-FFF2-40B4-BE49-F238E27FC236}">
                          <a16:creationId xmlns:a16="http://schemas.microsoft.com/office/drawing/2014/main" id="{A0171BA3-70A5-72E5-D524-6B28BA4B92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5400" y="1524000"/>
                      <a:ext cx="276225" cy="3619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5" name="Rechteck 34">
                      <a:extLst>
                        <a:ext uri="{FF2B5EF4-FFF2-40B4-BE49-F238E27FC236}">
                          <a16:creationId xmlns:a16="http://schemas.microsoft.com/office/drawing/2014/main" id="{A8199F82-C495-3DAD-201C-94A2618062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72402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6" name="Rechteck 35">
                      <a:extLst>
                        <a:ext uri="{FF2B5EF4-FFF2-40B4-BE49-F238E27FC236}">
                          <a16:creationId xmlns:a16="http://schemas.microsoft.com/office/drawing/2014/main" id="{8A5295C5-072E-4411-5A73-54ABB01D6F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59067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cxnSp>
                <p:nvCxnSpPr>
                  <p:cNvPr id="30" name="Gerader Verbinder 29">
                    <a:extLst>
                      <a:ext uri="{FF2B5EF4-FFF2-40B4-BE49-F238E27FC236}">
                        <a16:creationId xmlns:a16="http://schemas.microsoft.com/office/drawing/2014/main" id="{EFB06890-8FB9-5628-76AF-8B9F4C696CFE}"/>
                      </a:ext>
                    </a:extLst>
                  </p:cNvPr>
                  <p:cNvCxnSpPr>
                    <a:cxnSpLocks/>
                    <a:stCxn id="32" idx="0"/>
                  </p:cNvCxnSpPr>
                  <p:nvPr/>
                </p:nvCxnSpPr>
                <p:spPr>
                  <a:xfrm flipH="1" flipV="1">
                    <a:off x="4344311" y="2964681"/>
                    <a:ext cx="3970" cy="3621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Ellipse 30">
                    <a:extLst>
                      <a:ext uri="{FF2B5EF4-FFF2-40B4-BE49-F238E27FC236}">
                        <a16:creationId xmlns:a16="http://schemas.microsoft.com/office/drawing/2014/main" id="{94A8026E-C67A-7CB4-FBA5-EE5F51631F1A}"/>
                      </a:ext>
                    </a:extLst>
                  </p:cNvPr>
                  <p:cNvSpPr/>
                  <p:nvPr/>
                </p:nvSpPr>
                <p:spPr>
                  <a:xfrm>
                    <a:off x="4294245" y="2952285"/>
                    <a:ext cx="100131" cy="1047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F6BDFF9D-7C3D-4D33-C02E-C79EAC9B05C4}"/>
                    </a:ext>
                  </a:extLst>
                </p:cNvPr>
                <p:cNvGrpSpPr/>
                <p:nvPr/>
              </p:nvGrpSpPr>
              <p:grpSpPr>
                <a:xfrm>
                  <a:off x="3153686" y="1648177"/>
                  <a:ext cx="2381250" cy="1358679"/>
                  <a:chOff x="3153686" y="1648177"/>
                  <a:chExt cx="2381250" cy="1358679"/>
                </a:xfrm>
              </p:grpSpPr>
              <p:grpSp>
                <p:nvGrpSpPr>
                  <p:cNvPr id="22" name="Gruppieren 21">
                    <a:extLst>
                      <a:ext uri="{FF2B5EF4-FFF2-40B4-BE49-F238E27FC236}">
                        <a16:creationId xmlns:a16="http://schemas.microsoft.com/office/drawing/2014/main" id="{57930660-1C07-B9DF-1A80-9B2777F615C1}"/>
                      </a:ext>
                    </a:extLst>
                  </p:cNvPr>
                  <p:cNvGrpSpPr/>
                  <p:nvPr/>
                </p:nvGrpSpPr>
                <p:grpSpPr>
                  <a:xfrm>
                    <a:off x="3153686" y="1648177"/>
                    <a:ext cx="2381250" cy="952500"/>
                    <a:chOff x="3153686" y="1648177"/>
                    <a:chExt cx="2381250" cy="952500"/>
                  </a:xfrm>
                </p:grpSpPr>
                <p:sp>
                  <p:nvSpPr>
                    <p:cNvPr id="25" name="Rechteck 24">
                      <a:extLst>
                        <a:ext uri="{FF2B5EF4-FFF2-40B4-BE49-F238E27FC236}">
                          <a16:creationId xmlns:a16="http://schemas.microsoft.com/office/drawing/2014/main" id="{C1D97CA9-42B7-A78A-9613-A6FFC8223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3686" y="1648177"/>
                      <a:ext cx="2381250" cy="9525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Controller</a:t>
                      </a:r>
                    </a:p>
                  </p:txBody>
                </p:sp>
                <p:sp>
                  <p:nvSpPr>
                    <p:cNvPr id="26" name="Rechteck 25">
                      <a:extLst>
                        <a:ext uri="{FF2B5EF4-FFF2-40B4-BE49-F238E27FC236}">
                          <a16:creationId xmlns:a16="http://schemas.microsoft.com/office/drawing/2014/main" id="{9B948285-8B60-8C42-1466-6733FDB5E7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5400" y="1752600"/>
                      <a:ext cx="276225" cy="3619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7" name="Rechteck 26">
                      <a:extLst>
                        <a:ext uri="{FF2B5EF4-FFF2-40B4-BE49-F238E27FC236}">
                          <a16:creationId xmlns:a16="http://schemas.microsoft.com/office/drawing/2014/main" id="{2A0FCE82-CBD3-E1C9-7F2F-38F98AB04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95262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8" name="Rechteck 27">
                      <a:extLst>
                        <a:ext uri="{FF2B5EF4-FFF2-40B4-BE49-F238E27FC236}">
                          <a16:creationId xmlns:a16="http://schemas.microsoft.com/office/drawing/2014/main" id="{BC066F3C-03CD-C6DF-80D6-7CCA645CB0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81927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cxnSp>
                <p:nvCxnSpPr>
                  <p:cNvPr id="23" name="Gerader Verbinder 22">
                    <a:extLst>
                      <a:ext uri="{FF2B5EF4-FFF2-40B4-BE49-F238E27FC236}">
                        <a16:creationId xmlns:a16="http://schemas.microsoft.com/office/drawing/2014/main" id="{42225ADB-F173-8EEF-6DFD-73B46E3139B1}"/>
                      </a:ext>
                    </a:extLst>
                  </p:cNvPr>
                  <p:cNvCxnSpPr>
                    <a:cxnSpLocks/>
                    <a:endCxn id="25" idx="2"/>
                  </p:cNvCxnSpPr>
                  <p:nvPr/>
                </p:nvCxnSpPr>
                <p:spPr>
                  <a:xfrm flipV="1">
                    <a:off x="4344311" y="2600677"/>
                    <a:ext cx="0" cy="26229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Halbbogen 23">
                    <a:extLst>
                      <a:ext uri="{FF2B5EF4-FFF2-40B4-BE49-F238E27FC236}">
                        <a16:creationId xmlns:a16="http://schemas.microsoft.com/office/drawing/2014/main" id="{6189FC2A-4F73-B63C-B8E4-11B2C19829AF}"/>
                      </a:ext>
                    </a:extLst>
                  </p:cNvPr>
                  <p:cNvSpPr/>
                  <p:nvPr/>
                </p:nvSpPr>
                <p:spPr>
                  <a:xfrm>
                    <a:off x="4264009" y="2866714"/>
                    <a:ext cx="160604" cy="140142"/>
                  </a:xfrm>
                  <a:prstGeom prst="blockArc">
                    <a:avLst>
                      <a:gd name="adj1" fmla="val 10800000"/>
                      <a:gd name="adj2" fmla="val 346961"/>
                      <a:gd name="adj3" fmla="val 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72E3AB42-7E26-E7EE-6080-432AC2DB0E79}"/>
                </a:ext>
              </a:extLst>
            </p:cNvPr>
            <p:cNvSpPr txBox="1"/>
            <p:nvPr/>
          </p:nvSpPr>
          <p:spPr>
            <a:xfrm>
              <a:off x="3740264" y="1062686"/>
              <a:ext cx="2193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i="1" dirty="0"/>
                <a:t>Software Architecture </a:t>
              </a:r>
            </a:p>
            <a:p>
              <a:pPr algn="ctr"/>
              <a:r>
                <a:rPr lang="de-DE" sz="1600" i="1" dirty="0"/>
                <a:t>Model (SAM)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8193FB4-EF14-D63B-7D91-90CA5793B798}"/>
              </a:ext>
            </a:extLst>
          </p:cNvPr>
          <p:cNvGrpSpPr/>
          <p:nvPr/>
        </p:nvGrpSpPr>
        <p:grpSpPr>
          <a:xfrm>
            <a:off x="6902991" y="1106131"/>
            <a:ext cx="2870815" cy="3770263"/>
            <a:chOff x="5834584" y="1106131"/>
            <a:chExt cx="2870815" cy="3770263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F03C0E2A-D176-4937-745A-EE0AFE12CCFB}"/>
                </a:ext>
              </a:extLst>
            </p:cNvPr>
            <p:cNvSpPr/>
            <p:nvPr/>
          </p:nvSpPr>
          <p:spPr>
            <a:xfrm>
              <a:off x="5834584" y="1106131"/>
              <a:ext cx="2861187" cy="34658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i="1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B88D482A-BCD3-4642-66DA-8A3CC1451E0D}"/>
                </a:ext>
              </a:extLst>
            </p:cNvPr>
            <p:cNvSpPr txBox="1"/>
            <p:nvPr/>
          </p:nvSpPr>
          <p:spPr>
            <a:xfrm>
              <a:off x="5844212" y="1106131"/>
              <a:ext cx="2861187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package service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class </a:t>
              </a:r>
              <a:r>
                <a:rPr lang="en-US" dirty="0">
                  <a:solidFill>
                    <a:schemeClr val="tx2"/>
                  </a:solidFill>
                </a:rPr>
                <a:t>Controller</a:t>
              </a:r>
              <a:r>
                <a:rPr lang="en-US" dirty="0">
                  <a:solidFill>
                    <a:schemeClr val="tx1"/>
                  </a:solidFill>
                </a:rPr>
                <a:t>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endParaRPr lang="en-US" sz="500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package </a:t>
              </a:r>
              <a:r>
                <a:rPr lang="en-US" dirty="0" err="1">
                  <a:solidFill>
                    <a:schemeClr val="accent2"/>
                  </a:solidFill>
                </a:rPr>
                <a:t>dataaccess</a:t>
              </a:r>
              <a:endParaRPr lang="en-US" dirty="0">
                <a:solidFill>
                  <a:schemeClr val="accent2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class Products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class Users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endParaRPr lang="de-DE" dirty="0"/>
            </a:p>
          </p:txBody>
        </p:sp>
      </p:grp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57545226-39C3-086C-915B-C51E412E919A}"/>
              </a:ext>
            </a:extLst>
          </p:cNvPr>
          <p:cNvSpPr/>
          <p:nvPr/>
        </p:nvSpPr>
        <p:spPr>
          <a:xfrm>
            <a:off x="2646000" y="2145600"/>
            <a:ext cx="2181600" cy="274949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Vector Space Models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AF1B75A1-965D-3349-7FA7-9D2391FFD0D0}"/>
              </a:ext>
            </a:extLst>
          </p:cNvPr>
          <p:cNvSpPr/>
          <p:nvPr/>
        </p:nvSpPr>
        <p:spPr>
          <a:xfrm>
            <a:off x="4863600" y="2145600"/>
            <a:ext cx="2181600" cy="274949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Word </a:t>
            </a:r>
            <a:r>
              <a:rPr lang="de-DE" sz="1600" dirty="0" err="1">
                <a:solidFill>
                  <a:schemeClr val="tx1"/>
                </a:solidFill>
              </a:rPr>
              <a:t>Embeddings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883E5316-BBC5-F46E-B493-556C518071E8}"/>
              </a:ext>
            </a:extLst>
          </p:cNvPr>
          <p:cNvSpPr/>
          <p:nvPr/>
        </p:nvSpPr>
        <p:spPr>
          <a:xfrm>
            <a:off x="2646000" y="2446781"/>
            <a:ext cx="2181600" cy="274949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Probabilistic</a:t>
            </a:r>
            <a:r>
              <a:rPr lang="de-DE" sz="1600" dirty="0">
                <a:solidFill>
                  <a:schemeClr val="tx1"/>
                </a:solidFill>
              </a:rPr>
              <a:t> Models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C0A1D6FE-E3FE-DB2B-50E3-028C107A1E65}"/>
              </a:ext>
            </a:extLst>
          </p:cNvPr>
          <p:cNvSpPr/>
          <p:nvPr/>
        </p:nvSpPr>
        <p:spPr>
          <a:xfrm>
            <a:off x="4863600" y="2446781"/>
            <a:ext cx="2181600" cy="274949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Latent </a:t>
            </a:r>
            <a:r>
              <a:rPr lang="de-DE" sz="1600" dirty="0" err="1">
                <a:solidFill>
                  <a:schemeClr val="tx1"/>
                </a:solidFill>
              </a:rPr>
              <a:t>Semantic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Idx</a:t>
            </a:r>
            <a:r>
              <a:rPr lang="de-DE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ACC6A47C-5D45-2CC8-1AF2-D1DBC563DEEE}"/>
              </a:ext>
            </a:extLst>
          </p:cNvPr>
          <p:cNvSpPr/>
          <p:nvPr/>
        </p:nvSpPr>
        <p:spPr>
          <a:xfrm>
            <a:off x="3754800" y="2750400"/>
            <a:ext cx="2181600" cy="274949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Sem.-Rel. Graphs</a:t>
            </a: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453DC17F-77C7-55BD-EC49-15636EE30CCE}"/>
              </a:ext>
            </a:extLst>
          </p:cNvPr>
          <p:cNvSpPr/>
          <p:nvPr/>
        </p:nvSpPr>
        <p:spPr>
          <a:xfrm>
            <a:off x="3754800" y="3715200"/>
            <a:ext cx="2181600" cy="274949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RNNs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D522D9ED-B256-6073-485B-5A9EFC412CE1}"/>
              </a:ext>
            </a:extLst>
          </p:cNvPr>
          <p:cNvSpPr/>
          <p:nvPr/>
        </p:nvSpPr>
        <p:spPr>
          <a:xfrm>
            <a:off x="4863600" y="4017600"/>
            <a:ext cx="2181600" cy="274949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Clustering</a:t>
            </a: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1CBAE2D4-BCFA-AF90-2B6D-EFD8AA120A09}"/>
              </a:ext>
            </a:extLst>
          </p:cNvPr>
          <p:cNvSpPr/>
          <p:nvPr/>
        </p:nvSpPr>
        <p:spPr>
          <a:xfrm>
            <a:off x="2646000" y="4015690"/>
            <a:ext cx="2181600" cy="274949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LLMs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84E66A77-BA97-22BB-F669-5C46FDBD91D0}"/>
              </a:ext>
            </a:extLst>
          </p:cNvPr>
          <p:cNvSpPr/>
          <p:nvPr/>
        </p:nvSpPr>
        <p:spPr>
          <a:xfrm>
            <a:off x="2646000" y="4320000"/>
            <a:ext cx="2181600" cy="274949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Classifiers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355423C7-6BAD-9413-C457-D246FA10B705}"/>
              </a:ext>
            </a:extLst>
          </p:cNvPr>
          <p:cNvSpPr/>
          <p:nvPr/>
        </p:nvSpPr>
        <p:spPr>
          <a:xfrm>
            <a:off x="4863600" y="4320000"/>
            <a:ext cx="2181600" cy="274949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Active</a:t>
            </a:r>
            <a:r>
              <a:rPr lang="de-DE" sz="1600" dirty="0">
                <a:solidFill>
                  <a:schemeClr val="tx1"/>
                </a:solidFill>
              </a:rPr>
              <a:t> Learning</a:t>
            </a:r>
          </a:p>
        </p:txBody>
      </p:sp>
      <p:sp>
        <p:nvSpPr>
          <p:cNvPr id="37" name="Gewitterblitz 36">
            <a:extLst>
              <a:ext uri="{FF2B5EF4-FFF2-40B4-BE49-F238E27FC236}">
                <a16:creationId xmlns:a16="http://schemas.microsoft.com/office/drawing/2014/main" id="{0C6FBE83-3533-3E65-0C7C-210A77094DE1}"/>
              </a:ext>
            </a:extLst>
          </p:cNvPr>
          <p:cNvSpPr/>
          <p:nvPr/>
        </p:nvSpPr>
        <p:spPr>
          <a:xfrm rot="2412448">
            <a:off x="4366528" y="752763"/>
            <a:ext cx="1056557" cy="2143104"/>
          </a:xfrm>
          <a:prstGeom prst="lightningBolt">
            <a:avLst/>
          </a:prstGeom>
          <a:solidFill>
            <a:srgbClr val="F5C346"/>
          </a:solidFill>
          <a:ln w="28575"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511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" grpId="0" animBg="1"/>
      <p:bldP spid="11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1AA3B-D6EF-291C-92AB-08D0AE294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F898EC35-9F2F-DB48-A4DB-A4EE2C53693F}"/>
              </a:ext>
            </a:extLst>
          </p:cNvPr>
          <p:cNvSpPr/>
          <p:nvPr/>
        </p:nvSpPr>
        <p:spPr>
          <a:xfrm>
            <a:off x="6275011" y="2648442"/>
            <a:ext cx="632865" cy="396000"/>
          </a:xfrm>
          <a:custGeom>
            <a:avLst/>
            <a:gdLst>
              <a:gd name="connsiteX0" fmla="*/ 762000 w 762000"/>
              <a:gd name="connsiteY0" fmla="*/ 304800 h 474859"/>
              <a:gd name="connsiteX1" fmla="*/ 600075 w 762000"/>
              <a:gd name="connsiteY1" fmla="*/ 304800 h 474859"/>
              <a:gd name="connsiteX2" fmla="*/ 600075 w 762000"/>
              <a:gd name="connsiteY2" fmla="*/ 285750 h 474859"/>
              <a:gd name="connsiteX3" fmla="*/ 762000 w 762000"/>
              <a:gd name="connsiteY3" fmla="*/ 285750 h 474859"/>
              <a:gd name="connsiteX4" fmla="*/ 762000 w 762000"/>
              <a:gd name="connsiteY4" fmla="*/ 266700 h 474859"/>
              <a:gd name="connsiteX5" fmla="*/ 733425 w 762000"/>
              <a:gd name="connsiteY5" fmla="*/ 266700 h 474859"/>
              <a:gd name="connsiteX6" fmla="*/ 733425 w 762000"/>
              <a:gd name="connsiteY6" fmla="*/ 169288 h 474859"/>
              <a:gd name="connsiteX7" fmla="*/ 762000 w 762000"/>
              <a:gd name="connsiteY7" fmla="*/ 171450 h 474859"/>
              <a:gd name="connsiteX8" fmla="*/ 762000 w 762000"/>
              <a:gd name="connsiteY8" fmla="*/ 152400 h 474859"/>
              <a:gd name="connsiteX9" fmla="*/ 583511 w 762000"/>
              <a:gd name="connsiteY9" fmla="*/ 0 h 474859"/>
              <a:gd name="connsiteX10" fmla="*/ 559489 w 762000"/>
              <a:gd name="connsiteY10" fmla="*/ 0 h 474859"/>
              <a:gd name="connsiteX11" fmla="*/ 352705 w 762000"/>
              <a:gd name="connsiteY11" fmla="*/ 150194 h 474859"/>
              <a:gd name="connsiteX12" fmla="*/ 202511 w 762000"/>
              <a:gd name="connsiteY12" fmla="*/ 0 h 474859"/>
              <a:gd name="connsiteX13" fmla="*/ 178489 w 762000"/>
              <a:gd name="connsiteY13" fmla="*/ 0 h 474859"/>
              <a:gd name="connsiteX14" fmla="*/ 0 w 762000"/>
              <a:gd name="connsiteY14" fmla="*/ 152400 h 474859"/>
              <a:gd name="connsiteX15" fmla="*/ 0 w 762000"/>
              <a:gd name="connsiteY15" fmla="*/ 171450 h 474859"/>
              <a:gd name="connsiteX16" fmla="*/ 28575 w 762000"/>
              <a:gd name="connsiteY16" fmla="*/ 169288 h 474859"/>
              <a:gd name="connsiteX17" fmla="*/ 28575 w 762000"/>
              <a:gd name="connsiteY17" fmla="*/ 266700 h 474859"/>
              <a:gd name="connsiteX18" fmla="*/ 0 w 762000"/>
              <a:gd name="connsiteY18" fmla="*/ 266700 h 474859"/>
              <a:gd name="connsiteX19" fmla="*/ 0 w 762000"/>
              <a:gd name="connsiteY19" fmla="*/ 285750 h 474859"/>
              <a:gd name="connsiteX20" fmla="*/ 161925 w 762000"/>
              <a:gd name="connsiteY20" fmla="*/ 285750 h 474859"/>
              <a:gd name="connsiteX21" fmla="*/ 161925 w 762000"/>
              <a:gd name="connsiteY21" fmla="*/ 304800 h 474859"/>
              <a:gd name="connsiteX22" fmla="*/ 0 w 762000"/>
              <a:gd name="connsiteY22" fmla="*/ 304800 h 474859"/>
              <a:gd name="connsiteX23" fmla="*/ 0 w 762000"/>
              <a:gd name="connsiteY23" fmla="*/ 323850 h 474859"/>
              <a:gd name="connsiteX24" fmla="*/ 161925 w 762000"/>
              <a:gd name="connsiteY24" fmla="*/ 323850 h 474859"/>
              <a:gd name="connsiteX25" fmla="*/ 161925 w 762000"/>
              <a:gd name="connsiteY25" fmla="*/ 469583 h 474859"/>
              <a:gd name="connsiteX26" fmla="*/ 163830 w 762000"/>
              <a:gd name="connsiteY26" fmla="*/ 470278 h 474859"/>
              <a:gd name="connsiteX27" fmla="*/ 180975 w 762000"/>
              <a:gd name="connsiteY27" fmla="*/ 474850 h 474859"/>
              <a:gd name="connsiteX28" fmla="*/ 180975 w 762000"/>
              <a:gd name="connsiteY28" fmla="*/ 56131 h 474859"/>
              <a:gd name="connsiteX29" fmla="*/ 190414 w 762000"/>
              <a:gd name="connsiteY29" fmla="*/ 32509 h 474859"/>
              <a:gd name="connsiteX30" fmla="*/ 190586 w 762000"/>
              <a:gd name="connsiteY30" fmla="*/ 32509 h 474859"/>
              <a:gd name="connsiteX31" fmla="*/ 200025 w 762000"/>
              <a:gd name="connsiteY31" fmla="*/ 56131 h 474859"/>
              <a:gd name="connsiteX32" fmla="*/ 200025 w 762000"/>
              <a:gd name="connsiteY32" fmla="*/ 473935 h 474859"/>
              <a:gd name="connsiteX33" fmla="*/ 211712 w 762000"/>
              <a:gd name="connsiteY33" fmla="*/ 470316 h 474859"/>
              <a:gd name="connsiteX34" fmla="*/ 219075 w 762000"/>
              <a:gd name="connsiteY34" fmla="*/ 467630 h 474859"/>
              <a:gd name="connsiteX35" fmla="*/ 219075 w 762000"/>
              <a:gd name="connsiteY35" fmla="*/ 323850 h 474859"/>
              <a:gd name="connsiteX36" fmla="*/ 542925 w 762000"/>
              <a:gd name="connsiteY36" fmla="*/ 323850 h 474859"/>
              <a:gd name="connsiteX37" fmla="*/ 542925 w 762000"/>
              <a:gd name="connsiteY37" fmla="*/ 469583 h 474859"/>
              <a:gd name="connsiteX38" fmla="*/ 544830 w 762000"/>
              <a:gd name="connsiteY38" fmla="*/ 470287 h 474859"/>
              <a:gd name="connsiteX39" fmla="*/ 561975 w 762000"/>
              <a:gd name="connsiteY39" fmla="*/ 474859 h 474859"/>
              <a:gd name="connsiteX40" fmla="*/ 561975 w 762000"/>
              <a:gd name="connsiteY40" fmla="*/ 56131 h 474859"/>
              <a:gd name="connsiteX41" fmla="*/ 571414 w 762000"/>
              <a:gd name="connsiteY41" fmla="*/ 32509 h 474859"/>
              <a:gd name="connsiteX42" fmla="*/ 571586 w 762000"/>
              <a:gd name="connsiteY42" fmla="*/ 32509 h 474859"/>
              <a:gd name="connsiteX43" fmla="*/ 581025 w 762000"/>
              <a:gd name="connsiteY43" fmla="*/ 56131 h 474859"/>
              <a:gd name="connsiteX44" fmla="*/ 581025 w 762000"/>
              <a:gd name="connsiteY44" fmla="*/ 473945 h 474859"/>
              <a:gd name="connsiteX45" fmla="*/ 592731 w 762000"/>
              <a:gd name="connsiteY45" fmla="*/ 470316 h 474859"/>
              <a:gd name="connsiteX46" fmla="*/ 600075 w 762000"/>
              <a:gd name="connsiteY46" fmla="*/ 467639 h 474859"/>
              <a:gd name="connsiteX47" fmla="*/ 600075 w 762000"/>
              <a:gd name="connsiteY47" fmla="*/ 323850 h 474859"/>
              <a:gd name="connsiteX48" fmla="*/ 762000 w 762000"/>
              <a:gd name="connsiteY48" fmla="*/ 323850 h 474859"/>
              <a:gd name="connsiteX49" fmla="*/ 657225 w 762000"/>
              <a:gd name="connsiteY49" fmla="*/ 141665 h 474859"/>
              <a:gd name="connsiteX50" fmla="*/ 714375 w 762000"/>
              <a:gd name="connsiteY50" fmla="*/ 165735 h 474859"/>
              <a:gd name="connsiteX51" fmla="*/ 714375 w 762000"/>
              <a:gd name="connsiteY51" fmla="*/ 266700 h 474859"/>
              <a:gd name="connsiteX52" fmla="*/ 657225 w 762000"/>
              <a:gd name="connsiteY52" fmla="*/ 266700 h 474859"/>
              <a:gd name="connsiteX53" fmla="*/ 600075 w 762000"/>
              <a:gd name="connsiteY53" fmla="*/ 88325 h 474859"/>
              <a:gd name="connsiteX54" fmla="*/ 638175 w 762000"/>
              <a:gd name="connsiteY54" fmla="*/ 128178 h 474859"/>
              <a:gd name="connsiteX55" fmla="*/ 638175 w 762000"/>
              <a:gd name="connsiteY55" fmla="*/ 266700 h 474859"/>
              <a:gd name="connsiteX56" fmla="*/ 600075 w 762000"/>
              <a:gd name="connsiteY56" fmla="*/ 266700 h 474859"/>
              <a:gd name="connsiteX57" fmla="*/ 104775 w 762000"/>
              <a:gd name="connsiteY57" fmla="*/ 266700 h 474859"/>
              <a:gd name="connsiteX58" fmla="*/ 47625 w 762000"/>
              <a:gd name="connsiteY58" fmla="*/ 266700 h 474859"/>
              <a:gd name="connsiteX59" fmla="*/ 47625 w 762000"/>
              <a:gd name="connsiteY59" fmla="*/ 165735 h 474859"/>
              <a:gd name="connsiteX60" fmla="*/ 104775 w 762000"/>
              <a:gd name="connsiteY60" fmla="*/ 141713 h 474859"/>
              <a:gd name="connsiteX61" fmla="*/ 161925 w 762000"/>
              <a:gd name="connsiteY61" fmla="*/ 266700 h 474859"/>
              <a:gd name="connsiteX62" fmla="*/ 123825 w 762000"/>
              <a:gd name="connsiteY62" fmla="*/ 266700 h 474859"/>
              <a:gd name="connsiteX63" fmla="*/ 123825 w 762000"/>
              <a:gd name="connsiteY63" fmla="*/ 128187 h 474859"/>
              <a:gd name="connsiteX64" fmla="*/ 161925 w 762000"/>
              <a:gd name="connsiteY64" fmla="*/ 88335 h 474859"/>
              <a:gd name="connsiteX65" fmla="*/ 428625 w 762000"/>
              <a:gd name="connsiteY65" fmla="*/ 165735 h 474859"/>
              <a:gd name="connsiteX66" fmla="*/ 485775 w 762000"/>
              <a:gd name="connsiteY66" fmla="*/ 141713 h 474859"/>
              <a:gd name="connsiteX67" fmla="*/ 485775 w 762000"/>
              <a:gd name="connsiteY67" fmla="*/ 266700 h 474859"/>
              <a:gd name="connsiteX68" fmla="*/ 428625 w 762000"/>
              <a:gd name="connsiteY68" fmla="*/ 266700 h 474859"/>
              <a:gd name="connsiteX69" fmla="*/ 352425 w 762000"/>
              <a:gd name="connsiteY69" fmla="*/ 169335 h 474859"/>
              <a:gd name="connsiteX70" fmla="*/ 409575 w 762000"/>
              <a:gd name="connsiteY70" fmla="*/ 169335 h 474859"/>
              <a:gd name="connsiteX71" fmla="*/ 409575 w 762000"/>
              <a:gd name="connsiteY71" fmla="*/ 266700 h 474859"/>
              <a:gd name="connsiteX72" fmla="*/ 352425 w 762000"/>
              <a:gd name="connsiteY72" fmla="*/ 266700 h 474859"/>
              <a:gd name="connsiteX73" fmla="*/ 276225 w 762000"/>
              <a:gd name="connsiteY73" fmla="*/ 141713 h 474859"/>
              <a:gd name="connsiteX74" fmla="*/ 333375 w 762000"/>
              <a:gd name="connsiteY74" fmla="*/ 165735 h 474859"/>
              <a:gd name="connsiteX75" fmla="*/ 333375 w 762000"/>
              <a:gd name="connsiteY75" fmla="*/ 266700 h 474859"/>
              <a:gd name="connsiteX76" fmla="*/ 276225 w 762000"/>
              <a:gd name="connsiteY76" fmla="*/ 266700 h 474859"/>
              <a:gd name="connsiteX77" fmla="*/ 219075 w 762000"/>
              <a:gd name="connsiteY77" fmla="*/ 88373 h 474859"/>
              <a:gd name="connsiteX78" fmla="*/ 257175 w 762000"/>
              <a:gd name="connsiteY78" fmla="*/ 128226 h 474859"/>
              <a:gd name="connsiteX79" fmla="*/ 257175 w 762000"/>
              <a:gd name="connsiteY79" fmla="*/ 266700 h 474859"/>
              <a:gd name="connsiteX80" fmla="*/ 219075 w 762000"/>
              <a:gd name="connsiteY80" fmla="*/ 266700 h 474859"/>
              <a:gd name="connsiteX81" fmla="*/ 542925 w 762000"/>
              <a:gd name="connsiteY81" fmla="*/ 304800 h 474859"/>
              <a:gd name="connsiteX82" fmla="*/ 219075 w 762000"/>
              <a:gd name="connsiteY82" fmla="*/ 304800 h 474859"/>
              <a:gd name="connsiteX83" fmla="*/ 219075 w 762000"/>
              <a:gd name="connsiteY83" fmla="*/ 285750 h 474859"/>
              <a:gd name="connsiteX84" fmla="*/ 542925 w 762000"/>
              <a:gd name="connsiteY84" fmla="*/ 285750 h 474859"/>
              <a:gd name="connsiteX85" fmla="*/ 542925 w 762000"/>
              <a:gd name="connsiteY85" fmla="*/ 266700 h 474859"/>
              <a:gd name="connsiteX86" fmla="*/ 504825 w 762000"/>
              <a:gd name="connsiteY86" fmla="*/ 266700 h 474859"/>
              <a:gd name="connsiteX87" fmla="*/ 504825 w 762000"/>
              <a:gd name="connsiteY87" fmla="*/ 128187 h 474859"/>
              <a:gd name="connsiteX88" fmla="*/ 542925 w 762000"/>
              <a:gd name="connsiteY88" fmla="*/ 88335 h 47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62000" h="474859">
                <a:moveTo>
                  <a:pt x="762000" y="304800"/>
                </a:moveTo>
                <a:lnTo>
                  <a:pt x="600075" y="304800"/>
                </a:lnTo>
                <a:lnTo>
                  <a:pt x="600075" y="285750"/>
                </a:lnTo>
                <a:lnTo>
                  <a:pt x="762000" y="285750"/>
                </a:lnTo>
                <a:lnTo>
                  <a:pt x="762000" y="266700"/>
                </a:lnTo>
                <a:lnTo>
                  <a:pt x="733425" y="266700"/>
                </a:lnTo>
                <a:lnTo>
                  <a:pt x="733425" y="169288"/>
                </a:lnTo>
                <a:cubicBezTo>
                  <a:pt x="742886" y="170689"/>
                  <a:pt x="752436" y="171412"/>
                  <a:pt x="762000" y="171450"/>
                </a:cubicBezTo>
                <a:lnTo>
                  <a:pt x="762000" y="152400"/>
                </a:lnTo>
                <a:cubicBezTo>
                  <a:pt x="673180" y="152247"/>
                  <a:pt x="597582" y="87698"/>
                  <a:pt x="583511" y="0"/>
                </a:cubicBezTo>
                <a:lnTo>
                  <a:pt x="559489" y="0"/>
                </a:lnTo>
                <a:cubicBezTo>
                  <a:pt x="543862" y="98577"/>
                  <a:pt x="451281" y="165821"/>
                  <a:pt x="352705" y="150194"/>
                </a:cubicBezTo>
                <a:cubicBezTo>
                  <a:pt x="275397" y="137938"/>
                  <a:pt x="214766" y="77308"/>
                  <a:pt x="202511" y="0"/>
                </a:cubicBezTo>
                <a:lnTo>
                  <a:pt x="178489" y="0"/>
                </a:lnTo>
                <a:cubicBezTo>
                  <a:pt x="164418" y="87698"/>
                  <a:pt x="88820" y="152247"/>
                  <a:pt x="0" y="152400"/>
                </a:cubicBezTo>
                <a:lnTo>
                  <a:pt x="0" y="171450"/>
                </a:lnTo>
                <a:cubicBezTo>
                  <a:pt x="9564" y="171412"/>
                  <a:pt x="19114" y="170689"/>
                  <a:pt x="28575" y="169288"/>
                </a:cubicBezTo>
                <a:lnTo>
                  <a:pt x="28575" y="266700"/>
                </a:lnTo>
                <a:lnTo>
                  <a:pt x="0" y="266700"/>
                </a:lnTo>
                <a:lnTo>
                  <a:pt x="0" y="285750"/>
                </a:lnTo>
                <a:lnTo>
                  <a:pt x="161925" y="285750"/>
                </a:lnTo>
                <a:lnTo>
                  <a:pt x="161925" y="304800"/>
                </a:lnTo>
                <a:lnTo>
                  <a:pt x="0" y="304800"/>
                </a:lnTo>
                <a:lnTo>
                  <a:pt x="0" y="323850"/>
                </a:lnTo>
                <a:lnTo>
                  <a:pt x="161925" y="323850"/>
                </a:lnTo>
                <a:lnTo>
                  <a:pt x="161925" y="469583"/>
                </a:lnTo>
                <a:cubicBezTo>
                  <a:pt x="162554" y="469840"/>
                  <a:pt x="163211" y="470011"/>
                  <a:pt x="163830" y="470278"/>
                </a:cubicBezTo>
                <a:cubicBezTo>
                  <a:pt x="169387" y="472342"/>
                  <a:pt x="175128" y="473873"/>
                  <a:pt x="180975" y="474850"/>
                </a:cubicBezTo>
                <a:lnTo>
                  <a:pt x="180975" y="56131"/>
                </a:lnTo>
                <a:cubicBezTo>
                  <a:pt x="184627" y="48468"/>
                  <a:pt x="187780" y="40577"/>
                  <a:pt x="190414" y="32509"/>
                </a:cubicBezTo>
                <a:cubicBezTo>
                  <a:pt x="190414" y="32366"/>
                  <a:pt x="190538" y="32366"/>
                  <a:pt x="190586" y="32509"/>
                </a:cubicBezTo>
                <a:cubicBezTo>
                  <a:pt x="193220" y="40577"/>
                  <a:pt x="196373" y="48468"/>
                  <a:pt x="200025" y="56131"/>
                </a:cubicBezTo>
                <a:lnTo>
                  <a:pt x="200025" y="473935"/>
                </a:lnTo>
                <a:cubicBezTo>
                  <a:pt x="203992" y="472974"/>
                  <a:pt x="207896" y="471766"/>
                  <a:pt x="211712" y="470316"/>
                </a:cubicBezTo>
                <a:cubicBezTo>
                  <a:pt x="214122" y="469306"/>
                  <a:pt x="216627" y="468535"/>
                  <a:pt x="219075" y="467630"/>
                </a:cubicBezTo>
                <a:lnTo>
                  <a:pt x="219075" y="323850"/>
                </a:lnTo>
                <a:lnTo>
                  <a:pt x="542925" y="323850"/>
                </a:lnTo>
                <a:lnTo>
                  <a:pt x="542925" y="469583"/>
                </a:lnTo>
                <a:cubicBezTo>
                  <a:pt x="543563" y="469840"/>
                  <a:pt x="544220" y="470021"/>
                  <a:pt x="544830" y="470287"/>
                </a:cubicBezTo>
                <a:cubicBezTo>
                  <a:pt x="550388" y="472350"/>
                  <a:pt x="556129" y="473880"/>
                  <a:pt x="561975" y="474859"/>
                </a:cubicBezTo>
                <a:lnTo>
                  <a:pt x="561975" y="56131"/>
                </a:lnTo>
                <a:cubicBezTo>
                  <a:pt x="565627" y="48468"/>
                  <a:pt x="568780" y="40577"/>
                  <a:pt x="571414" y="32509"/>
                </a:cubicBezTo>
                <a:cubicBezTo>
                  <a:pt x="571414" y="32366"/>
                  <a:pt x="571538" y="32366"/>
                  <a:pt x="571586" y="32509"/>
                </a:cubicBezTo>
                <a:cubicBezTo>
                  <a:pt x="574220" y="40577"/>
                  <a:pt x="577373" y="48468"/>
                  <a:pt x="581025" y="56131"/>
                </a:cubicBezTo>
                <a:lnTo>
                  <a:pt x="581025" y="473945"/>
                </a:lnTo>
                <a:cubicBezTo>
                  <a:pt x="585000" y="472985"/>
                  <a:pt x="588910" y="471773"/>
                  <a:pt x="592731" y="470316"/>
                </a:cubicBezTo>
                <a:cubicBezTo>
                  <a:pt x="595132" y="469306"/>
                  <a:pt x="597627" y="468535"/>
                  <a:pt x="600075" y="467639"/>
                </a:cubicBezTo>
                <a:lnTo>
                  <a:pt x="600075" y="323850"/>
                </a:lnTo>
                <a:lnTo>
                  <a:pt x="762000" y="323850"/>
                </a:lnTo>
                <a:close/>
                <a:moveTo>
                  <a:pt x="657225" y="141665"/>
                </a:moveTo>
                <a:cubicBezTo>
                  <a:pt x="674900" y="152627"/>
                  <a:pt x="694184" y="160749"/>
                  <a:pt x="714375" y="165735"/>
                </a:cubicBezTo>
                <a:lnTo>
                  <a:pt x="714375" y="266700"/>
                </a:lnTo>
                <a:lnTo>
                  <a:pt x="657225" y="266700"/>
                </a:lnTo>
                <a:close/>
                <a:moveTo>
                  <a:pt x="600075" y="88325"/>
                </a:moveTo>
                <a:cubicBezTo>
                  <a:pt x="610902" y="103281"/>
                  <a:pt x="623721" y="116689"/>
                  <a:pt x="638175" y="128178"/>
                </a:cubicBezTo>
                <a:lnTo>
                  <a:pt x="638175" y="266700"/>
                </a:lnTo>
                <a:lnTo>
                  <a:pt x="600075" y="266700"/>
                </a:lnTo>
                <a:close/>
                <a:moveTo>
                  <a:pt x="104775" y="266700"/>
                </a:moveTo>
                <a:lnTo>
                  <a:pt x="47625" y="266700"/>
                </a:lnTo>
                <a:lnTo>
                  <a:pt x="47625" y="165735"/>
                </a:lnTo>
                <a:cubicBezTo>
                  <a:pt x="67813" y="160763"/>
                  <a:pt x="87098" y="152657"/>
                  <a:pt x="104775" y="141713"/>
                </a:cubicBezTo>
                <a:close/>
                <a:moveTo>
                  <a:pt x="161925" y="266700"/>
                </a:moveTo>
                <a:lnTo>
                  <a:pt x="123825" y="266700"/>
                </a:lnTo>
                <a:lnTo>
                  <a:pt x="123825" y="128187"/>
                </a:lnTo>
                <a:cubicBezTo>
                  <a:pt x="138279" y="116698"/>
                  <a:pt x="151098" y="103291"/>
                  <a:pt x="161925" y="88335"/>
                </a:cubicBezTo>
                <a:close/>
                <a:moveTo>
                  <a:pt x="428625" y="165735"/>
                </a:moveTo>
                <a:cubicBezTo>
                  <a:pt x="448813" y="160763"/>
                  <a:pt x="468098" y="152657"/>
                  <a:pt x="485775" y="141713"/>
                </a:cubicBezTo>
                <a:lnTo>
                  <a:pt x="485775" y="266700"/>
                </a:lnTo>
                <a:lnTo>
                  <a:pt x="428625" y="266700"/>
                </a:lnTo>
                <a:close/>
                <a:moveTo>
                  <a:pt x="352425" y="169335"/>
                </a:moveTo>
                <a:cubicBezTo>
                  <a:pt x="371365" y="172219"/>
                  <a:pt x="390635" y="172219"/>
                  <a:pt x="409575" y="169335"/>
                </a:cubicBezTo>
                <a:lnTo>
                  <a:pt x="409575" y="266700"/>
                </a:lnTo>
                <a:lnTo>
                  <a:pt x="352425" y="266700"/>
                </a:lnTo>
                <a:close/>
                <a:moveTo>
                  <a:pt x="276225" y="141713"/>
                </a:moveTo>
                <a:cubicBezTo>
                  <a:pt x="293902" y="152657"/>
                  <a:pt x="313187" y="160763"/>
                  <a:pt x="333375" y="165735"/>
                </a:cubicBezTo>
                <a:lnTo>
                  <a:pt x="333375" y="266700"/>
                </a:lnTo>
                <a:lnTo>
                  <a:pt x="276225" y="266700"/>
                </a:lnTo>
                <a:close/>
                <a:moveTo>
                  <a:pt x="219075" y="88373"/>
                </a:moveTo>
                <a:cubicBezTo>
                  <a:pt x="229902" y="103329"/>
                  <a:pt x="242721" y="116736"/>
                  <a:pt x="257175" y="128226"/>
                </a:cubicBezTo>
                <a:lnTo>
                  <a:pt x="257175" y="266700"/>
                </a:lnTo>
                <a:lnTo>
                  <a:pt x="219075" y="266700"/>
                </a:lnTo>
                <a:close/>
                <a:moveTo>
                  <a:pt x="542925" y="304800"/>
                </a:moveTo>
                <a:lnTo>
                  <a:pt x="219075" y="304800"/>
                </a:lnTo>
                <a:lnTo>
                  <a:pt x="219075" y="285750"/>
                </a:lnTo>
                <a:lnTo>
                  <a:pt x="542925" y="285750"/>
                </a:lnTo>
                <a:close/>
                <a:moveTo>
                  <a:pt x="542925" y="266700"/>
                </a:moveTo>
                <a:lnTo>
                  <a:pt x="504825" y="266700"/>
                </a:lnTo>
                <a:lnTo>
                  <a:pt x="504825" y="128187"/>
                </a:lnTo>
                <a:cubicBezTo>
                  <a:pt x="519279" y="116698"/>
                  <a:pt x="532098" y="103291"/>
                  <a:pt x="542925" y="88335"/>
                </a:cubicBezTo>
                <a:close/>
              </a:path>
            </a:pathLst>
          </a:custGeom>
          <a:solidFill>
            <a:srgbClr val="91BD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DD575F21-8758-1132-5030-5DC30609748C}"/>
              </a:ext>
            </a:extLst>
          </p:cNvPr>
          <p:cNvSpPr/>
          <p:nvPr/>
        </p:nvSpPr>
        <p:spPr>
          <a:xfrm>
            <a:off x="2782078" y="2648442"/>
            <a:ext cx="632865" cy="396000"/>
          </a:xfrm>
          <a:custGeom>
            <a:avLst/>
            <a:gdLst>
              <a:gd name="connsiteX0" fmla="*/ 762000 w 762000"/>
              <a:gd name="connsiteY0" fmla="*/ 304800 h 474859"/>
              <a:gd name="connsiteX1" fmla="*/ 600075 w 762000"/>
              <a:gd name="connsiteY1" fmla="*/ 304800 h 474859"/>
              <a:gd name="connsiteX2" fmla="*/ 600075 w 762000"/>
              <a:gd name="connsiteY2" fmla="*/ 285750 h 474859"/>
              <a:gd name="connsiteX3" fmla="*/ 762000 w 762000"/>
              <a:gd name="connsiteY3" fmla="*/ 285750 h 474859"/>
              <a:gd name="connsiteX4" fmla="*/ 762000 w 762000"/>
              <a:gd name="connsiteY4" fmla="*/ 266700 h 474859"/>
              <a:gd name="connsiteX5" fmla="*/ 733425 w 762000"/>
              <a:gd name="connsiteY5" fmla="*/ 266700 h 474859"/>
              <a:gd name="connsiteX6" fmla="*/ 733425 w 762000"/>
              <a:gd name="connsiteY6" fmla="*/ 169288 h 474859"/>
              <a:gd name="connsiteX7" fmla="*/ 762000 w 762000"/>
              <a:gd name="connsiteY7" fmla="*/ 171450 h 474859"/>
              <a:gd name="connsiteX8" fmla="*/ 762000 w 762000"/>
              <a:gd name="connsiteY8" fmla="*/ 152400 h 474859"/>
              <a:gd name="connsiteX9" fmla="*/ 583511 w 762000"/>
              <a:gd name="connsiteY9" fmla="*/ 0 h 474859"/>
              <a:gd name="connsiteX10" fmla="*/ 559489 w 762000"/>
              <a:gd name="connsiteY10" fmla="*/ 0 h 474859"/>
              <a:gd name="connsiteX11" fmla="*/ 352705 w 762000"/>
              <a:gd name="connsiteY11" fmla="*/ 150194 h 474859"/>
              <a:gd name="connsiteX12" fmla="*/ 202511 w 762000"/>
              <a:gd name="connsiteY12" fmla="*/ 0 h 474859"/>
              <a:gd name="connsiteX13" fmla="*/ 178489 w 762000"/>
              <a:gd name="connsiteY13" fmla="*/ 0 h 474859"/>
              <a:gd name="connsiteX14" fmla="*/ 0 w 762000"/>
              <a:gd name="connsiteY14" fmla="*/ 152400 h 474859"/>
              <a:gd name="connsiteX15" fmla="*/ 0 w 762000"/>
              <a:gd name="connsiteY15" fmla="*/ 171450 h 474859"/>
              <a:gd name="connsiteX16" fmla="*/ 28575 w 762000"/>
              <a:gd name="connsiteY16" fmla="*/ 169288 h 474859"/>
              <a:gd name="connsiteX17" fmla="*/ 28575 w 762000"/>
              <a:gd name="connsiteY17" fmla="*/ 266700 h 474859"/>
              <a:gd name="connsiteX18" fmla="*/ 0 w 762000"/>
              <a:gd name="connsiteY18" fmla="*/ 266700 h 474859"/>
              <a:gd name="connsiteX19" fmla="*/ 0 w 762000"/>
              <a:gd name="connsiteY19" fmla="*/ 285750 h 474859"/>
              <a:gd name="connsiteX20" fmla="*/ 161925 w 762000"/>
              <a:gd name="connsiteY20" fmla="*/ 285750 h 474859"/>
              <a:gd name="connsiteX21" fmla="*/ 161925 w 762000"/>
              <a:gd name="connsiteY21" fmla="*/ 304800 h 474859"/>
              <a:gd name="connsiteX22" fmla="*/ 0 w 762000"/>
              <a:gd name="connsiteY22" fmla="*/ 304800 h 474859"/>
              <a:gd name="connsiteX23" fmla="*/ 0 w 762000"/>
              <a:gd name="connsiteY23" fmla="*/ 323850 h 474859"/>
              <a:gd name="connsiteX24" fmla="*/ 161925 w 762000"/>
              <a:gd name="connsiteY24" fmla="*/ 323850 h 474859"/>
              <a:gd name="connsiteX25" fmla="*/ 161925 w 762000"/>
              <a:gd name="connsiteY25" fmla="*/ 469583 h 474859"/>
              <a:gd name="connsiteX26" fmla="*/ 163830 w 762000"/>
              <a:gd name="connsiteY26" fmla="*/ 470278 h 474859"/>
              <a:gd name="connsiteX27" fmla="*/ 180975 w 762000"/>
              <a:gd name="connsiteY27" fmla="*/ 474850 h 474859"/>
              <a:gd name="connsiteX28" fmla="*/ 180975 w 762000"/>
              <a:gd name="connsiteY28" fmla="*/ 56131 h 474859"/>
              <a:gd name="connsiteX29" fmla="*/ 190414 w 762000"/>
              <a:gd name="connsiteY29" fmla="*/ 32509 h 474859"/>
              <a:gd name="connsiteX30" fmla="*/ 190586 w 762000"/>
              <a:gd name="connsiteY30" fmla="*/ 32509 h 474859"/>
              <a:gd name="connsiteX31" fmla="*/ 200025 w 762000"/>
              <a:gd name="connsiteY31" fmla="*/ 56131 h 474859"/>
              <a:gd name="connsiteX32" fmla="*/ 200025 w 762000"/>
              <a:gd name="connsiteY32" fmla="*/ 473935 h 474859"/>
              <a:gd name="connsiteX33" fmla="*/ 211712 w 762000"/>
              <a:gd name="connsiteY33" fmla="*/ 470316 h 474859"/>
              <a:gd name="connsiteX34" fmla="*/ 219075 w 762000"/>
              <a:gd name="connsiteY34" fmla="*/ 467630 h 474859"/>
              <a:gd name="connsiteX35" fmla="*/ 219075 w 762000"/>
              <a:gd name="connsiteY35" fmla="*/ 323850 h 474859"/>
              <a:gd name="connsiteX36" fmla="*/ 542925 w 762000"/>
              <a:gd name="connsiteY36" fmla="*/ 323850 h 474859"/>
              <a:gd name="connsiteX37" fmla="*/ 542925 w 762000"/>
              <a:gd name="connsiteY37" fmla="*/ 469583 h 474859"/>
              <a:gd name="connsiteX38" fmla="*/ 544830 w 762000"/>
              <a:gd name="connsiteY38" fmla="*/ 470287 h 474859"/>
              <a:gd name="connsiteX39" fmla="*/ 561975 w 762000"/>
              <a:gd name="connsiteY39" fmla="*/ 474859 h 474859"/>
              <a:gd name="connsiteX40" fmla="*/ 561975 w 762000"/>
              <a:gd name="connsiteY40" fmla="*/ 56131 h 474859"/>
              <a:gd name="connsiteX41" fmla="*/ 571414 w 762000"/>
              <a:gd name="connsiteY41" fmla="*/ 32509 h 474859"/>
              <a:gd name="connsiteX42" fmla="*/ 571586 w 762000"/>
              <a:gd name="connsiteY42" fmla="*/ 32509 h 474859"/>
              <a:gd name="connsiteX43" fmla="*/ 581025 w 762000"/>
              <a:gd name="connsiteY43" fmla="*/ 56131 h 474859"/>
              <a:gd name="connsiteX44" fmla="*/ 581025 w 762000"/>
              <a:gd name="connsiteY44" fmla="*/ 473945 h 474859"/>
              <a:gd name="connsiteX45" fmla="*/ 592731 w 762000"/>
              <a:gd name="connsiteY45" fmla="*/ 470316 h 474859"/>
              <a:gd name="connsiteX46" fmla="*/ 600075 w 762000"/>
              <a:gd name="connsiteY46" fmla="*/ 467639 h 474859"/>
              <a:gd name="connsiteX47" fmla="*/ 600075 w 762000"/>
              <a:gd name="connsiteY47" fmla="*/ 323850 h 474859"/>
              <a:gd name="connsiteX48" fmla="*/ 762000 w 762000"/>
              <a:gd name="connsiteY48" fmla="*/ 323850 h 474859"/>
              <a:gd name="connsiteX49" fmla="*/ 657225 w 762000"/>
              <a:gd name="connsiteY49" fmla="*/ 141665 h 474859"/>
              <a:gd name="connsiteX50" fmla="*/ 714375 w 762000"/>
              <a:gd name="connsiteY50" fmla="*/ 165735 h 474859"/>
              <a:gd name="connsiteX51" fmla="*/ 714375 w 762000"/>
              <a:gd name="connsiteY51" fmla="*/ 266700 h 474859"/>
              <a:gd name="connsiteX52" fmla="*/ 657225 w 762000"/>
              <a:gd name="connsiteY52" fmla="*/ 266700 h 474859"/>
              <a:gd name="connsiteX53" fmla="*/ 600075 w 762000"/>
              <a:gd name="connsiteY53" fmla="*/ 88325 h 474859"/>
              <a:gd name="connsiteX54" fmla="*/ 638175 w 762000"/>
              <a:gd name="connsiteY54" fmla="*/ 128178 h 474859"/>
              <a:gd name="connsiteX55" fmla="*/ 638175 w 762000"/>
              <a:gd name="connsiteY55" fmla="*/ 266700 h 474859"/>
              <a:gd name="connsiteX56" fmla="*/ 600075 w 762000"/>
              <a:gd name="connsiteY56" fmla="*/ 266700 h 474859"/>
              <a:gd name="connsiteX57" fmla="*/ 104775 w 762000"/>
              <a:gd name="connsiteY57" fmla="*/ 266700 h 474859"/>
              <a:gd name="connsiteX58" fmla="*/ 47625 w 762000"/>
              <a:gd name="connsiteY58" fmla="*/ 266700 h 474859"/>
              <a:gd name="connsiteX59" fmla="*/ 47625 w 762000"/>
              <a:gd name="connsiteY59" fmla="*/ 165735 h 474859"/>
              <a:gd name="connsiteX60" fmla="*/ 104775 w 762000"/>
              <a:gd name="connsiteY60" fmla="*/ 141713 h 474859"/>
              <a:gd name="connsiteX61" fmla="*/ 161925 w 762000"/>
              <a:gd name="connsiteY61" fmla="*/ 266700 h 474859"/>
              <a:gd name="connsiteX62" fmla="*/ 123825 w 762000"/>
              <a:gd name="connsiteY62" fmla="*/ 266700 h 474859"/>
              <a:gd name="connsiteX63" fmla="*/ 123825 w 762000"/>
              <a:gd name="connsiteY63" fmla="*/ 128187 h 474859"/>
              <a:gd name="connsiteX64" fmla="*/ 161925 w 762000"/>
              <a:gd name="connsiteY64" fmla="*/ 88335 h 474859"/>
              <a:gd name="connsiteX65" fmla="*/ 428625 w 762000"/>
              <a:gd name="connsiteY65" fmla="*/ 165735 h 474859"/>
              <a:gd name="connsiteX66" fmla="*/ 485775 w 762000"/>
              <a:gd name="connsiteY66" fmla="*/ 141713 h 474859"/>
              <a:gd name="connsiteX67" fmla="*/ 485775 w 762000"/>
              <a:gd name="connsiteY67" fmla="*/ 266700 h 474859"/>
              <a:gd name="connsiteX68" fmla="*/ 428625 w 762000"/>
              <a:gd name="connsiteY68" fmla="*/ 266700 h 474859"/>
              <a:gd name="connsiteX69" fmla="*/ 352425 w 762000"/>
              <a:gd name="connsiteY69" fmla="*/ 169335 h 474859"/>
              <a:gd name="connsiteX70" fmla="*/ 409575 w 762000"/>
              <a:gd name="connsiteY70" fmla="*/ 169335 h 474859"/>
              <a:gd name="connsiteX71" fmla="*/ 409575 w 762000"/>
              <a:gd name="connsiteY71" fmla="*/ 266700 h 474859"/>
              <a:gd name="connsiteX72" fmla="*/ 352425 w 762000"/>
              <a:gd name="connsiteY72" fmla="*/ 266700 h 474859"/>
              <a:gd name="connsiteX73" fmla="*/ 276225 w 762000"/>
              <a:gd name="connsiteY73" fmla="*/ 141713 h 474859"/>
              <a:gd name="connsiteX74" fmla="*/ 333375 w 762000"/>
              <a:gd name="connsiteY74" fmla="*/ 165735 h 474859"/>
              <a:gd name="connsiteX75" fmla="*/ 333375 w 762000"/>
              <a:gd name="connsiteY75" fmla="*/ 266700 h 474859"/>
              <a:gd name="connsiteX76" fmla="*/ 276225 w 762000"/>
              <a:gd name="connsiteY76" fmla="*/ 266700 h 474859"/>
              <a:gd name="connsiteX77" fmla="*/ 219075 w 762000"/>
              <a:gd name="connsiteY77" fmla="*/ 88373 h 474859"/>
              <a:gd name="connsiteX78" fmla="*/ 257175 w 762000"/>
              <a:gd name="connsiteY78" fmla="*/ 128226 h 474859"/>
              <a:gd name="connsiteX79" fmla="*/ 257175 w 762000"/>
              <a:gd name="connsiteY79" fmla="*/ 266700 h 474859"/>
              <a:gd name="connsiteX80" fmla="*/ 219075 w 762000"/>
              <a:gd name="connsiteY80" fmla="*/ 266700 h 474859"/>
              <a:gd name="connsiteX81" fmla="*/ 542925 w 762000"/>
              <a:gd name="connsiteY81" fmla="*/ 304800 h 474859"/>
              <a:gd name="connsiteX82" fmla="*/ 219075 w 762000"/>
              <a:gd name="connsiteY82" fmla="*/ 304800 h 474859"/>
              <a:gd name="connsiteX83" fmla="*/ 219075 w 762000"/>
              <a:gd name="connsiteY83" fmla="*/ 285750 h 474859"/>
              <a:gd name="connsiteX84" fmla="*/ 542925 w 762000"/>
              <a:gd name="connsiteY84" fmla="*/ 285750 h 474859"/>
              <a:gd name="connsiteX85" fmla="*/ 542925 w 762000"/>
              <a:gd name="connsiteY85" fmla="*/ 266700 h 474859"/>
              <a:gd name="connsiteX86" fmla="*/ 504825 w 762000"/>
              <a:gd name="connsiteY86" fmla="*/ 266700 h 474859"/>
              <a:gd name="connsiteX87" fmla="*/ 504825 w 762000"/>
              <a:gd name="connsiteY87" fmla="*/ 128187 h 474859"/>
              <a:gd name="connsiteX88" fmla="*/ 542925 w 762000"/>
              <a:gd name="connsiteY88" fmla="*/ 88335 h 47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62000" h="474859">
                <a:moveTo>
                  <a:pt x="762000" y="304800"/>
                </a:moveTo>
                <a:lnTo>
                  <a:pt x="600075" y="304800"/>
                </a:lnTo>
                <a:lnTo>
                  <a:pt x="600075" y="285750"/>
                </a:lnTo>
                <a:lnTo>
                  <a:pt x="762000" y="285750"/>
                </a:lnTo>
                <a:lnTo>
                  <a:pt x="762000" y="266700"/>
                </a:lnTo>
                <a:lnTo>
                  <a:pt x="733425" y="266700"/>
                </a:lnTo>
                <a:lnTo>
                  <a:pt x="733425" y="169288"/>
                </a:lnTo>
                <a:cubicBezTo>
                  <a:pt x="742886" y="170689"/>
                  <a:pt x="752436" y="171412"/>
                  <a:pt x="762000" y="171450"/>
                </a:cubicBezTo>
                <a:lnTo>
                  <a:pt x="762000" y="152400"/>
                </a:lnTo>
                <a:cubicBezTo>
                  <a:pt x="673180" y="152247"/>
                  <a:pt x="597582" y="87698"/>
                  <a:pt x="583511" y="0"/>
                </a:cubicBezTo>
                <a:lnTo>
                  <a:pt x="559489" y="0"/>
                </a:lnTo>
                <a:cubicBezTo>
                  <a:pt x="543862" y="98577"/>
                  <a:pt x="451281" y="165821"/>
                  <a:pt x="352705" y="150194"/>
                </a:cubicBezTo>
                <a:cubicBezTo>
                  <a:pt x="275397" y="137938"/>
                  <a:pt x="214766" y="77308"/>
                  <a:pt x="202511" y="0"/>
                </a:cubicBezTo>
                <a:lnTo>
                  <a:pt x="178489" y="0"/>
                </a:lnTo>
                <a:cubicBezTo>
                  <a:pt x="164418" y="87698"/>
                  <a:pt x="88820" y="152247"/>
                  <a:pt x="0" y="152400"/>
                </a:cubicBezTo>
                <a:lnTo>
                  <a:pt x="0" y="171450"/>
                </a:lnTo>
                <a:cubicBezTo>
                  <a:pt x="9564" y="171412"/>
                  <a:pt x="19114" y="170689"/>
                  <a:pt x="28575" y="169288"/>
                </a:cubicBezTo>
                <a:lnTo>
                  <a:pt x="28575" y="266700"/>
                </a:lnTo>
                <a:lnTo>
                  <a:pt x="0" y="266700"/>
                </a:lnTo>
                <a:lnTo>
                  <a:pt x="0" y="285750"/>
                </a:lnTo>
                <a:lnTo>
                  <a:pt x="161925" y="285750"/>
                </a:lnTo>
                <a:lnTo>
                  <a:pt x="161925" y="304800"/>
                </a:lnTo>
                <a:lnTo>
                  <a:pt x="0" y="304800"/>
                </a:lnTo>
                <a:lnTo>
                  <a:pt x="0" y="323850"/>
                </a:lnTo>
                <a:lnTo>
                  <a:pt x="161925" y="323850"/>
                </a:lnTo>
                <a:lnTo>
                  <a:pt x="161925" y="469583"/>
                </a:lnTo>
                <a:cubicBezTo>
                  <a:pt x="162554" y="469840"/>
                  <a:pt x="163211" y="470011"/>
                  <a:pt x="163830" y="470278"/>
                </a:cubicBezTo>
                <a:cubicBezTo>
                  <a:pt x="169387" y="472342"/>
                  <a:pt x="175128" y="473873"/>
                  <a:pt x="180975" y="474850"/>
                </a:cubicBezTo>
                <a:lnTo>
                  <a:pt x="180975" y="56131"/>
                </a:lnTo>
                <a:cubicBezTo>
                  <a:pt x="184627" y="48468"/>
                  <a:pt x="187780" y="40577"/>
                  <a:pt x="190414" y="32509"/>
                </a:cubicBezTo>
                <a:cubicBezTo>
                  <a:pt x="190414" y="32366"/>
                  <a:pt x="190538" y="32366"/>
                  <a:pt x="190586" y="32509"/>
                </a:cubicBezTo>
                <a:cubicBezTo>
                  <a:pt x="193220" y="40577"/>
                  <a:pt x="196373" y="48468"/>
                  <a:pt x="200025" y="56131"/>
                </a:cubicBezTo>
                <a:lnTo>
                  <a:pt x="200025" y="473935"/>
                </a:lnTo>
                <a:cubicBezTo>
                  <a:pt x="203992" y="472974"/>
                  <a:pt x="207896" y="471766"/>
                  <a:pt x="211712" y="470316"/>
                </a:cubicBezTo>
                <a:cubicBezTo>
                  <a:pt x="214122" y="469306"/>
                  <a:pt x="216627" y="468535"/>
                  <a:pt x="219075" y="467630"/>
                </a:cubicBezTo>
                <a:lnTo>
                  <a:pt x="219075" y="323850"/>
                </a:lnTo>
                <a:lnTo>
                  <a:pt x="542925" y="323850"/>
                </a:lnTo>
                <a:lnTo>
                  <a:pt x="542925" y="469583"/>
                </a:lnTo>
                <a:cubicBezTo>
                  <a:pt x="543563" y="469840"/>
                  <a:pt x="544220" y="470021"/>
                  <a:pt x="544830" y="470287"/>
                </a:cubicBezTo>
                <a:cubicBezTo>
                  <a:pt x="550388" y="472350"/>
                  <a:pt x="556129" y="473880"/>
                  <a:pt x="561975" y="474859"/>
                </a:cubicBezTo>
                <a:lnTo>
                  <a:pt x="561975" y="56131"/>
                </a:lnTo>
                <a:cubicBezTo>
                  <a:pt x="565627" y="48468"/>
                  <a:pt x="568780" y="40577"/>
                  <a:pt x="571414" y="32509"/>
                </a:cubicBezTo>
                <a:cubicBezTo>
                  <a:pt x="571414" y="32366"/>
                  <a:pt x="571538" y="32366"/>
                  <a:pt x="571586" y="32509"/>
                </a:cubicBezTo>
                <a:cubicBezTo>
                  <a:pt x="574220" y="40577"/>
                  <a:pt x="577373" y="48468"/>
                  <a:pt x="581025" y="56131"/>
                </a:cubicBezTo>
                <a:lnTo>
                  <a:pt x="581025" y="473945"/>
                </a:lnTo>
                <a:cubicBezTo>
                  <a:pt x="585000" y="472985"/>
                  <a:pt x="588910" y="471773"/>
                  <a:pt x="592731" y="470316"/>
                </a:cubicBezTo>
                <a:cubicBezTo>
                  <a:pt x="595132" y="469306"/>
                  <a:pt x="597627" y="468535"/>
                  <a:pt x="600075" y="467639"/>
                </a:cubicBezTo>
                <a:lnTo>
                  <a:pt x="600075" y="323850"/>
                </a:lnTo>
                <a:lnTo>
                  <a:pt x="762000" y="323850"/>
                </a:lnTo>
                <a:close/>
                <a:moveTo>
                  <a:pt x="657225" y="141665"/>
                </a:moveTo>
                <a:cubicBezTo>
                  <a:pt x="674900" y="152627"/>
                  <a:pt x="694184" y="160749"/>
                  <a:pt x="714375" y="165735"/>
                </a:cubicBezTo>
                <a:lnTo>
                  <a:pt x="714375" y="266700"/>
                </a:lnTo>
                <a:lnTo>
                  <a:pt x="657225" y="266700"/>
                </a:lnTo>
                <a:close/>
                <a:moveTo>
                  <a:pt x="600075" y="88325"/>
                </a:moveTo>
                <a:cubicBezTo>
                  <a:pt x="610902" y="103281"/>
                  <a:pt x="623721" y="116689"/>
                  <a:pt x="638175" y="128178"/>
                </a:cubicBezTo>
                <a:lnTo>
                  <a:pt x="638175" y="266700"/>
                </a:lnTo>
                <a:lnTo>
                  <a:pt x="600075" y="266700"/>
                </a:lnTo>
                <a:close/>
                <a:moveTo>
                  <a:pt x="104775" y="266700"/>
                </a:moveTo>
                <a:lnTo>
                  <a:pt x="47625" y="266700"/>
                </a:lnTo>
                <a:lnTo>
                  <a:pt x="47625" y="165735"/>
                </a:lnTo>
                <a:cubicBezTo>
                  <a:pt x="67813" y="160763"/>
                  <a:pt x="87098" y="152657"/>
                  <a:pt x="104775" y="141713"/>
                </a:cubicBezTo>
                <a:close/>
                <a:moveTo>
                  <a:pt x="161925" y="266700"/>
                </a:moveTo>
                <a:lnTo>
                  <a:pt x="123825" y="266700"/>
                </a:lnTo>
                <a:lnTo>
                  <a:pt x="123825" y="128187"/>
                </a:lnTo>
                <a:cubicBezTo>
                  <a:pt x="138279" y="116698"/>
                  <a:pt x="151098" y="103291"/>
                  <a:pt x="161925" y="88335"/>
                </a:cubicBezTo>
                <a:close/>
                <a:moveTo>
                  <a:pt x="428625" y="165735"/>
                </a:moveTo>
                <a:cubicBezTo>
                  <a:pt x="448813" y="160763"/>
                  <a:pt x="468098" y="152657"/>
                  <a:pt x="485775" y="141713"/>
                </a:cubicBezTo>
                <a:lnTo>
                  <a:pt x="485775" y="266700"/>
                </a:lnTo>
                <a:lnTo>
                  <a:pt x="428625" y="266700"/>
                </a:lnTo>
                <a:close/>
                <a:moveTo>
                  <a:pt x="352425" y="169335"/>
                </a:moveTo>
                <a:cubicBezTo>
                  <a:pt x="371365" y="172219"/>
                  <a:pt x="390635" y="172219"/>
                  <a:pt x="409575" y="169335"/>
                </a:cubicBezTo>
                <a:lnTo>
                  <a:pt x="409575" y="266700"/>
                </a:lnTo>
                <a:lnTo>
                  <a:pt x="352425" y="266700"/>
                </a:lnTo>
                <a:close/>
                <a:moveTo>
                  <a:pt x="276225" y="141713"/>
                </a:moveTo>
                <a:cubicBezTo>
                  <a:pt x="293902" y="152657"/>
                  <a:pt x="313187" y="160763"/>
                  <a:pt x="333375" y="165735"/>
                </a:cubicBezTo>
                <a:lnTo>
                  <a:pt x="333375" y="266700"/>
                </a:lnTo>
                <a:lnTo>
                  <a:pt x="276225" y="266700"/>
                </a:lnTo>
                <a:close/>
                <a:moveTo>
                  <a:pt x="219075" y="88373"/>
                </a:moveTo>
                <a:cubicBezTo>
                  <a:pt x="229902" y="103329"/>
                  <a:pt x="242721" y="116736"/>
                  <a:pt x="257175" y="128226"/>
                </a:cubicBezTo>
                <a:lnTo>
                  <a:pt x="257175" y="266700"/>
                </a:lnTo>
                <a:lnTo>
                  <a:pt x="219075" y="266700"/>
                </a:lnTo>
                <a:close/>
                <a:moveTo>
                  <a:pt x="542925" y="304800"/>
                </a:moveTo>
                <a:lnTo>
                  <a:pt x="219075" y="304800"/>
                </a:lnTo>
                <a:lnTo>
                  <a:pt x="219075" y="285750"/>
                </a:lnTo>
                <a:lnTo>
                  <a:pt x="542925" y="285750"/>
                </a:lnTo>
                <a:close/>
                <a:moveTo>
                  <a:pt x="542925" y="266700"/>
                </a:moveTo>
                <a:lnTo>
                  <a:pt x="504825" y="266700"/>
                </a:lnTo>
                <a:lnTo>
                  <a:pt x="504825" y="128187"/>
                </a:lnTo>
                <a:cubicBezTo>
                  <a:pt x="519279" y="116698"/>
                  <a:pt x="532098" y="103291"/>
                  <a:pt x="542925" y="88335"/>
                </a:cubicBezTo>
                <a:close/>
              </a:path>
            </a:pathLst>
          </a:custGeom>
          <a:solidFill>
            <a:srgbClr val="91BD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8D144A-DF35-2CEF-317E-E01C2783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D715B1F-E937-D753-E254-0DB121DD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586A8C1-D817-31BD-1BFF-BE64C735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Intermediate </a:t>
            </a:r>
            <a:r>
              <a:rPr lang="de-DE" dirty="0" err="1"/>
              <a:t>Artifacts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gap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8973135-5448-D6F0-7E4D-ED51B14CF59E}"/>
              </a:ext>
            </a:extLst>
          </p:cNvPr>
          <p:cNvGrpSpPr/>
          <p:nvPr/>
        </p:nvGrpSpPr>
        <p:grpSpPr>
          <a:xfrm>
            <a:off x="3410191" y="1062686"/>
            <a:ext cx="2861187" cy="3504073"/>
            <a:chOff x="3410191" y="1062686"/>
            <a:chExt cx="2861187" cy="3504073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2AC218C2-3FE1-AADA-E48F-72BDFE7EB83F}"/>
                </a:ext>
              </a:extLst>
            </p:cNvPr>
            <p:cNvGrpSpPr/>
            <p:nvPr/>
          </p:nvGrpSpPr>
          <p:grpSpPr>
            <a:xfrm>
              <a:off x="3410191" y="1100889"/>
              <a:ext cx="2861187" cy="3465870"/>
              <a:chOff x="2917688" y="1113507"/>
              <a:chExt cx="2861187" cy="3465870"/>
            </a:xfrm>
          </p:grpSpPr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E943EEA4-3150-1597-0803-9D9DA88C61E0}"/>
                  </a:ext>
                </a:extLst>
              </p:cNvPr>
              <p:cNvSpPr/>
              <p:nvPr/>
            </p:nvSpPr>
            <p:spPr>
              <a:xfrm>
                <a:off x="2917688" y="1113507"/>
                <a:ext cx="2861187" cy="346587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0202E3F9-5758-0AAE-7D74-D5F1D4CD0138}"/>
                  </a:ext>
                </a:extLst>
              </p:cNvPr>
              <p:cNvGrpSpPr/>
              <p:nvPr/>
            </p:nvGrpSpPr>
            <p:grpSpPr>
              <a:xfrm>
                <a:off x="3153686" y="1648177"/>
                <a:ext cx="2385220" cy="2631163"/>
                <a:chOff x="3153686" y="1648177"/>
                <a:chExt cx="2385220" cy="2631163"/>
              </a:xfrm>
            </p:grpSpPr>
            <p:grpSp>
              <p:nvGrpSpPr>
                <p:cNvPr id="42" name="Gruppieren 41">
                  <a:extLst>
                    <a:ext uri="{FF2B5EF4-FFF2-40B4-BE49-F238E27FC236}">
                      <a16:creationId xmlns:a16="http://schemas.microsoft.com/office/drawing/2014/main" id="{94EBE5A2-0EFE-7FA4-419E-79402B61593E}"/>
                    </a:ext>
                  </a:extLst>
                </p:cNvPr>
                <p:cNvGrpSpPr/>
                <p:nvPr/>
              </p:nvGrpSpPr>
              <p:grpSpPr>
                <a:xfrm>
                  <a:off x="3157656" y="2952285"/>
                  <a:ext cx="2381250" cy="1327055"/>
                  <a:chOff x="3157656" y="2952285"/>
                  <a:chExt cx="2381250" cy="1327055"/>
                </a:xfrm>
              </p:grpSpPr>
              <p:grpSp>
                <p:nvGrpSpPr>
                  <p:cNvPr id="51" name="Gruppieren 50">
                    <a:extLst>
                      <a:ext uri="{FF2B5EF4-FFF2-40B4-BE49-F238E27FC236}">
                        <a16:creationId xmlns:a16="http://schemas.microsoft.com/office/drawing/2014/main" id="{543CEF89-CA50-66EC-FBF9-BE7454197881}"/>
                      </a:ext>
                    </a:extLst>
                  </p:cNvPr>
                  <p:cNvGrpSpPr/>
                  <p:nvPr/>
                </p:nvGrpSpPr>
                <p:grpSpPr>
                  <a:xfrm>
                    <a:off x="3157656" y="3326840"/>
                    <a:ext cx="2381250" cy="952500"/>
                    <a:chOff x="3200400" y="1428750"/>
                    <a:chExt cx="2381250" cy="952500"/>
                  </a:xfrm>
                </p:grpSpPr>
                <p:sp>
                  <p:nvSpPr>
                    <p:cNvPr id="54" name="Rechteck 53">
                      <a:extLst>
                        <a:ext uri="{FF2B5EF4-FFF2-40B4-BE49-F238E27FC236}">
                          <a16:creationId xmlns:a16="http://schemas.microsoft.com/office/drawing/2014/main" id="{269A61E4-D656-E516-A744-6232B44EC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0400" y="1428750"/>
                      <a:ext cx="2381250" cy="9525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de-DE" dirty="0" err="1">
                          <a:solidFill>
                            <a:schemeClr val="accent2"/>
                          </a:solidFill>
                        </a:rPr>
                        <a:t>DataPersistence</a:t>
                      </a:r>
                      <a:endParaRPr lang="de-DE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55" name="Rechteck 54">
                      <a:extLst>
                        <a:ext uri="{FF2B5EF4-FFF2-40B4-BE49-F238E27FC236}">
                          <a16:creationId xmlns:a16="http://schemas.microsoft.com/office/drawing/2014/main" id="{EEB3B97E-9E41-B25D-C564-32D6F8592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5400" y="1524000"/>
                      <a:ext cx="276225" cy="3619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6" name="Rechteck 55">
                      <a:extLst>
                        <a:ext uri="{FF2B5EF4-FFF2-40B4-BE49-F238E27FC236}">
                          <a16:creationId xmlns:a16="http://schemas.microsoft.com/office/drawing/2014/main" id="{FF295730-EBA0-377B-9764-44C2E5048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72402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7" name="Rechteck 56">
                      <a:extLst>
                        <a:ext uri="{FF2B5EF4-FFF2-40B4-BE49-F238E27FC236}">
                          <a16:creationId xmlns:a16="http://schemas.microsoft.com/office/drawing/2014/main" id="{6139ED54-28BE-56FB-C0DB-1FD4EF6A3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59067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cxnSp>
                <p:nvCxnSpPr>
                  <p:cNvPr id="52" name="Gerader Verbinder 51">
                    <a:extLst>
                      <a:ext uri="{FF2B5EF4-FFF2-40B4-BE49-F238E27FC236}">
                        <a16:creationId xmlns:a16="http://schemas.microsoft.com/office/drawing/2014/main" id="{D478347E-2BCA-5499-08C0-F2ABB78D54FF}"/>
                      </a:ext>
                    </a:extLst>
                  </p:cNvPr>
                  <p:cNvCxnSpPr>
                    <a:cxnSpLocks/>
                    <a:stCxn id="54" idx="0"/>
                  </p:cNvCxnSpPr>
                  <p:nvPr/>
                </p:nvCxnSpPr>
                <p:spPr>
                  <a:xfrm flipH="1" flipV="1">
                    <a:off x="4344311" y="2964681"/>
                    <a:ext cx="3970" cy="3621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Ellipse 52">
                    <a:extLst>
                      <a:ext uri="{FF2B5EF4-FFF2-40B4-BE49-F238E27FC236}">
                        <a16:creationId xmlns:a16="http://schemas.microsoft.com/office/drawing/2014/main" id="{111E5402-D2DF-CE33-AFBF-A31EBE84DFC1}"/>
                      </a:ext>
                    </a:extLst>
                  </p:cNvPr>
                  <p:cNvSpPr/>
                  <p:nvPr/>
                </p:nvSpPr>
                <p:spPr>
                  <a:xfrm>
                    <a:off x="4294245" y="2952285"/>
                    <a:ext cx="100131" cy="1047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43" name="Gruppieren 42">
                  <a:extLst>
                    <a:ext uri="{FF2B5EF4-FFF2-40B4-BE49-F238E27FC236}">
                      <a16:creationId xmlns:a16="http://schemas.microsoft.com/office/drawing/2014/main" id="{089658B4-0FCF-8AD4-13B1-0DF20B3D42D3}"/>
                    </a:ext>
                  </a:extLst>
                </p:cNvPr>
                <p:cNvGrpSpPr/>
                <p:nvPr/>
              </p:nvGrpSpPr>
              <p:grpSpPr>
                <a:xfrm>
                  <a:off x="3153686" y="1648177"/>
                  <a:ext cx="2381250" cy="1358679"/>
                  <a:chOff x="3153686" y="1648177"/>
                  <a:chExt cx="2381250" cy="1358679"/>
                </a:xfrm>
              </p:grpSpPr>
              <p:grpSp>
                <p:nvGrpSpPr>
                  <p:cNvPr id="44" name="Gruppieren 43">
                    <a:extLst>
                      <a:ext uri="{FF2B5EF4-FFF2-40B4-BE49-F238E27FC236}">
                        <a16:creationId xmlns:a16="http://schemas.microsoft.com/office/drawing/2014/main" id="{2EF6369D-D7FB-E484-1E31-1BA170C7E741}"/>
                      </a:ext>
                    </a:extLst>
                  </p:cNvPr>
                  <p:cNvGrpSpPr/>
                  <p:nvPr/>
                </p:nvGrpSpPr>
                <p:grpSpPr>
                  <a:xfrm>
                    <a:off x="3153686" y="1648177"/>
                    <a:ext cx="2381250" cy="952500"/>
                    <a:chOff x="3153686" y="1648177"/>
                    <a:chExt cx="2381250" cy="952500"/>
                  </a:xfrm>
                </p:grpSpPr>
                <p:sp>
                  <p:nvSpPr>
                    <p:cNvPr id="47" name="Rechteck 46">
                      <a:extLst>
                        <a:ext uri="{FF2B5EF4-FFF2-40B4-BE49-F238E27FC236}">
                          <a16:creationId xmlns:a16="http://schemas.microsoft.com/office/drawing/2014/main" id="{928651B5-D913-F23B-3B97-873AEC92CC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3686" y="1648177"/>
                      <a:ext cx="2381250" cy="9525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Controller</a:t>
                      </a:r>
                    </a:p>
                  </p:txBody>
                </p:sp>
                <p:sp>
                  <p:nvSpPr>
                    <p:cNvPr id="48" name="Rechteck 47">
                      <a:extLst>
                        <a:ext uri="{FF2B5EF4-FFF2-40B4-BE49-F238E27FC236}">
                          <a16:creationId xmlns:a16="http://schemas.microsoft.com/office/drawing/2014/main" id="{5B10670A-1645-7C25-558C-084BD6AF87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5400" y="1752600"/>
                      <a:ext cx="276225" cy="3619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9" name="Rechteck 48">
                      <a:extLst>
                        <a:ext uri="{FF2B5EF4-FFF2-40B4-BE49-F238E27FC236}">
                          <a16:creationId xmlns:a16="http://schemas.microsoft.com/office/drawing/2014/main" id="{DAB0FD91-94BB-D475-5494-292AAB1E83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95262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0" name="Rechteck 49">
                      <a:extLst>
                        <a:ext uri="{FF2B5EF4-FFF2-40B4-BE49-F238E27FC236}">
                          <a16:creationId xmlns:a16="http://schemas.microsoft.com/office/drawing/2014/main" id="{92A5B58B-CF54-9051-1F4C-E78911DEEA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81927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cxnSp>
                <p:nvCxnSpPr>
                  <p:cNvPr id="45" name="Gerader Verbinder 44">
                    <a:extLst>
                      <a:ext uri="{FF2B5EF4-FFF2-40B4-BE49-F238E27FC236}">
                        <a16:creationId xmlns:a16="http://schemas.microsoft.com/office/drawing/2014/main" id="{B67A9391-EC6D-55F6-31C2-B7B508AFE268}"/>
                      </a:ext>
                    </a:extLst>
                  </p:cNvPr>
                  <p:cNvCxnSpPr>
                    <a:cxnSpLocks/>
                    <a:endCxn id="47" idx="2"/>
                  </p:cNvCxnSpPr>
                  <p:nvPr/>
                </p:nvCxnSpPr>
                <p:spPr>
                  <a:xfrm flipV="1">
                    <a:off x="4344311" y="2600677"/>
                    <a:ext cx="0" cy="26229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Halbbogen 45">
                    <a:extLst>
                      <a:ext uri="{FF2B5EF4-FFF2-40B4-BE49-F238E27FC236}">
                        <a16:creationId xmlns:a16="http://schemas.microsoft.com/office/drawing/2014/main" id="{D7FAA0D3-0D21-B289-E13D-CB62D3468886}"/>
                      </a:ext>
                    </a:extLst>
                  </p:cNvPr>
                  <p:cNvSpPr/>
                  <p:nvPr/>
                </p:nvSpPr>
                <p:spPr>
                  <a:xfrm>
                    <a:off x="4264009" y="2866714"/>
                    <a:ext cx="160604" cy="140142"/>
                  </a:xfrm>
                  <a:prstGeom prst="blockArc">
                    <a:avLst>
                      <a:gd name="adj1" fmla="val 10800000"/>
                      <a:gd name="adj2" fmla="val 346961"/>
                      <a:gd name="adj3" fmla="val 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97FC202-CD1F-C770-5083-2E2BE04896DA}"/>
                </a:ext>
              </a:extLst>
            </p:cNvPr>
            <p:cNvSpPr txBox="1"/>
            <p:nvPr/>
          </p:nvSpPr>
          <p:spPr>
            <a:xfrm>
              <a:off x="3740264" y="1062686"/>
              <a:ext cx="2193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i="1" dirty="0"/>
                <a:t>Software Architecture </a:t>
              </a:r>
            </a:p>
            <a:p>
              <a:pPr algn="ctr"/>
              <a:r>
                <a:rPr lang="de-DE" sz="1600" i="1" dirty="0"/>
                <a:t>Model (SAM)</a:t>
              </a: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B2AB986-34C1-AED4-9CBD-A0B680CEEA1C}"/>
              </a:ext>
            </a:extLst>
          </p:cNvPr>
          <p:cNvGrpSpPr/>
          <p:nvPr/>
        </p:nvGrpSpPr>
        <p:grpSpPr>
          <a:xfrm>
            <a:off x="-79995" y="1113507"/>
            <a:ext cx="2852101" cy="3465870"/>
            <a:chOff x="379184" y="1107093"/>
            <a:chExt cx="2852101" cy="3465870"/>
          </a:xfrm>
        </p:grpSpPr>
        <p:sp>
          <p:nvSpPr>
            <p:cNvPr id="7" name="Rechteck: eine Ecke abgeschnitten 6">
              <a:extLst>
                <a:ext uri="{FF2B5EF4-FFF2-40B4-BE49-F238E27FC236}">
                  <a16:creationId xmlns:a16="http://schemas.microsoft.com/office/drawing/2014/main" id="{E282C77C-5223-E5B5-29C0-0FC8F31607BB}"/>
                </a:ext>
              </a:extLst>
            </p:cNvPr>
            <p:cNvSpPr/>
            <p:nvPr/>
          </p:nvSpPr>
          <p:spPr>
            <a:xfrm>
              <a:off x="379184" y="1107093"/>
              <a:ext cx="2852101" cy="3465870"/>
            </a:xfrm>
            <a:prstGeom prst="snip1Rect">
              <a:avLst>
                <a:gd name="adj" fmla="val 847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The </a:t>
              </a:r>
              <a:r>
                <a:rPr lang="de-DE" dirty="0" err="1">
                  <a:solidFill>
                    <a:schemeClr val="tx2"/>
                  </a:solidFill>
                </a:rPr>
                <a:t>controller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receives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incoming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requests</a:t>
              </a:r>
              <a:r>
                <a:rPr lang="de-DE" dirty="0">
                  <a:solidFill>
                    <a:schemeClr val="tx1"/>
                  </a:solidFill>
                </a:rPr>
                <a:t> and </a:t>
              </a:r>
              <a:r>
                <a:rPr lang="de-DE" dirty="0" err="1">
                  <a:solidFill>
                    <a:schemeClr val="tx1"/>
                  </a:solidFill>
                </a:rPr>
                <a:t>verifies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them</a:t>
              </a:r>
              <a:r>
                <a:rPr lang="de-DE" dirty="0">
                  <a:solidFill>
                    <a:schemeClr val="tx1"/>
                  </a:solidFill>
                </a:rPr>
                <a:t>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err="1">
                  <a:solidFill>
                    <a:schemeClr val="tx1"/>
                  </a:solidFill>
                </a:rPr>
                <a:t>Then</a:t>
              </a:r>
              <a:r>
                <a:rPr lang="de-DE" dirty="0">
                  <a:solidFill>
                    <a:schemeClr val="tx1"/>
                  </a:solidFill>
                </a:rPr>
                <a:t>, </a:t>
              </a:r>
              <a:r>
                <a:rPr lang="de-DE" dirty="0" err="1">
                  <a:solidFill>
                    <a:schemeClr val="tx2"/>
                  </a:solidFill>
                </a:rPr>
                <a:t>it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answers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requests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by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querying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the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persistence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component</a:t>
              </a:r>
              <a:r>
                <a:rPr lang="de-DE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CD0633E7-A14F-047B-4726-6E72113BB45E}"/>
                </a:ext>
              </a:extLst>
            </p:cNvPr>
            <p:cNvSpPr txBox="1"/>
            <p:nvPr/>
          </p:nvSpPr>
          <p:spPr>
            <a:xfrm>
              <a:off x="565588" y="1112825"/>
              <a:ext cx="21788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/>
                <a:t>Software Architecture</a:t>
              </a:r>
            </a:p>
            <a:p>
              <a:r>
                <a:rPr lang="de-DE" sz="1600" i="1" dirty="0" err="1"/>
                <a:t>Documentation</a:t>
              </a:r>
              <a:r>
                <a:rPr lang="de-DE" sz="1600" i="1" dirty="0"/>
                <a:t> (SAD)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EDD99A3-45D0-F06B-E3E8-6FFA6619F4C8}"/>
              </a:ext>
            </a:extLst>
          </p:cNvPr>
          <p:cNvGrpSpPr/>
          <p:nvPr/>
        </p:nvGrpSpPr>
        <p:grpSpPr>
          <a:xfrm>
            <a:off x="6902991" y="1106131"/>
            <a:ext cx="2870815" cy="3770263"/>
            <a:chOff x="5834584" y="1106131"/>
            <a:chExt cx="2870815" cy="3770263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2F822C5-5D5C-905C-99B2-A747F3A3CCBF}"/>
                </a:ext>
              </a:extLst>
            </p:cNvPr>
            <p:cNvSpPr/>
            <p:nvPr/>
          </p:nvSpPr>
          <p:spPr>
            <a:xfrm>
              <a:off x="5834584" y="1106131"/>
              <a:ext cx="2861187" cy="34658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i="1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BE89F19-A6BE-4A8D-551C-85EF4DCBE381}"/>
                </a:ext>
              </a:extLst>
            </p:cNvPr>
            <p:cNvSpPr txBox="1"/>
            <p:nvPr/>
          </p:nvSpPr>
          <p:spPr>
            <a:xfrm>
              <a:off x="5844212" y="1106131"/>
              <a:ext cx="2861187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package service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class </a:t>
              </a:r>
              <a:r>
                <a:rPr lang="en-US" dirty="0">
                  <a:solidFill>
                    <a:schemeClr val="tx2"/>
                  </a:solidFill>
                </a:rPr>
                <a:t>Controller</a:t>
              </a:r>
              <a:r>
                <a:rPr lang="en-US" dirty="0">
                  <a:solidFill>
                    <a:schemeClr val="tx1"/>
                  </a:solidFill>
                </a:rPr>
                <a:t>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endParaRPr lang="en-US" sz="500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package </a:t>
              </a:r>
              <a:r>
                <a:rPr lang="en-US" dirty="0" err="1">
                  <a:solidFill>
                    <a:schemeClr val="accent2"/>
                  </a:solidFill>
                </a:rPr>
                <a:t>dataaccess</a:t>
              </a:r>
              <a:endParaRPr lang="en-US" dirty="0">
                <a:solidFill>
                  <a:schemeClr val="accent2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class Products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class Users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5103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EDFA0-3248-B9E1-6ECE-93A0BDA85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6462B1-2CE0-2F5C-DC32-2938AE66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34B2EB-9CBB-4F4F-4E96-6D5EF39E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14EA545-8BE0-FDFA-D1F9-D3DA91E3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Transitively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TLR </a:t>
            </a:r>
            <a:r>
              <a:rPr lang="de-DE" dirty="0" err="1"/>
              <a:t>approaches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B00D842-7D50-F90D-9CF7-99AAAA2D7C00}"/>
              </a:ext>
            </a:extLst>
          </p:cNvPr>
          <p:cNvSpPr/>
          <p:nvPr/>
        </p:nvSpPr>
        <p:spPr>
          <a:xfrm>
            <a:off x="2130380" y="1696478"/>
            <a:ext cx="4879745" cy="1967574"/>
          </a:xfrm>
          <a:prstGeom prst="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TransArC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5756972-351A-E7A4-0EEB-F5D07C774AA6}"/>
              </a:ext>
            </a:extLst>
          </p:cNvPr>
          <p:cNvGrpSpPr/>
          <p:nvPr/>
        </p:nvGrpSpPr>
        <p:grpSpPr>
          <a:xfrm>
            <a:off x="627234" y="1794975"/>
            <a:ext cx="7889531" cy="1521676"/>
            <a:chOff x="627234" y="1794975"/>
            <a:chExt cx="7889531" cy="1521676"/>
          </a:xfrm>
        </p:grpSpPr>
        <p:sp>
          <p:nvSpPr>
            <p:cNvPr id="6" name="Rechteck: eine Ecke abgeschnitten 5">
              <a:extLst>
                <a:ext uri="{FF2B5EF4-FFF2-40B4-BE49-F238E27FC236}">
                  <a16:creationId xmlns:a16="http://schemas.microsoft.com/office/drawing/2014/main" id="{D252FCE8-4161-B36F-7543-93D913382565}"/>
                </a:ext>
              </a:extLst>
            </p:cNvPr>
            <p:cNvSpPr/>
            <p:nvPr/>
          </p:nvSpPr>
          <p:spPr>
            <a:xfrm>
              <a:off x="627234" y="1801256"/>
              <a:ext cx="1119679" cy="1515395"/>
            </a:xfrm>
            <a:prstGeom prst="snip1Rect">
              <a:avLst>
                <a:gd name="adj" fmla="val 137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SAD</a:t>
              </a:r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A7BEA26-F1A9-3E1B-75F5-5F989045DFE4}"/>
                </a:ext>
              </a:extLst>
            </p:cNvPr>
            <p:cNvSpPr/>
            <p:nvPr/>
          </p:nvSpPr>
          <p:spPr>
            <a:xfrm>
              <a:off x="7397086" y="1814846"/>
              <a:ext cx="1119679" cy="1501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D6CB827D-7396-2D4C-743C-58A38348F04A}"/>
                </a:ext>
              </a:extLst>
            </p:cNvPr>
            <p:cNvSpPr/>
            <p:nvPr/>
          </p:nvSpPr>
          <p:spPr>
            <a:xfrm>
              <a:off x="4012160" y="1794975"/>
              <a:ext cx="1119679" cy="15153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SAM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D14BC108-1A30-8B9A-E62C-6DE7BC6A74BA}"/>
                </a:ext>
              </a:extLst>
            </p:cNvPr>
            <p:cNvCxnSpPr>
              <a:stCxn id="6" idx="0"/>
              <a:endCxn id="8" idx="1"/>
            </p:cNvCxnSpPr>
            <p:nvPr/>
          </p:nvCxnSpPr>
          <p:spPr>
            <a:xfrm flipV="1">
              <a:off x="1746913" y="2552673"/>
              <a:ext cx="2265247" cy="62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2D3800E4-89B6-EA76-C2F2-A2C65FFAF69F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>
              <a:off x="5131839" y="2552673"/>
              <a:ext cx="2265247" cy="130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8AEB761F-7326-CB13-F740-36E101DEE1CE}"/>
                </a:ext>
              </a:extLst>
            </p:cNvPr>
            <p:cNvSpPr/>
            <p:nvPr/>
          </p:nvSpPr>
          <p:spPr>
            <a:xfrm>
              <a:off x="2319696" y="2268295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ArDoCo</a:t>
              </a:r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D829275-7E55-4187-0E95-23C73FDCC55C}"/>
                </a:ext>
              </a:extLst>
            </p:cNvPr>
            <p:cNvSpPr/>
            <p:nvPr/>
          </p:nvSpPr>
          <p:spPr>
            <a:xfrm>
              <a:off x="5704622" y="2261756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ArCoTL</a:t>
              </a:r>
              <a:endParaRPr lang="de-DE" dirty="0"/>
            </a:p>
          </p:txBody>
        </p: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F6C0DE71-8552-FB8E-7E5F-973FEE84ED6A}"/>
              </a:ext>
            </a:extLst>
          </p:cNvPr>
          <p:cNvSpPr/>
          <p:nvPr/>
        </p:nvSpPr>
        <p:spPr>
          <a:xfrm>
            <a:off x="5287256" y="2107403"/>
            <a:ext cx="1954407" cy="321784"/>
          </a:xfrm>
          <a:prstGeom prst="rect">
            <a:avLst/>
          </a:prstGeom>
          <a:solidFill>
            <a:srgbClr val="F5C346"/>
          </a:solidFill>
          <a:ln>
            <a:solidFill>
              <a:srgbClr val="9542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RQ1: Performance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B8A95FF-A3F8-1EC0-5C0F-768678B00B77}"/>
              </a:ext>
            </a:extLst>
          </p:cNvPr>
          <p:cNvGrpSpPr/>
          <p:nvPr/>
        </p:nvGrpSpPr>
        <p:grpSpPr>
          <a:xfrm>
            <a:off x="607427" y="4029968"/>
            <a:ext cx="7730371" cy="369332"/>
            <a:chOff x="607427" y="4068068"/>
            <a:chExt cx="7730371" cy="369332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1FEE650-1852-3990-96FD-2964BB1A74A0}"/>
                </a:ext>
              </a:extLst>
            </p:cNvPr>
            <p:cNvSpPr txBox="1"/>
            <p:nvPr/>
          </p:nvSpPr>
          <p:spPr>
            <a:xfrm>
              <a:off x="607427" y="4068068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Sentence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CD131C31-9193-F376-C447-12A2A82D9E8D}"/>
                </a:ext>
              </a:extLst>
            </p:cNvPr>
            <p:cNvSpPr txBox="1"/>
            <p:nvPr/>
          </p:nvSpPr>
          <p:spPr>
            <a:xfrm>
              <a:off x="3710224" y="4068068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Model Element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54011B2-B196-0993-081B-913F20412593}"/>
                </a:ext>
              </a:extLst>
            </p:cNvPr>
            <p:cNvSpPr txBox="1"/>
            <p:nvPr/>
          </p:nvSpPr>
          <p:spPr>
            <a:xfrm>
              <a:off x="7576051" y="40680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Class</a:t>
              </a:r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C9B628FF-ED73-EED8-2398-8918B6EE46BA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1766719" y="4252734"/>
              <a:ext cx="1943505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B7AA5D8E-B621-977B-10A8-683C98455AB6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433773" y="4252734"/>
              <a:ext cx="2142278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96C0661F-3794-C855-C931-E0A7705FB5B3}"/>
              </a:ext>
            </a:extLst>
          </p:cNvPr>
          <p:cNvSpPr/>
          <p:nvPr/>
        </p:nvSpPr>
        <p:spPr>
          <a:xfrm>
            <a:off x="5287256" y="3083596"/>
            <a:ext cx="1954407" cy="321784"/>
          </a:xfrm>
          <a:prstGeom prst="rect">
            <a:avLst/>
          </a:prstGeom>
          <a:solidFill>
            <a:srgbClr val="F5C346"/>
          </a:solidFill>
          <a:ln>
            <a:solidFill>
              <a:srgbClr val="9542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RQ2: Performance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08FC8AE-510C-881B-21EC-21331D94F1D3}"/>
              </a:ext>
            </a:extLst>
          </p:cNvPr>
          <p:cNvSpPr/>
          <p:nvPr/>
        </p:nvSpPr>
        <p:spPr>
          <a:xfrm>
            <a:off x="5287255" y="3456490"/>
            <a:ext cx="1954407" cy="321784"/>
          </a:xfrm>
          <a:prstGeom prst="rect">
            <a:avLst/>
          </a:prstGeom>
          <a:solidFill>
            <a:srgbClr val="F5C346"/>
          </a:solidFill>
          <a:ln>
            <a:solidFill>
              <a:srgbClr val="9542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RQ3: </a:t>
            </a:r>
            <a:r>
              <a:rPr lang="de-DE" sz="1600" dirty="0" err="1">
                <a:solidFill>
                  <a:schemeClr val="tx1"/>
                </a:solidFill>
              </a:rPr>
              <a:t>Comparison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56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  <p:bldP spid="28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096C6-31CE-77F8-A1E3-C4D994FAC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453AA8-5C5B-BD75-6B77-E3C0C2CA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3B60E1-26CB-7A47-86B8-6F32B5A5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48CC3A8-5501-8972-3FD3-BD26582F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0ED9828-89CE-8BD0-A16A-20EE7675B9D6}"/>
              </a:ext>
            </a:extLst>
          </p:cNvPr>
          <p:cNvGrpSpPr/>
          <p:nvPr/>
        </p:nvGrpSpPr>
        <p:grpSpPr>
          <a:xfrm>
            <a:off x="627234" y="1794975"/>
            <a:ext cx="7889531" cy="1521676"/>
            <a:chOff x="627234" y="1794975"/>
            <a:chExt cx="7889531" cy="1521676"/>
          </a:xfrm>
        </p:grpSpPr>
        <p:sp>
          <p:nvSpPr>
            <p:cNvPr id="6" name="Rechteck: eine Ecke abgeschnitten 5">
              <a:extLst>
                <a:ext uri="{FF2B5EF4-FFF2-40B4-BE49-F238E27FC236}">
                  <a16:creationId xmlns:a16="http://schemas.microsoft.com/office/drawing/2014/main" id="{F9AD9CB0-FCEA-DA83-4CF0-07EFF03C67F4}"/>
                </a:ext>
              </a:extLst>
            </p:cNvPr>
            <p:cNvSpPr/>
            <p:nvPr/>
          </p:nvSpPr>
          <p:spPr>
            <a:xfrm>
              <a:off x="627234" y="1801256"/>
              <a:ext cx="1119679" cy="1515395"/>
            </a:xfrm>
            <a:prstGeom prst="snip1Rect">
              <a:avLst>
                <a:gd name="adj" fmla="val 137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SAD</a:t>
              </a:r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0A618D1-3D46-CE70-B43D-169212D0EDAF}"/>
                </a:ext>
              </a:extLst>
            </p:cNvPr>
            <p:cNvSpPr/>
            <p:nvPr/>
          </p:nvSpPr>
          <p:spPr>
            <a:xfrm>
              <a:off x="7397086" y="1814846"/>
              <a:ext cx="1119679" cy="1501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3010E6F7-7182-3E5B-52C9-83B161834671}"/>
                </a:ext>
              </a:extLst>
            </p:cNvPr>
            <p:cNvSpPr/>
            <p:nvPr/>
          </p:nvSpPr>
          <p:spPr>
            <a:xfrm>
              <a:off x="4012160" y="1794975"/>
              <a:ext cx="1119679" cy="15153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SAM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7C6D1033-2D17-D4B8-5D99-B9A1219F0922}"/>
                </a:ext>
              </a:extLst>
            </p:cNvPr>
            <p:cNvCxnSpPr>
              <a:stCxn id="6" idx="0"/>
              <a:endCxn id="8" idx="1"/>
            </p:cNvCxnSpPr>
            <p:nvPr/>
          </p:nvCxnSpPr>
          <p:spPr>
            <a:xfrm flipV="1">
              <a:off x="1746913" y="2552673"/>
              <a:ext cx="2265247" cy="62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FBDB5EE2-59F7-66D4-38E7-7B5D74472016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>
              <a:off x="5131839" y="2552673"/>
              <a:ext cx="2265247" cy="130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9F4561D-D7C3-9C6E-D6C3-40374B09C25A}"/>
                </a:ext>
              </a:extLst>
            </p:cNvPr>
            <p:cNvSpPr/>
            <p:nvPr/>
          </p:nvSpPr>
          <p:spPr>
            <a:xfrm>
              <a:off x="2319696" y="2268295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ArDoCo</a:t>
              </a:r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C8DE2B4B-B4F8-BA70-647D-0933864869AA}"/>
                </a:ext>
              </a:extLst>
            </p:cNvPr>
            <p:cNvSpPr/>
            <p:nvPr/>
          </p:nvSpPr>
          <p:spPr>
            <a:xfrm>
              <a:off x="5704622" y="2261756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ArCoTL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111976555"/>
      </p:ext>
    </p:extLst>
  </p:cSld>
  <p:clrMapOvr>
    <a:masterClrMapping/>
  </p:clrMapOvr>
  <p:transition advClick="0" advTm="2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F2735-E663-B4FE-BA05-3AF80DBFE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450182F-146E-10C1-8FF6-B362CE3D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work </a:t>
            </a:r>
            <a:r>
              <a:rPr lang="de-DE" sz="1400" dirty="0"/>
              <a:t>[Keim et al. 2021], [Keim et al. 2023]</a:t>
            </a:r>
            <a:endParaRPr lang="en-US" sz="1400" dirty="0"/>
          </a:p>
          <a:p>
            <a:r>
              <a:rPr lang="en-US" dirty="0"/>
              <a:t>Entity identification in text</a:t>
            </a:r>
          </a:p>
          <a:p>
            <a:r>
              <a:rPr lang="en-US" dirty="0"/>
              <a:t>Heuristic-based</a:t>
            </a:r>
          </a:p>
          <a:p>
            <a:r>
              <a:rPr lang="en-US" dirty="0"/>
              <a:t>Tracing entities to model based on similarity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48670B-E86A-0370-A6F4-22CFA34D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32C9D0-0B69-F19C-22D0-3695AD97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DFF21D2-366D-C8E2-578F-35FADCD9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ArDoCo</a:t>
            </a:r>
            <a:r>
              <a:rPr lang="de-DE" dirty="0"/>
              <a:t> – TLR </a:t>
            </a:r>
            <a:r>
              <a:rPr lang="de-DE" dirty="0" err="1"/>
              <a:t>between</a:t>
            </a:r>
            <a:r>
              <a:rPr lang="de-DE" dirty="0"/>
              <a:t> SAD and SAM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AAA6535-0878-B412-3AC2-623E5DD403AC}"/>
              </a:ext>
            </a:extLst>
          </p:cNvPr>
          <p:cNvGrpSpPr/>
          <p:nvPr/>
        </p:nvGrpSpPr>
        <p:grpSpPr>
          <a:xfrm>
            <a:off x="5688984" y="3716966"/>
            <a:ext cx="5826781" cy="993758"/>
            <a:chOff x="627234" y="1794975"/>
            <a:chExt cx="7889531" cy="1521676"/>
          </a:xfrm>
        </p:grpSpPr>
        <p:sp>
          <p:nvSpPr>
            <p:cNvPr id="7" name="Rechteck: eine Ecke abgeschnitten 6">
              <a:extLst>
                <a:ext uri="{FF2B5EF4-FFF2-40B4-BE49-F238E27FC236}">
                  <a16:creationId xmlns:a16="http://schemas.microsoft.com/office/drawing/2014/main" id="{A172917A-2D7C-B29F-8A75-8CB3CC2E4F65}"/>
                </a:ext>
              </a:extLst>
            </p:cNvPr>
            <p:cNvSpPr/>
            <p:nvPr/>
          </p:nvSpPr>
          <p:spPr>
            <a:xfrm>
              <a:off x="627234" y="1801256"/>
              <a:ext cx="1119679" cy="1515395"/>
            </a:xfrm>
            <a:prstGeom prst="snip1Rect">
              <a:avLst>
                <a:gd name="adj" fmla="val 137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SAD</a:t>
              </a:r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FE3E4F9-2E08-948E-9AF8-08013AF9E4E3}"/>
                </a:ext>
              </a:extLst>
            </p:cNvPr>
            <p:cNvSpPr/>
            <p:nvPr/>
          </p:nvSpPr>
          <p:spPr>
            <a:xfrm>
              <a:off x="7397086" y="1814847"/>
              <a:ext cx="1119679" cy="1501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108F3C61-A293-4E1E-2467-C70F54561E91}"/>
                </a:ext>
              </a:extLst>
            </p:cNvPr>
            <p:cNvSpPr/>
            <p:nvPr/>
          </p:nvSpPr>
          <p:spPr>
            <a:xfrm>
              <a:off x="4012160" y="1794975"/>
              <a:ext cx="1119679" cy="15153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SAM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5F70882D-99D2-4C82-62BD-A26217836319}"/>
                </a:ext>
              </a:extLst>
            </p:cNvPr>
            <p:cNvCxnSpPr>
              <a:cxnSpLocks/>
              <a:stCxn id="7" idx="0"/>
              <a:endCxn id="9" idx="1"/>
            </p:cNvCxnSpPr>
            <p:nvPr/>
          </p:nvCxnSpPr>
          <p:spPr>
            <a:xfrm flipV="1">
              <a:off x="1746913" y="2552673"/>
              <a:ext cx="2265247" cy="62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B3C8A03C-F3A4-1B75-D1A9-32B55EF4E176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>
              <a:off x="5131839" y="2552673"/>
              <a:ext cx="2265247" cy="130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5C41033-29F0-B7E7-835C-CC2A7DB8DC50}"/>
                </a:ext>
              </a:extLst>
            </p:cNvPr>
            <p:cNvSpPr/>
            <p:nvPr/>
          </p:nvSpPr>
          <p:spPr>
            <a:xfrm>
              <a:off x="2319696" y="2268295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ArDoCo</a:t>
              </a:r>
              <a:endParaRPr lang="de-DE" sz="14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98D6716-955C-6EA7-206B-21841AD4E7A1}"/>
                </a:ext>
              </a:extLst>
            </p:cNvPr>
            <p:cNvSpPr/>
            <p:nvPr/>
          </p:nvSpPr>
          <p:spPr>
            <a:xfrm>
              <a:off x="5704622" y="2261756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ArCoTL</a:t>
              </a:r>
              <a:endParaRPr lang="de-DE" sz="1400" dirty="0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032605F8-5E2F-3FC3-FF0E-A7B290E839C6}"/>
              </a:ext>
            </a:extLst>
          </p:cNvPr>
          <p:cNvSpPr txBox="1"/>
          <p:nvPr/>
        </p:nvSpPr>
        <p:spPr>
          <a:xfrm>
            <a:off x="-32797" y="4194826"/>
            <a:ext cx="57275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[Keim et al. 2021] „Trace Link Recovery </a:t>
            </a:r>
            <a:r>
              <a:rPr lang="de-DE" sz="1000" dirty="0" err="1"/>
              <a:t>for</a:t>
            </a:r>
            <a:r>
              <a:rPr lang="de-DE" sz="1000" dirty="0"/>
              <a:t> Software Architecture </a:t>
            </a:r>
            <a:r>
              <a:rPr lang="de-DE" sz="1000" dirty="0" err="1"/>
              <a:t>Documentation</a:t>
            </a:r>
            <a:r>
              <a:rPr lang="de-DE" sz="1000" dirty="0"/>
              <a:t>“, ECSA 2021</a:t>
            </a:r>
          </a:p>
          <a:p>
            <a:r>
              <a:rPr lang="de-DE" sz="1000" dirty="0"/>
              <a:t>[Keim et al. 2023] „</a:t>
            </a:r>
            <a:r>
              <a:rPr lang="en-US" sz="1000" dirty="0"/>
              <a:t>Detecting Inconsistencies in Software Architecture Documentation Using Traceability Link Recovery”, ICSA 2023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787438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CDC58-CA02-C8E8-13B9-81703E43B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4043EB-C3DE-9E91-B3D8-8BD089E1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Transform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intermediate </a:t>
            </a:r>
            <a:r>
              <a:rPr lang="de-DE" dirty="0" err="1"/>
              <a:t>representations</a:t>
            </a:r>
            <a:endParaRPr lang="de-DE" dirty="0"/>
          </a:p>
          <a:p>
            <a:pPr lvl="1"/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/>
              <a:t>Code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/>
              <a:t>Computational </a:t>
            </a:r>
            <a:r>
              <a:rPr lang="de-DE" dirty="0" err="1"/>
              <a:t>graph</a:t>
            </a:r>
            <a:endParaRPr lang="de-DE" dirty="0"/>
          </a:p>
          <a:p>
            <a:r>
              <a:rPr lang="de-DE" dirty="0" err="1"/>
              <a:t>Heuristics-based</a:t>
            </a:r>
            <a:endParaRPr lang="de-DE" dirty="0"/>
          </a:p>
          <a:p>
            <a:pPr lvl="1"/>
            <a:r>
              <a:rPr lang="de-DE" dirty="0" err="1">
                <a:solidFill>
                  <a:srgbClr val="397896"/>
                </a:solidFill>
              </a:rPr>
              <a:t>Standalone</a:t>
            </a:r>
            <a:r>
              <a:rPr lang="de-DE" dirty="0">
                <a:solidFill>
                  <a:srgbClr val="397896"/>
                </a:solidFill>
              </a:rPr>
              <a:t> </a:t>
            </a:r>
            <a:r>
              <a:rPr lang="de-DE" dirty="0" err="1">
                <a:solidFill>
                  <a:srgbClr val="397896"/>
                </a:solidFill>
              </a:rPr>
              <a:t>heuristics</a:t>
            </a:r>
            <a:endParaRPr lang="de-DE" dirty="0">
              <a:solidFill>
                <a:srgbClr val="397896"/>
              </a:solidFill>
            </a:endParaRPr>
          </a:p>
          <a:p>
            <a:pPr lvl="1"/>
            <a:r>
              <a:rPr lang="de-DE" dirty="0" err="1">
                <a:solidFill>
                  <a:srgbClr val="E2A50C"/>
                </a:solidFill>
              </a:rPr>
              <a:t>Dependent</a:t>
            </a:r>
            <a:r>
              <a:rPr lang="de-DE" dirty="0">
                <a:solidFill>
                  <a:srgbClr val="E2A50C"/>
                </a:solidFill>
              </a:rPr>
              <a:t> </a:t>
            </a:r>
            <a:r>
              <a:rPr lang="de-DE" dirty="0" err="1">
                <a:solidFill>
                  <a:srgbClr val="E2A50C"/>
                </a:solidFill>
              </a:rPr>
              <a:t>heuristics</a:t>
            </a:r>
            <a:endParaRPr lang="de-DE" dirty="0">
              <a:solidFill>
                <a:srgbClr val="E2A50C"/>
              </a:solidFill>
            </a:endParaRPr>
          </a:p>
          <a:p>
            <a:r>
              <a:rPr lang="de-DE" dirty="0">
                <a:solidFill>
                  <a:srgbClr val="CA705E"/>
                </a:solidFill>
              </a:rPr>
              <a:t>Aggregators and </a:t>
            </a:r>
            <a:r>
              <a:rPr lang="de-DE" dirty="0" err="1">
                <a:solidFill>
                  <a:srgbClr val="CA705E"/>
                </a:solidFill>
              </a:rPr>
              <a:t>filters</a:t>
            </a:r>
            <a:endParaRPr lang="de-DE" dirty="0">
              <a:solidFill>
                <a:srgbClr val="CA705E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E03253-3D94-ABB7-A8FF-7021C458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F8F396-F838-3312-824E-A6FFA895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54EABF1-24A6-CE93-3C55-C8E7CCB1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ArCoTL</a:t>
            </a:r>
            <a:r>
              <a:rPr lang="de-DE" dirty="0"/>
              <a:t> – TLR </a:t>
            </a:r>
            <a:r>
              <a:rPr lang="de-DE" dirty="0" err="1"/>
              <a:t>between</a:t>
            </a:r>
            <a:r>
              <a:rPr lang="de-DE" dirty="0"/>
              <a:t> SAM and Code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DB03990-95FB-09F9-ED56-41BD1F11E963}"/>
              </a:ext>
            </a:extLst>
          </p:cNvPr>
          <p:cNvGrpSpPr/>
          <p:nvPr/>
        </p:nvGrpSpPr>
        <p:grpSpPr>
          <a:xfrm>
            <a:off x="-2371023" y="3716966"/>
            <a:ext cx="5826781" cy="993758"/>
            <a:chOff x="627234" y="1794975"/>
            <a:chExt cx="7889531" cy="1521676"/>
          </a:xfrm>
        </p:grpSpPr>
        <p:sp>
          <p:nvSpPr>
            <p:cNvPr id="7" name="Rechteck: eine Ecke abgeschnitten 6">
              <a:extLst>
                <a:ext uri="{FF2B5EF4-FFF2-40B4-BE49-F238E27FC236}">
                  <a16:creationId xmlns:a16="http://schemas.microsoft.com/office/drawing/2014/main" id="{B0643EA8-3405-6B69-4364-9264076176EB}"/>
                </a:ext>
              </a:extLst>
            </p:cNvPr>
            <p:cNvSpPr/>
            <p:nvPr/>
          </p:nvSpPr>
          <p:spPr>
            <a:xfrm>
              <a:off x="627234" y="1801256"/>
              <a:ext cx="1119679" cy="1515395"/>
            </a:xfrm>
            <a:prstGeom prst="snip1Rect">
              <a:avLst>
                <a:gd name="adj" fmla="val 137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SAD</a:t>
              </a:r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999F746-4D9A-632B-7E5C-49474E90E1E1}"/>
                </a:ext>
              </a:extLst>
            </p:cNvPr>
            <p:cNvSpPr/>
            <p:nvPr/>
          </p:nvSpPr>
          <p:spPr>
            <a:xfrm>
              <a:off x="7397086" y="1814847"/>
              <a:ext cx="1119679" cy="1501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7B890499-7D85-84F2-B44E-17C07A5E6392}"/>
                </a:ext>
              </a:extLst>
            </p:cNvPr>
            <p:cNvSpPr/>
            <p:nvPr/>
          </p:nvSpPr>
          <p:spPr>
            <a:xfrm>
              <a:off x="4012160" y="1794975"/>
              <a:ext cx="1119679" cy="15153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SAM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B30B7192-399D-BFB6-3085-618FA6E15F2D}"/>
                </a:ext>
              </a:extLst>
            </p:cNvPr>
            <p:cNvCxnSpPr>
              <a:cxnSpLocks/>
              <a:stCxn id="7" idx="0"/>
              <a:endCxn id="9" idx="1"/>
            </p:cNvCxnSpPr>
            <p:nvPr/>
          </p:nvCxnSpPr>
          <p:spPr>
            <a:xfrm flipV="1">
              <a:off x="1746913" y="2552673"/>
              <a:ext cx="2265247" cy="62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A2A0E15A-B3AD-5F16-F76C-1FE5DC1C4315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>
              <a:off x="5131839" y="2552673"/>
              <a:ext cx="2265247" cy="130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824A396-3443-4E8A-10CE-A93304EB6E68}"/>
                </a:ext>
              </a:extLst>
            </p:cNvPr>
            <p:cNvSpPr/>
            <p:nvPr/>
          </p:nvSpPr>
          <p:spPr>
            <a:xfrm>
              <a:off x="2319696" y="2268295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ArDoCo</a:t>
              </a:r>
              <a:endParaRPr lang="de-DE" sz="14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7324560-F69B-410D-993F-5EBFD05A79E4}"/>
                </a:ext>
              </a:extLst>
            </p:cNvPr>
            <p:cNvSpPr/>
            <p:nvPr/>
          </p:nvSpPr>
          <p:spPr>
            <a:xfrm>
              <a:off x="5704622" y="2261756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ArCoTL</a:t>
              </a:r>
              <a:endParaRPr lang="de-DE" sz="1400" dirty="0"/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4F6BE6D2-D85F-6B7B-B137-DB67ABB07C47}"/>
              </a:ext>
            </a:extLst>
          </p:cNvPr>
          <p:cNvSpPr/>
          <p:nvPr/>
        </p:nvSpPr>
        <p:spPr>
          <a:xfrm>
            <a:off x="5323950" y="3536622"/>
            <a:ext cx="1620000" cy="270000"/>
          </a:xfrm>
          <a:prstGeom prst="rect">
            <a:avLst/>
          </a:prstGeom>
          <a:solidFill>
            <a:srgbClr val="E2A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7CA11B6-E5EB-FC98-FE83-93105D11DC7C}"/>
              </a:ext>
            </a:extLst>
          </p:cNvPr>
          <p:cNvSpPr/>
          <p:nvPr/>
        </p:nvSpPr>
        <p:spPr>
          <a:xfrm>
            <a:off x="5323950" y="2636622"/>
            <a:ext cx="720000" cy="270000"/>
          </a:xfrm>
          <a:prstGeom prst="rect">
            <a:avLst/>
          </a:prstGeom>
          <a:solidFill>
            <a:srgbClr val="397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CAF94BC-6CFB-927A-0917-EDF7D58A0D47}"/>
              </a:ext>
            </a:extLst>
          </p:cNvPr>
          <p:cNvSpPr/>
          <p:nvPr/>
        </p:nvSpPr>
        <p:spPr>
          <a:xfrm>
            <a:off x="5323950" y="1736622"/>
            <a:ext cx="34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Input: SAM, Code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(Intermediate </a:t>
            </a:r>
            <a:r>
              <a:rPr lang="de-DE" dirty="0" err="1">
                <a:solidFill>
                  <a:schemeClr val="tx1"/>
                </a:solidFill>
              </a:rPr>
              <a:t>Representation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CE1E24A-B709-0490-5BF4-E068652EE214}"/>
              </a:ext>
            </a:extLst>
          </p:cNvPr>
          <p:cNvSpPr/>
          <p:nvPr/>
        </p:nvSpPr>
        <p:spPr>
          <a:xfrm>
            <a:off x="8023950" y="2636622"/>
            <a:ext cx="720000" cy="270000"/>
          </a:xfrm>
          <a:prstGeom prst="rect">
            <a:avLst/>
          </a:prstGeom>
          <a:solidFill>
            <a:srgbClr val="397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2FEBEE-0321-4D7B-1DC4-380CFBB643BB}"/>
              </a:ext>
            </a:extLst>
          </p:cNvPr>
          <p:cNvSpPr/>
          <p:nvPr/>
        </p:nvSpPr>
        <p:spPr>
          <a:xfrm>
            <a:off x="5323950" y="4436622"/>
            <a:ext cx="3420000" cy="27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Output: Trace Links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3017402-ABD4-F10C-2091-82868DF36943}"/>
              </a:ext>
            </a:extLst>
          </p:cNvPr>
          <p:cNvSpPr/>
          <p:nvPr/>
        </p:nvSpPr>
        <p:spPr>
          <a:xfrm>
            <a:off x="7123950" y="3086622"/>
            <a:ext cx="1620000" cy="270000"/>
          </a:xfrm>
          <a:prstGeom prst="rect">
            <a:avLst/>
          </a:prstGeom>
          <a:solidFill>
            <a:srgbClr val="CA70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66A35F0-D035-2A28-68CE-AFC417413691}"/>
              </a:ext>
            </a:extLst>
          </p:cNvPr>
          <p:cNvSpPr/>
          <p:nvPr/>
        </p:nvSpPr>
        <p:spPr>
          <a:xfrm>
            <a:off x="7123950" y="2636622"/>
            <a:ext cx="720000" cy="270000"/>
          </a:xfrm>
          <a:prstGeom prst="rect">
            <a:avLst/>
          </a:prstGeom>
          <a:solidFill>
            <a:srgbClr val="397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3C7726F-8CAB-18D0-F808-E5252EE77441}"/>
              </a:ext>
            </a:extLst>
          </p:cNvPr>
          <p:cNvSpPr/>
          <p:nvPr/>
        </p:nvSpPr>
        <p:spPr>
          <a:xfrm>
            <a:off x="7123950" y="3536622"/>
            <a:ext cx="720000" cy="270000"/>
          </a:xfrm>
          <a:prstGeom prst="rect">
            <a:avLst/>
          </a:prstGeom>
          <a:solidFill>
            <a:srgbClr val="E2A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3688EA5-A029-586A-2428-2B962CEC4FC6}"/>
              </a:ext>
            </a:extLst>
          </p:cNvPr>
          <p:cNvSpPr/>
          <p:nvPr/>
        </p:nvSpPr>
        <p:spPr>
          <a:xfrm>
            <a:off x="8023950" y="3536622"/>
            <a:ext cx="720000" cy="270000"/>
          </a:xfrm>
          <a:prstGeom prst="rect">
            <a:avLst/>
          </a:prstGeom>
          <a:solidFill>
            <a:srgbClr val="E2A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AF318DC-DC40-9B4A-DD4A-3F204F33BA2A}"/>
              </a:ext>
            </a:extLst>
          </p:cNvPr>
          <p:cNvSpPr/>
          <p:nvPr/>
        </p:nvSpPr>
        <p:spPr>
          <a:xfrm>
            <a:off x="5323950" y="3986622"/>
            <a:ext cx="3420000" cy="270000"/>
          </a:xfrm>
          <a:prstGeom prst="rect">
            <a:avLst/>
          </a:prstGeom>
          <a:solidFill>
            <a:srgbClr val="CA70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0FB79F0-FE4F-41FE-86B9-7A06E3FBCEF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683950" y="2456622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6FC4DFA-B717-7893-1252-9B23765FA35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482132" y="2464418"/>
            <a:ext cx="1818" cy="17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9F875E0-0082-11AF-BC22-375190B4E45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383950" y="2464418"/>
            <a:ext cx="0" cy="17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66D4181-449E-A280-BEBC-A2C7F2CDC87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483950" y="2906622"/>
            <a:ext cx="0" cy="17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1D6A68D2-7B5E-CE10-949C-90C20063562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383950" y="2906622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98B6296-C732-9182-A425-29EE007FC76E}"/>
              </a:ext>
            </a:extLst>
          </p:cNvPr>
          <p:cNvCxnSpPr>
            <a:cxnSpLocks/>
          </p:cNvCxnSpPr>
          <p:nvPr/>
        </p:nvCxnSpPr>
        <p:spPr>
          <a:xfrm>
            <a:off x="5683950" y="2906622"/>
            <a:ext cx="0" cy="63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41127A22-FCD3-619E-32EB-9D7215E423E1}"/>
              </a:ext>
            </a:extLst>
          </p:cNvPr>
          <p:cNvCxnSpPr>
            <a:cxnSpLocks/>
          </p:cNvCxnSpPr>
          <p:nvPr/>
        </p:nvCxnSpPr>
        <p:spPr>
          <a:xfrm>
            <a:off x="6583950" y="2456622"/>
            <a:ext cx="0" cy="108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7B8BDBD-93D0-E85E-5EDB-7C5537EF2BE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7483950" y="3356622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E412C83-564F-B6A6-8B2A-7A4A0663C59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383950" y="3356622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FC1FFFC-D0C7-1B99-F526-5007998CB0F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133950" y="3806622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3542E11-8EEC-4EA8-899F-34A80BB39CE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483950" y="3806622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2DBBF97A-06DB-0FA6-9E4A-BFE01B8047D1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8379658" y="3806622"/>
            <a:ext cx="4292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382CFCE6-D8D9-4900-A8FE-3569D3E102E6}"/>
              </a:ext>
            </a:extLst>
          </p:cNvPr>
          <p:cNvCxnSpPr>
            <a:cxnSpLocks/>
            <a:stCxn id="29" idx="2"/>
            <a:endCxn id="23" idx="0"/>
          </p:cNvCxnSpPr>
          <p:nvPr/>
        </p:nvCxnSpPr>
        <p:spPr>
          <a:xfrm>
            <a:off x="7033950" y="4256622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4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7D108804-4332-4537-9886-C8461E6B7042}" vid="{7DF0CF8D-884A-4CAE-9AC1-A092F8B3945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ARE_Praesentationsvorlage_EN_16x9</Template>
  <TotalTime>0</TotalTime>
  <Words>3044</Words>
  <Application>Microsoft Office PowerPoint</Application>
  <PresentationFormat>Benutzerdefiniert</PresentationFormat>
  <Paragraphs>495</Paragraphs>
  <Slides>21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Symbol</vt:lpstr>
      <vt:lpstr>Wingdings</vt:lpstr>
      <vt:lpstr>Design1</vt:lpstr>
      <vt:lpstr>PowerPoint-Präsentation</vt:lpstr>
      <vt:lpstr>Why should we care about trace links?</vt:lpstr>
      <vt:lpstr>Traceability Link Recovery is difficult</vt:lpstr>
      <vt:lpstr>Approaches need to bridge the semantic gap</vt:lpstr>
      <vt:lpstr>Intermediate Artifacts to reduce the gap</vt:lpstr>
      <vt:lpstr>Transitively combine TLR approaches</vt:lpstr>
      <vt:lpstr>PowerPoint-Präsentation</vt:lpstr>
      <vt:lpstr>ArDoCo – TLR between SAD and SAM</vt:lpstr>
      <vt:lpstr>ArCoTL – TLR between SAM and Code</vt:lpstr>
      <vt:lpstr>Evaluation Setup</vt:lpstr>
      <vt:lpstr>ArCoTL: Evaluation Results</vt:lpstr>
      <vt:lpstr>TransArC – Transitive Trace Links</vt:lpstr>
      <vt:lpstr>TransArC: Evaluation</vt:lpstr>
      <vt:lpstr>TransArC: Evaluation Results (F1-Scores)</vt:lpstr>
      <vt:lpstr>Conclusion</vt:lpstr>
      <vt:lpstr>Appendix</vt:lpstr>
      <vt:lpstr>Appendix: Architecture Model</vt:lpstr>
      <vt:lpstr>Appendix: Code Model</vt:lpstr>
      <vt:lpstr>Appendix: Computational Graph</vt:lpstr>
      <vt:lpstr>Appendix: Evaluation Data</vt:lpstr>
      <vt:lpstr>Appendix: Detailed Results TransArC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Keim, Jan (KASTEL)</dc:creator>
  <cp:lastModifiedBy>Keim, Jan (KASTEL)</cp:lastModifiedBy>
  <cp:revision>386</cp:revision>
  <dcterms:created xsi:type="dcterms:W3CDTF">2024-03-20T07:27:36Z</dcterms:created>
  <dcterms:modified xsi:type="dcterms:W3CDTF">2024-04-14T19:44:46Z</dcterms:modified>
</cp:coreProperties>
</file>