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private static void </a:t>
            </a:r>
            <a:r>
              <a:rPr lang="es">
                <a:solidFill>
                  <a:srgbClr val="FFC66D"/>
                </a:solidFill>
                <a:highlight>
                  <a:srgbClr val="2B2B2B"/>
                </a:highlight>
                <a:latin typeface="Courier New"/>
                <a:ea typeface="Courier New"/>
                <a:cs typeface="Courier New"/>
                <a:sym typeface="Courier New"/>
              </a:rPr>
              <a:t>ordenarArregloBurbuja</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a:t>
            </a:r>
            <a:r>
              <a:rPr lang="es">
                <a:solidFill>
                  <a:srgbClr val="A9B7C6"/>
                </a:solidFill>
                <a:highlight>
                  <a:srgbClr val="2B2B2B"/>
                </a:highlight>
                <a:latin typeface="Courier New"/>
                <a:ea typeface="Courier New"/>
                <a:cs typeface="Courier New"/>
                <a:sym typeface="Courier New"/>
              </a:rPr>
              <a:t>[] 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temp</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.println(</a:t>
            </a:r>
            <a:r>
              <a:rPr lang="es">
                <a:solidFill>
                  <a:srgbClr val="6A8759"/>
                </a:solidFill>
                <a:highlight>
                  <a:srgbClr val="2B2B2B"/>
                </a:highlight>
                <a:latin typeface="Courier New"/>
                <a:ea typeface="Courier New"/>
                <a:cs typeface="Courier New"/>
                <a:sym typeface="Courier New"/>
              </a:rPr>
              <a:t>"arreglos sin ordenar:"</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elemento:numeros)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.print(elemento+</a:t>
            </a:r>
            <a:r>
              <a:rPr lang="es">
                <a:solidFill>
                  <a:srgbClr val="6A8759"/>
                </a:solidFill>
                <a:highlight>
                  <a:srgbClr val="2B2B2B"/>
                </a:highlight>
                <a:latin typeface="Courier New"/>
                <a:ea typeface="Courier New"/>
                <a:cs typeface="Courier New"/>
                <a:sym typeface="Courier New"/>
              </a:rPr>
              <a:t>" |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.println(</a:t>
            </a:r>
            <a:r>
              <a:rPr lang="es">
                <a:solidFill>
                  <a:srgbClr val="6A8759"/>
                </a:solidFill>
                <a:highlight>
                  <a:srgbClr val="2B2B2B"/>
                </a:highlight>
                <a:latin typeface="Courier New"/>
                <a:ea typeface="Courier New"/>
                <a:cs typeface="Courier New"/>
                <a:sym typeface="Courier New"/>
              </a:rPr>
              <a:t>""</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i=</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a:t>
            </a:r>
            <a:r>
              <a:rPr lang="es">
                <a:solidFill>
                  <a:srgbClr val="A9B7C6"/>
                </a:solidFill>
                <a:highlight>
                  <a:srgbClr val="2B2B2B"/>
                </a:highlight>
                <a:latin typeface="Courier New"/>
                <a:ea typeface="Courier New"/>
                <a:cs typeface="Courier New"/>
                <a:sym typeface="Courier New"/>
              </a:rPr>
              <a:t>i &lt; numeros.</a:t>
            </a:r>
            <a:r>
              <a:rPr lang="es">
                <a:solidFill>
                  <a:srgbClr val="9876AA"/>
                </a:solidFill>
                <a:highlight>
                  <a:srgbClr val="2B2B2B"/>
                </a:highlight>
                <a:latin typeface="Courier New"/>
                <a:ea typeface="Courier New"/>
                <a:cs typeface="Courier New"/>
                <a:sym typeface="Courier New"/>
              </a:rPr>
              <a:t>length</a:t>
            </a:r>
            <a:r>
              <a:rPr lang="es">
                <a:solidFill>
                  <a:srgbClr val="CC7832"/>
                </a:solidFill>
                <a:highlight>
                  <a:srgbClr val="2B2B2B"/>
                </a:highlight>
                <a:latin typeface="Courier New"/>
                <a:ea typeface="Courier New"/>
                <a:cs typeface="Courier New"/>
                <a:sym typeface="Courier New"/>
              </a:rPr>
              <a:t>;</a:t>
            </a:r>
            <a:r>
              <a:rPr lang="es">
                <a:solidFill>
                  <a:srgbClr val="A9B7C6"/>
                </a:solidFill>
                <a:highlight>
                  <a:srgbClr val="2B2B2B"/>
                </a:highlight>
                <a:latin typeface="Courier New"/>
                <a:ea typeface="Courier New"/>
                <a:cs typeface="Courier New"/>
                <a:sym typeface="Courier New"/>
              </a:rPr>
              <a:t>i++){</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for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j=</a:t>
            </a:r>
            <a:r>
              <a:rPr lang="es">
                <a:solidFill>
                  <a:srgbClr val="6897BB"/>
                </a:solidFill>
                <a:highlight>
                  <a:srgbClr val="2B2B2B"/>
                </a:highlight>
                <a:latin typeface="Courier New"/>
                <a:ea typeface="Courier New"/>
                <a:cs typeface="Courier New"/>
                <a:sym typeface="Courier New"/>
              </a:rPr>
              <a:t>0 </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 &lt; numeros.</a:t>
            </a:r>
            <a:r>
              <a:rPr lang="es">
                <a:solidFill>
                  <a:srgbClr val="9876AA"/>
                </a:solidFill>
                <a:highlight>
                  <a:srgbClr val="2B2B2B"/>
                </a:highlight>
                <a:latin typeface="Courier New"/>
                <a:ea typeface="Courier New"/>
                <a:cs typeface="Courier New"/>
                <a:sym typeface="Courier New"/>
              </a:rPr>
              <a:t>length</a:t>
            </a:r>
            <a:r>
              <a:rPr lang="es">
                <a:solidFill>
                  <a:srgbClr val="A9B7C6"/>
                </a:solidFill>
                <a:highlight>
                  <a:srgbClr val="2B2B2B"/>
                </a:highlight>
                <a:latin typeface="Courier New"/>
                <a:ea typeface="Courier New"/>
                <a:cs typeface="Courier New"/>
                <a:sym typeface="Courier New"/>
              </a:rPr>
              <a:t>- </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if </a:t>
            </a:r>
            <a:r>
              <a:rPr lang="es">
                <a:solidFill>
                  <a:srgbClr val="A9B7C6"/>
                </a:solidFill>
                <a:highlight>
                  <a:srgbClr val="2B2B2B"/>
                </a:highlight>
                <a:latin typeface="Courier New"/>
                <a:ea typeface="Courier New"/>
                <a:cs typeface="Courier New"/>
                <a:sym typeface="Courier New"/>
              </a:rPr>
              <a:t>(numeros[j] &gt; 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temp = numeros[j]</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numeros[j] = 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 = temp</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.println(</a:t>
            </a:r>
            <a:r>
              <a:rPr lang="es">
                <a:solidFill>
                  <a:srgbClr val="6A8759"/>
                </a:solidFill>
                <a:highlight>
                  <a:srgbClr val="2B2B2B"/>
                </a:highlight>
                <a:latin typeface="Courier New"/>
                <a:ea typeface="Courier New"/>
                <a:cs typeface="Courier New"/>
                <a:sym typeface="Courier New"/>
              </a:rPr>
              <a:t>"Arreglo ordenado"</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elemento:numeros)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.print(elemento+</a:t>
            </a:r>
            <a:r>
              <a:rPr lang="es">
                <a:solidFill>
                  <a:srgbClr val="6A8759"/>
                </a:solidFill>
                <a:highlight>
                  <a:srgbClr val="2B2B2B"/>
                </a:highlight>
                <a:latin typeface="Courier New"/>
                <a:ea typeface="Courier New"/>
                <a:cs typeface="Courier New"/>
                <a:sym typeface="Courier New"/>
              </a:rPr>
              <a:t>" |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.println(</a:t>
            </a:r>
            <a:r>
              <a:rPr lang="es">
                <a:solidFill>
                  <a:srgbClr val="6A8759"/>
                </a:solidFill>
                <a:highlight>
                  <a:srgbClr val="2B2B2B"/>
                </a:highlight>
                <a:latin typeface="Courier New"/>
                <a:ea typeface="Courier New"/>
                <a:cs typeface="Courier New"/>
                <a:sym typeface="Courier New"/>
              </a:rPr>
              <a:t>""</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private static void </a:t>
            </a:r>
            <a:r>
              <a:rPr lang="es">
                <a:solidFill>
                  <a:srgbClr val="FFC66D"/>
                </a:solidFill>
                <a:highlight>
                  <a:srgbClr val="2B2B2B"/>
                </a:highlight>
                <a:latin typeface="Courier New"/>
                <a:ea typeface="Courier New"/>
                <a:cs typeface="Courier New"/>
                <a:sym typeface="Courier New"/>
              </a:rPr>
              <a:t>ordenarArregloInsercion</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a:t>
            </a:r>
            <a:r>
              <a:rPr lang="es">
                <a:solidFill>
                  <a:srgbClr val="A9B7C6"/>
                </a:solidFill>
                <a:highlight>
                  <a:srgbClr val="2B2B2B"/>
                </a:highlight>
                <a:latin typeface="Courier New"/>
                <a:ea typeface="Courier New"/>
                <a:cs typeface="Courier New"/>
                <a:sym typeface="Courier New"/>
              </a:rPr>
              <a:t>[] 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for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i=</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i &lt; numeros.</a:t>
            </a:r>
            <a:r>
              <a:rPr lang="es">
                <a:solidFill>
                  <a:srgbClr val="9876AA"/>
                </a:solidFill>
                <a:highlight>
                  <a:srgbClr val="2B2B2B"/>
                </a:highlight>
                <a:latin typeface="Courier New"/>
                <a:ea typeface="Courier New"/>
                <a:cs typeface="Courier New"/>
                <a:sym typeface="Courier New"/>
              </a:rPr>
              <a:t>length</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i++)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aux = numeros[i]</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int </a:t>
            </a:r>
            <a:r>
              <a:rPr lang="es">
                <a:solidFill>
                  <a:srgbClr val="A9B7C6"/>
                </a:solidFill>
                <a:highlight>
                  <a:srgbClr val="2B2B2B"/>
                </a:highlight>
                <a:latin typeface="Courier New"/>
                <a:ea typeface="Courier New"/>
                <a:cs typeface="Courier New"/>
                <a:sym typeface="Courier New"/>
              </a:rPr>
              <a:t>j</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 </a:t>
            </a:r>
            <a:r>
              <a:rPr lang="es">
                <a:solidFill>
                  <a:srgbClr val="A9B7C6"/>
                </a:solidFill>
                <a:highlight>
                  <a:srgbClr val="2B2B2B"/>
                </a:highlight>
                <a:latin typeface="Courier New"/>
                <a:ea typeface="Courier New"/>
                <a:cs typeface="Courier New"/>
                <a:sym typeface="Courier New"/>
              </a:rPr>
              <a:t>(j=i-</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 &gt;= </a:t>
            </a:r>
            <a:r>
              <a:rPr lang="es">
                <a:solidFill>
                  <a:srgbClr val="6897BB"/>
                </a:solidFill>
                <a:highlight>
                  <a:srgbClr val="2B2B2B"/>
                </a:highlight>
                <a:latin typeface="Courier New"/>
                <a:ea typeface="Courier New"/>
                <a:cs typeface="Courier New"/>
                <a:sym typeface="Courier New"/>
              </a:rPr>
              <a:t>0 </a:t>
            </a:r>
            <a:r>
              <a:rPr lang="es">
                <a:solidFill>
                  <a:srgbClr val="A9B7C6"/>
                </a:solidFill>
                <a:highlight>
                  <a:srgbClr val="2B2B2B"/>
                </a:highlight>
                <a:latin typeface="Courier New"/>
                <a:ea typeface="Courier New"/>
                <a:cs typeface="Courier New"/>
                <a:sym typeface="Courier New"/>
              </a:rPr>
              <a:t>&amp;&amp; numeros[j] &gt; aux</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 = numeros[j]</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 = aux</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arreglos</a:t>
            </a:r>
            <a:endParaRPr/>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METODOS DE ORDENAMIENTO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METODOS DE ORDENAMIENTO</a:t>
            </a:r>
            <a:endParaRPr/>
          </a:p>
        </p:txBody>
      </p:sp>
      <p:sp>
        <p:nvSpPr>
          <p:cNvPr id="63" name="Shape 6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 la operación de arreglar los elementos de un determinado vector en algún orden secuencial </a:t>
            </a:r>
            <a:endParaRPr/>
          </a:p>
          <a:p>
            <a:pPr indent="0" lvl="0" marL="0">
              <a:spcBef>
                <a:spcPts val="1600"/>
              </a:spcBef>
              <a:spcAft>
                <a:spcPts val="0"/>
              </a:spcAft>
              <a:buNone/>
            </a:pPr>
            <a:r>
              <a:rPr lang="es"/>
              <a:t>de acuerdo a un criterio de ordenamiento. </a:t>
            </a:r>
            <a:endParaRPr/>
          </a:p>
          <a:p>
            <a:pPr indent="0" lvl="0" marL="0">
              <a:spcBef>
                <a:spcPts val="1600"/>
              </a:spcBef>
              <a:spcAft>
                <a:spcPts val="0"/>
              </a:spcAft>
              <a:buNone/>
            </a:pPr>
            <a:r>
              <a:rPr lang="es"/>
              <a:t>El propósito principal de un ordenamiento es el de facilitar las búsquedas</a:t>
            </a:r>
            <a:endParaRPr/>
          </a:p>
          <a:p>
            <a:pPr indent="0" lvl="0" marL="0">
              <a:spcBef>
                <a:spcPts val="1600"/>
              </a:spcBef>
              <a:spcAft>
                <a:spcPts val="1600"/>
              </a:spcAft>
              <a:buNone/>
            </a:pPr>
            <a:r>
              <a:rPr lang="es"/>
              <a:t>de los miembros del conjunto ordenado.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a:t>
            </a:r>
            <a:r>
              <a:rPr lang="es"/>
              <a:t> POR </a:t>
            </a:r>
            <a:r>
              <a:rPr lang="es"/>
              <a:t>SELECCIÓN</a:t>
            </a:r>
            <a:endParaRPr/>
          </a:p>
        </p:txBody>
      </p:sp>
      <p:sp>
        <p:nvSpPr>
          <p:cNvPr id="69" name="Shape 69"/>
          <p:cNvSpPr txBox="1"/>
          <p:nvPr>
            <p:ph idx="1" type="body"/>
          </p:nvPr>
        </p:nvSpPr>
        <p:spPr>
          <a:xfrm>
            <a:off x="311700" y="1228675"/>
            <a:ext cx="8520600" cy="3463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El procedimiento recorre el conjunto buscando el elemento de menor valor para intercambiarlo inmediatamente con el de la primera posición. De forma recursiva, se continúan buscando aquellos los siguientes elementos de menor valor para intercambiarlo con sus posiciones finales.</a:t>
            </a:r>
            <a:endParaRPr sz="1200"/>
          </a:p>
        </p:txBody>
      </p:sp>
      <p:pic>
        <p:nvPicPr>
          <p:cNvPr id="70" name="Shape 70"/>
          <p:cNvPicPr preferRelativeResize="0"/>
          <p:nvPr/>
        </p:nvPicPr>
        <p:blipFill>
          <a:blip r:embed="rId3">
            <a:alphaModFix/>
          </a:blip>
          <a:stretch>
            <a:fillRect/>
          </a:stretch>
        </p:blipFill>
        <p:spPr>
          <a:xfrm>
            <a:off x="1229525" y="3554150"/>
            <a:ext cx="6457950" cy="131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 POR SELECCIÓN</a:t>
            </a:r>
            <a:endParaRPr/>
          </a:p>
        </p:txBody>
      </p:sp>
      <p:sp>
        <p:nvSpPr>
          <p:cNvPr id="76" name="Shape 76"/>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public static void ordenar(int[] arreglo){</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for (int i = 0; i &lt; arreglo.length - 1; i++){</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int min = i;</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for (int j = i + 1; j &lt; arreglo.length; j++){</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if (arreglo[j] &lt; arreglo[min]){</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min = j;</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if (i != min){</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int aux= arreglo[i];</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arreglo[i] = arreglo[min];</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arreglo[min] = aux;</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a:t>
            </a:r>
            <a:br>
              <a:rPr lang="es" sz="1200">
                <a:solidFill>
                  <a:srgbClr val="000000"/>
                </a:solidFill>
                <a:highlight>
                  <a:srgbClr val="FFFFFF"/>
                </a:highlight>
                <a:latin typeface="Courier New"/>
                <a:ea typeface="Courier New"/>
                <a:cs typeface="Courier New"/>
                <a:sym typeface="Courier New"/>
              </a:rPr>
            </a:b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Metodo burbuja</a:t>
            </a:r>
            <a:endParaRPr/>
          </a:p>
        </p:txBody>
      </p:sp>
      <p:sp>
        <p:nvSpPr>
          <p:cNvPr id="82" name="Shape 8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La ordenación de burbuja presenta un esquema muy básico en el que se trabajan los elementos de un conjunto por pares. Cada elemento se compará así con su inmediato sucesor para ordenarse según sea mayor o menor que este. Una vez la pareja está ordenada correctamente, se toma el último número de cada tupla para volver a compararlo con el siguiente.</a:t>
            </a:r>
            <a:endParaRPr/>
          </a:p>
        </p:txBody>
      </p:sp>
      <p:pic>
        <p:nvPicPr>
          <p:cNvPr id="83" name="Shape 83"/>
          <p:cNvPicPr preferRelativeResize="0"/>
          <p:nvPr/>
        </p:nvPicPr>
        <p:blipFill rotWithShape="1">
          <a:blip r:embed="rId3">
            <a:alphaModFix/>
          </a:blip>
          <a:srcRect b="40369" l="0" r="0" t="30205"/>
          <a:stretch/>
        </p:blipFill>
        <p:spPr>
          <a:xfrm>
            <a:off x="2303563" y="3392750"/>
            <a:ext cx="4536883" cy="80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Metodo burbuja</a:t>
            </a:r>
            <a:endParaRPr/>
          </a:p>
          <a:p>
            <a:pPr indent="0" lvl="0" marL="0">
              <a:spcBef>
                <a:spcPts val="0"/>
              </a:spcBef>
              <a:spcAft>
                <a:spcPts val="0"/>
              </a:spcAft>
              <a:buNone/>
            </a:pPr>
            <a:r>
              <a:t/>
            </a:r>
            <a:endParaRPr/>
          </a:p>
        </p:txBody>
      </p:sp>
      <p:sp>
        <p:nvSpPr>
          <p:cNvPr id="89" name="Shape 89"/>
          <p:cNvSpPr txBox="1"/>
          <p:nvPr>
            <p:ph idx="1" type="body"/>
          </p:nvPr>
        </p:nvSpPr>
        <p:spPr>
          <a:xfrm>
            <a:off x="269200" y="939600"/>
            <a:ext cx="8520600" cy="3340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private static void ordenarArregloBurbuja(int[] numeros)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int temp;</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.println("arreglos sin ordenar:");</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for (int elemento:numeros)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.print(elemento+" |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.println("");</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for(int i=1;i &lt; numeros.length;i++){</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for (int j=0 ; j &lt; numeros.length- 1; j++){</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if (numeros[j] &gt; numeros[j+1]){</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temp = numeros[j];</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numeros[j] = numeros[j+1];</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numeros[j+1] = temp;</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.println("Arreglo ordenado");</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for (int elemento:numeros)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.print(elemento+" |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.println("");</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a:spcBef>
                <a:spcPts val="0"/>
              </a:spcBef>
              <a:spcAft>
                <a:spcPts val="1600"/>
              </a:spcAft>
              <a:buNone/>
            </a:pPr>
            <a:r>
              <a:t/>
            </a:r>
            <a:endParaRPr sz="12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Métodos</a:t>
            </a:r>
            <a:r>
              <a:rPr lang="es"/>
              <a:t> de </a:t>
            </a:r>
            <a:r>
              <a:rPr lang="es"/>
              <a:t>inserción</a:t>
            </a:r>
            <a:endParaRPr/>
          </a:p>
        </p:txBody>
      </p:sp>
      <p:sp>
        <p:nvSpPr>
          <p:cNvPr id="95" name="Shape 9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Este algoritmo, tan sencillo como poco eficiente, trabaja analizando de forma secuencial cada elemento para trasladarlo a su posición correcta dentro del conjunto desplazando al resto.</a:t>
            </a:r>
            <a:endParaRPr/>
          </a:p>
        </p:txBody>
      </p:sp>
      <p:pic>
        <p:nvPicPr>
          <p:cNvPr id="96" name="Shape 96"/>
          <p:cNvPicPr preferRelativeResize="0"/>
          <p:nvPr/>
        </p:nvPicPr>
        <p:blipFill rotWithShape="1">
          <a:blip r:embed="rId3">
            <a:alphaModFix/>
          </a:blip>
          <a:srcRect b="35953" l="0" r="0" t="25793"/>
          <a:stretch/>
        </p:blipFill>
        <p:spPr>
          <a:xfrm>
            <a:off x="1987838" y="2913475"/>
            <a:ext cx="5168325" cy="118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Métodos de inserción</a:t>
            </a:r>
            <a:endParaRPr/>
          </a:p>
        </p:txBody>
      </p:sp>
      <p:sp>
        <p:nvSpPr>
          <p:cNvPr id="102" name="Shape 10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private static void ordenarArregloInsercion(int[] numeros)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for (int i=1; i &lt; numeros.length; i++)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int aux = numeros[i];</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int j;</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for (j=i-1; j &gt;= 0 &amp;&amp; numeros[j] &gt; aux; j--){</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numeros[j+1] = numeros[j];</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numeros[j+1] = aux;</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