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maticSC-bold.fntdata"/><Relationship Id="rId10" Type="http://schemas.openxmlformats.org/officeDocument/2006/relationships/slide" Target="slides/slide5.xml"/><Relationship Id="rId21" Type="http://schemas.openxmlformats.org/officeDocument/2006/relationships/font" Target="fonts/AmaticSC-regular.fntdata"/><Relationship Id="rId13" Type="http://schemas.openxmlformats.org/officeDocument/2006/relationships/slide" Target="slides/slide8.xml"/><Relationship Id="rId24" Type="http://schemas.openxmlformats.org/officeDocument/2006/relationships/font" Target="fonts/SourceCodePro-bold.fntdata"/><Relationship Id="rId12" Type="http://schemas.openxmlformats.org/officeDocument/2006/relationships/slide" Target="slides/slide7.xml"/><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38850" y="41930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spcBef>
                <a:spcPts val="0"/>
              </a:spcBef>
              <a:spcAft>
                <a:spcPts val="0"/>
              </a:spcAft>
              <a:buNone/>
            </a:pPr>
            <a:r>
              <a:rPr lang="es" sz="7200">
                <a:solidFill>
                  <a:srgbClr val="000000"/>
                </a:solidFill>
              </a:rPr>
              <a:t>Estructuras de Datos</a:t>
            </a:r>
            <a:endParaRPr sz="7200">
              <a:solidFill>
                <a:srgbClr val="000000"/>
              </a:solidFill>
            </a:endParaRPr>
          </a:p>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spcBef>
                <a:spcPts val="0"/>
              </a:spcBef>
              <a:spcAft>
                <a:spcPts val="0"/>
              </a:spcAft>
              <a:buNone/>
            </a:pPr>
            <a:r>
              <a:rPr b="0" lang="es"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a:spcBef>
                <a:spcPts val="0"/>
              </a:spcBef>
              <a:spcAft>
                <a:spcPts val="0"/>
              </a:spcAft>
              <a:buNone/>
            </a:pPr>
            <a:r>
              <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sz="1800">
                <a:solidFill>
                  <a:srgbClr val="000000"/>
                </a:solidFill>
              </a:rPr>
              <a:t>Pilas, Colas y Listas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lang="es">
                <a:solidFill>
                  <a:srgbClr val="666666"/>
                </a:solidFill>
              </a:rPr>
              <a:t>Listas Doblemente </a:t>
            </a:r>
            <a:r>
              <a:rPr lang="es">
                <a:solidFill>
                  <a:srgbClr val="666666"/>
                </a:solidFill>
              </a:rPr>
              <a:t>enlazadas</a:t>
            </a:r>
            <a:endParaRPr>
              <a:solidFill>
                <a:srgbClr val="666666"/>
              </a:solidFill>
            </a:endParaRPr>
          </a:p>
          <a:p>
            <a:pPr indent="0" lvl="0" marL="0" rtl="0">
              <a:spcBef>
                <a:spcPts val="1800"/>
              </a:spcBef>
              <a:spcAft>
                <a:spcPts val="0"/>
              </a:spcAft>
              <a:buNone/>
            </a:pPr>
            <a:r>
              <a:rPr lang="es"/>
              <a:t>Es una lista doble donde el primer elemento tiene como anterior al último elemento y el último como siguiente al primero. De esta manera forman un “círculo”.</a:t>
            </a:r>
            <a:endParaRPr>
              <a:solidFill>
                <a:srgbClr val="666666"/>
              </a:solidFill>
            </a:endParaRPr>
          </a:p>
          <a:p>
            <a:pPr indent="0" lvl="0" marL="0" rtl="0">
              <a:spcBef>
                <a:spcPts val="1800"/>
              </a:spcBef>
              <a:spcAft>
                <a:spcPts val="0"/>
              </a:spcAft>
              <a:buNone/>
            </a:pPr>
            <a:r>
              <a:t/>
            </a:r>
            <a:endParaRPr>
              <a:solidFill>
                <a:srgbClr val="666666"/>
              </a:solidFill>
            </a:endParaRPr>
          </a:p>
          <a:p>
            <a:pPr indent="0" lvl="0" marL="0" rtl="0" algn="just">
              <a:spcBef>
                <a:spcPts val="400"/>
              </a:spcBef>
              <a:spcAft>
                <a:spcPts val="0"/>
              </a:spcAft>
              <a:buNone/>
            </a:pPr>
            <a:r>
              <a:t/>
            </a:r>
            <a:endParaRPr>
              <a:solidFill>
                <a:srgbClr val="666666"/>
              </a:solidFill>
            </a:endParaRPr>
          </a:p>
          <a:p>
            <a:pPr indent="0" lvl="0" marL="0" rtl="0">
              <a:spcBef>
                <a:spcPts val="0"/>
              </a:spcBef>
              <a:spcAft>
                <a:spcPts val="0"/>
              </a:spcAft>
              <a:buNone/>
            </a:pPr>
            <a:r>
              <a:t/>
            </a:r>
            <a:endParaRPr b="1" sz="1100">
              <a:solidFill>
                <a:srgbClr val="666666"/>
              </a:solidFill>
            </a:endParaRPr>
          </a:p>
          <a:p>
            <a:pPr indent="0" lvl="0" marL="0" rtl="0">
              <a:spcBef>
                <a:spcPts val="0"/>
              </a:spcBef>
              <a:spcAft>
                <a:spcPts val="0"/>
              </a:spcAft>
              <a:buNone/>
            </a:pPr>
            <a:r>
              <a:t/>
            </a:r>
            <a:endParaRPr>
              <a:solidFill>
                <a:srgbClr val="666666"/>
              </a:solidFill>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116" name="Shape 1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pic>
        <p:nvPicPr>
          <p:cNvPr id="117" name="Shape 117"/>
          <p:cNvPicPr preferRelativeResize="0"/>
          <p:nvPr/>
        </p:nvPicPr>
        <p:blipFill>
          <a:blip r:embed="rId3">
            <a:alphaModFix/>
          </a:blip>
          <a:stretch>
            <a:fillRect/>
          </a:stretch>
        </p:blipFill>
        <p:spPr>
          <a:xfrm>
            <a:off x="1694550" y="3008200"/>
            <a:ext cx="5076825" cy="190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Pilas</a:t>
            </a:r>
            <a:endParaRPr/>
          </a:p>
        </p:txBody>
      </p:sp>
      <p:sp>
        <p:nvSpPr>
          <p:cNvPr id="123" name="Shape 1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Una pila puede imaginarse como un conjunto de platos colocados uno sobre otro, en donde al colocar elementos dentro de él, sólo podemos sacar los últimos colocados. </a:t>
            </a:r>
            <a:endParaRPr/>
          </a:p>
          <a:p>
            <a:pPr indent="0" lvl="0" marL="0">
              <a:spcBef>
                <a:spcPts val="1600"/>
              </a:spcBef>
              <a:spcAft>
                <a:spcPts val="0"/>
              </a:spcAft>
              <a:buNone/>
            </a:pPr>
            <a:r>
              <a:rPr lang="es"/>
              <a:t>Este tipo de estructuras de datos se denominan LIFO (Last In First Out). De esta forma los últimos elementos en ser extraídos serán los que estén ubicados en la parte superior de la estrucutra.</a:t>
            </a:r>
            <a:endParaRPr/>
          </a:p>
          <a:p>
            <a:pPr indent="0" lvl="0" marL="0">
              <a:spcBef>
                <a:spcPts val="1600"/>
              </a:spcBef>
              <a:spcAft>
                <a:spcPts val="0"/>
              </a:spcAft>
              <a:buNone/>
            </a:pPr>
            <a:r>
              <a:rPr lang="es"/>
              <a:t>				</a:t>
            </a:r>
            <a:endParaRPr/>
          </a:p>
          <a:p>
            <a:pPr indent="0" lvl="0" marL="0">
              <a:spcBef>
                <a:spcPts val="1600"/>
              </a:spcBef>
              <a:spcAft>
                <a:spcPts val="0"/>
              </a:spcAft>
              <a:buNone/>
            </a:pPr>
            <a:r>
              <a:rPr lang="es"/>
              <a:t>			</a:t>
            </a:r>
            <a:endParaRPr/>
          </a:p>
          <a:p>
            <a:pPr indent="0" lvl="0" marL="0" rtl="0">
              <a:spcBef>
                <a:spcPts val="1600"/>
              </a:spcBef>
              <a:spcAft>
                <a:spcPts val="1600"/>
              </a:spcAft>
              <a:buNone/>
            </a:pPr>
            <a:r>
              <a:rPr lang="e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Pilas</a:t>
            </a:r>
            <a:endParaRPr/>
          </a:p>
        </p:txBody>
      </p:sp>
      <p:sp>
        <p:nvSpPr>
          <p:cNvPr id="129" name="Shape 129"/>
          <p:cNvSpPr txBox="1"/>
          <p:nvPr>
            <p:ph idx="1" type="body"/>
          </p:nvPr>
        </p:nvSpPr>
        <p:spPr>
          <a:xfrm>
            <a:off x="369400" y="1033900"/>
            <a:ext cx="5336700" cy="229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Las operaciones básicas de las pilas son dos:</a:t>
            </a:r>
            <a:endParaRPr/>
          </a:p>
          <a:p>
            <a:pPr indent="0" lvl="0" marL="0">
              <a:spcBef>
                <a:spcPts val="1600"/>
              </a:spcBef>
              <a:spcAft>
                <a:spcPts val="0"/>
              </a:spcAft>
              <a:buNone/>
            </a:pPr>
            <a:r>
              <a:rPr lang="es"/>
              <a:t>● APILAR (PUSH, colocar un elemento al principio)</a:t>
            </a:r>
            <a:endParaRPr/>
          </a:p>
          <a:p>
            <a:pPr indent="0" lvl="0" marL="0">
              <a:spcBef>
                <a:spcPts val="1600"/>
              </a:spcBef>
              <a:spcAft>
                <a:spcPts val="1600"/>
              </a:spcAft>
              <a:buNone/>
            </a:pPr>
            <a:r>
              <a:rPr lang="es"/>
              <a:t>● DESAPILAR (POP, obtener el último elemento colocado)</a:t>
            </a:r>
            <a:endParaRPr/>
          </a:p>
        </p:txBody>
      </p:sp>
      <p:pic>
        <p:nvPicPr>
          <p:cNvPr id="130" name="Shape 130"/>
          <p:cNvPicPr preferRelativeResize="0"/>
          <p:nvPr/>
        </p:nvPicPr>
        <p:blipFill>
          <a:blip r:embed="rId3">
            <a:alphaModFix/>
          </a:blip>
          <a:stretch>
            <a:fillRect/>
          </a:stretch>
        </p:blipFill>
        <p:spPr>
          <a:xfrm>
            <a:off x="5793825" y="1033900"/>
            <a:ext cx="3038475"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COLAS</a:t>
            </a:r>
            <a:endParaRPr/>
          </a:p>
        </p:txBody>
      </p:sp>
      <p:sp>
        <p:nvSpPr>
          <p:cNvPr id="136" name="Shape 1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200"/>
              <a:t>Esta estructura de datos se caracterizada por ser una secuencia de elementos en la que la operación de inserción:</a:t>
            </a:r>
            <a:endParaRPr sz="1200"/>
          </a:p>
          <a:p>
            <a:pPr indent="-228600" lvl="0" marL="457200" rtl="0">
              <a:spcBef>
                <a:spcPts val="1600"/>
              </a:spcBef>
              <a:spcAft>
                <a:spcPts val="0"/>
              </a:spcAft>
              <a:buClr>
                <a:srgbClr val="000000"/>
              </a:buClr>
              <a:buSzPts val="1100"/>
              <a:buFont typeface="Arial"/>
              <a:buNone/>
            </a:pPr>
            <a:r>
              <a:rPr lang="es" sz="1200"/>
              <a:t>ENCOLAR (PUSH, agregar) se realiza por un extremo y,</a:t>
            </a:r>
            <a:endParaRPr sz="1200"/>
          </a:p>
          <a:p>
            <a:pPr indent="-228600" lvl="0" marL="457200" rtl="0">
              <a:spcBef>
                <a:spcPts val="0"/>
              </a:spcBef>
              <a:spcAft>
                <a:spcPts val="0"/>
              </a:spcAft>
              <a:buClr>
                <a:srgbClr val="000000"/>
              </a:buClr>
              <a:buSzPts val="1100"/>
              <a:buFont typeface="Arial"/>
              <a:buNone/>
            </a:pPr>
            <a:r>
              <a:rPr lang="es" sz="1200"/>
              <a:t>DESENCOLAR (POP, extraer) por el otro.</a:t>
            </a:r>
            <a:endParaRPr sz="1200"/>
          </a:p>
          <a:p>
            <a:pPr indent="-228600" lvl="0" marL="457200" rtl="0">
              <a:spcBef>
                <a:spcPts val="0"/>
              </a:spcBef>
              <a:spcAft>
                <a:spcPts val="0"/>
              </a:spcAft>
              <a:buClr>
                <a:srgbClr val="000000"/>
              </a:buClr>
              <a:buSzPts val="1100"/>
              <a:buFont typeface="Arial"/>
              <a:buNone/>
            </a:pPr>
            <a:r>
              <a:rPr lang="es" sz="1200"/>
              <a:t>							</a:t>
            </a:r>
            <a:endParaRPr sz="1200"/>
          </a:p>
          <a:p>
            <a:pPr indent="0" lvl="0" marL="0" rtl="0">
              <a:spcBef>
                <a:spcPts val="0"/>
              </a:spcBef>
              <a:spcAft>
                <a:spcPts val="0"/>
              </a:spcAft>
              <a:buNone/>
            </a:pPr>
            <a:r>
              <a:rPr lang="es" sz="1200"/>
              <a:t>También se le llama estructura FIFO (First In First Out), debido a que el primer elemento en entrar será también el primero en salir.</a:t>
            </a:r>
            <a:endParaRPr sz="1200"/>
          </a:p>
          <a:p>
            <a:pPr indent="-228600" lvl="0" marL="457200" rtl="0">
              <a:spcBef>
                <a:spcPts val="0"/>
              </a:spcBef>
              <a:spcAft>
                <a:spcPts val="0"/>
              </a:spcAft>
              <a:buClr>
                <a:srgbClr val="000000"/>
              </a:buClr>
              <a:buSzPts val="1100"/>
              <a:buFont typeface="Arial"/>
              <a:buNone/>
            </a:pPr>
            <a:r>
              <a:rPr lang="es" sz="1200"/>
              <a:t>						</a:t>
            </a:r>
            <a:endParaRPr sz="1200"/>
          </a:p>
          <a:p>
            <a:pPr indent="0" lvl="0" marL="0" rtl="0">
              <a:spcBef>
                <a:spcPts val="0"/>
              </a:spcBef>
              <a:spcAft>
                <a:spcPts val="0"/>
              </a:spcAft>
              <a:buNone/>
            </a:pPr>
            <a:r>
              <a:rPr lang="es" sz="1200"/>
              <a:t>					 				</a:t>
            </a:r>
            <a:endParaRPr sz="1200"/>
          </a:p>
          <a:p>
            <a:pPr indent="0" lvl="0" marL="0">
              <a:spcBef>
                <a:spcPts val="0"/>
              </a:spcBef>
              <a:spcAft>
                <a:spcPts val="0"/>
              </a:spcAft>
              <a:buNone/>
            </a:pPr>
            <a:r>
              <a:rPr lang="es" sz="1200"/>
              <a:t>			</a:t>
            </a:r>
            <a:endParaRPr sz="1200"/>
          </a:p>
          <a:p>
            <a:pPr indent="0" lvl="0" marL="0">
              <a:spcBef>
                <a:spcPts val="1600"/>
              </a:spcBef>
              <a:spcAft>
                <a:spcPts val="0"/>
              </a:spcAft>
              <a:buNone/>
            </a:pPr>
            <a:r>
              <a:rPr lang="es" sz="1200"/>
              <a:t>		</a:t>
            </a:r>
            <a:endParaRPr sz="1200"/>
          </a:p>
          <a:p>
            <a:pPr indent="0" lvl="0" marL="0" rtl="0">
              <a:spcBef>
                <a:spcPts val="1600"/>
              </a:spcBef>
              <a:spcAft>
                <a:spcPts val="0"/>
              </a:spcAft>
              <a:buNone/>
            </a:pPr>
            <a:r>
              <a:t/>
            </a:r>
            <a:endParaRPr sz="1200"/>
          </a:p>
          <a:p>
            <a:pPr indent="0" lvl="0" marL="0" rtl="0" algn="just">
              <a:spcBef>
                <a:spcPts val="1600"/>
              </a:spcBef>
              <a:spcAft>
                <a:spcPts val="0"/>
              </a:spcAft>
              <a:buNone/>
            </a:pPr>
            <a:r>
              <a:t/>
            </a:r>
            <a:endParaRPr b="1" sz="10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COLAS</a:t>
            </a:r>
            <a:endParaRPr/>
          </a:p>
        </p:txBody>
      </p:sp>
      <p:sp>
        <p:nvSpPr>
          <p:cNvPr id="142" name="Shape 1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p>
          <a:p>
            <a:pPr indent="-228600" lvl="0" marL="457200" rtl="0">
              <a:spcBef>
                <a:spcPts val="0"/>
              </a:spcBef>
              <a:spcAft>
                <a:spcPts val="0"/>
              </a:spcAft>
              <a:buClr>
                <a:srgbClr val="000000"/>
              </a:buClr>
              <a:buSzPts val="1100"/>
              <a:buFont typeface="Arial"/>
              <a:buNone/>
            </a:pPr>
            <a:r>
              <a:rPr lang="es" sz="1200"/>
              <a:t>						</a:t>
            </a:r>
            <a:endParaRPr sz="1200"/>
          </a:p>
          <a:p>
            <a:pPr indent="0" lvl="0" marL="0" rtl="0">
              <a:spcBef>
                <a:spcPts val="0"/>
              </a:spcBef>
              <a:spcAft>
                <a:spcPts val="0"/>
              </a:spcAft>
              <a:buNone/>
            </a:pPr>
            <a:r>
              <a:rPr lang="es" sz="1200"/>
              <a:t>					 				</a:t>
            </a:r>
            <a:endParaRPr sz="1200"/>
          </a:p>
          <a:p>
            <a:pPr indent="0" lvl="0" marL="0" rtl="0">
              <a:spcBef>
                <a:spcPts val="0"/>
              </a:spcBef>
              <a:spcAft>
                <a:spcPts val="0"/>
              </a:spcAft>
              <a:buNone/>
            </a:pPr>
            <a:r>
              <a:rPr lang="es" sz="1200"/>
              <a:t>			</a:t>
            </a:r>
            <a:endParaRPr sz="1200"/>
          </a:p>
          <a:p>
            <a:pPr indent="0" lvl="0" marL="0" rtl="0">
              <a:spcBef>
                <a:spcPts val="1600"/>
              </a:spcBef>
              <a:spcAft>
                <a:spcPts val="0"/>
              </a:spcAft>
              <a:buNone/>
            </a:pPr>
            <a:r>
              <a:rPr lang="es" sz="1200"/>
              <a:t>		</a:t>
            </a:r>
            <a:endParaRPr sz="1200"/>
          </a:p>
          <a:p>
            <a:pPr indent="0" lvl="0" marL="0" rtl="0">
              <a:spcBef>
                <a:spcPts val="1600"/>
              </a:spcBef>
              <a:spcAft>
                <a:spcPts val="0"/>
              </a:spcAft>
              <a:buNone/>
            </a:pPr>
            <a:r>
              <a:t/>
            </a:r>
            <a:endParaRPr sz="1200"/>
          </a:p>
          <a:p>
            <a:pPr indent="0" lvl="0" marL="0" rtl="0" algn="just">
              <a:spcBef>
                <a:spcPts val="1600"/>
              </a:spcBef>
              <a:spcAft>
                <a:spcPts val="0"/>
              </a:spcAft>
              <a:buNone/>
            </a:pPr>
            <a:r>
              <a:t/>
            </a:r>
            <a:endParaRPr b="1" sz="10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2476500" y="1309688"/>
            <a:ext cx="4191000" cy="252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Preguntas?</a:t>
            </a:r>
            <a:endParaRPr/>
          </a:p>
        </p:txBody>
      </p:sp>
      <p:sp>
        <p:nvSpPr>
          <p:cNvPr id="149" name="Shape 14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p>
          <a:p>
            <a:pPr indent="-228600" lvl="0" marL="457200" rtl="0">
              <a:spcBef>
                <a:spcPts val="0"/>
              </a:spcBef>
              <a:spcAft>
                <a:spcPts val="0"/>
              </a:spcAft>
              <a:buClr>
                <a:srgbClr val="000000"/>
              </a:buClr>
              <a:buSzPts val="1100"/>
              <a:buFont typeface="Arial"/>
              <a:buNone/>
            </a:pPr>
            <a:r>
              <a:rPr lang="es" sz="1200"/>
              <a:t>						</a:t>
            </a:r>
            <a:endParaRPr sz="1200"/>
          </a:p>
          <a:p>
            <a:pPr indent="0" lvl="0" marL="0" rtl="0">
              <a:spcBef>
                <a:spcPts val="0"/>
              </a:spcBef>
              <a:spcAft>
                <a:spcPts val="0"/>
              </a:spcAft>
              <a:buNone/>
            </a:pPr>
            <a:r>
              <a:rPr lang="es" sz="1200"/>
              <a:t>					 				</a:t>
            </a:r>
            <a:endParaRPr sz="1200"/>
          </a:p>
          <a:p>
            <a:pPr indent="0" lvl="0" marL="0" rtl="0">
              <a:spcBef>
                <a:spcPts val="0"/>
              </a:spcBef>
              <a:spcAft>
                <a:spcPts val="0"/>
              </a:spcAft>
              <a:buNone/>
            </a:pPr>
            <a:r>
              <a:rPr lang="es" sz="1200"/>
              <a:t>			</a:t>
            </a:r>
            <a:endParaRPr sz="1200"/>
          </a:p>
          <a:p>
            <a:pPr indent="0" lvl="0" marL="0" rtl="0">
              <a:spcBef>
                <a:spcPts val="1600"/>
              </a:spcBef>
              <a:spcAft>
                <a:spcPts val="0"/>
              </a:spcAft>
              <a:buNone/>
            </a:pPr>
            <a:r>
              <a:rPr lang="es" sz="1200"/>
              <a:t>		</a:t>
            </a:r>
            <a:endParaRPr sz="1200"/>
          </a:p>
          <a:p>
            <a:pPr indent="0" lvl="0" marL="0" rtl="0">
              <a:spcBef>
                <a:spcPts val="1600"/>
              </a:spcBef>
              <a:spcAft>
                <a:spcPts val="0"/>
              </a:spcAft>
              <a:buNone/>
            </a:pPr>
            <a:r>
              <a:t/>
            </a:r>
            <a:endParaRPr sz="1200"/>
          </a:p>
          <a:p>
            <a:pPr indent="0" lvl="0" marL="0" rtl="0" algn="just">
              <a:spcBef>
                <a:spcPts val="1600"/>
              </a:spcBef>
              <a:spcAft>
                <a:spcPts val="0"/>
              </a:spcAft>
              <a:buNone/>
            </a:pPr>
            <a:r>
              <a:t/>
            </a:r>
            <a:endParaRPr b="1" sz="10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150" name="Shape 150"/>
          <p:cNvPicPr preferRelativeResize="0"/>
          <p:nvPr/>
        </p:nvPicPr>
        <p:blipFill>
          <a:blip r:embed="rId3">
            <a:alphaModFix/>
          </a:blip>
          <a:stretch>
            <a:fillRect/>
          </a:stretch>
        </p:blipFill>
        <p:spPr>
          <a:xfrm>
            <a:off x="2272375" y="1228675"/>
            <a:ext cx="4227325" cy="317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Listas</a:t>
            </a:r>
            <a:endParaRPr/>
          </a:p>
        </p:txBody>
      </p:sp>
      <p:sp>
        <p:nvSpPr>
          <p:cNvPr id="63" name="Shape 6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a:t>
            </a:r>
            <a:r>
              <a:rPr lang="es"/>
              <a:t>s una secuencia de datos. Los datos se llaman elementos del array y se numeran consecutivamente 0, 1, 2, 3, etc. </a:t>
            </a:r>
            <a:endParaRPr/>
          </a:p>
          <a:p>
            <a:pPr indent="0" lvl="0" marL="0" rtl="0" algn="l">
              <a:spcBef>
                <a:spcPts val="1600"/>
              </a:spcBef>
              <a:spcAft>
                <a:spcPts val="0"/>
              </a:spcAft>
              <a:buNone/>
            </a:pPr>
            <a:r>
              <a:rPr lang="es"/>
              <a:t>En una lista los datos deben ser del mismo tipo. Es zero-based, es decir que el primer elemento siempre tendrá asignado el número de orden 0.</a:t>
            </a:r>
            <a:endParaRPr/>
          </a:p>
          <a:p>
            <a:pPr indent="0" lvl="0" marL="0" rtl="0" algn="l">
              <a:spcBef>
                <a:spcPts val="1600"/>
              </a:spcBef>
              <a:spcAft>
                <a:spcPts val="0"/>
              </a:spcAft>
              <a:buNone/>
            </a:pPr>
            <a:r>
              <a:rPr lang="es"/>
              <a:t>El tipo de elementos almacenados en la lista puede ser cualquier tipo de dato. Normalmente la lista se utiliza para almacenar tipos de datos, tales como cadenas de texto, números enteros o decimales.</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a:t>
            </a:r>
            <a:endParaRPr/>
          </a:p>
          <a:p>
            <a:pPr indent="0" lvl="0" mar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sp>
        <p:nvSpPr>
          <p:cNvPr id="69" name="Shape 6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lista puede contener por ejemplo:</a:t>
            </a:r>
            <a:endParaRPr/>
          </a:p>
          <a:p>
            <a:pPr indent="-342900" lvl="0" marL="457200" rtl="0" algn="l">
              <a:spcBef>
                <a:spcPts val="1600"/>
              </a:spcBef>
              <a:spcAft>
                <a:spcPts val="0"/>
              </a:spcAft>
              <a:buSzPts val="1800"/>
              <a:buChar char="●"/>
            </a:pPr>
            <a:r>
              <a:rPr lang="es"/>
              <a:t>La edad de los alumnos de una clase</a:t>
            </a:r>
            <a:endParaRPr/>
          </a:p>
          <a:p>
            <a:pPr indent="-342900" lvl="0" marL="457200" rtl="0" algn="l">
              <a:spcBef>
                <a:spcPts val="0"/>
              </a:spcBef>
              <a:spcAft>
                <a:spcPts val="0"/>
              </a:spcAft>
              <a:buSzPts val="1800"/>
              <a:buChar char="●"/>
            </a:pPr>
            <a:r>
              <a:rPr lang="es"/>
              <a:t>Las temperaturas de cada día de un mes en una ciudad determinada</a:t>
            </a:r>
            <a:endParaRPr/>
          </a:p>
          <a:p>
            <a:pPr indent="0" lvl="0" marL="0" rtl="0" algn="l">
              <a:spcBef>
                <a:spcPts val="1600"/>
              </a:spcBef>
              <a:spcAft>
                <a:spcPts val="0"/>
              </a:spcAft>
              <a:buNone/>
            </a:pPr>
            <a:r>
              <a:rPr lang="es"/>
              <a:t>Cada ítem de una lista se denomina elemento. Una lista tiene definido una longitud, que indica la cantidad de elementos que contiene la misma.	Los elementos de una lista se enumeran consecutivamente 0, 1, 2, 3, 4, 5, etc. Estos números se denominan valores índices o subíndice de la lista.</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a:t>
            </a:r>
            <a:endParaRPr/>
          </a:p>
          <a:p>
            <a:pPr indent="0" lvl="0" marL="0" rtl="0" algn="ctr">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Los índices o subíndices de una lista son números que sirven para identificar unívocamente la posición de cada elemento dentro de la lista. </a:t>
            </a:r>
            <a:endParaRPr/>
          </a:p>
          <a:p>
            <a:pPr indent="0" lvl="0" marL="0" rtl="0">
              <a:spcBef>
                <a:spcPts val="1600"/>
              </a:spcBef>
              <a:spcAft>
                <a:spcPts val="0"/>
              </a:spcAft>
              <a:buNone/>
            </a:pPr>
            <a:r>
              <a:rPr lang="es"/>
              <a:t>Si uno quiere acceder a un elemento determinado de la lista, conociendo su posición, es decir su índice, se puede obtener el elemento deseado fácilmente.</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75" name="Shape 7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lang="es">
                <a:solidFill>
                  <a:srgbClr val="666666"/>
                </a:solidFill>
              </a:rPr>
              <a:t>Listas enlazadas</a:t>
            </a:r>
            <a:endParaRPr>
              <a:solidFill>
                <a:srgbClr val="666666"/>
              </a:solidFill>
            </a:endParaRPr>
          </a:p>
          <a:p>
            <a:pPr indent="0" lvl="0" marL="0" rtl="0" algn="just">
              <a:spcBef>
                <a:spcPts val="400"/>
              </a:spcBef>
              <a:spcAft>
                <a:spcPts val="0"/>
              </a:spcAft>
              <a:buNone/>
            </a:pPr>
            <a:r>
              <a:rPr lang="es">
                <a:solidFill>
                  <a:srgbClr val="666666"/>
                </a:solidFill>
              </a:rPr>
              <a:t>Una </a:t>
            </a:r>
            <a:r>
              <a:rPr i="1" lang="es">
                <a:solidFill>
                  <a:srgbClr val="666666"/>
                </a:solidFill>
              </a:rPr>
              <a:t>lista enlazada</a:t>
            </a:r>
            <a:r>
              <a:rPr lang="es">
                <a:solidFill>
                  <a:srgbClr val="666666"/>
                </a:solidFill>
              </a:rPr>
              <a:t> es una serie de </a:t>
            </a:r>
            <a:r>
              <a:rPr i="1" lang="es">
                <a:solidFill>
                  <a:srgbClr val="666666"/>
                </a:solidFill>
              </a:rPr>
              <a:t>nodos</a:t>
            </a:r>
            <a:r>
              <a:rPr lang="es">
                <a:solidFill>
                  <a:srgbClr val="666666"/>
                </a:solidFill>
              </a:rPr>
              <a:t>, conectados entre sí a través de una referencia, en donde se almacena la información de los elementos de la lista. L</a:t>
            </a:r>
            <a:r>
              <a:rPr lang="es">
                <a:solidFill>
                  <a:srgbClr val="666666"/>
                </a:solidFill>
              </a:rPr>
              <a:t>os nodos de una lista enlazada se componen de dos partes principales:</a:t>
            </a:r>
            <a:endParaRPr>
              <a:solidFill>
                <a:srgbClr val="666666"/>
              </a:solidFill>
            </a:endParaRPr>
          </a:p>
          <a:p>
            <a:pPr indent="0" lvl="0" marL="0" rtl="0">
              <a:spcBef>
                <a:spcPts val="0"/>
              </a:spcBef>
              <a:spcAft>
                <a:spcPts val="0"/>
              </a:spcAft>
              <a:buNone/>
            </a:pPr>
            <a:r>
              <a:t/>
            </a:r>
            <a:endParaRPr b="1" sz="1100">
              <a:solidFill>
                <a:srgbClr val="666666"/>
              </a:solidFill>
            </a:endParaRPr>
          </a:p>
          <a:p>
            <a:pPr indent="0" lvl="0" marL="0" rtl="0">
              <a:spcBef>
                <a:spcPts val="0"/>
              </a:spcBef>
              <a:spcAft>
                <a:spcPts val="0"/>
              </a:spcAft>
              <a:buNone/>
            </a:pPr>
            <a:r>
              <a:t/>
            </a:r>
            <a:endParaRPr>
              <a:solidFill>
                <a:srgbClr val="666666"/>
              </a:solidFill>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81" name="Shape 8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pic>
        <p:nvPicPr>
          <p:cNvPr id="82" name="Shape 82"/>
          <p:cNvPicPr preferRelativeResize="0"/>
          <p:nvPr/>
        </p:nvPicPr>
        <p:blipFill>
          <a:blip r:embed="rId3">
            <a:alphaModFix/>
          </a:blip>
          <a:stretch>
            <a:fillRect/>
          </a:stretch>
        </p:blipFill>
        <p:spPr>
          <a:xfrm>
            <a:off x="3581400" y="3335725"/>
            <a:ext cx="1981200" cy="8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lang="es">
                <a:solidFill>
                  <a:srgbClr val="666666"/>
                </a:solidFill>
              </a:rPr>
              <a:t>Listas enlazadas</a:t>
            </a:r>
            <a:endParaRPr>
              <a:solidFill>
                <a:srgbClr val="666666"/>
              </a:solidFill>
            </a:endParaRPr>
          </a:p>
          <a:p>
            <a:pPr indent="0" lvl="0" marL="0" rtl="0" algn="just">
              <a:spcBef>
                <a:spcPts val="400"/>
              </a:spcBef>
              <a:spcAft>
                <a:spcPts val="0"/>
              </a:spcAft>
              <a:buNone/>
            </a:pPr>
            <a:r>
              <a:t/>
            </a:r>
            <a:endParaRPr>
              <a:solidFill>
                <a:srgbClr val="666666"/>
              </a:solidFill>
            </a:endParaRPr>
          </a:p>
          <a:p>
            <a:pPr indent="0" lvl="0" marL="0" rtl="0">
              <a:spcBef>
                <a:spcPts val="0"/>
              </a:spcBef>
              <a:spcAft>
                <a:spcPts val="0"/>
              </a:spcAft>
              <a:buNone/>
            </a:pPr>
            <a:r>
              <a:t/>
            </a:r>
            <a:endParaRPr b="1" sz="1100">
              <a:solidFill>
                <a:srgbClr val="666666"/>
              </a:solidFill>
            </a:endParaRPr>
          </a:p>
          <a:p>
            <a:pPr indent="0" lvl="0" marL="0" rtl="0">
              <a:spcBef>
                <a:spcPts val="0"/>
              </a:spcBef>
              <a:spcAft>
                <a:spcPts val="0"/>
              </a:spcAft>
              <a:buNone/>
            </a:pPr>
            <a:r>
              <a:t/>
            </a:r>
            <a:endParaRPr>
              <a:solidFill>
                <a:srgbClr val="666666"/>
              </a:solidFill>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88" name="Shape 8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pic>
        <p:nvPicPr>
          <p:cNvPr id="89" name="Shape 89"/>
          <p:cNvPicPr preferRelativeResize="0"/>
          <p:nvPr/>
        </p:nvPicPr>
        <p:blipFill>
          <a:blip r:embed="rId3">
            <a:alphaModFix/>
          </a:blip>
          <a:stretch>
            <a:fillRect/>
          </a:stretch>
        </p:blipFill>
        <p:spPr>
          <a:xfrm>
            <a:off x="2181225" y="1981200"/>
            <a:ext cx="4781550" cy="11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lang="es">
                <a:solidFill>
                  <a:srgbClr val="666666"/>
                </a:solidFill>
              </a:rPr>
              <a:t>Inserción</a:t>
            </a:r>
            <a:r>
              <a:rPr lang="es">
                <a:solidFill>
                  <a:srgbClr val="666666"/>
                </a:solidFill>
              </a:rPr>
              <a:t> en una lista</a:t>
            </a:r>
            <a:endParaRPr>
              <a:solidFill>
                <a:srgbClr val="666666"/>
              </a:solidFill>
            </a:endParaRPr>
          </a:p>
          <a:p>
            <a:pPr indent="0" lvl="0" marL="0" rtl="0" algn="just">
              <a:spcBef>
                <a:spcPts val="400"/>
              </a:spcBef>
              <a:spcAft>
                <a:spcPts val="0"/>
              </a:spcAft>
              <a:buNone/>
            </a:pPr>
            <a:r>
              <a:t/>
            </a:r>
            <a:endParaRPr>
              <a:solidFill>
                <a:srgbClr val="666666"/>
              </a:solidFill>
            </a:endParaRPr>
          </a:p>
          <a:p>
            <a:pPr indent="0" lvl="0" marL="0" rtl="0">
              <a:spcBef>
                <a:spcPts val="0"/>
              </a:spcBef>
              <a:spcAft>
                <a:spcPts val="0"/>
              </a:spcAft>
              <a:buNone/>
            </a:pPr>
            <a:r>
              <a:t/>
            </a:r>
            <a:endParaRPr b="1" sz="1100">
              <a:solidFill>
                <a:srgbClr val="666666"/>
              </a:solidFill>
            </a:endParaRPr>
          </a:p>
          <a:p>
            <a:pPr indent="0" lvl="0" marL="0" rtl="0">
              <a:spcBef>
                <a:spcPts val="0"/>
              </a:spcBef>
              <a:spcAft>
                <a:spcPts val="0"/>
              </a:spcAft>
              <a:buNone/>
            </a:pPr>
            <a:r>
              <a:t/>
            </a:r>
            <a:endParaRPr>
              <a:solidFill>
                <a:srgbClr val="666666"/>
              </a:solidFill>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95" name="Shape 9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pic>
        <p:nvPicPr>
          <p:cNvPr id="96" name="Shape 96"/>
          <p:cNvPicPr preferRelativeResize="0"/>
          <p:nvPr/>
        </p:nvPicPr>
        <p:blipFill>
          <a:blip r:embed="rId3">
            <a:alphaModFix/>
          </a:blip>
          <a:stretch>
            <a:fillRect/>
          </a:stretch>
        </p:blipFill>
        <p:spPr>
          <a:xfrm>
            <a:off x="1577575" y="1983325"/>
            <a:ext cx="476250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lang="es">
                <a:solidFill>
                  <a:srgbClr val="666666"/>
                </a:solidFill>
              </a:rPr>
              <a:t>Listas dobles:</a:t>
            </a:r>
            <a:endParaRPr>
              <a:solidFill>
                <a:srgbClr val="666666"/>
              </a:solidFill>
            </a:endParaRPr>
          </a:p>
          <a:p>
            <a:pPr indent="0" lvl="0" marL="0" rtl="0">
              <a:spcBef>
                <a:spcPts val="1800"/>
              </a:spcBef>
              <a:spcAft>
                <a:spcPts val="0"/>
              </a:spcAft>
              <a:buNone/>
            </a:pPr>
            <a:r>
              <a:rPr lang="es">
                <a:solidFill>
                  <a:srgbClr val="666666"/>
                </a:solidFill>
              </a:rPr>
              <a:t>El nodo en este caso </a:t>
            </a:r>
            <a:r>
              <a:rPr lang="es">
                <a:solidFill>
                  <a:srgbClr val="666666"/>
                </a:solidFill>
              </a:rPr>
              <a:t>está</a:t>
            </a:r>
            <a:r>
              <a:rPr lang="es">
                <a:solidFill>
                  <a:srgbClr val="666666"/>
                </a:solidFill>
              </a:rPr>
              <a:t> compuesto de dos punteros, uno hacia el elemento siguiente y uno hacia el elemento anterior.</a:t>
            </a:r>
            <a:endParaRPr>
              <a:solidFill>
                <a:srgbClr val="666666"/>
              </a:solidFill>
            </a:endParaRPr>
          </a:p>
          <a:p>
            <a:pPr indent="0" lvl="0" marL="0" rtl="0" algn="just">
              <a:spcBef>
                <a:spcPts val="400"/>
              </a:spcBef>
              <a:spcAft>
                <a:spcPts val="0"/>
              </a:spcAft>
              <a:buNone/>
            </a:pPr>
            <a:r>
              <a:t/>
            </a:r>
            <a:endParaRPr>
              <a:solidFill>
                <a:srgbClr val="666666"/>
              </a:solidFill>
            </a:endParaRPr>
          </a:p>
          <a:p>
            <a:pPr indent="0" lvl="0" marL="0" rtl="0">
              <a:spcBef>
                <a:spcPts val="0"/>
              </a:spcBef>
              <a:spcAft>
                <a:spcPts val="0"/>
              </a:spcAft>
              <a:buNone/>
            </a:pPr>
            <a:r>
              <a:t/>
            </a:r>
            <a:endParaRPr b="1" sz="1100">
              <a:solidFill>
                <a:srgbClr val="666666"/>
              </a:solidFill>
            </a:endParaRPr>
          </a:p>
          <a:p>
            <a:pPr indent="0" lvl="0" marL="0" rtl="0">
              <a:spcBef>
                <a:spcPts val="0"/>
              </a:spcBef>
              <a:spcAft>
                <a:spcPts val="0"/>
              </a:spcAft>
              <a:buNone/>
            </a:pPr>
            <a:r>
              <a:t/>
            </a:r>
            <a:endParaRPr>
              <a:solidFill>
                <a:srgbClr val="666666"/>
              </a:solidFill>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102" name="Shape 10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pic>
        <p:nvPicPr>
          <p:cNvPr id="103" name="Shape 103"/>
          <p:cNvPicPr preferRelativeResize="0"/>
          <p:nvPr/>
        </p:nvPicPr>
        <p:blipFill>
          <a:blip r:embed="rId3">
            <a:alphaModFix/>
          </a:blip>
          <a:stretch>
            <a:fillRect/>
          </a:stretch>
        </p:blipFill>
        <p:spPr>
          <a:xfrm>
            <a:off x="1873113" y="2760163"/>
            <a:ext cx="5210175" cy="11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body"/>
          </p:nvPr>
        </p:nvSpPr>
        <p:spPr>
          <a:xfrm>
            <a:off x="311700" y="1187975"/>
            <a:ext cx="8520600" cy="33402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lang="es">
                <a:solidFill>
                  <a:srgbClr val="666666"/>
                </a:solidFill>
              </a:rPr>
              <a:t>Listas Circular</a:t>
            </a:r>
            <a:endParaRPr>
              <a:solidFill>
                <a:srgbClr val="666666"/>
              </a:solidFill>
            </a:endParaRPr>
          </a:p>
          <a:p>
            <a:pPr indent="0" lvl="0" marL="0" rtl="0">
              <a:spcBef>
                <a:spcPts val="1800"/>
              </a:spcBef>
              <a:spcAft>
                <a:spcPts val="0"/>
              </a:spcAft>
              <a:buNone/>
            </a:pPr>
            <a:r>
              <a:rPr lang="es">
                <a:solidFill>
                  <a:srgbClr val="666666"/>
                </a:solidFill>
              </a:rPr>
              <a:t>Es una lista donde el </a:t>
            </a:r>
            <a:r>
              <a:rPr lang="es">
                <a:solidFill>
                  <a:srgbClr val="666666"/>
                </a:solidFill>
              </a:rPr>
              <a:t>último</a:t>
            </a:r>
            <a:r>
              <a:rPr lang="es">
                <a:solidFill>
                  <a:srgbClr val="666666"/>
                </a:solidFill>
              </a:rPr>
              <a:t> elemento apunta al primero elemento de la lista</a:t>
            </a:r>
            <a:endParaRPr>
              <a:solidFill>
                <a:srgbClr val="666666"/>
              </a:solidFill>
            </a:endParaRPr>
          </a:p>
          <a:p>
            <a:pPr indent="0" lvl="0" marL="0" rtl="0">
              <a:spcBef>
                <a:spcPts val="1800"/>
              </a:spcBef>
              <a:spcAft>
                <a:spcPts val="0"/>
              </a:spcAft>
              <a:buNone/>
            </a:pPr>
            <a:r>
              <a:t/>
            </a:r>
            <a:endParaRPr>
              <a:solidFill>
                <a:srgbClr val="666666"/>
              </a:solidFill>
            </a:endParaRPr>
          </a:p>
          <a:p>
            <a:pPr indent="0" lvl="0" marL="0" rtl="0" algn="just">
              <a:spcBef>
                <a:spcPts val="400"/>
              </a:spcBef>
              <a:spcAft>
                <a:spcPts val="0"/>
              </a:spcAft>
              <a:buNone/>
            </a:pPr>
            <a:r>
              <a:t/>
            </a:r>
            <a:endParaRPr>
              <a:solidFill>
                <a:srgbClr val="666666"/>
              </a:solidFill>
            </a:endParaRPr>
          </a:p>
          <a:p>
            <a:pPr indent="0" lvl="0" marL="0" rtl="0">
              <a:spcBef>
                <a:spcPts val="0"/>
              </a:spcBef>
              <a:spcAft>
                <a:spcPts val="0"/>
              </a:spcAft>
              <a:buNone/>
            </a:pPr>
            <a:r>
              <a:t/>
            </a:r>
            <a:endParaRPr b="1" sz="1100">
              <a:solidFill>
                <a:srgbClr val="666666"/>
              </a:solidFill>
            </a:endParaRPr>
          </a:p>
          <a:p>
            <a:pPr indent="0" lvl="0" marL="0" rtl="0">
              <a:spcBef>
                <a:spcPts val="0"/>
              </a:spcBef>
              <a:spcAft>
                <a:spcPts val="0"/>
              </a:spcAft>
              <a:buNone/>
            </a:pPr>
            <a:r>
              <a:t/>
            </a:r>
            <a:endParaRPr>
              <a:solidFill>
                <a:srgbClr val="666666"/>
              </a:solidFill>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0"/>
              </a:spcAft>
              <a:buNone/>
            </a:pPr>
            <a:r>
              <a:rPr lang="es"/>
              <a:t>		</a:t>
            </a:r>
            <a:endParaRPr/>
          </a:p>
          <a:p>
            <a:pPr indent="0" lvl="0" marL="0" rtl="0" algn="ctr">
              <a:spcBef>
                <a:spcPts val="1600"/>
              </a:spcBef>
              <a:spcAft>
                <a:spcPts val="1600"/>
              </a:spcAft>
              <a:buNone/>
            </a:pPr>
            <a:r>
              <a:t/>
            </a:r>
            <a:endParaRPr/>
          </a:p>
        </p:txBody>
      </p:sp>
      <p:sp>
        <p:nvSpPr>
          <p:cNvPr id="109" name="Shape 10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Listas</a:t>
            </a:r>
            <a:endParaRPr/>
          </a:p>
        </p:txBody>
      </p:sp>
      <p:pic>
        <p:nvPicPr>
          <p:cNvPr id="110" name="Shape 110"/>
          <p:cNvPicPr preferRelativeResize="0"/>
          <p:nvPr/>
        </p:nvPicPr>
        <p:blipFill>
          <a:blip r:embed="rId3">
            <a:alphaModFix/>
          </a:blip>
          <a:stretch>
            <a:fillRect/>
          </a:stretch>
        </p:blipFill>
        <p:spPr>
          <a:xfrm>
            <a:off x="2058300" y="3061388"/>
            <a:ext cx="4724400" cy="12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