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261" r:id="rId5"/>
    <p:sldId id="272" r:id="rId6"/>
    <p:sldId id="265" r:id="rId7"/>
    <p:sldId id="266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2" r:id="rId20"/>
    <p:sldId id="293" r:id="rId21"/>
    <p:sldId id="295" r:id="rId22"/>
    <p:sldId id="294" r:id="rId23"/>
    <p:sldId id="262" r:id="rId2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1" autoAdjust="0"/>
    <p:restoredTop sz="94628" autoAdjust="0"/>
  </p:normalViewPr>
  <p:slideViewPr>
    <p:cSldViewPr>
      <p:cViewPr varScale="1">
        <p:scale>
          <a:sx n="138" d="100"/>
          <a:sy n="138" d="100"/>
        </p:scale>
        <p:origin x="1008" y="120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3850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  <p:sldLayoutId id="2147483674" r:id="rId1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37052" y="2196470"/>
            <a:ext cx="5292080" cy="1080121"/>
          </a:xfrm>
        </p:spPr>
        <p:txBody>
          <a:bodyPr/>
          <a:lstStyle/>
          <a:p>
            <a:r>
              <a:rPr lang="en-US" altLang="ko-KR" sz="3600" dirty="0" err="1"/>
              <a:t>Medisure</a:t>
            </a:r>
            <a:endParaRPr lang="en-US" altLang="ko-KR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Healthcare Claims Quality &amp; Compliance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hlinkClick r:id="rId2"/>
          </p:cNvPr>
          <p:cNvSpPr txBox="1"/>
          <p:nvPr/>
        </p:nvSpPr>
        <p:spPr>
          <a:xfrm>
            <a:off x="3851772" y="3328124"/>
            <a:ext cx="47525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altLang="ko-KR" sz="800" dirty="0">
                <a:solidFill>
                  <a:schemeClr val="bg1"/>
                </a:solidFill>
                <a:cs typeface="Arial" pitchFamily="34" charset="0"/>
              </a:rPr>
              <a:t>Capstone Project (Azure Databricks)</a:t>
            </a:r>
            <a:endParaRPr lang="ko-KR" altLang="en-US" sz="8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FE4BF0-7681-1E57-4AC6-F4A9A0CF0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icture Placeholder 1">
            <a:extLst>
              <a:ext uri="{FF2B5EF4-FFF2-40B4-BE49-F238E27FC236}">
                <a16:creationId xmlns:a16="http://schemas.microsoft.com/office/drawing/2014/main" id="{31A31D47-1B82-4EEB-7095-4D518B35FD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-1"/>
            <a:ext cx="9144000" cy="3076575"/>
          </a:xfrm>
        </p:spPr>
        <p:txBody>
          <a:bodyPr/>
          <a:lstStyle/>
          <a:p>
            <a:endParaRPr lang="en-PH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0503154-E0C7-66EC-2BE2-A3D76D2A8372}"/>
              </a:ext>
            </a:extLst>
          </p:cNvPr>
          <p:cNvSpPr txBox="1"/>
          <p:nvPr/>
        </p:nvSpPr>
        <p:spPr>
          <a:xfrm>
            <a:off x="467544" y="3795886"/>
            <a:ext cx="45868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Silver Notebook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1C5480-8589-0D93-D34D-4A576872F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50571"/>
            <a:ext cx="8424936" cy="259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329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BB4E3E-A663-72DE-FFA0-3454DFD4E8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0EC30D6-E462-E75D-3CCE-3DD833E3F251}"/>
              </a:ext>
            </a:extLst>
          </p:cNvPr>
          <p:cNvSpPr txBox="1"/>
          <p:nvPr/>
        </p:nvSpPr>
        <p:spPr>
          <a:xfrm>
            <a:off x="353853" y="244033"/>
            <a:ext cx="43621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Silver Members Table</a:t>
            </a:r>
          </a:p>
          <a:p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E5ABA1-4C79-6C3A-64C0-40B2E9002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988204"/>
            <a:ext cx="5632290" cy="364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181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DFC1F4-BDB9-15FE-1EC4-A84D8432E3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4247579-E2A8-9785-DA73-A396CFEEB24B}"/>
              </a:ext>
            </a:extLst>
          </p:cNvPr>
          <p:cNvSpPr txBox="1"/>
          <p:nvPr/>
        </p:nvSpPr>
        <p:spPr>
          <a:xfrm>
            <a:off x="353853" y="244033"/>
            <a:ext cx="43621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Silver Providers Table</a:t>
            </a: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EBF4A9-5CAA-51F9-1B0D-29D227CD4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987574"/>
            <a:ext cx="3961430" cy="25632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504EBD-B73F-BBAD-A17A-241C551DF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1325780"/>
            <a:ext cx="4294069" cy="222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247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0176E0-EAFC-2277-5D25-DB302BD85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E65E770-5BFD-7419-9C61-98E069FFC594}"/>
              </a:ext>
            </a:extLst>
          </p:cNvPr>
          <p:cNvSpPr txBox="1"/>
          <p:nvPr/>
        </p:nvSpPr>
        <p:spPr>
          <a:xfrm>
            <a:off x="353853" y="244033"/>
            <a:ext cx="43621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Silver Providers Table</a:t>
            </a:r>
          </a:p>
          <a:p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81383E-1576-55AA-89BF-8DE13E4CF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09" y="915566"/>
            <a:ext cx="4379891" cy="11731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EA44FF-4A8F-BBF1-2D91-F431E92AD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20" y="2355726"/>
            <a:ext cx="4303548" cy="230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885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E3C6D5-A13F-A384-ADB1-357FF723D0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66AF6FC-BD37-C47F-F59B-03EF1BF1AC4E}"/>
              </a:ext>
            </a:extLst>
          </p:cNvPr>
          <p:cNvSpPr txBox="1"/>
          <p:nvPr/>
        </p:nvSpPr>
        <p:spPr>
          <a:xfrm>
            <a:off x="353853" y="244033"/>
            <a:ext cx="43621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Silver Diagnosis Table</a:t>
            </a: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100D3D-C3F5-EF65-9472-8A1ED4875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843558"/>
            <a:ext cx="5625461" cy="364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65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444B5A-C7D7-2079-1079-7D8B89E48F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icture Placeholder 1">
            <a:extLst>
              <a:ext uri="{FF2B5EF4-FFF2-40B4-BE49-F238E27FC236}">
                <a16:creationId xmlns:a16="http://schemas.microsoft.com/office/drawing/2014/main" id="{141EDFB9-E810-7592-2E9D-7B7ADE3AF8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-1"/>
            <a:ext cx="9144000" cy="3076575"/>
          </a:xfrm>
        </p:spPr>
        <p:txBody>
          <a:bodyPr/>
          <a:lstStyle/>
          <a:p>
            <a:endParaRPr lang="en-PH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E9CBDDE-2A9B-CA25-B448-B07CD0DD1A32}"/>
              </a:ext>
            </a:extLst>
          </p:cNvPr>
          <p:cNvSpPr txBox="1"/>
          <p:nvPr/>
        </p:nvSpPr>
        <p:spPr>
          <a:xfrm>
            <a:off x="467544" y="3795886"/>
            <a:ext cx="45868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Gold Notebook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630C93-3681-A890-8163-BD8262BC6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799406"/>
            <a:ext cx="8771175" cy="178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739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1EF5AF-4329-7C57-DDED-F4E2C35A8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099473D-D7E4-9D4E-73CE-9B0720D3E8C0}"/>
              </a:ext>
            </a:extLst>
          </p:cNvPr>
          <p:cNvSpPr txBox="1"/>
          <p:nvPr/>
        </p:nvSpPr>
        <p:spPr>
          <a:xfrm>
            <a:off x="353853" y="244033"/>
            <a:ext cx="645039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Gold Output Tables (Fraud Detection)</a:t>
            </a: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C1C930-B991-26EF-D792-0E74A00E6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987574"/>
            <a:ext cx="5221427" cy="360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488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6B5B38-3AFA-179B-52DB-01CA482F18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BBCED1-C9FA-B56C-838C-C3EA6163DF3E}"/>
              </a:ext>
            </a:extLst>
          </p:cNvPr>
          <p:cNvSpPr txBox="1"/>
          <p:nvPr/>
        </p:nvSpPr>
        <p:spPr>
          <a:xfrm>
            <a:off x="353853" y="244033"/>
            <a:ext cx="940272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Gold Output Tables (Compliance Summary &amp; Providers KPI)</a:t>
            </a:r>
          </a:p>
          <a:p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DB3C4B-AAF6-7BC9-DD0C-CD3F16A88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915566"/>
            <a:ext cx="5097768" cy="338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90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1EAA52-9A79-A6EA-2EDB-19FD76C588E7}"/>
              </a:ext>
            </a:extLst>
          </p:cNvPr>
          <p:cNvSpPr txBox="1"/>
          <p:nvPr/>
        </p:nvSpPr>
        <p:spPr>
          <a:xfrm>
            <a:off x="323528" y="33950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Bronze Schema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7E55F7-56A2-316F-0DB4-D37F0D39F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091" y="1188743"/>
            <a:ext cx="5750624" cy="337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922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D2CE3E-5B5A-4061-936B-F9FC21F503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D59EB0-6B77-ECB6-F7B7-255D04D2707A}"/>
              </a:ext>
            </a:extLst>
          </p:cNvPr>
          <p:cNvSpPr txBox="1"/>
          <p:nvPr/>
        </p:nvSpPr>
        <p:spPr>
          <a:xfrm>
            <a:off x="323528" y="33950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Silver Schema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7561E8-9540-22E2-FB20-C9E586F68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980528"/>
            <a:ext cx="5745161" cy="382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449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13DDF0E-80FA-DE9F-4A11-16507F00F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627534"/>
            <a:ext cx="5428251" cy="357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7CC003-63B5-9CC6-51FC-CE313F9B8D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09012F-0312-256B-774F-CA7595FF1105}"/>
              </a:ext>
            </a:extLst>
          </p:cNvPr>
          <p:cNvSpPr txBox="1"/>
          <p:nvPr/>
        </p:nvSpPr>
        <p:spPr>
          <a:xfrm>
            <a:off x="323528" y="33950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</a:rPr>
              <a:t>Gold Schema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463D4B-4050-DF8D-7B10-99D5F191B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987574"/>
            <a:ext cx="7236296" cy="364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399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561194"/>
            <a:ext cx="9144000" cy="576063"/>
          </a:xfrm>
        </p:spPr>
        <p:txBody>
          <a:bodyPr/>
          <a:lstStyle/>
          <a:p>
            <a:r>
              <a:rPr lang="en-US" altLang="ko-KR" sz="3600" dirty="0"/>
              <a:t>Thank you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04DE5A-A448-3BD8-0103-B37C23B2D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14AB7D-DE20-5268-5485-BE5E04CA3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411510"/>
            <a:ext cx="4635017" cy="349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156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icture Placeholder 1">
            <a:extLst>
              <a:ext uri="{FF2B5EF4-FFF2-40B4-BE49-F238E27FC236}">
                <a16:creationId xmlns:a16="http://schemas.microsoft.com/office/drawing/2014/main" id="{4C570A2C-700E-298F-9EEC-B44411AF70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-1"/>
            <a:ext cx="9144000" cy="3076575"/>
          </a:xfrm>
        </p:spPr>
        <p:txBody>
          <a:bodyPr/>
          <a:lstStyle/>
          <a:p>
            <a:endParaRPr lang="en-PH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1E38580A-FF53-2188-45E7-BE56D5492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931" y="339502"/>
            <a:ext cx="7264137" cy="252587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77C4D78F-4114-9089-242B-9813840A3958}"/>
              </a:ext>
            </a:extLst>
          </p:cNvPr>
          <p:cNvSpPr txBox="1"/>
          <p:nvPr/>
        </p:nvSpPr>
        <p:spPr>
          <a:xfrm>
            <a:off x="467544" y="3795886"/>
            <a:ext cx="45868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Bronze Notebook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D70DC2-792A-6518-7C65-A8AEF25D3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08E0A0-3099-4C18-9E94-EFC561845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877050"/>
            <a:ext cx="5893689" cy="38377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A5944A-0B23-A7CF-34D6-D42F4E60D35E}"/>
              </a:ext>
            </a:extLst>
          </p:cNvPr>
          <p:cNvSpPr txBox="1"/>
          <p:nvPr/>
        </p:nvSpPr>
        <p:spPr>
          <a:xfrm>
            <a:off x="353853" y="244033"/>
            <a:ext cx="457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Bronze Members Table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5360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4483D2-8783-E132-9568-B0128DCD0E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54C2113-D78E-6546-CD7C-1A3C303A0E00}"/>
              </a:ext>
            </a:extLst>
          </p:cNvPr>
          <p:cNvSpPr txBox="1"/>
          <p:nvPr/>
        </p:nvSpPr>
        <p:spPr>
          <a:xfrm>
            <a:off x="353853" y="244033"/>
            <a:ext cx="43621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Bronze Providers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95C7F5-0906-8276-2490-2FBFAD769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3" y="759088"/>
            <a:ext cx="5783447" cy="387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669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733EE0-D3A9-3320-AA75-2723344BF8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7E5E492-4FC1-45D2-C9EE-0B2AC9932454}"/>
              </a:ext>
            </a:extLst>
          </p:cNvPr>
          <p:cNvSpPr txBox="1"/>
          <p:nvPr/>
        </p:nvSpPr>
        <p:spPr>
          <a:xfrm>
            <a:off x="353853" y="244033"/>
            <a:ext cx="43621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Bronze Diagnosis Table</a:t>
            </a:r>
          </a:p>
          <a:p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883E56-2D32-1B81-FF01-D0BE5AB4C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915566"/>
            <a:ext cx="7389541" cy="371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035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862EF7-AE2A-7801-2A53-717B05C0D2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76EE570-0B0D-D688-3ABF-1AA830E4526C}"/>
              </a:ext>
            </a:extLst>
          </p:cNvPr>
          <p:cNvSpPr txBox="1"/>
          <p:nvPr/>
        </p:nvSpPr>
        <p:spPr>
          <a:xfrm>
            <a:off x="353853" y="244033"/>
            <a:ext cx="43621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Bronze Claims Table (Batch)</a:t>
            </a: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644EFC-2E99-D3C3-E0C3-63F6B2C2C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53" y="1563638"/>
            <a:ext cx="4282738" cy="17226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4158DE-0841-1AD7-1815-E6F7D219B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1075030"/>
            <a:ext cx="3923105" cy="248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558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C47205-B8DC-4555-2D07-B02DB90B8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6602DF1-03D6-2AC9-5FC6-D42570CAFF68}"/>
              </a:ext>
            </a:extLst>
          </p:cNvPr>
          <p:cNvSpPr txBox="1"/>
          <p:nvPr/>
        </p:nvSpPr>
        <p:spPr>
          <a:xfrm>
            <a:off x="353853" y="244033"/>
            <a:ext cx="43621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Bronze Claims Table (Stream)</a:t>
            </a: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4E271C-A809-4C44-34C9-DD83631C4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53" y="891296"/>
            <a:ext cx="4158970" cy="28826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50D371-113B-94D2-0188-C13953590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987574"/>
            <a:ext cx="4294151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78298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1439</TotalTime>
  <Words>76</Words>
  <Application>Microsoft Office PowerPoint</Application>
  <PresentationFormat>On-screen Show (16:9)</PresentationFormat>
  <Paragraphs>21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맑은 고딕</vt:lpstr>
      <vt:lpstr>Arial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Joshua BUFETE</cp:lastModifiedBy>
  <cp:revision>88</cp:revision>
  <dcterms:created xsi:type="dcterms:W3CDTF">2016-12-05T23:26:54Z</dcterms:created>
  <dcterms:modified xsi:type="dcterms:W3CDTF">2025-09-18T10:17:20Z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9a4386-74b9-4603-ae20-950a659f9b6e_Enabled">
    <vt:lpwstr>true</vt:lpwstr>
  </property>
  <property fmtid="{D5CDD505-2E9C-101B-9397-08002B2CF9AE}" pid="3" name="MSIP_Label_2e9a4386-74b9-4603-ae20-950a659f9b6e_SetDate">
    <vt:lpwstr>2025-09-18T08:44:58Z</vt:lpwstr>
  </property>
  <property fmtid="{D5CDD505-2E9C-101B-9397-08002B2CF9AE}" pid="4" name="MSIP_Label_2e9a4386-74b9-4603-ae20-950a659f9b6e_Method">
    <vt:lpwstr>Standard</vt:lpwstr>
  </property>
  <property fmtid="{D5CDD505-2E9C-101B-9397-08002B2CF9AE}" pid="5" name="MSIP_Label_2e9a4386-74b9-4603-ae20-950a659f9b6e_Name">
    <vt:lpwstr>Internal Use Only</vt:lpwstr>
  </property>
  <property fmtid="{D5CDD505-2E9C-101B-9397-08002B2CF9AE}" pid="6" name="MSIP_Label_2e9a4386-74b9-4603-ae20-950a659f9b6e_SiteId">
    <vt:lpwstr>c7d1a8f7-0546-4a0c-8cf5-3ddaebf97d51</vt:lpwstr>
  </property>
  <property fmtid="{D5CDD505-2E9C-101B-9397-08002B2CF9AE}" pid="7" name="MSIP_Label_2e9a4386-74b9-4603-ae20-950a659f9b6e_ActionId">
    <vt:lpwstr>268eb3b6-55c3-4afd-9c8a-5cddb979bf4a</vt:lpwstr>
  </property>
  <property fmtid="{D5CDD505-2E9C-101B-9397-08002B2CF9AE}" pid="8" name="MSIP_Label_2e9a4386-74b9-4603-ae20-950a659f9b6e_ContentBits">
    <vt:lpwstr>0</vt:lpwstr>
  </property>
  <property fmtid="{D5CDD505-2E9C-101B-9397-08002B2CF9AE}" pid="9" name="MSIP_Label_2e9a4386-74b9-4603-ae20-950a659f9b6e_Tag">
    <vt:lpwstr>10, 3, 0, 1</vt:lpwstr>
  </property>
</Properties>
</file>