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4"/>
  </p:sldMasterIdLst>
  <p:notesMasterIdLst>
    <p:notesMasterId r:id="rId17"/>
  </p:notesMasterIdLst>
  <p:sldIdLst>
    <p:sldId id="367" r:id="rId5"/>
    <p:sldId id="368" r:id="rId6"/>
    <p:sldId id="369" r:id="rId7"/>
    <p:sldId id="370" r:id="rId8"/>
    <p:sldId id="379" r:id="rId9"/>
    <p:sldId id="380" r:id="rId10"/>
    <p:sldId id="381" r:id="rId11"/>
    <p:sldId id="383" r:id="rId12"/>
    <p:sldId id="377" r:id="rId13"/>
    <p:sldId id="384" r:id="rId14"/>
    <p:sldId id="385" r:id="rId15"/>
    <p:sldId id="38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FF"/>
    <a:srgbClr val="0000A8"/>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033" autoAdjust="0"/>
  </p:normalViewPr>
  <p:slideViewPr>
    <p:cSldViewPr snapToGrid="0">
      <p:cViewPr varScale="1">
        <p:scale>
          <a:sx n="92" d="100"/>
          <a:sy n="92" d="100"/>
        </p:scale>
        <p:origin x="756" y="6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8960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BF06D3-496D-4060-A653-877D7024FA53}" type="datetime1">
              <a:rPr lang="en-IN"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94558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66630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6243449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873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66273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476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3827998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91285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8125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47097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84489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820816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38896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11022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21251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0489226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4490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11/11/2024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
        <p:nvSpPr>
          <p:cNvPr id="18" name="Rectangle 17">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19" name="Rectangle 1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2055C93-3B68-7B2F-D1BC-57DBBDF9047B}"/>
              </a:ext>
            </a:extLst>
          </p:cNvPr>
          <p:cNvPicPr>
            <a:picLocks noChangeAspect="1"/>
          </p:cNvPicPr>
          <p:nvPr userDrawn="1"/>
        </p:nvPicPr>
        <p:blipFill>
          <a:blip r:embed="rId19"/>
          <a:srcRect/>
          <a:stretch/>
        </p:blipFill>
        <p:spPr>
          <a:xfrm>
            <a:off x="7435308" y="29029"/>
            <a:ext cx="1245494" cy="405088"/>
          </a:xfrm>
          <a:prstGeom prst="rect">
            <a:avLst/>
          </a:prstGeom>
        </p:spPr>
      </p:pic>
      <p:sp>
        <p:nvSpPr>
          <p:cNvPr id="31" name="Rectangle 30">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05203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83974" y="43221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094607" y="2096416"/>
            <a:ext cx="6520068" cy="2154436"/>
          </a:xfrm>
          <a:prstGeom prst="rect">
            <a:avLst/>
          </a:prstGeom>
          <a:noFill/>
        </p:spPr>
        <p:txBody>
          <a:bodyPr wrap="square">
            <a:spAutoFit/>
          </a:bodyPr>
          <a:lstStyle/>
          <a:p>
            <a:pPr algn="ctr">
              <a:lnSpc>
                <a:spcPct val="150000"/>
              </a:lnSpc>
              <a:spcBef>
                <a:spcPts val="600"/>
              </a:spcBef>
              <a:spcAft>
                <a:spcPts val="600"/>
              </a:spcAft>
            </a:pPr>
            <a:r>
              <a:rPr lang="en-IN" sz="1800" b="1" dirty="0" smtClean="0">
                <a:latin typeface="Calibri" panose="020F0502020204030204" pitchFamily="34" charset="0"/>
                <a:cs typeface="Times New Roman" panose="02020603050405020304" pitchFamily="18" charset="0"/>
              </a:rPr>
              <a:t>EDUBOT-Revolutionizing Education</a:t>
            </a:r>
            <a:endParaRPr lang="en-US" sz="1400" b="1" dirty="0"/>
          </a:p>
          <a:p>
            <a:r>
              <a:rPr lang="en-US" dirty="0">
                <a:latin typeface="Times New Roman" panose="02020603050405020304" pitchFamily="18" charset="0"/>
                <a:cs typeface="Times New Roman" panose="02020603050405020304" pitchFamily="18" charset="0"/>
              </a:rPr>
              <a:t>Team : </a:t>
            </a:r>
            <a:r>
              <a:rPr lang="en-IN" dirty="0" smtClean="0">
                <a:latin typeface="Times New Roman" panose="02020603050405020304" pitchFamily="18" charset="0"/>
                <a:cs typeface="Times New Roman" panose="02020603050405020304" pitchFamily="18" charset="0"/>
              </a:rPr>
              <a:t>ARUN KUMAR 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Email : </a:t>
            </a:r>
            <a:r>
              <a:rPr lang="en-IN" dirty="0" smtClean="0">
                <a:latin typeface="Times New Roman" panose="02020603050405020304" pitchFamily="18" charset="0"/>
                <a:cs typeface="Times New Roman" panose="02020603050405020304" pitchFamily="18" charset="0"/>
              </a:rPr>
              <a:t>arunark13457@gmal.com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Guide: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P Raja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Master Trainer )</a:t>
            </a:r>
            <a:endParaRPr lang="en-US" dirty="0">
              <a:latin typeface="Times New Roman" panose="02020603050405020304" pitchFamily="18" charset="0"/>
              <a:cs typeface="Times New Roman" panose="02020603050405020304" pitchFamily="18" charset="0"/>
            </a:endParaRPr>
          </a:p>
          <a:p>
            <a:pPr algn="ctr"/>
            <a:endParaRPr lang="en-US" dirty="0"/>
          </a:p>
          <a:p>
            <a:pPr algn="ctr"/>
            <a:endParaRPr lang="en-US"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6418" y="785704"/>
            <a:ext cx="6535882" cy="2391424"/>
          </a:xfrm>
          <a:prstGeom prst="rect">
            <a:avLst/>
          </a:prstGeom>
        </p:spPr>
        <p:txBody>
          <a:bodyPr wrap="square">
            <a:spAutoFit/>
          </a:bodyPr>
          <a:lstStyle/>
          <a:p>
            <a:pPr>
              <a:lnSpc>
                <a:spcPct val="115000"/>
              </a:lnSpc>
              <a:spcBef>
                <a:spcPts val="1200"/>
              </a:spcBef>
              <a:spcAft>
                <a:spcPts val="1080"/>
              </a:spcAft>
            </a:pPr>
            <a:r>
              <a:rPr lang="en-US" sz="1600" b="1" dirty="0">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 </a:t>
            </a:r>
            <a:r>
              <a:rPr lang="en-US" sz="2400" b="1" dirty="0">
                <a:solidFill>
                  <a:srgbClr val="213163"/>
                </a:solidFill>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Conclusion</a:t>
            </a:r>
            <a:r>
              <a:rPr lang="en-US" sz="2400" b="1" dirty="0">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b="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235"/>
              </a:spcAft>
            </a:pPr>
            <a:r>
              <a:rPr lang="en-US"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This project aims to reshape educational paradigms by integrating AI and robotics into classrooms. By focusing on individual learning needs and enhancing engagement, it seeks to create a more effective learning environment, paving the way for future innovations in education.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720"/>
              </a:spcAft>
            </a:pPr>
            <a:r>
              <a:rPr lang="en-US"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451087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855" y="1039536"/>
            <a:ext cx="7460672" cy="2482154"/>
          </a:xfrm>
          <a:prstGeom prst="rect">
            <a:avLst/>
          </a:prstGeom>
        </p:spPr>
        <p:txBody>
          <a:bodyPr wrap="square">
            <a:spAutoFit/>
          </a:bodyPr>
          <a:lstStyle/>
          <a:p>
            <a:pPr>
              <a:lnSpc>
                <a:spcPct val="115000"/>
              </a:lnSpc>
              <a:spcAft>
                <a:spcPts val="1000"/>
              </a:spcAft>
            </a:pPr>
            <a:r>
              <a:rPr lang="en-US" sz="2400" b="1" dirty="0" smtClean="0">
                <a:solidFill>
                  <a:srgbClr val="213163"/>
                </a:solidFill>
                <a:latin typeface="Calibri" panose="020F0502020204030204" pitchFamily="34" charset="0"/>
                <a:ea typeface="Calibri" panose="020F0502020204030204" pitchFamily="34" charset="0"/>
                <a:cs typeface="Times New Roman" panose="02020603050405020304" pitchFamily="18" charset="0"/>
              </a:rPr>
              <a:t>References</a:t>
            </a:r>
            <a:endParaRPr lang="en-US" sz="2400" dirty="0">
              <a:solidFill>
                <a:srgbClr val="213163"/>
              </a:solidFill>
              <a:latin typeface="Calibri" panose="020F0502020204030204" pitchFamily="34" charset="0"/>
              <a:ea typeface="Calibri" panose="020F0502020204030204" pitchFamily="34" charset="0"/>
              <a:cs typeface="Times New Roman" panose="02020603050405020304" pitchFamily="18" charset="0"/>
            </a:endParaRPr>
          </a:p>
          <a:p>
            <a:pPr marR="27940">
              <a:lnSpc>
                <a:spcPct val="112000"/>
              </a:lnSpc>
              <a:spcAft>
                <a:spcPts val="1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Ming-</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Hsuan</a:t>
            </a:r>
            <a:r>
              <a:rPr lang="en-US" dirty="0">
                <a:latin typeface="Times New Roman" panose="02020603050405020304" pitchFamily="18" charset="0"/>
                <a:ea typeface="Times New Roman" panose="02020603050405020304" pitchFamily="18" charset="0"/>
                <a:cs typeface="Times New Roman" panose="02020603050405020304" pitchFamily="18" charset="0"/>
              </a:rPr>
              <a:t> Yang, David J.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Kriegman</a:t>
            </a:r>
            <a:r>
              <a:rPr lang="en-US" dirty="0">
                <a:latin typeface="Times New Roman" panose="02020603050405020304" pitchFamily="18" charset="0"/>
                <a:ea typeface="Times New Roman" panose="02020603050405020304" pitchFamily="18" charset="0"/>
                <a:cs typeface="Times New Roman" panose="02020603050405020304" pitchFamily="18" charset="0"/>
              </a:rPr>
              <a:t>, Narendra Ahuja, “Detecting Faces 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27940">
              <a:lnSpc>
                <a:spcPct val="112000"/>
              </a:lnSpc>
              <a:spcAft>
                <a:spcPts val="1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Images: A Survey”, IEEE Transactions on Pattern Analysis and Machine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27940">
              <a:lnSpc>
                <a:spcPct val="112000"/>
              </a:lnSpc>
              <a:spcAft>
                <a:spcPts val="1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Intelligence, Volume. 24, No. 1, 2002.Ming-Hsuan Yang, David J.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Kriegman</a:t>
            </a:r>
            <a:r>
              <a:rPr lang="en-US" dirty="0">
                <a:latin typeface="Times New Roman" panose="02020603050405020304" pitchFamily="18" charset="0"/>
                <a:ea typeface="Times New Roman" panose="02020603050405020304" pitchFamily="18" charset="0"/>
                <a:cs typeface="Times New Roman" panose="02020603050405020304" pitchFamily="18" charset="0"/>
              </a:rPr>
              <a:t> Narendra Ahuja, “Detecting Faces in Images: A Survey”, IEEE Transactions on Pattern Analysis and Machine Intelligence, Volume. 24, No. 1, 2002.</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62585">
              <a:lnSpc>
                <a:spcPct val="115000"/>
              </a:lnSpc>
              <a:spcAft>
                <a:spcPts val="45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4983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5936" y="2459425"/>
            <a:ext cx="3104523" cy="584775"/>
          </a:xfrm>
          <a:prstGeom prst="rect">
            <a:avLst/>
          </a:prstGeom>
        </p:spPr>
        <p:txBody>
          <a:bodyPr wrap="square">
            <a:spAutoFit/>
          </a:bodyPr>
          <a:lstStyle/>
          <a:p>
            <a:pPr algn="ctr">
              <a:spcBef>
                <a:spcPts val="600"/>
              </a:spcBef>
            </a:pPr>
            <a:r>
              <a:rPr lang="en-US" sz="3200" b="1" dirty="0">
                <a:latin typeface="Times New Roman" panose="02020603050405020304" pitchFamily="18" charset="0"/>
                <a:cs typeface="Times New Roman" panose="02020603050405020304" pitchFamily="18" charset="0"/>
              </a:rPr>
              <a:t>Thank you!</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31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95071" y="598433"/>
            <a:ext cx="80256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13163"/>
                </a:solidFill>
                <a:latin typeface="Times New Roman" panose="02020603050405020304" pitchFamily="18" charset="0"/>
                <a:cs typeface="Times New Roman" panose="02020603050405020304" pitchFamily="18" charset="0"/>
              </a:rPr>
              <a:t>OUTLINE</a:t>
            </a:r>
            <a:endParaRPr lang="en-US" sz="9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1104456" y="1060098"/>
            <a:ext cx="6935087" cy="3361946"/>
          </a:xfrm>
          <a:prstGeom prst="rect">
            <a:avLst/>
          </a:prstGeom>
          <a:noFill/>
        </p:spPr>
        <p:txBody>
          <a:bodyPr wrap="square">
            <a:spAutoFit/>
          </a:bodyPr>
          <a:lstStyle/>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Abstract</a:t>
            </a:r>
          </a:p>
          <a:p>
            <a:pPr marL="285750" indent="-285750">
              <a:lnSpc>
                <a:spcPct val="90000"/>
              </a:lnSpc>
              <a:spcBef>
                <a:spcPts val="1000"/>
              </a:spcBef>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Problem Statement </a:t>
            </a:r>
            <a:endParaRPr lang="en-US" sz="1800" b="1" dirty="0" smtClean="0">
              <a:latin typeface="Times New Roman" panose="02020603050405020304" pitchFamily="18" charset="0"/>
              <a:cs typeface="Times New Roman" panose="02020603050405020304" pitchFamily="18" charset="0"/>
            </a:endParaRPr>
          </a:p>
          <a:p>
            <a:pPr marL="285750" indent="-285750">
              <a:lnSpc>
                <a:spcPct val="90000"/>
              </a:lnSpc>
              <a:spcBef>
                <a:spcPts val="1000"/>
              </a:spcBef>
              <a:buClr>
                <a:schemeClr val="dk1"/>
              </a:buClr>
              <a:buSzPts val="2000"/>
              <a:buFont typeface="Arial" panose="020B0604020202020204" pitchFamily="34" charset="0"/>
              <a:buChar char="•"/>
            </a:pPr>
            <a:r>
              <a:rPr lang="en-US" sz="1800" b="1" dirty="0" smtClean="0">
                <a:latin typeface="Times New Roman" panose="02020603050405020304" pitchFamily="18" charset="0"/>
                <a:cs typeface="Times New Roman" panose="02020603050405020304" pitchFamily="18" charset="0"/>
              </a:rPr>
              <a:t>Objectives</a:t>
            </a:r>
            <a:endParaRPr lang="en-US" sz="1800" b="1"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sym typeface="Arial"/>
              </a:rPr>
              <a:t>Proposed </a:t>
            </a:r>
            <a:r>
              <a:rPr lang="en-US" sz="1800" b="1" dirty="0" smtClean="0">
                <a:latin typeface="Times New Roman" panose="02020603050405020304" pitchFamily="18" charset="0"/>
                <a:cs typeface="Times New Roman" panose="02020603050405020304" pitchFamily="18" charset="0"/>
              </a:rPr>
              <a:t>Methodologies</a:t>
            </a:r>
            <a:endParaRPr lang="en-US" sz="3600" dirty="0">
              <a:latin typeface="Times New Roman" panose="02020603050405020304" pitchFamily="18" charset="0"/>
              <a:cs typeface="Times New Roman" panose="02020603050405020304" pitchFamily="18" charset="0"/>
              <a:sym typeface="Arial"/>
            </a:endParaRPr>
          </a:p>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smtClean="0">
                <a:latin typeface="Times New Roman" panose="02020603050405020304" pitchFamily="18" charset="0"/>
                <a:cs typeface="Times New Roman" panose="02020603050405020304" pitchFamily="18" charset="0"/>
              </a:rPr>
              <a:t>Implementation and Results </a:t>
            </a:r>
            <a:r>
              <a:rPr lang="en-US" sz="1800" b="1" dirty="0">
                <a:latin typeface="Times New Roman" panose="02020603050405020304" pitchFamily="18" charset="0"/>
                <a:cs typeface="Times New Roman" panose="02020603050405020304" pitchFamily="18" charset="0"/>
                <a:sym typeface="Arial"/>
              </a:rPr>
              <a:t> </a:t>
            </a:r>
            <a:endParaRPr lang="en-US" sz="36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sym typeface="Arial"/>
              </a:rPr>
              <a:t>GitHub </a:t>
            </a:r>
            <a:r>
              <a:rPr lang="en-US" sz="1800" b="1" dirty="0" smtClean="0">
                <a:latin typeface="Times New Roman" panose="02020603050405020304" pitchFamily="18" charset="0"/>
                <a:cs typeface="Times New Roman" panose="02020603050405020304" pitchFamily="18" charset="0"/>
                <a:sym typeface="Arial"/>
              </a:rPr>
              <a:t>Link</a:t>
            </a:r>
            <a:endParaRPr lang="en-US" sz="3600" dirty="0">
              <a:latin typeface="Times New Roman" panose="02020603050405020304" pitchFamily="18" charset="0"/>
              <a:cs typeface="Times New Roman" panose="02020603050405020304" pitchFamily="18" charset="0"/>
              <a:sym typeface="Arial"/>
            </a:endParaRPr>
          </a:p>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sym typeface="Arial"/>
              </a:rPr>
              <a:t>Conclusion</a:t>
            </a:r>
            <a:endParaRPr lang="en-US" sz="3600" dirty="0">
              <a:latin typeface="Times New Roman" panose="02020603050405020304" pitchFamily="18" charset="0"/>
              <a:cs typeface="Times New Roman" panose="02020603050405020304" pitchFamily="18" charset="0"/>
              <a:sym typeface="Arial"/>
            </a:endParaRPr>
          </a:p>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sym typeface="Arial"/>
              </a:rPr>
              <a:t>Future Scope</a:t>
            </a:r>
            <a:endParaRPr lang="en-US" sz="36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1000"/>
              </a:spcBef>
              <a:spcAft>
                <a:spcPts val="0"/>
              </a:spcAft>
              <a:buClr>
                <a:schemeClr val="dk1"/>
              </a:buClr>
              <a:buSzPts val="2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sym typeface="Arial"/>
              </a:rPr>
              <a:t>References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699"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Abstract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D07850-2F9A-99DC-B1AA-5AAD3D79AD74}"/>
              </a:ext>
            </a:extLst>
          </p:cNvPr>
          <p:cNvSpPr txBox="1"/>
          <p:nvPr/>
        </p:nvSpPr>
        <p:spPr>
          <a:xfrm>
            <a:off x="710130" y="909756"/>
            <a:ext cx="8433870" cy="2893100"/>
          </a:xfrm>
          <a:prstGeom prst="rect">
            <a:avLst/>
          </a:prstGeom>
          <a:noFill/>
        </p:spPr>
        <p:txBody>
          <a:bodyPr wrap="square">
            <a:spAutoFit/>
          </a:bodyPr>
          <a:lstStyle/>
          <a:p>
            <a:endParaRPr lang="en-US" dirty="0" smtClean="0">
              <a:effectLst>
                <a:outerShdw blurRad="38100" dist="19050" dir="2700000" algn="tl">
                  <a:schemeClr val="dk1">
                    <a:alpha val="40000"/>
                  </a:schemeClr>
                </a:outerShdw>
              </a:effectLst>
            </a:endParaRPr>
          </a:p>
          <a:p>
            <a:endParaRPr lang="en-US" dirty="0">
              <a:effectLst>
                <a:outerShdw blurRad="38100" dist="19050" dir="2700000" algn="tl">
                  <a:schemeClr val="dk1">
                    <a:alpha val="40000"/>
                  </a:schemeClr>
                </a:outerShdw>
              </a:effectLst>
            </a:endParaRPr>
          </a:p>
          <a:p>
            <a:pPr marL="285750" indent="-285750">
              <a:buFont typeface="Arial" panose="020B0604020202020204" pitchFamily="34" charset="0"/>
              <a:buChar char="•"/>
            </a:pPr>
            <a:r>
              <a:rPr lang="en-US" dirty="0">
                <a:effectLst>
                  <a:outerShdw blurRad="38100" dist="19050" dir="2700000" algn="tl">
                    <a:schemeClr val="dk1">
                      <a:alpha val="40000"/>
                    </a:schemeClr>
                  </a:outerShdw>
                </a:effectLst>
              </a:rPr>
              <a:t>Intelligent Tutoring Systems (ITS) leverage a variety of AI techniques to deliver personalized and adaptive learning experiences. Key technologies used in ITS include machine learning, natural language processing, and adaptive learning algorithms.</a:t>
            </a:r>
            <a:endParaRPr lang="en-US" dirty="0"/>
          </a:p>
          <a:p>
            <a:endParaRPr lang="en-US" dirty="0" smtClean="0">
              <a:effectLst>
                <a:outerShdw blurRad="38100" dist="19050" dir="2700000" algn="tl">
                  <a:schemeClr val="dk1">
                    <a:alpha val="40000"/>
                  </a:schemeClr>
                </a:outerShdw>
              </a:effectLst>
            </a:endParaRPr>
          </a:p>
          <a:p>
            <a:pPr marL="285750" indent="-285750">
              <a:buFont typeface="Arial" panose="020B0604020202020204" pitchFamily="34" charset="0"/>
              <a:buChar char="•"/>
            </a:pPr>
            <a:r>
              <a:rPr lang="en-US" dirty="0" smtClean="0">
                <a:effectLst>
                  <a:outerShdw blurRad="38100" dist="19050" dir="2700000" algn="tl">
                    <a:schemeClr val="dk1">
                      <a:alpha val="40000"/>
                    </a:schemeClr>
                  </a:outerShdw>
                </a:effectLst>
              </a:rPr>
              <a:t>The </a:t>
            </a:r>
            <a:r>
              <a:rPr lang="en-US" dirty="0">
                <a:effectLst>
                  <a:outerShdw blurRad="38100" dist="19050" dir="2700000" algn="tl">
                    <a:schemeClr val="dk1">
                      <a:alpha val="40000"/>
                    </a:schemeClr>
                  </a:outerShdw>
                </a:effectLst>
              </a:rPr>
              <a:t>educational landscape often grapples with challenges related to personalized learning experiences and classroom dynamics. RP offers a solution by blending AI and machine learning to create an intelligent tutor that caters to individual learning needs. This innovative approach aims to reshape traditional educational paradigms and unlock unparalleled educational excellence. </a:t>
            </a:r>
            <a:endParaRPr lang="en-US" dirty="0" smtClean="0">
              <a:effectLst>
                <a:outerShdw blurRad="38100" dist="19050" dir="2700000" algn="tl">
                  <a:schemeClr val="dk1">
                    <a:alpha val="40000"/>
                  </a:schemeClr>
                </a:outerShdw>
              </a:effectLst>
            </a:endParaRPr>
          </a:p>
          <a:p>
            <a:endParaRPr lang="en-US" dirty="0">
              <a:effectLst>
                <a:outerShdw blurRad="38100" dist="19050" dir="2700000" algn="tl">
                  <a:schemeClr val="dk1">
                    <a:alpha val="40000"/>
                  </a:schemeClr>
                </a:outerShdw>
              </a:effectLst>
            </a:endParaRPr>
          </a:p>
          <a:p>
            <a:endParaRPr lang="en-US" dirty="0" smtClean="0">
              <a:effectLst>
                <a:outerShdw blurRad="38100" dist="19050" dir="2700000" algn="tl">
                  <a:schemeClr val="dk1">
                    <a:alpha val="40000"/>
                  </a:schemeClr>
                </a:outerShdw>
              </a:effectLst>
            </a:endParaRPr>
          </a:p>
          <a:p>
            <a:endParaRPr lang="en-US" dirty="0"/>
          </a:p>
        </p:txBody>
      </p:sp>
    </p:spTree>
    <p:extLst>
      <p:ext uri="{BB962C8B-B14F-4D97-AF65-F5344CB8AC3E}">
        <p14:creationId xmlns:p14="http://schemas.microsoft.com/office/powerpoint/2010/main"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Times New Roman" panose="02020603050405020304" pitchFamily="18" charset="0"/>
                <a:cs typeface="Times New Roman" panose="02020603050405020304" pitchFamily="18" charset="0"/>
              </a:rPr>
              <a:t>Problem</a:t>
            </a:r>
            <a:r>
              <a:rPr lang="en-US" sz="1400" b="1" dirty="0">
                <a:solidFill>
                  <a:schemeClr val="accent1"/>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Statement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23BEEC-3D78-284A-88FF-0716AB38BA69}"/>
              </a:ext>
            </a:extLst>
          </p:cNvPr>
          <p:cNvSpPr txBox="1"/>
          <p:nvPr/>
        </p:nvSpPr>
        <p:spPr>
          <a:xfrm>
            <a:off x="311700" y="900063"/>
            <a:ext cx="8832300" cy="1815882"/>
          </a:xfrm>
          <a:prstGeom prst="rect">
            <a:avLst/>
          </a:prstGeom>
          <a:noFill/>
        </p:spPr>
        <p:txBody>
          <a:bodyPr wrap="square">
            <a:spAutoFit/>
          </a:bodyPr>
          <a:lstStyle/>
          <a:p>
            <a:r>
              <a:rPr lang="en-US" b="1" dirty="0" smtClean="0">
                <a:effectLst>
                  <a:outerShdw blurRad="38100" dist="19050" dir="2700000" algn="tl">
                    <a:schemeClr val="dk1">
                      <a:alpha val="40000"/>
                    </a:schemeClr>
                  </a:outerShdw>
                </a:effectLst>
              </a:rPr>
              <a:t> </a:t>
            </a:r>
          </a:p>
          <a:p>
            <a:pPr marL="285750" indent="-285750">
              <a:buFont typeface="Arial" panose="020B0604020202020204" pitchFamily="34" charset="0"/>
              <a:buChar char="•"/>
            </a:pPr>
            <a:r>
              <a:rPr lang="en-US" dirty="0" smtClean="0">
                <a:effectLst>
                  <a:outerShdw blurRad="38100" dist="19050" dir="2700000" algn="tl">
                    <a:schemeClr val="dk1">
                      <a:alpha val="40000"/>
                    </a:schemeClr>
                  </a:outerShdw>
                </a:effectLst>
              </a:rPr>
              <a:t>The </a:t>
            </a:r>
            <a:r>
              <a:rPr lang="en-US" dirty="0">
                <a:effectLst>
                  <a:outerShdw blurRad="38100" dist="19050" dir="2700000" algn="tl">
                    <a:schemeClr val="dk1">
                      <a:alpha val="40000"/>
                    </a:schemeClr>
                  </a:outerShdw>
                </a:effectLst>
              </a:rPr>
              <a:t>current educational system often struggles to meet the diverse needs of students. Many traditional teaching methods do not accommodate individual learning styles, leading to disengagement and varied academic success. </a:t>
            </a:r>
            <a:r>
              <a:rPr lang="en-US" b="1" dirty="0" smtClean="0">
                <a:effectLst>
                  <a:outerShdw blurRad="38100" dist="19050" dir="2700000" algn="tl">
                    <a:schemeClr val="dk1">
                      <a:alpha val="40000"/>
                    </a:schemeClr>
                  </a:outerShdw>
                </a:effectLst>
              </a:rPr>
              <a:t> </a:t>
            </a:r>
          </a:p>
          <a:p>
            <a:endParaRPr lang="en-US" b="1" dirty="0"/>
          </a:p>
          <a:p>
            <a:pPr marL="285750" indent="-285750">
              <a:buFont typeface="Arial" panose="020B0604020202020204" pitchFamily="34" charset="0"/>
              <a:buChar char="•"/>
            </a:pPr>
            <a:r>
              <a:rPr lang="en-US" dirty="0">
                <a:effectLst>
                  <a:outerShdw blurRad="38100" dist="19050" dir="2700000" algn="tl">
                    <a:schemeClr val="dk1">
                      <a:alpha val="40000"/>
                    </a:schemeClr>
                  </a:outerShdw>
                </a:effectLst>
              </a:rPr>
              <a:t>This issue is significant because it affects students’ motivation, retention, and overall academic performance. Addressing these challenges is crucial for creating a more effective and inclusive educational environment. </a:t>
            </a:r>
            <a:endParaRPr lang="en-US" dirty="0"/>
          </a:p>
        </p:txBody>
      </p:sp>
    </p:spTree>
    <p:extLst>
      <p:ext uri="{BB962C8B-B14F-4D97-AF65-F5344CB8AC3E}">
        <p14:creationId xmlns:p14="http://schemas.microsoft.com/office/powerpoint/2010/main"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727" y="602673"/>
            <a:ext cx="7450282" cy="2279022"/>
          </a:xfrm>
          <a:prstGeom prst="rect">
            <a:avLst/>
          </a:prstGeom>
        </p:spPr>
        <p:txBody>
          <a:bodyPr wrap="square">
            <a:spAutoFit/>
          </a:bodyPr>
          <a:lstStyle/>
          <a:p>
            <a:pPr>
              <a:lnSpc>
                <a:spcPct val="115000"/>
              </a:lnSpc>
              <a:spcBef>
                <a:spcPts val="1200"/>
              </a:spcBef>
              <a:spcAft>
                <a:spcPts val="1105"/>
              </a:spcAft>
            </a:pPr>
            <a:r>
              <a:rPr lang="en-US" sz="2400" b="1" dirty="0">
                <a:solidFill>
                  <a:srgbClr val="213163"/>
                </a:solidFill>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Objective </a:t>
            </a:r>
            <a:endParaRPr lang="en-US" sz="2400" b="1" dirty="0">
              <a:solidFill>
                <a:srgbClr val="213163"/>
              </a:solidFill>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340"/>
              </a:spcAft>
            </a:pPr>
            <a:r>
              <a:rPr lang="en-US"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The main objectives of the project are: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2000"/>
              </a:lnSpc>
              <a:spcAft>
                <a:spcPts val="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Develop an Intelligent Tutor</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Create a system that personalizes learning based on student data. </a:t>
            </a:r>
            <a:endParaRPr lang="en-US"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Integrate Robotics</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Use physical robots to foster interaction in the classroom. </a:t>
            </a:r>
            <a:endParaRPr lang="en-US"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21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Calibri" panose="020F0502020204030204" pitchFamily="34" charset="0"/>
              </a:rPr>
              <a:t>Provide Real-Time Feedback</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Allow educators to receive immediate information about student progress and engagement. </a:t>
            </a:r>
            <a:endParaRPr lang="en-US"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96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773" y="712042"/>
            <a:ext cx="6598227" cy="3045001"/>
          </a:xfrm>
          <a:prstGeom prst="rect">
            <a:avLst/>
          </a:prstGeom>
        </p:spPr>
        <p:txBody>
          <a:bodyPr wrap="square">
            <a:spAutoFit/>
          </a:bodyPr>
          <a:lstStyle/>
          <a:p>
            <a:pPr lvl="0">
              <a:lnSpc>
                <a:spcPct val="90000"/>
              </a:lnSpc>
              <a:spcBef>
                <a:spcPts val="1000"/>
              </a:spcBef>
              <a:buClr>
                <a:schemeClr val="dk1"/>
              </a:buClr>
              <a:buSzPts val="2000"/>
            </a:pPr>
            <a:r>
              <a:rPr lang="en-US" sz="2400" b="1" dirty="0">
                <a:solidFill>
                  <a:srgbClr val="213163"/>
                </a:solidFill>
                <a:latin typeface="Times New Roman" panose="02020603050405020304" pitchFamily="18" charset="0"/>
                <a:cs typeface="Times New Roman" panose="02020603050405020304" pitchFamily="18" charset="0"/>
              </a:rPr>
              <a:t>Proposed </a:t>
            </a:r>
            <a:r>
              <a:rPr lang="en-US" sz="2400" b="1" dirty="0" smtClean="0">
                <a:solidFill>
                  <a:srgbClr val="213163"/>
                </a:solidFill>
                <a:latin typeface="Times New Roman" panose="02020603050405020304" pitchFamily="18" charset="0"/>
                <a:cs typeface="Times New Roman" panose="02020603050405020304" pitchFamily="18" charset="0"/>
              </a:rPr>
              <a:t>Methodologies</a:t>
            </a:r>
          </a:p>
          <a:p>
            <a:pPr marL="285750" indent="-285750">
              <a:spcAft>
                <a:spcPts val="200"/>
              </a:spcAft>
              <a:buFont typeface="Arial" panose="020B0604020202020204" pitchFamily="34" charset="0"/>
              <a:buChar char="•"/>
            </a:pPr>
            <a:endParaRPr lang="en-US" b="1" dirty="0">
              <a:latin typeface="Verdana" panose="020B0604030504040204" pitchFamily="34" charset="0"/>
              <a:ea typeface="Times New Roman" panose="02020603050405020304" pitchFamily="18" charset="0"/>
            </a:endParaRPr>
          </a:p>
          <a:p>
            <a:pPr marL="285750" indent="-285750">
              <a:lnSpc>
                <a:spcPct val="115000"/>
              </a:lnSpc>
              <a:spcAft>
                <a:spcPts val="1640"/>
              </a:spcAft>
              <a:buFont typeface="Arial" panose="020B0604020202020204" pitchFamily="34" charset="0"/>
              <a:buChar char="•"/>
            </a:pPr>
            <a:r>
              <a:rPr lang="en-US"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The registration process involves capturing student faces to create a database for personalized recognition. </a:t>
            </a:r>
            <a:endParaRPr lang="en-US" b="1" dirty="0">
              <a:latin typeface="Verdana" panose="020B0604030504040204" pitchFamily="34" charset="0"/>
              <a:ea typeface="Times New Roman" panose="02020603050405020304" pitchFamily="18" charset="0"/>
            </a:endParaRPr>
          </a:p>
          <a:p>
            <a:pPr marL="285750" indent="-285750">
              <a:lnSpc>
                <a:spcPct val="115000"/>
              </a:lnSpc>
              <a:spcAft>
                <a:spcPts val="1665"/>
              </a:spcAft>
              <a:buFont typeface="Arial" panose="020B0604020202020204" pitchFamily="34" charset="0"/>
              <a:buChar char="•"/>
            </a:pPr>
            <a:r>
              <a:rPr lang="en-US"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Real-time recognition allows the system to identify students and adapt the learning experience accordingly.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spcAft>
                <a:spcPts val="200"/>
              </a:spcAft>
            </a:pPr>
            <a:r>
              <a:rPr lang="en-US" b="1" dirty="0" smtClean="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rPr>
              <a:t>Modules </a:t>
            </a:r>
            <a:r>
              <a:rPr lang="en-US" b="1" dirty="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rPr>
              <a:t>Used </a:t>
            </a:r>
            <a:endParaRPr lang="en-US" b="1" dirty="0">
              <a:latin typeface="Verdana" panose="020B0604030504040204" pitchFamily="34" charset="0"/>
              <a:ea typeface="Times New Roman" panose="02020603050405020304" pitchFamily="18" charset="0"/>
            </a:endParaRPr>
          </a:p>
          <a:p>
            <a:pPr marL="285750" lvl="0" indent="-285750" fontAlgn="base">
              <a:lnSpc>
                <a:spcPct val="112000"/>
              </a:lnSpc>
              <a:spcAft>
                <a:spcPts val="20"/>
              </a:spcAft>
              <a:buSzPts val="1200"/>
              <a:buFont typeface="Arial" panose="020B0604020202020204" pitchFamily="34" charset="0"/>
              <a:buChar char="•"/>
            </a:pPr>
            <a:r>
              <a:rPr lang="en-US" dirty="0" smtClean="0">
                <a:effectLst>
                  <a:outerShdw blurRad="38100" dist="19050" dir="2700000" algn="tl">
                    <a:schemeClr val="dk1">
                      <a:alpha val="40000"/>
                    </a:schemeClr>
                  </a:outerShdw>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Face </a:t>
            </a:r>
            <a:r>
              <a:rPr lang="en-US" dirty="0">
                <a:effectLst>
                  <a:outerShdw blurRad="38100" dist="19050" dir="2700000" algn="tl">
                    <a:schemeClr val="dk1">
                      <a:alpha val="40000"/>
                    </a:schemeClr>
                  </a:outerShdw>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Detection: Identifies and registers student faces. </a:t>
            </a:r>
            <a:endPar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85750" lvl="0" indent="-285750" fontAlgn="base">
              <a:lnSpc>
                <a:spcPct val="112000"/>
              </a:lnSpc>
              <a:spcAft>
                <a:spcPts val="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Face Recognition: Matches captured faces with the registered database. </a:t>
            </a:r>
            <a:endPar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85750" lvl="0" indent="-285750" fontAlgn="base">
              <a:lnSpc>
                <a:spcPct val="112000"/>
              </a:lnSpc>
              <a:spcAft>
                <a:spcPts val="1635"/>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Concentration Analysis: Monitors and analyzes student engagement during lessons. </a:t>
            </a:r>
            <a:endPar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2502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209" y="662067"/>
            <a:ext cx="6670964" cy="2406941"/>
          </a:xfrm>
          <a:prstGeom prst="rect">
            <a:avLst/>
          </a:prstGeom>
        </p:spPr>
        <p:txBody>
          <a:bodyPr wrap="square">
            <a:spAutoFit/>
          </a:bodyPr>
          <a:lstStyle/>
          <a:p>
            <a:pPr>
              <a:spcAft>
                <a:spcPts val="200"/>
              </a:spcAft>
            </a:pPr>
            <a:r>
              <a:rPr lang="en-US" b="1" dirty="0" smtClean="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rPr>
              <a:t> </a:t>
            </a:r>
            <a:r>
              <a:rPr lang="en-US" b="1" dirty="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rPr>
              <a:t>Hardware Requirements </a:t>
            </a:r>
            <a:endParaRPr lang="en-US" b="1" dirty="0" smtClean="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endParaRPr>
          </a:p>
          <a:p>
            <a:pPr>
              <a:spcAft>
                <a:spcPts val="200"/>
              </a:spcAft>
            </a:pPr>
            <a:endParaRPr lang="en-US" b="1" dirty="0">
              <a:latin typeface="Verdana" panose="020B0604030504040204" pitchFamily="34" charset="0"/>
              <a:ea typeface="Times New Roman" panose="02020603050405020304" pitchFamily="18" charset="0"/>
            </a:endParaRPr>
          </a:p>
          <a:p>
            <a:pPr marL="342900" lvl="0" indent="-342900" fontAlgn="base">
              <a:lnSpc>
                <a:spcPct val="112000"/>
              </a:lnSpc>
              <a:spcAft>
                <a:spcPts val="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High-resolution cameras for effective face detection. </a:t>
            </a:r>
            <a:endParaRPr lang="en-US" sz="12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15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Robotics platforms for classroom interaction. </a:t>
            </a:r>
            <a:endParaRPr lang="en-US" sz="1200" dirty="0" smtClean="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lvl="0" fontAlgn="base">
              <a:lnSpc>
                <a:spcPct val="112000"/>
              </a:lnSpc>
              <a:spcAft>
                <a:spcPts val="1520"/>
              </a:spcAft>
              <a:buSzPts val="1200"/>
            </a:pPr>
            <a:r>
              <a:rPr lang="en-US" b="1" dirty="0" smtClean="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rPr>
              <a:t> </a:t>
            </a:r>
            <a:r>
              <a:rPr lang="en-US" b="1" dirty="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rPr>
              <a:t>Software Requirements </a:t>
            </a:r>
            <a:endParaRPr lang="en-US" b="1" dirty="0" smtClean="0">
              <a:effectLst>
                <a:outerShdw blurRad="38100" dist="19050" dir="2700000" algn="tl">
                  <a:schemeClr val="dk1">
                    <a:alpha val="40000"/>
                  </a:schemeClr>
                </a:outerShdw>
              </a:effectLst>
              <a:latin typeface="Verdana" panose="020B0604030504040204" pitchFamily="34" charset="0"/>
              <a:ea typeface="Times New Roman" panose="02020603050405020304" pitchFamily="18" charset="0"/>
            </a:endParaRPr>
          </a:p>
          <a:p>
            <a:pPr marL="285750" lvl="0" indent="-285750" fontAlgn="base">
              <a:lnSpc>
                <a:spcPct val="112000"/>
              </a:lnSpc>
              <a:spcAft>
                <a:spcPts val="20"/>
              </a:spcAft>
              <a:buSzPts val="1200"/>
              <a:buFont typeface="Arial" panose="020B0604020202020204" pitchFamily="34" charset="0"/>
              <a:buChar char="•"/>
            </a:pPr>
            <a:r>
              <a:rPr lang="en-US" b="1" dirty="0" smtClean="0">
                <a:latin typeface="Verdana" panose="020B0604030504040204" pitchFamily="34" charset="0"/>
                <a:ea typeface="Arial" panose="020B0604020202020204" pitchFamily="34" charset="0"/>
              </a:rPr>
              <a:t> </a:t>
            </a:r>
            <a:r>
              <a:rPr lang="en-US" dirty="0" smtClean="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Machine </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learning libraries (e.g., </a:t>
            </a:r>
            <a:r>
              <a:rPr lang="en-US" dirty="0" err="1">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TensorFlow</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dirty="0" err="1">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OpenCV</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for AI development. </a:t>
            </a:r>
            <a:endParaRPr lang="en-US" sz="12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User interfaces for teachers and students to interact with the system. </a:t>
            </a:r>
            <a:endParaRPr lang="en-US" sz="12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48310">
              <a:lnSpc>
                <a:spcPct val="112000"/>
              </a:lnSpc>
              <a:spcAft>
                <a:spcPts val="20"/>
              </a:spcAft>
            </a:pPr>
            <a:r>
              <a:rPr lang="en-US"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1502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3" y="743276"/>
            <a:ext cx="8271164" cy="4565737"/>
          </a:xfrm>
          <a:prstGeom prst="rect">
            <a:avLst/>
          </a:prstGeom>
        </p:spPr>
        <p:txBody>
          <a:bodyPr wrap="square">
            <a:spAutoFit/>
          </a:bodyPr>
          <a:lstStyle/>
          <a:p>
            <a:pPr>
              <a:lnSpc>
                <a:spcPct val="115000"/>
              </a:lnSpc>
              <a:spcBef>
                <a:spcPts val="1200"/>
              </a:spcBef>
            </a:pPr>
            <a:r>
              <a:rPr lang="en-US" sz="2400" b="1" dirty="0" smtClean="0">
                <a:solidFill>
                  <a:srgbClr val="213163"/>
                </a:solidFill>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Implementation and Result</a:t>
            </a:r>
            <a:endParaRPr lang="en-US" sz="2400" b="1" dirty="0">
              <a:solidFill>
                <a:srgbClr val="213163"/>
              </a:solidFill>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400" b="1" dirty="0">
                <a:latin typeface="Calibri" panose="020F0502020204030204" pitchFamily="34" charset="0"/>
                <a:ea typeface="Calibri" panose="020F0502020204030204" pitchFamily="34" charset="0"/>
                <a:cs typeface="Times New Roman" panose="02020603050405020304" pitchFamily="18" charset="0"/>
              </a:rPr>
              <a:t>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b="1" dirty="0" smtClean="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Results </a:t>
            </a:r>
            <a:r>
              <a:rPr lang="en-US" sz="1600" b="1"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of Face Detection</a:t>
            </a:r>
            <a:r>
              <a:rPr lang="en-US" sz="1600" b="1" dirty="0">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 </a:t>
            </a:r>
            <a:endParaRPr lang="en-US" sz="1800" b="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1200"/>
              </a:spcBef>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smtClean="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emonstrating </a:t>
            </a: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accuracy of face detection. </a:t>
            </a:r>
            <a:endParaRPr lang="en-US" sz="1200" dirty="0" smtClean="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15000"/>
              </a:lnSpc>
              <a:spcAft>
                <a:spcPts val="1345"/>
              </a:spcAft>
            </a:pPr>
            <a:endParaRPr lang="en-US" sz="1200" b="1" dirty="0" smtClean="0">
              <a:effectLst>
                <a:outerShdw blurRad="38100" dist="19050" dir="2700000" algn="tl">
                  <a:schemeClr val="dk1">
                    <a:alpha val="40000"/>
                  </a:schemeClr>
                </a:outerShdw>
              </a:effectLst>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345"/>
              </a:spcAft>
            </a:pPr>
            <a:r>
              <a:rPr lang="en-US" sz="1600" b="1" dirty="0" smtClean="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Results </a:t>
            </a:r>
            <a:r>
              <a:rPr lang="en-US" sz="1600" b="1"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of Face Recognition</a:t>
            </a:r>
            <a:r>
              <a:rPr lang="en-US" sz="1600" b="1"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fontAlgn="base">
              <a:lnSpc>
                <a:spcPct val="112000"/>
              </a:lnSpc>
              <a:spcAft>
                <a:spcPts val="152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Success rates indicating how well the system recognizes faces. </a:t>
            </a:r>
            <a:endParaRPr lang="en-US" sz="12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15000"/>
              </a:lnSpc>
              <a:spcAft>
                <a:spcPts val="1345"/>
              </a:spcAft>
            </a:pPr>
            <a:r>
              <a:rPr lang="en-US" sz="1600" b="1" dirty="0" smtClean="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Results </a:t>
            </a:r>
            <a:r>
              <a:rPr lang="en-US" sz="1600" b="1"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of Concentration Analysis</a:t>
            </a:r>
            <a:r>
              <a:rPr lang="en-US" sz="1600" b="1" dirty="0">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fontAlgn="base">
              <a:lnSpc>
                <a:spcPct val="112000"/>
              </a:lnSpc>
              <a:spcAft>
                <a:spcPts val="2000"/>
              </a:spcAft>
              <a:buSzPts val="1200"/>
              <a:buFont typeface="Arial" panose="020B0604020202020204" pitchFamily="34" charset="0"/>
              <a:buChar char="•"/>
            </a:pPr>
            <a:r>
              <a:rPr lang="en-US" dirty="0">
                <a:effectLst>
                  <a:outerShdw blurRad="38100" dist="19050" dir="2700000" algn="tl">
                    <a:schemeClr val="dk1">
                      <a:alpha val="40000"/>
                    </a:schemeClr>
                  </a:outerShdw>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showing concentration levels and engagement during lessons. </a:t>
            </a:r>
            <a:endParaRPr lang="en-US" sz="12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15000"/>
              </a:lnSpc>
              <a:spcBef>
                <a:spcPts val="1200"/>
              </a:spcBef>
            </a:pPr>
            <a:r>
              <a:rPr lang="en-US" sz="1800" b="1" dirty="0">
                <a:effectLst>
                  <a:outerShdw blurRad="38100" dist="19050" dir="2700000" algn="tl">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                                             </a:t>
            </a:r>
            <a:endPar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49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Scope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BB7060-FF16-011F-0A39-CECA1023CABA}"/>
              </a:ext>
            </a:extLst>
          </p:cNvPr>
          <p:cNvSpPr txBox="1"/>
          <p:nvPr/>
        </p:nvSpPr>
        <p:spPr>
          <a:xfrm>
            <a:off x="441960" y="1104848"/>
            <a:ext cx="6068568" cy="1384995"/>
          </a:xfrm>
          <a:prstGeom prst="rect">
            <a:avLst/>
          </a:prstGeom>
          <a:noFill/>
        </p:spPr>
        <p:txBody>
          <a:bodyPr wrap="square">
            <a:spAutoFit/>
          </a:bodyPr>
          <a:lstStyle/>
          <a:p>
            <a:endParaRPr lang="en-US" b="1" dirty="0"/>
          </a:p>
          <a:p>
            <a:pPr marL="285750" lvl="0" indent="-285750" fontAlgn="base">
              <a:buFont typeface="Arial" panose="020B0604020202020204" pitchFamily="34" charset="0"/>
              <a:buChar char="•"/>
            </a:pPr>
            <a:r>
              <a:rPr lang="en-US" dirty="0">
                <a:effectLst>
                  <a:outerShdw blurRad="38100" dist="19050" dir="2700000" algn="tl">
                    <a:schemeClr val="dk1">
                      <a:alpha val="40000"/>
                    </a:schemeClr>
                  </a:outerShdw>
                </a:effectLst>
              </a:rPr>
              <a:t>Expand the system to support diverse learning styles. </a:t>
            </a:r>
            <a:endParaRPr lang="en-US" dirty="0" smtClean="0">
              <a:effectLst>
                <a:outerShdw blurRad="38100" dist="19050" dir="2700000" algn="tl">
                  <a:schemeClr val="dk1">
                    <a:alpha val="40000"/>
                  </a:schemeClr>
                </a:outerShdw>
              </a:effectLst>
            </a:endParaRPr>
          </a:p>
          <a:p>
            <a:pPr lvl="0" fontAlgn="base"/>
            <a:endParaRPr lang="en-US" dirty="0"/>
          </a:p>
          <a:p>
            <a:pPr marL="285750" lvl="0" indent="-285750" fontAlgn="base">
              <a:buFont typeface="Arial" panose="020B0604020202020204" pitchFamily="34" charset="0"/>
              <a:buChar char="•"/>
            </a:pPr>
            <a:r>
              <a:rPr lang="en-US" dirty="0">
                <a:effectLst>
                  <a:outerShdw blurRad="38100" dist="19050" dir="2700000" algn="tl">
                    <a:schemeClr val="dk1">
                      <a:alpha val="40000"/>
                    </a:schemeClr>
                  </a:outerShdw>
                </a:effectLst>
              </a:rPr>
              <a:t>Develop secure data handling methods to protect student privacy. </a:t>
            </a:r>
            <a:endParaRPr lang="en-US" dirty="0" smtClean="0">
              <a:effectLst>
                <a:outerShdw blurRad="38100" dist="19050" dir="2700000" algn="tl">
                  <a:schemeClr val="dk1">
                    <a:alpha val="40000"/>
                  </a:schemeClr>
                </a:outerShdw>
              </a:effectLst>
            </a:endParaRPr>
          </a:p>
          <a:p>
            <a:pPr marL="285750" lvl="0" indent="-285750" fontAlgn="base">
              <a:buFont typeface="Arial" panose="020B0604020202020204" pitchFamily="34" charset="0"/>
              <a:buChar char="•"/>
            </a:pPr>
            <a:endParaRPr lang="en-US" dirty="0"/>
          </a:p>
          <a:p>
            <a:pPr marL="285750" lvl="0" indent="-285750" fontAlgn="base">
              <a:buFont typeface="Arial" panose="020B0604020202020204" pitchFamily="34" charset="0"/>
              <a:buChar char="•"/>
            </a:pPr>
            <a:r>
              <a:rPr lang="en-US" dirty="0">
                <a:effectLst>
                  <a:outerShdw blurRad="38100" dist="19050" dir="2700000" algn="tl">
                    <a:schemeClr val="dk1">
                      <a:alpha val="40000"/>
                    </a:schemeClr>
                  </a:outerShdw>
                </a:effectLst>
              </a:rPr>
              <a:t>Enhance AI algorithms for better adaptability in educational settings. </a:t>
            </a:r>
            <a:endParaRPr lang="en-US" dirty="0"/>
          </a:p>
        </p:txBody>
      </p:sp>
    </p:spTree>
    <p:extLst>
      <p:ext uri="{BB962C8B-B14F-4D97-AF65-F5344CB8AC3E}">
        <p14:creationId xmlns:p14="http://schemas.microsoft.com/office/powerpoint/2010/main" val="705114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fe56e3b0-34a1-4d6f-a501-a0b2b7006a18"/>
    <ds:schemaRef ds:uri="http://schemas.microsoft.com/office/infopath/2007/PartnerControls"/>
    <ds:schemaRef ds:uri="94eeb56d-118c-48c3-937f-7f05817f7373"/>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130</TotalTime>
  <Words>463</Words>
  <Application>Microsoft Office PowerPoint</Application>
  <PresentationFormat>On-screen Show (16:9)</PresentationFormat>
  <Paragraphs>79</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Times New Roman</vt:lpstr>
      <vt:lpstr>Trebuchet MS</vt:lpstr>
      <vt:lpstr>Verdana</vt:lpstr>
      <vt:lpstr>Wingdings 3</vt:lpstr>
      <vt:lpstr>Facet</vt:lpstr>
      <vt:lpstr>PowerPoint Presentation</vt:lpstr>
      <vt:lpstr>PowerPoint Presentation</vt:lpstr>
      <vt:lpstr>Abstract</vt:lpstr>
      <vt:lpstr>Problem Statement</vt:lpstr>
      <vt:lpstr>PowerPoint Presentation</vt:lpstr>
      <vt:lpstr>PowerPoint Presentation</vt:lpstr>
      <vt:lpstr>PowerPoint Presentation</vt:lpstr>
      <vt:lpstr>PowerPoint Presentation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24</cp:revision>
  <dcterms:modified xsi:type="dcterms:W3CDTF">2024-11-11T10:30:50Z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