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6640" y="654285"/>
            <a:ext cx="1077240" cy="30997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34867" y="618879"/>
            <a:ext cx="783327" cy="3961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69079" y="527303"/>
            <a:ext cx="0" cy="561975"/>
          </a:xfrm>
          <a:custGeom>
            <a:avLst/>
            <a:gdLst/>
            <a:ahLst/>
            <a:cxnLst/>
            <a:rect l="l" t="t" r="r" b="b"/>
            <a:pathLst>
              <a:path w="0" h="561975">
                <a:moveTo>
                  <a:pt x="0" y="0"/>
                </a:moveTo>
                <a:lnTo>
                  <a:pt x="0" y="561721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526023" y="527303"/>
            <a:ext cx="0" cy="561975"/>
          </a:xfrm>
          <a:custGeom>
            <a:avLst/>
            <a:gdLst/>
            <a:ahLst/>
            <a:cxnLst/>
            <a:rect l="l" t="t" r="r" b="b"/>
            <a:pathLst>
              <a:path w="0" h="561975">
                <a:moveTo>
                  <a:pt x="0" y="0"/>
                </a:moveTo>
                <a:lnTo>
                  <a:pt x="0" y="561721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99819" y="658502"/>
            <a:ext cx="1337932" cy="30302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988564" y="527303"/>
            <a:ext cx="0" cy="561975"/>
          </a:xfrm>
          <a:custGeom>
            <a:avLst/>
            <a:gdLst/>
            <a:ahLst/>
            <a:cxnLst/>
            <a:rect l="l" t="t" r="r" b="b"/>
            <a:pathLst>
              <a:path w="0" h="561975">
                <a:moveTo>
                  <a:pt x="0" y="0"/>
                </a:moveTo>
                <a:lnTo>
                  <a:pt x="0" y="561721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9260" y="528966"/>
            <a:ext cx="1741747" cy="3807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20336" y="10079227"/>
            <a:ext cx="61213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runark13457@gmail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2.png"/><Relationship Id="rId3" Type="http://schemas.openxmlformats.org/officeDocument/2006/relationships/image" Target="../media/image73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83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73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hyperlink" Target="https://github.com/ArK1307/Naan-Muthalvan-project-.git" TargetMode="External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73.png"/><Relationship Id="rId17" Type="http://schemas.openxmlformats.org/officeDocument/2006/relationships/image" Target="../media/image166.png"/><Relationship Id="rId18" Type="http://schemas.openxmlformats.org/officeDocument/2006/relationships/image" Target="../media/image167.png"/><Relationship Id="rId19" Type="http://schemas.openxmlformats.org/officeDocument/2006/relationships/image" Target="../media/image168.png"/><Relationship Id="rId20" Type="http://schemas.openxmlformats.org/officeDocument/2006/relationships/image" Target="../media/image169.png"/><Relationship Id="rId21" Type="http://schemas.openxmlformats.org/officeDocument/2006/relationships/image" Target="../media/image170.png"/><Relationship Id="rId22" Type="http://schemas.openxmlformats.org/officeDocument/2006/relationships/image" Target="../media/image83.png"/><Relationship Id="rId23" Type="http://schemas.openxmlformats.org/officeDocument/2006/relationships/image" Target="../media/image17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22" Type="http://schemas.openxmlformats.org/officeDocument/2006/relationships/image" Target="../media/image70.png"/><Relationship Id="rId23" Type="http://schemas.openxmlformats.org/officeDocument/2006/relationships/image" Target="../media/image71.png"/><Relationship Id="rId24" Type="http://schemas.openxmlformats.org/officeDocument/2006/relationships/image" Target="../media/image72.png"/><Relationship Id="rId25" Type="http://schemas.openxmlformats.org/officeDocument/2006/relationships/image" Target="../media/image73.png"/><Relationship Id="rId26" Type="http://schemas.openxmlformats.org/officeDocument/2006/relationships/image" Target="../media/image7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8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Relationship Id="rId23" Type="http://schemas.openxmlformats.org/officeDocument/2006/relationships/image" Target="../media/image73.png"/><Relationship Id="rId24" Type="http://schemas.openxmlformats.org/officeDocument/2006/relationships/image" Target="../media/image128.png"/><Relationship Id="rId25" Type="http://schemas.openxmlformats.org/officeDocument/2006/relationships/image" Target="../media/image129.png"/><Relationship Id="rId26" Type="http://schemas.openxmlformats.org/officeDocument/2006/relationships/image" Target="../media/image130.png"/><Relationship Id="rId27" Type="http://schemas.openxmlformats.org/officeDocument/2006/relationships/image" Target="../media/image13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3878" y="1288795"/>
            <a:ext cx="5774055" cy="7176134"/>
          </a:xfrm>
          <a:prstGeom prst="rect">
            <a:avLst/>
          </a:prstGeom>
          <a:ln w="56388">
            <a:solidFill>
              <a:srgbClr val="000000"/>
            </a:solidFill>
          </a:ln>
        </p:spPr>
        <p:txBody>
          <a:bodyPr wrap="square" lIns="0" tIns="1790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1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75565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latin typeface="Carlito"/>
                <a:cs typeface="Carlito"/>
              </a:rPr>
              <a:t>EDUBOT-</a:t>
            </a:r>
            <a:r>
              <a:rPr dirty="0" sz="1600" b="1">
                <a:latin typeface="Carlito"/>
                <a:cs typeface="Carlito"/>
              </a:rPr>
              <a:t>Revolutionizing</a:t>
            </a:r>
            <a:r>
              <a:rPr dirty="0" sz="1600" spc="-75" b="1">
                <a:latin typeface="Carlito"/>
                <a:cs typeface="Carlito"/>
              </a:rPr>
              <a:t> </a:t>
            </a:r>
            <a:r>
              <a:rPr dirty="0" sz="1600" spc="-10" b="1">
                <a:latin typeface="Carlito"/>
                <a:cs typeface="Carlito"/>
              </a:rPr>
              <a:t>Education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Project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Report</a:t>
            </a:r>
            <a:endParaRPr sz="1200">
              <a:latin typeface="Carlito"/>
              <a:cs typeface="Carlito"/>
            </a:endParaRPr>
          </a:p>
          <a:p>
            <a:pPr algn="ctr" marL="1299210" marR="1295400">
              <a:lnSpc>
                <a:spcPct val="186700"/>
              </a:lnSpc>
            </a:pPr>
            <a:r>
              <a:rPr dirty="0" sz="1200">
                <a:latin typeface="Carlito"/>
                <a:cs typeface="Carlito"/>
              </a:rPr>
              <a:t>submitted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partial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fulfillment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requirements </a:t>
            </a:r>
            <a:r>
              <a:rPr dirty="0" sz="1200" spc="-25">
                <a:latin typeface="Carlito"/>
                <a:cs typeface="Carlito"/>
              </a:rPr>
              <a:t>of</a:t>
            </a:r>
            <a:endParaRPr sz="1200">
              <a:latin typeface="Carlito"/>
              <a:cs typeface="Carlito"/>
            </a:endParaRPr>
          </a:p>
          <a:p>
            <a:pPr algn="ctr" marL="48895">
              <a:lnSpc>
                <a:spcPct val="100000"/>
              </a:lnSpc>
              <a:spcBef>
                <a:spcPts val="1250"/>
              </a:spcBef>
            </a:pPr>
            <a:r>
              <a:rPr dirty="0" sz="1400" b="1">
                <a:latin typeface="Carlito"/>
                <a:cs typeface="Carlito"/>
              </a:rPr>
              <a:t>AIML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Fundamental</a:t>
            </a:r>
            <a:r>
              <a:rPr dirty="0" sz="1400" spc="-2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With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Cloud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Computing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and</a:t>
            </a:r>
            <a:r>
              <a:rPr dirty="0" sz="1400" spc="-2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Gen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spc="-25" b="1">
                <a:latin typeface="Carlito"/>
                <a:cs typeface="Carlito"/>
              </a:rPr>
              <a:t>AI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200" spc="-25">
                <a:latin typeface="Carlito"/>
                <a:cs typeface="Carlito"/>
              </a:rPr>
              <a:t>by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200">
              <a:latin typeface="Carlito"/>
              <a:cs typeface="Carlito"/>
            </a:endParaRPr>
          </a:p>
          <a:p>
            <a:pPr algn="ctr" marL="635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ARUN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KUMAR</a:t>
            </a:r>
            <a:r>
              <a:rPr dirty="0" sz="1400" spc="-5" b="1">
                <a:latin typeface="Carlito"/>
                <a:cs typeface="Carlito"/>
              </a:rPr>
              <a:t> </a:t>
            </a:r>
            <a:r>
              <a:rPr dirty="0" sz="1400" spc="-50" b="1">
                <a:latin typeface="Carlito"/>
                <a:cs typeface="Carlito"/>
              </a:rPr>
              <a:t>G</a:t>
            </a:r>
            <a:endParaRPr sz="1400">
              <a:latin typeface="Carlito"/>
              <a:cs typeface="Carlito"/>
            </a:endParaRPr>
          </a:p>
          <a:p>
            <a:pPr algn="ctr" marL="1398270" marR="1392555" indent="635">
              <a:lnSpc>
                <a:spcPct val="176400"/>
              </a:lnSpc>
            </a:pPr>
            <a:r>
              <a:rPr dirty="0" sz="1400" spc="-10" b="1">
                <a:latin typeface="Carlito"/>
                <a:cs typeface="Carlito"/>
                <a:hlinkClick r:id="rId2"/>
              </a:rPr>
              <a:t>arunark13457@gmail.com</a:t>
            </a:r>
            <a:r>
              <a:rPr dirty="0" sz="1400" spc="-10" b="1">
                <a:latin typeface="Carlito"/>
                <a:cs typeface="Carlito"/>
              </a:rPr>
              <a:t> 0AE21658B0F56548B88454D254262DAC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Carlito"/>
                <a:cs typeface="Carlito"/>
              </a:rPr>
              <a:t>Under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Guidance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of</a:t>
            </a:r>
            <a:endParaRPr sz="1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1600" b="1">
                <a:latin typeface="Carlito"/>
                <a:cs typeface="Carlito"/>
              </a:rPr>
              <a:t>Name</a:t>
            </a:r>
            <a:r>
              <a:rPr dirty="0" sz="1600" spc="-30" b="1">
                <a:latin typeface="Carlito"/>
                <a:cs typeface="Carlito"/>
              </a:rPr>
              <a:t> </a:t>
            </a:r>
            <a:r>
              <a:rPr dirty="0" sz="1600" b="1">
                <a:latin typeface="Carlito"/>
                <a:cs typeface="Carlito"/>
              </a:rPr>
              <a:t>of</a:t>
            </a:r>
            <a:r>
              <a:rPr dirty="0" sz="1600" spc="-30" b="1">
                <a:latin typeface="Carlito"/>
                <a:cs typeface="Carlito"/>
              </a:rPr>
              <a:t> </a:t>
            </a:r>
            <a:r>
              <a:rPr dirty="0" sz="1600" b="1">
                <a:latin typeface="Carlito"/>
                <a:cs typeface="Carlito"/>
              </a:rPr>
              <a:t>Guide</a:t>
            </a:r>
            <a:r>
              <a:rPr dirty="0" sz="1600" spc="-15" b="1">
                <a:latin typeface="Carlito"/>
                <a:cs typeface="Carlito"/>
              </a:rPr>
              <a:t> </a:t>
            </a:r>
            <a:r>
              <a:rPr dirty="0" sz="1600" b="1">
                <a:latin typeface="Carlito"/>
                <a:cs typeface="Carlito"/>
              </a:rPr>
              <a:t>(Raja</a:t>
            </a:r>
            <a:r>
              <a:rPr dirty="0" sz="1600" spc="-15" b="1">
                <a:latin typeface="Carlito"/>
                <a:cs typeface="Carlito"/>
              </a:rPr>
              <a:t> </a:t>
            </a:r>
            <a:r>
              <a:rPr dirty="0" sz="1600" b="1">
                <a:latin typeface="Carlito"/>
                <a:cs typeface="Carlito"/>
              </a:rPr>
              <a:t>P,</a:t>
            </a:r>
            <a:r>
              <a:rPr dirty="0" sz="1600" spc="-35" b="1">
                <a:latin typeface="Carlito"/>
                <a:cs typeface="Carlito"/>
              </a:rPr>
              <a:t> </a:t>
            </a:r>
            <a:r>
              <a:rPr dirty="0" sz="1600" b="1">
                <a:latin typeface="Carlito"/>
                <a:cs typeface="Carlito"/>
              </a:rPr>
              <a:t>Mater</a:t>
            </a:r>
            <a:r>
              <a:rPr dirty="0" sz="1600" spc="-20" b="1">
                <a:latin typeface="Carlito"/>
                <a:cs typeface="Carlito"/>
              </a:rPr>
              <a:t> </a:t>
            </a:r>
            <a:r>
              <a:rPr dirty="0" sz="1600" b="1">
                <a:latin typeface="Carlito"/>
                <a:cs typeface="Carlito"/>
              </a:rPr>
              <a:t>Trainer</a:t>
            </a:r>
            <a:r>
              <a:rPr dirty="0" sz="1600" spc="-30" b="1">
                <a:latin typeface="Carlito"/>
                <a:cs typeface="Carlito"/>
              </a:rPr>
              <a:t> </a:t>
            </a:r>
            <a:r>
              <a:rPr dirty="0" sz="1600" spc="-50" b="1">
                <a:latin typeface="Carlito"/>
                <a:cs typeface="Carlito"/>
              </a:rPr>
              <a:t>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669" y="1308928"/>
            <a:ext cx="3713575" cy="17340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455" y="1796546"/>
            <a:ext cx="58895" cy="5929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5971" y="1766127"/>
            <a:ext cx="4419002" cy="15054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261594" y="2257594"/>
            <a:ext cx="5039995" cy="998855"/>
            <a:chOff x="1261594" y="2257594"/>
            <a:chExt cx="5039995" cy="998855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594" y="2257594"/>
              <a:ext cx="1249803" cy="18566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6295" y="2430792"/>
              <a:ext cx="3042666" cy="35126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315" y="2679204"/>
              <a:ext cx="249173" cy="32383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6295" y="2667012"/>
              <a:ext cx="4056126" cy="35126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315" y="2916948"/>
              <a:ext cx="249173" cy="32383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6295" y="2904756"/>
              <a:ext cx="4694682" cy="351269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455" y="2552450"/>
            <a:ext cx="58895" cy="5929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4761" y="3488987"/>
            <a:ext cx="2474719" cy="185662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1260266" y="3926397"/>
            <a:ext cx="3945254" cy="733425"/>
            <a:chOff x="1260266" y="3926397"/>
            <a:chExt cx="3945254" cy="733425"/>
          </a:xfrm>
        </p:grpSpPr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0266" y="3926397"/>
              <a:ext cx="2590320" cy="16733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316" y="4082808"/>
              <a:ext cx="249173" cy="32383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6296" y="4070616"/>
              <a:ext cx="3598926" cy="35126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316" y="4320552"/>
              <a:ext cx="249173" cy="32383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6296" y="4308360"/>
              <a:ext cx="3131057" cy="351269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1260264" y="4822509"/>
            <a:ext cx="5285105" cy="735330"/>
            <a:chOff x="1260264" y="4822509"/>
            <a:chExt cx="5285105" cy="735330"/>
          </a:xfrm>
        </p:grpSpPr>
        <p:pic>
          <p:nvPicPr>
            <p:cNvPr id="21" name="object 2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0264" y="4822509"/>
              <a:ext cx="2526318" cy="16733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315" y="4980444"/>
              <a:ext cx="249173" cy="32383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6295" y="4968252"/>
              <a:ext cx="4938522" cy="35126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315" y="5218188"/>
              <a:ext cx="249173" cy="32383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6295" y="5205996"/>
              <a:ext cx="4636770" cy="35126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1244904" y="1246377"/>
            <a:ext cx="5076825" cy="420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400" b="1" i="1">
                <a:latin typeface="Carlito"/>
                <a:cs typeface="Carlito"/>
              </a:rPr>
              <a:t>3:3:4</a:t>
            </a:r>
            <a:r>
              <a:rPr dirty="0" sz="1400" spc="-2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DFD</a:t>
            </a:r>
            <a:r>
              <a:rPr dirty="0" sz="1400" spc="-1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Level</a:t>
            </a:r>
            <a:r>
              <a:rPr dirty="0" sz="1400" spc="-20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3</a:t>
            </a:r>
            <a:r>
              <a:rPr dirty="0" sz="1400" spc="-2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-</a:t>
            </a:r>
            <a:r>
              <a:rPr dirty="0" sz="1400" spc="-5" b="1" i="1">
                <a:latin typeface="Carlito"/>
                <a:cs typeface="Carlito"/>
              </a:rPr>
              <a:t> </a:t>
            </a:r>
            <a:r>
              <a:rPr dirty="0" sz="1400" spc="-10" b="1" i="1">
                <a:latin typeface="Carlito"/>
                <a:cs typeface="Carlito"/>
              </a:rPr>
              <a:t>Concentration</a:t>
            </a:r>
            <a:r>
              <a:rPr dirty="0" sz="1400" spc="-1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Analysis</a:t>
            </a:r>
            <a:r>
              <a:rPr dirty="0" sz="1400" spc="-20" b="1" i="1">
                <a:latin typeface="Carlito"/>
                <a:cs typeface="Carlito"/>
              </a:rPr>
              <a:t> </a:t>
            </a:r>
            <a:r>
              <a:rPr dirty="0" sz="1400" spc="-10" b="1" i="1">
                <a:latin typeface="Carlito"/>
                <a:cs typeface="Carlito"/>
              </a:rPr>
              <a:t>Module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4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Illustrates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how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analyzes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processes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concentration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levels.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adea"/>
                <a:cs typeface="Caladea"/>
              </a:rPr>
              <a:t>3:4</a:t>
            </a:r>
            <a:r>
              <a:rPr dirty="0" sz="1400" spc="-10" b="1">
                <a:latin typeface="Caladea"/>
                <a:cs typeface="Caladea"/>
              </a:rPr>
              <a:t> Advantages</a:t>
            </a:r>
            <a:endParaRPr sz="1400">
              <a:latin typeface="Caladea"/>
              <a:cs typeface="Caladea"/>
            </a:endParaRPr>
          </a:p>
          <a:p>
            <a:pPr marL="463550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Provides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personalized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experiences.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Increases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engagement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through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interactive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features.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Offers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real-</a:t>
            </a:r>
            <a:r>
              <a:rPr dirty="0" sz="1200">
                <a:latin typeface="Carlito"/>
                <a:cs typeface="Carlito"/>
              </a:rPr>
              <a:t>time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feedback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educators,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enhancing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teaching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strategies.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Caladea"/>
                <a:cs typeface="Caladea"/>
              </a:rPr>
              <a:t>3:5</a:t>
            </a:r>
            <a:r>
              <a:rPr dirty="0" sz="1400" spc="-30" b="1">
                <a:latin typeface="Caladea"/>
                <a:cs typeface="Caladea"/>
              </a:rPr>
              <a:t> </a:t>
            </a:r>
            <a:r>
              <a:rPr dirty="0" sz="1400" b="1">
                <a:latin typeface="Caladea"/>
                <a:cs typeface="Caladea"/>
              </a:rPr>
              <a:t>Requirement</a:t>
            </a:r>
            <a:r>
              <a:rPr dirty="0" sz="1400" spc="-30" b="1">
                <a:latin typeface="Caladea"/>
                <a:cs typeface="Caladea"/>
              </a:rPr>
              <a:t> </a:t>
            </a:r>
            <a:r>
              <a:rPr dirty="0" sz="1400" spc="-10" b="1">
                <a:latin typeface="Caladea"/>
                <a:cs typeface="Caladea"/>
              </a:rPr>
              <a:t>Specification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3:5:1</a:t>
            </a:r>
            <a:r>
              <a:rPr dirty="0" sz="1200" spc="-6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Hardware</a:t>
            </a:r>
            <a:r>
              <a:rPr dirty="0" sz="1200" spc="-6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Requirements</a:t>
            </a:r>
            <a:endParaRPr sz="1200">
              <a:latin typeface="Verdana"/>
              <a:cs typeface="Verdana"/>
            </a:endParaRPr>
          </a:p>
          <a:p>
            <a:pPr marL="46355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 spc="-10">
                <a:latin typeface="Carlito"/>
                <a:cs typeface="Carlito"/>
              </a:rPr>
              <a:t>High-</a:t>
            </a:r>
            <a:r>
              <a:rPr dirty="0" sz="1200">
                <a:latin typeface="Carlito"/>
                <a:cs typeface="Carlito"/>
              </a:rPr>
              <a:t>resolution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cameras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effective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face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detection.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Robotics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platforms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classroom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interaction.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3:5:2</a:t>
            </a:r>
            <a:r>
              <a:rPr dirty="0" sz="1200" spc="-5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Software</a:t>
            </a:r>
            <a:r>
              <a:rPr dirty="0" sz="1200" spc="-5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Requirements</a:t>
            </a:r>
            <a:endParaRPr sz="1200">
              <a:latin typeface="Verdana"/>
              <a:cs typeface="Verdana"/>
            </a:endParaRPr>
          </a:p>
          <a:p>
            <a:pPr marL="46355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Machine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libraries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(e.g.,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TensorFlow,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OpenCV)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AI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development.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User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interfaces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teachers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interact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with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system.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9823" y="2687315"/>
            <a:ext cx="1073283" cy="15866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8098" y="3142991"/>
            <a:ext cx="3006909" cy="15866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5739" y="3788476"/>
            <a:ext cx="2139010" cy="1460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0455" y="4088642"/>
            <a:ext cx="58895" cy="5929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15956" y="4058223"/>
            <a:ext cx="3349202" cy="15054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2695" y="4495612"/>
            <a:ext cx="2294491" cy="17340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0455" y="4964942"/>
            <a:ext cx="58895" cy="5929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06825" y="4934523"/>
            <a:ext cx="3852092" cy="15054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2588" y="5370388"/>
            <a:ext cx="2744424" cy="17340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0455" y="5839718"/>
            <a:ext cx="58895" cy="5929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15968" y="5809299"/>
            <a:ext cx="4158408" cy="150543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244904" y="2616453"/>
            <a:ext cx="4639310" cy="3347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6281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adea"/>
                <a:cs typeface="Caladea"/>
              </a:rPr>
              <a:t>CHAPTER</a:t>
            </a:r>
            <a:r>
              <a:rPr dirty="0" sz="1600" spc="-85" b="1">
                <a:latin typeface="Caladea"/>
                <a:cs typeface="Caladea"/>
              </a:rPr>
              <a:t> </a:t>
            </a:r>
            <a:r>
              <a:rPr dirty="0" sz="1600" spc="-50" b="1">
                <a:latin typeface="Caladea"/>
                <a:cs typeface="Caladea"/>
              </a:rPr>
              <a:t>4</a:t>
            </a:r>
            <a:endParaRPr sz="1600">
              <a:latin typeface="Caladea"/>
              <a:cs typeface="Caladea"/>
            </a:endParaRPr>
          </a:p>
          <a:p>
            <a:pPr marL="1309370">
              <a:lnSpc>
                <a:spcPct val="100000"/>
              </a:lnSpc>
              <a:spcBef>
                <a:spcPts val="1670"/>
              </a:spcBef>
            </a:pPr>
            <a:r>
              <a:rPr dirty="0" sz="1600" spc="-10" b="1">
                <a:latin typeface="Caladea"/>
                <a:cs typeface="Caladea"/>
              </a:rPr>
              <a:t>IMPLEMENTATION</a:t>
            </a:r>
            <a:r>
              <a:rPr dirty="0" sz="1600" spc="-20" b="1">
                <a:latin typeface="Caladea"/>
                <a:cs typeface="Caladea"/>
              </a:rPr>
              <a:t> </a:t>
            </a:r>
            <a:r>
              <a:rPr dirty="0" sz="1600" b="1">
                <a:latin typeface="Caladea"/>
                <a:cs typeface="Caladea"/>
              </a:rPr>
              <a:t>AND</a:t>
            </a:r>
            <a:r>
              <a:rPr dirty="0" sz="1600" spc="-15" b="1">
                <a:latin typeface="Caladea"/>
                <a:cs typeface="Caladea"/>
              </a:rPr>
              <a:t> </a:t>
            </a:r>
            <a:r>
              <a:rPr dirty="0" sz="1600" spc="-10" b="1">
                <a:latin typeface="Caladea"/>
                <a:cs typeface="Caladea"/>
              </a:rPr>
              <a:t>RESULT</a:t>
            </a:r>
            <a:endParaRPr sz="16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1600">
              <a:latin typeface="Caladea"/>
              <a:cs typeface="Caladea"/>
            </a:endParaRPr>
          </a:p>
          <a:p>
            <a:pPr marL="1524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4:1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Results</a:t>
            </a:r>
            <a:r>
              <a:rPr dirty="0" sz="1400" spc="-2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Face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Detection</a:t>
            </a:r>
            <a:endParaRPr sz="14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Metrics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demonstrating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accuracy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face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detection.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84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4:2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Results</a:t>
            </a:r>
            <a:r>
              <a:rPr dirty="0" sz="1400" spc="-2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Face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Recognition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Success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rates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indicating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how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well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recognizes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faces.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rlito"/>
                <a:cs typeface="Carlito"/>
              </a:rPr>
              <a:t>4:3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Results</a:t>
            </a:r>
            <a:r>
              <a:rPr dirty="0" sz="1400" spc="-2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Concentration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Analysis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Data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showing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concentration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levels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engagement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during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lessons.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364" y="1731806"/>
            <a:ext cx="1064631" cy="16319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6331" y="2193539"/>
            <a:ext cx="2851557" cy="15866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721991" y="1665477"/>
            <a:ext cx="2872740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0419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adea"/>
                <a:cs typeface="Caladea"/>
              </a:rPr>
              <a:t>CHAPTER</a:t>
            </a:r>
            <a:r>
              <a:rPr dirty="0" sz="1600" spc="-90" b="1">
                <a:latin typeface="Caladea"/>
                <a:cs typeface="Caladea"/>
              </a:rPr>
              <a:t> </a:t>
            </a:r>
            <a:r>
              <a:rPr dirty="0" sz="1600" spc="-50" b="1">
                <a:latin typeface="Caladea"/>
                <a:cs typeface="Caladea"/>
              </a:rPr>
              <a:t>5</a:t>
            </a:r>
            <a:endParaRPr sz="16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600" spc="-10" b="1">
                <a:latin typeface="Caladea"/>
                <a:cs typeface="Caladea"/>
              </a:rPr>
              <a:t>DISCUSSION</a:t>
            </a:r>
            <a:r>
              <a:rPr dirty="0" sz="1600" spc="-20" b="1">
                <a:latin typeface="Caladea"/>
                <a:cs typeface="Caladea"/>
              </a:rPr>
              <a:t> </a:t>
            </a:r>
            <a:r>
              <a:rPr dirty="0" sz="1600" b="1">
                <a:latin typeface="Caladea"/>
                <a:cs typeface="Caladea"/>
              </a:rPr>
              <a:t>AND</a:t>
            </a:r>
            <a:r>
              <a:rPr dirty="0" sz="1600" spc="-25" b="1">
                <a:latin typeface="Caladea"/>
                <a:cs typeface="Caladea"/>
              </a:rPr>
              <a:t> </a:t>
            </a:r>
            <a:r>
              <a:rPr dirty="0" sz="1600" spc="-10" b="1">
                <a:latin typeface="Caladea"/>
                <a:cs typeface="Caladea"/>
              </a:rPr>
              <a:t>CONCLUSION</a:t>
            </a:r>
            <a:endParaRPr sz="1600">
              <a:latin typeface="Caladea"/>
              <a:cs typeface="Calade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6281" y="3018070"/>
            <a:ext cx="1351531" cy="18566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4239" y="3422715"/>
            <a:ext cx="5499384" cy="150543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158239" y="3661983"/>
            <a:ext cx="5438775" cy="497840"/>
            <a:chOff x="1158239" y="3661983"/>
            <a:chExt cx="5438775" cy="497840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3352" y="3661983"/>
              <a:ext cx="5333339" cy="15054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239" y="3808488"/>
              <a:ext cx="1824989" cy="351269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1689" y="4416364"/>
            <a:ext cx="2223274" cy="173405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248155" y="4821757"/>
            <a:ext cx="3630929" cy="158115"/>
            <a:chOff x="1248155" y="4821757"/>
            <a:chExt cx="3630929" cy="158115"/>
          </a:xfrm>
        </p:grpSpPr>
        <p:pic>
          <p:nvPicPr>
            <p:cNvPr id="12" name="object 12" descr="">
              <a:hlinkClick r:id="rId9"/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0326" y="4821757"/>
              <a:ext cx="3611159" cy="155105"/>
            </a:xfrm>
            <a:prstGeom prst="rect">
              <a:avLst/>
            </a:prstGeom>
          </p:spPr>
        </p:pic>
        <p:pic>
          <p:nvPicPr>
            <p:cNvPr id="13" name="object 13" descr="">
              <a:hlinkClick r:id="rId9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8155" y="4943823"/>
              <a:ext cx="3630929" cy="35718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61747" y="5213416"/>
            <a:ext cx="3393581" cy="17340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58810" y="5623371"/>
            <a:ext cx="5403373" cy="15054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58738" y="5862639"/>
            <a:ext cx="602993" cy="15054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6154" y="6381538"/>
            <a:ext cx="1236103" cy="14943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80455" y="6676394"/>
            <a:ext cx="58895" cy="5929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80455" y="6914138"/>
            <a:ext cx="58895" cy="59294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1606296" y="6645974"/>
            <a:ext cx="5019675" cy="497840"/>
            <a:chOff x="1606296" y="6645974"/>
            <a:chExt cx="5019675" cy="497840"/>
          </a:xfrm>
        </p:grpSpPr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15967" y="6645974"/>
              <a:ext cx="4117261" cy="15054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6296" y="6792480"/>
              <a:ext cx="5019294" cy="351269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66281" y="7378234"/>
            <a:ext cx="1360658" cy="14943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80455" y="7820918"/>
            <a:ext cx="58895" cy="5929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80455" y="8057138"/>
            <a:ext cx="58895" cy="59294"/>
          </a:xfrm>
          <a:prstGeom prst="rect">
            <a:avLst/>
          </a:prstGeom>
        </p:spPr>
      </p:pic>
      <p:grpSp>
        <p:nvGrpSpPr>
          <p:cNvPr id="26" name="object 26" descr=""/>
          <p:cNvGrpSpPr/>
          <p:nvPr/>
        </p:nvGrpSpPr>
        <p:grpSpPr>
          <a:xfrm>
            <a:off x="1385316" y="7790498"/>
            <a:ext cx="4815205" cy="734060"/>
            <a:chOff x="1385316" y="7790498"/>
            <a:chExt cx="4815205" cy="734060"/>
          </a:xfrm>
        </p:grpSpPr>
        <p:pic>
          <p:nvPicPr>
            <p:cNvPr id="27" name="object 2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16000" y="7790498"/>
              <a:ext cx="3286577" cy="15054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6296" y="7935480"/>
              <a:ext cx="4437126" cy="35126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85316" y="8185416"/>
              <a:ext cx="249173" cy="32383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6296" y="8173224"/>
              <a:ext cx="4594098" cy="35126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244904" y="2959354"/>
            <a:ext cx="5509895" cy="545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adea"/>
                <a:cs typeface="Caladea"/>
              </a:rPr>
              <a:t>5:1</a:t>
            </a:r>
            <a:r>
              <a:rPr dirty="0" sz="1400" spc="-5" b="1">
                <a:latin typeface="Caladea"/>
                <a:cs typeface="Caladea"/>
              </a:rPr>
              <a:t> </a:t>
            </a:r>
            <a:r>
              <a:rPr dirty="0" sz="1400" b="1">
                <a:latin typeface="Caladea"/>
                <a:cs typeface="Caladea"/>
              </a:rPr>
              <a:t>Key</a:t>
            </a:r>
            <a:r>
              <a:rPr dirty="0" sz="1400" spc="-5" b="1">
                <a:latin typeface="Caladea"/>
                <a:cs typeface="Caladea"/>
              </a:rPr>
              <a:t> </a:t>
            </a:r>
            <a:r>
              <a:rPr dirty="0" sz="1400" spc="-10" b="1">
                <a:latin typeface="Caladea"/>
                <a:cs typeface="Caladea"/>
              </a:rPr>
              <a:t>Findings</a:t>
            </a:r>
            <a:endParaRPr sz="1400">
              <a:latin typeface="Caladea"/>
              <a:cs typeface="Caladea"/>
            </a:endParaRPr>
          </a:p>
          <a:p>
            <a:pPr marL="15240" marR="5080">
              <a:lnSpc>
                <a:spcPct val="130400"/>
              </a:lnSpc>
              <a:spcBef>
                <a:spcPts val="1100"/>
              </a:spcBef>
            </a:pP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project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highlights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that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integrating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AI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robotics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can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enhance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personalized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learning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improve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engagement.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Educators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receive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valuable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insights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that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can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inform </a:t>
            </a:r>
            <a:r>
              <a:rPr dirty="0" sz="1200">
                <a:latin typeface="Carlito"/>
                <a:cs typeface="Carlito"/>
              </a:rPr>
              <a:t>their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teaching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practices.</a:t>
            </a:r>
            <a:endParaRPr sz="1200">
              <a:latin typeface="Carlito"/>
              <a:cs typeface="Carlito"/>
            </a:endParaRPr>
          </a:p>
          <a:p>
            <a:pPr marL="12700" marR="1881505">
              <a:lnSpc>
                <a:spcPct val="201600"/>
              </a:lnSpc>
              <a:spcBef>
                <a:spcPts val="865"/>
              </a:spcBef>
            </a:pPr>
            <a:r>
              <a:rPr dirty="0" sz="1400" b="1">
                <a:latin typeface="Carlito"/>
                <a:cs typeface="Carlito"/>
              </a:rPr>
              <a:t>5:2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GitHub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Link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the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Project: 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467785"/>
                  </a:solidFill>
                </a:uFill>
                <a:latin typeface="Carlito"/>
                <a:cs typeface="Carlito"/>
                <a:hlinkClick r:id="rId9"/>
              </a:rPr>
              <a:t>https://github.com/ArK1307/Naan-Muthalvan-project-</a:t>
            </a:r>
            <a:r>
              <a:rPr dirty="0" u="sng" sz="1200" spc="-20">
                <a:solidFill>
                  <a:srgbClr val="0000FF"/>
                </a:solidFill>
                <a:uFill>
                  <a:solidFill>
                    <a:srgbClr val="467785"/>
                  </a:solidFill>
                </a:uFill>
                <a:latin typeface="Carlito"/>
                <a:cs typeface="Carlito"/>
                <a:hlinkClick r:id="rId9"/>
              </a:rPr>
              <a:t>.git</a:t>
            </a:r>
            <a:r>
              <a:rPr dirty="0" u="none" sz="1200" spc="-2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u="none" sz="1400" b="1">
                <a:latin typeface="Carlito"/>
                <a:cs typeface="Carlito"/>
              </a:rPr>
              <a:t>5:3</a:t>
            </a:r>
            <a:r>
              <a:rPr dirty="0" u="none" sz="1400" spc="-45" b="1">
                <a:latin typeface="Carlito"/>
                <a:cs typeface="Carlito"/>
              </a:rPr>
              <a:t> </a:t>
            </a:r>
            <a:r>
              <a:rPr dirty="0" u="none" sz="1400" b="1">
                <a:latin typeface="Carlito"/>
                <a:cs typeface="Carlito"/>
              </a:rPr>
              <a:t>Video</a:t>
            </a:r>
            <a:r>
              <a:rPr dirty="0" u="none" sz="1400" spc="-35" b="1">
                <a:latin typeface="Carlito"/>
                <a:cs typeface="Carlito"/>
              </a:rPr>
              <a:t> </a:t>
            </a:r>
            <a:r>
              <a:rPr dirty="0" u="none" sz="1400" b="1">
                <a:latin typeface="Carlito"/>
                <a:cs typeface="Carlito"/>
              </a:rPr>
              <a:t>Recording</a:t>
            </a:r>
            <a:r>
              <a:rPr dirty="0" u="none" sz="1400" spc="-45" b="1">
                <a:latin typeface="Carlito"/>
                <a:cs typeface="Carlito"/>
              </a:rPr>
              <a:t> </a:t>
            </a:r>
            <a:r>
              <a:rPr dirty="0" u="none" sz="1400" b="1">
                <a:latin typeface="Carlito"/>
                <a:cs typeface="Carlito"/>
              </a:rPr>
              <a:t>of</a:t>
            </a:r>
            <a:r>
              <a:rPr dirty="0" u="none" sz="1400" spc="-35" b="1">
                <a:latin typeface="Carlito"/>
                <a:cs typeface="Carlito"/>
              </a:rPr>
              <a:t> </a:t>
            </a:r>
            <a:r>
              <a:rPr dirty="0" u="none" sz="1400" b="1">
                <a:latin typeface="Carlito"/>
                <a:cs typeface="Carlito"/>
              </a:rPr>
              <a:t>Project</a:t>
            </a:r>
            <a:r>
              <a:rPr dirty="0" u="none" sz="1400" spc="-40" b="1">
                <a:latin typeface="Carlito"/>
                <a:cs typeface="Carlito"/>
              </a:rPr>
              <a:t> </a:t>
            </a:r>
            <a:r>
              <a:rPr dirty="0" u="none" sz="1400" spc="-10" b="1">
                <a:latin typeface="Carlito"/>
                <a:cs typeface="Carlito"/>
              </a:rPr>
              <a:t>Demonstration</a:t>
            </a:r>
            <a:endParaRPr sz="1400">
              <a:latin typeface="Carlito"/>
              <a:cs typeface="Carlito"/>
            </a:endParaRPr>
          </a:p>
          <a:p>
            <a:pPr marL="15240" marR="92075">
              <a:lnSpc>
                <a:spcPct val="130800"/>
              </a:lnSpc>
              <a:spcBef>
                <a:spcPts val="1160"/>
              </a:spcBef>
            </a:pPr>
            <a:r>
              <a:rPr dirty="0" sz="1200">
                <a:latin typeface="Carlito"/>
                <a:cs typeface="Carlito"/>
              </a:rPr>
              <a:t>Video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Recording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Project</a:t>
            </a:r>
            <a:r>
              <a:rPr dirty="0" sz="1200" spc="-10">
                <a:latin typeface="Carlito"/>
                <a:cs typeface="Carlito"/>
              </a:rPr>
              <a:t> Limitations: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Discuss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Limitations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Current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model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or </a:t>
            </a:r>
            <a:r>
              <a:rPr dirty="0" sz="1200" spc="-10">
                <a:latin typeface="Carlito"/>
                <a:cs typeface="Carlito"/>
              </a:rPr>
              <a:t>Approach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adea"/>
                <a:cs typeface="Caladea"/>
              </a:rPr>
              <a:t>5:4</a:t>
            </a:r>
            <a:r>
              <a:rPr dirty="0" sz="1400" spc="-10" b="1">
                <a:latin typeface="Caladea"/>
                <a:cs typeface="Caladea"/>
              </a:rPr>
              <a:t> Limitations</a:t>
            </a:r>
            <a:endParaRPr sz="1400">
              <a:latin typeface="Caladea"/>
              <a:cs typeface="Caladea"/>
            </a:endParaRPr>
          </a:p>
          <a:p>
            <a:pPr marL="46355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Infrastructure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requirements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may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limit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use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underfunded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schools.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Privacy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concerns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related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face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recognition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technology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must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addressed.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65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adea"/>
                <a:cs typeface="Caladea"/>
              </a:rPr>
              <a:t>5:5</a:t>
            </a:r>
            <a:r>
              <a:rPr dirty="0" sz="1400" spc="-20" b="1">
                <a:latin typeface="Caladea"/>
                <a:cs typeface="Caladea"/>
              </a:rPr>
              <a:t> </a:t>
            </a:r>
            <a:r>
              <a:rPr dirty="0" sz="1400" b="1">
                <a:latin typeface="Caladea"/>
                <a:cs typeface="Caladea"/>
              </a:rPr>
              <a:t>Future</a:t>
            </a:r>
            <a:r>
              <a:rPr dirty="0" sz="1400" spc="-25" b="1">
                <a:latin typeface="Caladea"/>
                <a:cs typeface="Caladea"/>
              </a:rPr>
              <a:t> </a:t>
            </a:r>
            <a:r>
              <a:rPr dirty="0" sz="1400" spc="-20" b="1">
                <a:latin typeface="Caladea"/>
                <a:cs typeface="Caladea"/>
              </a:rPr>
              <a:t>Work</a:t>
            </a:r>
            <a:endParaRPr sz="1400">
              <a:latin typeface="Caladea"/>
              <a:cs typeface="Caladea"/>
            </a:endParaRPr>
          </a:p>
          <a:p>
            <a:pPr marL="463550" indent="-228600">
              <a:lnSpc>
                <a:spcPct val="100000"/>
              </a:lnSpc>
              <a:spcBef>
                <a:spcPts val="1595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Expand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support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diverse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styles.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Develop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secure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data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handling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methods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protect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privacy.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Enhance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AI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algorithms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better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adaptability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educational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settings.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2662" y="2114330"/>
            <a:ext cx="1035141" cy="16319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477895" y="2048001"/>
            <a:ext cx="1054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adea"/>
                <a:cs typeface="Caladea"/>
              </a:rPr>
              <a:t>Conclusion</a:t>
            </a:r>
            <a:endParaRPr sz="1600">
              <a:latin typeface="Caladea"/>
              <a:cs typeface="Calade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4238" y="2869503"/>
            <a:ext cx="5348509" cy="15054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58239" y="3108771"/>
            <a:ext cx="5777230" cy="737235"/>
            <a:chOff x="1158239" y="3108771"/>
            <a:chExt cx="5777230" cy="73723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3354" y="3108771"/>
              <a:ext cx="5529929" cy="15054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239" y="3255276"/>
              <a:ext cx="5776722" cy="35126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239" y="3494544"/>
              <a:ext cx="994410" cy="35126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247952" y="2758603"/>
            <a:ext cx="5551805" cy="98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6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This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project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aims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reshape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educational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paradigms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by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integrating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AI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robotics</a:t>
            </a:r>
            <a:r>
              <a:rPr dirty="0" sz="1200" spc="-20">
                <a:latin typeface="Carlito"/>
                <a:cs typeface="Carlito"/>
              </a:rPr>
              <a:t> into </a:t>
            </a:r>
            <a:r>
              <a:rPr dirty="0" sz="1200" spc="-10">
                <a:latin typeface="Carlito"/>
                <a:cs typeface="Carlito"/>
              </a:rPr>
              <a:t>classrooms.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By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focusing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on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individual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needs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enhancing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engagement,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seeks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create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more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effective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environment,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paving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way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future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innovations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in </a:t>
            </a:r>
            <a:r>
              <a:rPr dirty="0" sz="1200" spc="-10">
                <a:latin typeface="Carlito"/>
                <a:cs typeface="Carlito"/>
              </a:rPr>
              <a:t>education.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47952" y="1651761"/>
            <a:ext cx="5347970" cy="140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016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rlito"/>
                <a:cs typeface="Carlito"/>
              </a:rPr>
              <a:t>REFERENCES</a:t>
            </a:r>
            <a:endParaRPr sz="1600">
              <a:latin typeface="Carlito"/>
              <a:cs typeface="Carlito"/>
            </a:endParaRPr>
          </a:p>
          <a:p>
            <a:pPr algn="just" marL="12700" marR="624840">
              <a:lnSpc>
                <a:spcPct val="108300"/>
              </a:lnSpc>
              <a:spcBef>
                <a:spcPts val="1155"/>
              </a:spcBef>
            </a:pPr>
            <a:r>
              <a:rPr dirty="0" sz="1200" spc="-10">
                <a:latin typeface="Times New Roman"/>
                <a:cs typeface="Times New Roman"/>
              </a:rPr>
              <a:t>Ming-</a:t>
            </a:r>
            <a:r>
              <a:rPr dirty="0" sz="1200">
                <a:latin typeface="Times New Roman"/>
                <a:cs typeface="Times New Roman"/>
              </a:rPr>
              <a:t>Hsuan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Yang,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David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Kriegman,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Narendra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Ahuja,</a:t>
            </a:r>
            <a:r>
              <a:rPr dirty="0" sz="1200" spc="-10">
                <a:latin typeface="Times New Roman"/>
                <a:cs typeface="Times New Roman"/>
              </a:rPr>
              <a:t> “Detecting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Images: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Survey”,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Machine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7100"/>
              </a:lnSpc>
              <a:spcBef>
                <a:spcPts val="20"/>
              </a:spcBef>
            </a:pPr>
            <a:r>
              <a:rPr dirty="0" sz="1200">
                <a:latin typeface="Times New Roman"/>
                <a:cs typeface="Times New Roman"/>
              </a:rPr>
              <a:t>Intelligence,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Volume.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-10">
                <a:latin typeface="Times New Roman"/>
                <a:cs typeface="Times New Roman"/>
              </a:rPr>
              <a:t> 2002.Ming-</a:t>
            </a:r>
            <a:r>
              <a:rPr dirty="0" sz="1200">
                <a:latin typeface="Times New Roman"/>
                <a:cs typeface="Times New Roman"/>
              </a:rPr>
              <a:t>Hsuan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Yang,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David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Kriegman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Narendra </a:t>
            </a:r>
            <a:r>
              <a:rPr dirty="0" sz="1200">
                <a:latin typeface="Times New Roman"/>
                <a:cs typeface="Times New Roman"/>
              </a:rPr>
              <a:t>Ahuja,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“Detecting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Images: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Survey”,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IEEE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Transactions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Intelligence, </a:t>
            </a:r>
            <a:r>
              <a:rPr dirty="0" sz="1200">
                <a:latin typeface="Times New Roman"/>
                <a:cs typeface="Times New Roman"/>
              </a:rPr>
              <a:t>Volume.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-10">
                <a:latin typeface="Times New Roman"/>
                <a:cs typeface="Times New Roman"/>
              </a:rPr>
              <a:t> 2002.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2364" y="1795525"/>
            <a:ext cx="5617210" cy="6350"/>
          </a:xfrm>
          <a:custGeom>
            <a:avLst/>
            <a:gdLst/>
            <a:ahLst/>
            <a:cxnLst/>
            <a:rect l="l" t="t" r="r" b="b"/>
            <a:pathLst>
              <a:path w="5617209" h="6350">
                <a:moveTo>
                  <a:pt x="5616828" y="0"/>
                </a:moveTo>
                <a:lnTo>
                  <a:pt x="0" y="0"/>
                </a:lnTo>
                <a:lnTo>
                  <a:pt x="0" y="6096"/>
                </a:lnTo>
                <a:lnTo>
                  <a:pt x="5616828" y="6096"/>
                </a:lnTo>
                <a:lnTo>
                  <a:pt x="5616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47952" y="1513077"/>
            <a:ext cx="5606415" cy="1163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Carlito"/>
                <a:cs typeface="Carlito"/>
              </a:rPr>
              <a:t>ACKNOWLEDGEMENT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400">
              <a:latin typeface="Carlito"/>
              <a:cs typeface="Carlito"/>
            </a:endParaRPr>
          </a:p>
          <a:p>
            <a:pPr marL="12700" marR="5080" indent="492125">
              <a:lnSpc>
                <a:spcPct val="152500"/>
              </a:lnSpc>
            </a:pPr>
            <a:r>
              <a:rPr dirty="0" sz="1200">
                <a:latin typeface="Carlito"/>
                <a:cs typeface="Carlito"/>
              </a:rPr>
              <a:t>We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would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like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take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this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opportunity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express</a:t>
            </a:r>
            <a:r>
              <a:rPr dirty="0" sz="1200" spc="-5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our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deep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sense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gratitude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all </a:t>
            </a:r>
            <a:r>
              <a:rPr dirty="0" sz="1200">
                <a:latin typeface="Carlito"/>
                <a:cs typeface="Carlito"/>
              </a:rPr>
              <a:t>individuals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who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helped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us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directly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or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indirectly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during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this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thesis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work.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47952" y="3185287"/>
            <a:ext cx="5607685" cy="2258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2600"/>
              </a:lnSpc>
              <a:spcBef>
                <a:spcPts val="95"/>
              </a:spcBef>
            </a:pPr>
            <a:r>
              <a:rPr dirty="0" sz="1200">
                <a:latin typeface="Carlito"/>
                <a:cs typeface="Carlito"/>
              </a:rPr>
              <a:t>Firstly,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would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like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thank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my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supervisor,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RAJA</a:t>
            </a:r>
            <a:r>
              <a:rPr dirty="0" sz="1200" spc="-3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P</a:t>
            </a:r>
            <a:r>
              <a:rPr dirty="0" sz="1200" spc="-30" b="1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being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great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mentor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20">
                <a:latin typeface="Carlito"/>
                <a:cs typeface="Carlito"/>
              </a:rPr>
              <a:t>best </a:t>
            </a:r>
            <a:r>
              <a:rPr dirty="0" sz="1200">
                <a:latin typeface="Carlito"/>
                <a:cs typeface="Carlito"/>
              </a:rPr>
              <a:t>adviser</a:t>
            </a:r>
            <a:r>
              <a:rPr dirty="0" sz="1200" spc="2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</a:t>
            </a:r>
            <a:r>
              <a:rPr dirty="0" sz="1200" spc="229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could</a:t>
            </a:r>
            <a:r>
              <a:rPr dirty="0" sz="1200" spc="2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ever</a:t>
            </a:r>
            <a:r>
              <a:rPr dirty="0" sz="1200" spc="2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have.</a:t>
            </a:r>
            <a:r>
              <a:rPr dirty="0" sz="1200" spc="229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His</a:t>
            </a:r>
            <a:r>
              <a:rPr dirty="0" sz="1200" spc="229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advice,</a:t>
            </a:r>
            <a:r>
              <a:rPr dirty="0" sz="1200" spc="2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encouragement</a:t>
            </a:r>
            <a:r>
              <a:rPr dirty="0" sz="1200" spc="2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2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2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critics</a:t>
            </a:r>
            <a:r>
              <a:rPr dirty="0" sz="1200" spc="2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are</a:t>
            </a:r>
            <a:r>
              <a:rPr dirty="0" sz="1200" spc="2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2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source</a:t>
            </a:r>
            <a:r>
              <a:rPr dirty="0" sz="1200" spc="220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of </a:t>
            </a:r>
            <a:r>
              <a:rPr dirty="0" sz="1200">
                <a:latin typeface="Carlito"/>
                <a:cs typeface="Carlito"/>
              </a:rPr>
              <a:t>innovative</a:t>
            </a:r>
            <a:r>
              <a:rPr dirty="0" sz="1200" spc="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ideas,</a:t>
            </a:r>
            <a:r>
              <a:rPr dirty="0" sz="1200" spc="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inspiration</a:t>
            </a:r>
            <a:r>
              <a:rPr dirty="0" sz="1200" spc="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causes</a:t>
            </a:r>
            <a:r>
              <a:rPr dirty="0" sz="1200" spc="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behind</a:t>
            </a:r>
            <a:r>
              <a:rPr dirty="0" sz="1200" spc="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successful</a:t>
            </a:r>
            <a:r>
              <a:rPr dirty="0" sz="1200" spc="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completion</a:t>
            </a:r>
            <a:r>
              <a:rPr dirty="0" sz="1200" spc="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this</a:t>
            </a:r>
            <a:r>
              <a:rPr dirty="0" sz="1200" spc="4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project.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7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confidence</a:t>
            </a:r>
            <a:r>
              <a:rPr dirty="0" sz="1200" spc="7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shown</a:t>
            </a:r>
            <a:r>
              <a:rPr dirty="0" sz="1200" spc="8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8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me</a:t>
            </a:r>
            <a:r>
              <a:rPr dirty="0" sz="1200" spc="7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by</a:t>
            </a:r>
            <a:r>
              <a:rPr dirty="0" sz="1200" spc="5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him</a:t>
            </a:r>
            <a:r>
              <a:rPr dirty="0" sz="1200" spc="7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was</a:t>
            </a:r>
            <a:r>
              <a:rPr dirty="0" sz="1200" spc="6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6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biggest</a:t>
            </a:r>
            <a:r>
              <a:rPr dirty="0" sz="1200" spc="7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source</a:t>
            </a:r>
            <a:r>
              <a:rPr dirty="0" sz="1200" spc="8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7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inspiration</a:t>
            </a:r>
            <a:r>
              <a:rPr dirty="0" sz="1200" spc="7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6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me.</a:t>
            </a:r>
            <a:r>
              <a:rPr dirty="0" sz="1200" spc="7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It</a:t>
            </a:r>
            <a:r>
              <a:rPr dirty="0" sz="1200" spc="65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has </a:t>
            </a:r>
            <a:r>
              <a:rPr dirty="0" sz="1200">
                <a:latin typeface="Carlito"/>
                <a:cs typeface="Carlito"/>
              </a:rPr>
              <a:t>been</a:t>
            </a:r>
            <a:r>
              <a:rPr dirty="0" sz="1200" spc="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privilege</a:t>
            </a:r>
            <a:r>
              <a:rPr dirty="0" sz="1200" spc="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working</a:t>
            </a:r>
            <a:r>
              <a:rPr dirty="0" sz="1200" spc="5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with</a:t>
            </a:r>
            <a:r>
              <a:rPr dirty="0" sz="1200" spc="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him</a:t>
            </a:r>
            <a:r>
              <a:rPr dirty="0" sz="1200" spc="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6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last</a:t>
            </a:r>
            <a:r>
              <a:rPr dirty="0" sz="1200" spc="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one</a:t>
            </a:r>
            <a:r>
              <a:rPr dirty="0" sz="1200" spc="6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year.</a:t>
            </a:r>
            <a:r>
              <a:rPr dirty="0" sz="1200" spc="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He</a:t>
            </a:r>
            <a:r>
              <a:rPr dirty="0" sz="1200" spc="6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always</a:t>
            </a:r>
            <a:r>
              <a:rPr dirty="0" sz="1200" spc="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helped</a:t>
            </a:r>
            <a:r>
              <a:rPr dirty="0" sz="1200" spc="6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me</a:t>
            </a:r>
            <a:r>
              <a:rPr dirty="0" sz="1200" spc="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during</a:t>
            </a:r>
            <a:r>
              <a:rPr dirty="0" sz="1200" spc="55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my </a:t>
            </a:r>
            <a:r>
              <a:rPr dirty="0" sz="1200">
                <a:latin typeface="Carlito"/>
                <a:cs typeface="Carlito"/>
              </a:rPr>
              <a:t>project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many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other</a:t>
            </a:r>
            <a:r>
              <a:rPr dirty="0" sz="1200" spc="-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aspects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related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program.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His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talks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lessons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not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only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 spc="-20">
                <a:latin typeface="Carlito"/>
                <a:cs typeface="Carlito"/>
              </a:rPr>
              <a:t>help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29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project</a:t>
            </a:r>
            <a:r>
              <a:rPr dirty="0" sz="1200" spc="29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work</a:t>
            </a:r>
            <a:r>
              <a:rPr dirty="0" sz="1200" spc="29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29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other</a:t>
            </a:r>
            <a:r>
              <a:rPr dirty="0" sz="1200" spc="30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activities</a:t>
            </a:r>
            <a:r>
              <a:rPr dirty="0" sz="1200" spc="29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3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29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program</a:t>
            </a:r>
            <a:r>
              <a:rPr dirty="0" sz="1200" spc="28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but</a:t>
            </a:r>
            <a:r>
              <a:rPr dirty="0" sz="1200" spc="30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also</a:t>
            </a:r>
            <a:r>
              <a:rPr dirty="0" sz="1200" spc="29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make</a:t>
            </a:r>
            <a:r>
              <a:rPr dirty="0" sz="1200" spc="29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me</a:t>
            </a:r>
            <a:r>
              <a:rPr dirty="0" sz="1200" spc="30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28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good</a:t>
            </a:r>
            <a:r>
              <a:rPr dirty="0" sz="1200" spc="295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and </a:t>
            </a:r>
            <a:r>
              <a:rPr dirty="0" sz="1200">
                <a:latin typeface="Carlito"/>
                <a:cs typeface="Carlito"/>
              </a:rPr>
              <a:t>responsible</a:t>
            </a:r>
            <a:r>
              <a:rPr dirty="0" sz="1200" spc="-6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professional.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0612" y="1577158"/>
            <a:ext cx="1464341" cy="1505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317875" y="1529841"/>
            <a:ext cx="14655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aladea"/>
                <a:cs typeface="Caladea"/>
              </a:rPr>
              <a:t>ABSTRACT</a:t>
            </a:r>
            <a:r>
              <a:rPr dirty="0" sz="1100" spc="-25" i="1">
                <a:latin typeface="Caladea"/>
                <a:cs typeface="Caladea"/>
              </a:rPr>
              <a:t> </a:t>
            </a:r>
            <a:r>
              <a:rPr dirty="0" sz="1100" i="1">
                <a:latin typeface="Caladea"/>
                <a:cs typeface="Caladea"/>
              </a:rPr>
              <a:t>of</a:t>
            </a:r>
            <a:r>
              <a:rPr dirty="0" sz="1100" spc="-25" i="1">
                <a:latin typeface="Caladea"/>
                <a:cs typeface="Caladea"/>
              </a:rPr>
              <a:t> </a:t>
            </a:r>
            <a:r>
              <a:rPr dirty="0" sz="1100" i="1">
                <a:latin typeface="Caladea"/>
                <a:cs typeface="Caladea"/>
              </a:rPr>
              <a:t>the</a:t>
            </a:r>
            <a:r>
              <a:rPr dirty="0" sz="1100" spc="-25" i="1">
                <a:latin typeface="Caladea"/>
                <a:cs typeface="Caladea"/>
              </a:rPr>
              <a:t> </a:t>
            </a:r>
            <a:r>
              <a:rPr dirty="0" sz="1100" spc="-10" i="1">
                <a:latin typeface="Caladea"/>
                <a:cs typeface="Caladea"/>
              </a:rPr>
              <a:t>Project</a:t>
            </a:r>
            <a:endParaRPr sz="1100">
              <a:latin typeface="Caladea"/>
              <a:cs typeface="Calade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42364" y="1766569"/>
            <a:ext cx="5617210" cy="6350"/>
          </a:xfrm>
          <a:custGeom>
            <a:avLst/>
            <a:gdLst/>
            <a:ahLst/>
            <a:cxnLst/>
            <a:rect l="l" t="t" r="r" b="b"/>
            <a:pathLst>
              <a:path w="5617209" h="6350">
                <a:moveTo>
                  <a:pt x="5616828" y="0"/>
                </a:moveTo>
                <a:lnTo>
                  <a:pt x="0" y="0"/>
                </a:lnTo>
                <a:lnTo>
                  <a:pt x="0" y="6096"/>
                </a:lnTo>
                <a:lnTo>
                  <a:pt x="5616828" y="6096"/>
                </a:lnTo>
                <a:lnTo>
                  <a:pt x="5616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7951" y="2619567"/>
            <a:ext cx="4836450" cy="15054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3352" y="2858835"/>
            <a:ext cx="5246470" cy="15054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3380" y="3098103"/>
            <a:ext cx="5023909" cy="15054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47952" y="2508250"/>
            <a:ext cx="5264785" cy="74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15">
              <a:lnSpc>
                <a:spcPct val="1308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Intelligent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Tutoring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Systems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(ITS)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leverage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variety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AI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techniques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deliver </a:t>
            </a:r>
            <a:r>
              <a:rPr dirty="0" sz="1200">
                <a:latin typeface="Carlito"/>
                <a:cs typeface="Carlito"/>
              </a:rPr>
              <a:t>personalized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adaptive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experiences.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Key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technologies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used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ITS</a:t>
            </a:r>
            <a:r>
              <a:rPr dirty="0" sz="1200" spc="-10">
                <a:latin typeface="Carlito"/>
                <a:cs typeface="Carlito"/>
              </a:rPr>
              <a:t> include </a:t>
            </a:r>
            <a:r>
              <a:rPr dirty="0" sz="1200">
                <a:latin typeface="Carlito"/>
                <a:cs typeface="Carlito"/>
              </a:rPr>
              <a:t>machine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learning,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natural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language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processing,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adaptive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algorithms.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7985" y="1318054"/>
            <a:ext cx="1548031" cy="13689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270630" y="1246377"/>
            <a:ext cx="15627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rlito"/>
                <a:cs typeface="Carlito"/>
              </a:rPr>
              <a:t>TABLE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CONTENTS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42364" y="1635505"/>
            <a:ext cx="5617210" cy="6350"/>
          </a:xfrm>
          <a:custGeom>
            <a:avLst/>
            <a:gdLst/>
            <a:ahLst/>
            <a:cxnLst/>
            <a:rect l="l" t="t" r="r" b="b"/>
            <a:pathLst>
              <a:path w="5617209" h="6350">
                <a:moveTo>
                  <a:pt x="5616828" y="0"/>
                </a:moveTo>
                <a:lnTo>
                  <a:pt x="0" y="0"/>
                </a:lnTo>
                <a:lnTo>
                  <a:pt x="0" y="6096"/>
                </a:lnTo>
                <a:lnTo>
                  <a:pt x="5616828" y="6096"/>
                </a:lnTo>
                <a:lnTo>
                  <a:pt x="5616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5690" y="2112076"/>
            <a:ext cx="639599" cy="1460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0130" y="2517460"/>
            <a:ext cx="1734185" cy="17340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9255" y="2921320"/>
            <a:ext cx="1711339" cy="1460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7853" y="3320607"/>
            <a:ext cx="1849727" cy="15054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7933" y="3686367"/>
            <a:ext cx="2079604" cy="15054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9426" y="4062787"/>
            <a:ext cx="1087577" cy="14146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7825" y="4455987"/>
            <a:ext cx="1424611" cy="15054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7937" y="4821747"/>
            <a:ext cx="2495609" cy="15054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9422" y="5195128"/>
            <a:ext cx="1041846" cy="17340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69445" y="5548696"/>
            <a:ext cx="1750441" cy="17340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67908" y="5899205"/>
            <a:ext cx="1055554" cy="11861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60239" y="6216208"/>
            <a:ext cx="2128611" cy="17340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0192" y="6569776"/>
            <a:ext cx="1365238" cy="14602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60255" y="6923344"/>
            <a:ext cx="2590305" cy="17340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60316" y="7278436"/>
            <a:ext cx="2555075" cy="17340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60290" y="7636567"/>
            <a:ext cx="1343522" cy="168841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58666" y="7982513"/>
            <a:ext cx="1127513" cy="14598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63118" y="8296457"/>
            <a:ext cx="1103506" cy="14598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60085" y="8614984"/>
            <a:ext cx="1332073" cy="14602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60238" y="8968552"/>
            <a:ext cx="2137729" cy="17340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58768" y="9314486"/>
            <a:ext cx="1096678" cy="12317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58755" y="9629954"/>
            <a:ext cx="3033745" cy="150543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1247952" y="2049525"/>
            <a:ext cx="3049905" cy="77349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Carlito"/>
                <a:cs typeface="Carlito"/>
              </a:rPr>
              <a:t>Abstract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400" b="1">
                <a:latin typeface="Carlito"/>
                <a:cs typeface="Carlito"/>
              </a:rPr>
              <a:t>Chapter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1.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Introduction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1400" b="1">
                <a:latin typeface="Carlito"/>
                <a:cs typeface="Carlito"/>
              </a:rPr>
              <a:t>1:1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Problem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Statement</a:t>
            </a:r>
            <a:endParaRPr sz="1400">
              <a:latin typeface="Carlito"/>
              <a:cs typeface="Carlito"/>
            </a:endParaRPr>
          </a:p>
          <a:p>
            <a:pPr marL="12700" marR="948690">
              <a:lnSpc>
                <a:spcPct val="199700"/>
              </a:lnSpc>
              <a:spcBef>
                <a:spcPts val="85"/>
              </a:spcBef>
            </a:pPr>
            <a:r>
              <a:rPr dirty="0" sz="1200" b="1">
                <a:latin typeface="Carlito"/>
                <a:cs typeface="Carlito"/>
              </a:rPr>
              <a:t>1:1:1 </a:t>
            </a:r>
            <a:r>
              <a:rPr dirty="0" sz="1200" spc="-10" b="1">
                <a:latin typeface="Carlito"/>
                <a:cs typeface="Carlito"/>
              </a:rPr>
              <a:t>Challenges</a:t>
            </a:r>
            <a:r>
              <a:rPr dirty="0" sz="1200" b="1">
                <a:latin typeface="Carlito"/>
                <a:cs typeface="Carlito"/>
              </a:rPr>
              <a:t> in </a:t>
            </a:r>
            <a:r>
              <a:rPr dirty="0" sz="1200" spc="-10" b="1">
                <a:latin typeface="Carlito"/>
                <a:cs typeface="Carlito"/>
              </a:rPr>
              <a:t>Education </a:t>
            </a:r>
            <a:r>
              <a:rPr dirty="0" sz="1200" b="1">
                <a:latin typeface="Carlito"/>
                <a:cs typeface="Carlito"/>
              </a:rPr>
              <a:t>1:1:2</a:t>
            </a:r>
            <a:r>
              <a:rPr dirty="0" sz="1200" spc="10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Significance</a:t>
            </a:r>
            <a:r>
              <a:rPr dirty="0" sz="1200" b="1">
                <a:latin typeface="Carlito"/>
                <a:cs typeface="Carlito"/>
              </a:rPr>
              <a:t> of the</a:t>
            </a:r>
            <a:r>
              <a:rPr dirty="0" sz="1200" spc="-10" b="1">
                <a:latin typeface="Carlito"/>
                <a:cs typeface="Carlito"/>
              </a:rPr>
              <a:t> Problem </a:t>
            </a:r>
            <a:r>
              <a:rPr dirty="0" sz="1400" b="1">
                <a:latin typeface="Carlito"/>
                <a:cs typeface="Carlito"/>
              </a:rPr>
              <a:t>1:2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Motivation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arlito"/>
                <a:cs typeface="Carlito"/>
              </a:rPr>
              <a:t>1:2:1</a:t>
            </a:r>
            <a:r>
              <a:rPr dirty="0" sz="1200" spc="-2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Choice</a:t>
            </a:r>
            <a:r>
              <a:rPr dirty="0" sz="1200" spc="-3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of</a:t>
            </a:r>
            <a:r>
              <a:rPr dirty="0" sz="1200" spc="-15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Project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200" b="1">
                <a:latin typeface="Carlito"/>
                <a:cs typeface="Carlito"/>
              </a:rPr>
              <a:t>1:2:2</a:t>
            </a:r>
            <a:r>
              <a:rPr dirty="0" sz="1200" spc="-3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Potential</a:t>
            </a:r>
            <a:r>
              <a:rPr dirty="0" sz="1200" spc="-3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Applications</a:t>
            </a:r>
            <a:r>
              <a:rPr dirty="0" sz="1200" spc="-3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and</a:t>
            </a:r>
            <a:r>
              <a:rPr dirty="0" sz="1200" spc="-40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Impact</a:t>
            </a:r>
            <a:endParaRPr sz="1200">
              <a:latin typeface="Carlito"/>
              <a:cs typeface="Carlito"/>
            </a:endParaRPr>
          </a:p>
          <a:p>
            <a:pPr lvl="1" marL="278130" indent="-265430">
              <a:lnSpc>
                <a:spcPct val="100000"/>
              </a:lnSpc>
              <a:spcBef>
                <a:spcPts val="1445"/>
              </a:spcBef>
              <a:buAutoNum type="arabicPeriod" startAt="3"/>
              <a:tabLst>
                <a:tab pos="278130" algn="l"/>
              </a:tabLst>
            </a:pPr>
            <a:r>
              <a:rPr dirty="0" sz="1400" spc="-10" b="1">
                <a:latin typeface="Carlito"/>
                <a:cs typeface="Carlito"/>
              </a:rPr>
              <a:t>Objectives</a:t>
            </a:r>
            <a:endParaRPr sz="1400">
              <a:latin typeface="Carlito"/>
              <a:cs typeface="Carlito"/>
            </a:endParaRPr>
          </a:p>
          <a:p>
            <a:pPr lvl="1" marL="278130" indent="-265430">
              <a:lnSpc>
                <a:spcPct val="100000"/>
              </a:lnSpc>
              <a:spcBef>
                <a:spcPts val="1105"/>
              </a:spcBef>
              <a:buAutoNum type="arabicPeriod" startAt="3"/>
              <a:tabLst>
                <a:tab pos="278130" algn="l"/>
              </a:tabLst>
            </a:pPr>
            <a:r>
              <a:rPr dirty="0" sz="1400" b="1">
                <a:latin typeface="Carlito"/>
                <a:cs typeface="Carlito"/>
              </a:rPr>
              <a:t>Scope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2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the</a:t>
            </a:r>
            <a:r>
              <a:rPr dirty="0" sz="1400" spc="-10" b="1">
                <a:latin typeface="Carlito"/>
                <a:cs typeface="Carlito"/>
              </a:rPr>
              <a:t> Project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200" b="1">
                <a:latin typeface="Carlito"/>
                <a:cs typeface="Carlito"/>
              </a:rPr>
              <a:t>1:4:1</a:t>
            </a:r>
            <a:r>
              <a:rPr dirty="0" sz="1200" spc="-5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Limitations</a:t>
            </a:r>
            <a:endParaRPr sz="1200">
              <a:latin typeface="Carlito"/>
              <a:cs typeface="Carlito"/>
            </a:endParaRPr>
          </a:p>
          <a:p>
            <a:pPr marL="12700" marR="913130">
              <a:lnSpc>
                <a:spcPts val="2780"/>
              </a:lnSpc>
              <a:spcBef>
                <a:spcPts val="210"/>
              </a:spcBef>
            </a:pPr>
            <a:r>
              <a:rPr dirty="0" sz="1400" b="1">
                <a:latin typeface="Carlito"/>
                <a:cs typeface="Carlito"/>
              </a:rPr>
              <a:t>Chapter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2.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Literature</a:t>
            </a:r>
            <a:r>
              <a:rPr dirty="0" sz="1400" spc="-5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Review </a:t>
            </a:r>
            <a:r>
              <a:rPr dirty="0" sz="1400" b="1">
                <a:latin typeface="Carlito"/>
                <a:cs typeface="Carlito"/>
              </a:rPr>
              <a:t>2:1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Previous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spc="-20" b="1">
                <a:latin typeface="Carlito"/>
                <a:cs typeface="Carlito"/>
              </a:rPr>
              <a:t>Work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400" b="1">
                <a:latin typeface="Carlito"/>
                <a:cs typeface="Carlito"/>
              </a:rPr>
              <a:t>2:2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Techniques</a:t>
            </a:r>
            <a:r>
              <a:rPr dirty="0" sz="1400" spc="-2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and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Methodologies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400" b="1">
                <a:latin typeface="Carlito"/>
                <a:cs typeface="Carlito"/>
              </a:rPr>
              <a:t>Chapter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3.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Proposed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Methodology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b="1">
                <a:latin typeface="Carlito"/>
                <a:cs typeface="Carlito"/>
              </a:rPr>
              <a:t>3:1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System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Design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200" b="1">
                <a:latin typeface="Carlito"/>
                <a:cs typeface="Carlito"/>
              </a:rPr>
              <a:t>3:1:1</a:t>
            </a:r>
            <a:r>
              <a:rPr dirty="0" sz="1200" spc="-5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Registration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 b="1">
                <a:latin typeface="Carlito"/>
                <a:cs typeface="Carlito"/>
              </a:rPr>
              <a:t>3:1:2</a:t>
            </a:r>
            <a:r>
              <a:rPr dirty="0" sz="1200" spc="-5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Recognition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400" b="1">
                <a:latin typeface="Carlito"/>
                <a:cs typeface="Carlito"/>
              </a:rPr>
              <a:t>3:2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Modules</a:t>
            </a:r>
            <a:r>
              <a:rPr dirty="0" sz="1400" spc="-20" b="1">
                <a:latin typeface="Carlito"/>
                <a:cs typeface="Carlito"/>
              </a:rPr>
              <a:t> Used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b="1">
                <a:latin typeface="Carlito"/>
                <a:cs typeface="Carlito"/>
              </a:rPr>
              <a:t>3:3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Data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Flow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Diagram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spc="-20" b="1">
                <a:latin typeface="Carlito"/>
                <a:cs typeface="Carlito"/>
              </a:rPr>
              <a:t>(DFD)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200" b="1">
                <a:latin typeface="Carlito"/>
                <a:cs typeface="Carlito"/>
              </a:rPr>
              <a:t>3:3:1</a:t>
            </a:r>
            <a:r>
              <a:rPr dirty="0" sz="1200" spc="-2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DFD</a:t>
            </a:r>
            <a:r>
              <a:rPr dirty="0" sz="1200" spc="-3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Level</a:t>
            </a:r>
            <a:r>
              <a:rPr dirty="0" sz="1200" spc="-20" b="1">
                <a:latin typeface="Carlito"/>
                <a:cs typeface="Carlito"/>
              </a:rPr>
              <a:t> </a:t>
            </a:r>
            <a:r>
              <a:rPr dirty="0" sz="1200" spc="-50" b="1"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200" b="1">
                <a:latin typeface="Carlito"/>
                <a:cs typeface="Carlito"/>
              </a:rPr>
              <a:t>3:3:2</a:t>
            </a:r>
            <a:r>
              <a:rPr dirty="0" sz="1200" spc="-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DFD</a:t>
            </a:r>
            <a:r>
              <a:rPr dirty="0" sz="1200" spc="-1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Level</a:t>
            </a:r>
            <a:r>
              <a:rPr dirty="0" sz="1200" spc="-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1-Student</a:t>
            </a:r>
            <a:r>
              <a:rPr dirty="0" sz="1200" spc="5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Registration Modules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760" y="1301307"/>
            <a:ext cx="3276046" cy="15054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801" y="1616775"/>
            <a:ext cx="3185986" cy="15054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0288" y="1939864"/>
            <a:ext cx="1142429" cy="17340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0172" y="2293432"/>
            <a:ext cx="2227839" cy="17340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8789" y="2639379"/>
            <a:ext cx="1910445" cy="15054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8789" y="2954847"/>
            <a:ext cx="1860165" cy="15054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0265" y="3276412"/>
            <a:ext cx="2901201" cy="17340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5741" y="3629980"/>
            <a:ext cx="2139049" cy="1460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5609" y="3983548"/>
            <a:ext cx="2223314" cy="17340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5636" y="4337116"/>
            <a:ext cx="2744424" cy="17340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60260" y="4692208"/>
            <a:ext cx="2745742" cy="17340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64623" y="5045776"/>
            <a:ext cx="1194987" cy="17340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64810" y="5399344"/>
            <a:ext cx="2178903" cy="17340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4795" y="5752912"/>
            <a:ext cx="3393581" cy="17340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64854" y="6111043"/>
            <a:ext cx="1096701" cy="14146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64743" y="6460048"/>
            <a:ext cx="1209844" cy="14602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64727" y="6813616"/>
            <a:ext cx="1072746" cy="14602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06000" y="7167184"/>
            <a:ext cx="5168811" cy="146025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1247952" y="1246377"/>
            <a:ext cx="5238115" cy="6098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rlito"/>
                <a:cs typeface="Carlito"/>
              </a:rPr>
              <a:t>3:3:3</a:t>
            </a:r>
            <a:r>
              <a:rPr dirty="0" sz="1200" spc="-1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DFD</a:t>
            </a:r>
            <a:r>
              <a:rPr dirty="0" sz="1200" spc="-2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Level</a:t>
            </a:r>
            <a:r>
              <a:rPr dirty="0" sz="1200" spc="-1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2-Student</a:t>
            </a:r>
            <a:r>
              <a:rPr dirty="0" sz="1200" spc="-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Face</a:t>
            </a:r>
            <a:r>
              <a:rPr dirty="0" sz="1200" spc="-20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Recognition</a:t>
            </a:r>
            <a:r>
              <a:rPr dirty="0" sz="1200" spc="-15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Module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200" b="1">
                <a:latin typeface="Carlito"/>
                <a:cs typeface="Carlito"/>
              </a:rPr>
              <a:t>3:3:4</a:t>
            </a:r>
            <a:r>
              <a:rPr dirty="0" sz="1200" spc="-3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DFD</a:t>
            </a:r>
            <a:r>
              <a:rPr dirty="0" sz="1200" spc="-4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Level</a:t>
            </a:r>
            <a:r>
              <a:rPr dirty="0" sz="1200" spc="-2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3-Concentration</a:t>
            </a:r>
            <a:r>
              <a:rPr dirty="0" sz="1200" spc="-35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Analysis</a:t>
            </a:r>
            <a:r>
              <a:rPr dirty="0" sz="1200" spc="-30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Modules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400" b="1">
                <a:latin typeface="Carlito"/>
                <a:cs typeface="Carlito"/>
              </a:rPr>
              <a:t>3:4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Advantages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b="1">
                <a:latin typeface="Carlito"/>
                <a:cs typeface="Carlito"/>
              </a:rPr>
              <a:t>3:5</a:t>
            </a:r>
            <a:r>
              <a:rPr dirty="0" sz="1400" spc="-4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Requirement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Specification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200" b="1">
                <a:latin typeface="Carlito"/>
                <a:cs typeface="Carlito"/>
              </a:rPr>
              <a:t>3:5:1</a:t>
            </a:r>
            <a:r>
              <a:rPr dirty="0" sz="1200" spc="-3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Hardware</a:t>
            </a:r>
            <a:r>
              <a:rPr dirty="0" sz="1200" spc="-35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Requirements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200" b="1">
                <a:latin typeface="Carlito"/>
                <a:cs typeface="Carlito"/>
              </a:rPr>
              <a:t>3:5:2</a:t>
            </a:r>
            <a:r>
              <a:rPr dirty="0" sz="1200" spc="-20" b="1">
                <a:latin typeface="Carlito"/>
                <a:cs typeface="Carlito"/>
              </a:rPr>
              <a:t> </a:t>
            </a:r>
            <a:r>
              <a:rPr dirty="0" sz="1200" b="1">
                <a:latin typeface="Carlito"/>
                <a:cs typeface="Carlito"/>
              </a:rPr>
              <a:t>Software</a:t>
            </a:r>
            <a:r>
              <a:rPr dirty="0" sz="1200" spc="-25" b="1">
                <a:latin typeface="Carlito"/>
                <a:cs typeface="Carlito"/>
              </a:rPr>
              <a:t> </a:t>
            </a:r>
            <a:r>
              <a:rPr dirty="0" sz="1200" spc="-10" b="1">
                <a:latin typeface="Carlito"/>
                <a:cs typeface="Carlito"/>
              </a:rPr>
              <a:t>Requirements</a:t>
            </a:r>
            <a:endParaRPr sz="1200">
              <a:latin typeface="Carlito"/>
              <a:cs typeface="Carlito"/>
            </a:endParaRPr>
          </a:p>
          <a:p>
            <a:pPr marL="12700" marR="2324735">
              <a:lnSpc>
                <a:spcPts val="2780"/>
              </a:lnSpc>
              <a:spcBef>
                <a:spcPts val="215"/>
              </a:spcBef>
            </a:pPr>
            <a:r>
              <a:rPr dirty="0" sz="1400" b="1">
                <a:latin typeface="Carlito"/>
                <a:cs typeface="Carlito"/>
              </a:rPr>
              <a:t>Chapter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4.</a:t>
            </a:r>
            <a:r>
              <a:rPr dirty="0" sz="1400" spc="-4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Implementation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and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Results </a:t>
            </a:r>
            <a:r>
              <a:rPr dirty="0" sz="1400" b="1">
                <a:latin typeface="Carlito"/>
                <a:cs typeface="Carlito"/>
              </a:rPr>
              <a:t>4:1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Results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Face</a:t>
            </a:r>
            <a:r>
              <a:rPr dirty="0" sz="1400" spc="-2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Detection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 b="1">
                <a:latin typeface="Carlito"/>
                <a:cs typeface="Carlito"/>
              </a:rPr>
              <a:t>4:2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Result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Face</a:t>
            </a:r>
            <a:r>
              <a:rPr dirty="0" sz="1400" spc="-10" b="1">
                <a:latin typeface="Carlito"/>
                <a:cs typeface="Carlito"/>
              </a:rPr>
              <a:t> Recognition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b="1">
                <a:latin typeface="Carlito"/>
                <a:cs typeface="Carlito"/>
              </a:rPr>
              <a:t>4:3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Results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Concentration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Analysis</a:t>
            </a:r>
            <a:endParaRPr sz="1400">
              <a:latin typeface="Carlito"/>
              <a:cs typeface="Carlito"/>
            </a:endParaRPr>
          </a:p>
          <a:p>
            <a:pPr marL="12700" marR="2473960">
              <a:lnSpc>
                <a:spcPct val="165700"/>
              </a:lnSpc>
              <a:spcBef>
                <a:spcPts val="10"/>
              </a:spcBef>
            </a:pPr>
            <a:r>
              <a:rPr dirty="0" sz="1400" b="1">
                <a:latin typeface="Carlito"/>
                <a:cs typeface="Carlito"/>
              </a:rPr>
              <a:t>Chapter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5.</a:t>
            </a:r>
            <a:r>
              <a:rPr dirty="0" sz="1400" spc="-4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Discussion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and</a:t>
            </a:r>
            <a:r>
              <a:rPr dirty="0" sz="1400" spc="-3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Conclusion </a:t>
            </a:r>
            <a:r>
              <a:rPr dirty="0" sz="1400" b="1">
                <a:latin typeface="Carlito"/>
                <a:cs typeface="Carlito"/>
              </a:rPr>
              <a:t>5:1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Key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Findings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b="1">
                <a:latin typeface="Carlito"/>
                <a:cs typeface="Carlito"/>
              </a:rPr>
              <a:t>5:2</a:t>
            </a:r>
            <a:r>
              <a:rPr dirty="0" sz="1400" spc="-2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GitHub</a:t>
            </a:r>
            <a:r>
              <a:rPr dirty="0" sz="1400" spc="-1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Link</a:t>
            </a:r>
            <a:r>
              <a:rPr dirty="0" sz="1400" spc="-1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2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the</a:t>
            </a:r>
            <a:r>
              <a:rPr dirty="0" sz="1400" spc="-10" b="1">
                <a:latin typeface="Carlito"/>
                <a:cs typeface="Carlito"/>
              </a:rPr>
              <a:t> Project</a:t>
            </a:r>
            <a:endParaRPr sz="1400">
              <a:latin typeface="Carlito"/>
              <a:cs typeface="Carlito"/>
            </a:endParaRPr>
          </a:p>
          <a:p>
            <a:pPr marL="12700" marR="1823085">
              <a:lnSpc>
                <a:spcPct val="165700"/>
              </a:lnSpc>
              <a:spcBef>
                <a:spcPts val="5"/>
              </a:spcBef>
            </a:pPr>
            <a:r>
              <a:rPr dirty="0" sz="1400" b="1">
                <a:latin typeface="Carlito"/>
                <a:cs typeface="Carlito"/>
              </a:rPr>
              <a:t>5:3</a:t>
            </a:r>
            <a:r>
              <a:rPr dirty="0" sz="1400" spc="-4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Video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Recording</a:t>
            </a:r>
            <a:r>
              <a:rPr dirty="0" sz="1400" spc="-4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Project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Demonstration </a:t>
            </a:r>
            <a:r>
              <a:rPr dirty="0" sz="1400" b="1">
                <a:latin typeface="Carlito"/>
                <a:cs typeface="Carlito"/>
              </a:rPr>
              <a:t>5:4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Limitations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400" b="1">
                <a:latin typeface="Carlito"/>
                <a:cs typeface="Carlito"/>
              </a:rPr>
              <a:t>5:5</a:t>
            </a:r>
            <a:r>
              <a:rPr dirty="0" sz="1400" spc="-35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Future</a:t>
            </a:r>
            <a:r>
              <a:rPr dirty="0" sz="1400" spc="-20" b="1">
                <a:latin typeface="Carlito"/>
                <a:cs typeface="Carlito"/>
              </a:rPr>
              <a:t> Work</a:t>
            </a:r>
            <a:endParaRPr sz="1400">
              <a:latin typeface="Carlito"/>
              <a:cs typeface="Carlito"/>
            </a:endParaRPr>
          </a:p>
          <a:p>
            <a:pPr marL="52069" marR="5080" indent="-40005">
              <a:lnSpc>
                <a:spcPct val="165700"/>
              </a:lnSpc>
            </a:pPr>
            <a:r>
              <a:rPr dirty="0" sz="1400" b="1">
                <a:latin typeface="Carlito"/>
                <a:cs typeface="Carlito"/>
              </a:rPr>
              <a:t>5:6</a:t>
            </a:r>
            <a:r>
              <a:rPr dirty="0" sz="1400" spc="-40" b="1">
                <a:latin typeface="Carlito"/>
                <a:cs typeface="Carlito"/>
              </a:rPr>
              <a:t> </a:t>
            </a:r>
            <a:r>
              <a:rPr dirty="0" sz="1400" spc="-10" b="1">
                <a:latin typeface="Carlito"/>
                <a:cs typeface="Carlito"/>
              </a:rPr>
              <a:t>Conclusion References............................................................................................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2031" y="1315715"/>
            <a:ext cx="1064591" cy="15866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4350" y="1768382"/>
            <a:ext cx="1196609" cy="16319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4239" y="2203515"/>
            <a:ext cx="5590824" cy="15054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58239" y="2442783"/>
            <a:ext cx="5420360" cy="977900"/>
            <a:chOff x="1158239" y="2442783"/>
            <a:chExt cx="5420360" cy="97790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352" y="2442783"/>
              <a:ext cx="5315049" cy="15054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239" y="2589288"/>
              <a:ext cx="5310378" cy="35126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239" y="2828556"/>
              <a:ext cx="5369814" cy="35126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8239" y="3069348"/>
              <a:ext cx="2594610" cy="351269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6319" y="3668818"/>
            <a:ext cx="1886328" cy="149435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158239" y="4107753"/>
            <a:ext cx="5589270" cy="975994"/>
            <a:chOff x="1158239" y="4107753"/>
            <a:chExt cx="5589270" cy="975994"/>
          </a:xfrm>
        </p:grpSpPr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9462" y="4107753"/>
              <a:ext cx="2532225" cy="16733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8239" y="4253496"/>
              <a:ext cx="5589270" cy="35126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8239" y="4491240"/>
              <a:ext cx="5386578" cy="35126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239" y="4732032"/>
              <a:ext cx="3783329" cy="351269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158239" y="5265994"/>
            <a:ext cx="5487670" cy="977265"/>
            <a:chOff x="1158239" y="5265994"/>
            <a:chExt cx="5487670" cy="977265"/>
          </a:xfrm>
        </p:grpSpPr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9464" y="5265994"/>
              <a:ext cx="2838540" cy="16733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8239" y="5413260"/>
              <a:ext cx="5487162" cy="35126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8239" y="5652528"/>
              <a:ext cx="5284470" cy="35126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8239" y="5891796"/>
              <a:ext cx="3348990" cy="351269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66384" y="6495795"/>
            <a:ext cx="1192713" cy="144907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1158239" y="6930201"/>
            <a:ext cx="5457190" cy="980440"/>
            <a:chOff x="1158239" y="6930201"/>
            <a:chExt cx="5457190" cy="980440"/>
          </a:xfrm>
        </p:grpSpPr>
        <p:pic>
          <p:nvPicPr>
            <p:cNvPr id="23" name="object 2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9304" y="6930201"/>
              <a:ext cx="1949047" cy="16733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8239" y="7075944"/>
              <a:ext cx="5456682" cy="35126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8239" y="7318260"/>
              <a:ext cx="5456682" cy="35126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8239" y="7559052"/>
              <a:ext cx="1351025" cy="351269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1237488" y="8306374"/>
            <a:ext cx="3444240" cy="497205"/>
            <a:chOff x="1237488" y="8306374"/>
            <a:chExt cx="3444240" cy="497205"/>
          </a:xfrm>
        </p:grpSpPr>
        <p:pic>
          <p:nvPicPr>
            <p:cNvPr id="28" name="object 2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72470" y="8306374"/>
              <a:ext cx="3408649" cy="16733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37488" y="8452116"/>
              <a:ext cx="3327654" cy="351269"/>
            </a:xfrm>
            <a:prstGeom prst="rect">
              <a:avLst/>
            </a:prstGeom>
          </p:spPr>
        </p:pic>
      </p:grpSp>
      <p:pic>
        <p:nvPicPr>
          <p:cNvPr id="30" name="object 30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80455" y="8980682"/>
            <a:ext cx="58895" cy="5929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12955" y="8958992"/>
            <a:ext cx="3451161" cy="140747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1244904" y="1244853"/>
            <a:ext cx="5601970" cy="7860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9781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adea"/>
                <a:cs typeface="Caladea"/>
              </a:rPr>
              <a:t>CHAPTER</a:t>
            </a:r>
            <a:r>
              <a:rPr dirty="0" sz="1600" spc="-80" b="1">
                <a:latin typeface="Caladea"/>
                <a:cs typeface="Caladea"/>
              </a:rPr>
              <a:t> </a:t>
            </a:r>
            <a:r>
              <a:rPr dirty="0" sz="1600" spc="-50" b="1">
                <a:latin typeface="Caladea"/>
                <a:cs typeface="Caladea"/>
              </a:rPr>
              <a:t>1</a:t>
            </a:r>
            <a:endParaRPr sz="1600">
              <a:latin typeface="Caladea"/>
              <a:cs typeface="Caladea"/>
            </a:endParaRPr>
          </a:p>
          <a:p>
            <a:pPr algn="ctr" marR="350520">
              <a:lnSpc>
                <a:spcPct val="100000"/>
              </a:lnSpc>
              <a:spcBef>
                <a:spcPts val="1680"/>
              </a:spcBef>
            </a:pPr>
            <a:r>
              <a:rPr dirty="0" sz="1600" spc="-10" b="1">
                <a:latin typeface="Caladea"/>
                <a:cs typeface="Caladea"/>
              </a:rPr>
              <a:t>Introduction</a:t>
            </a:r>
            <a:endParaRPr sz="1600">
              <a:latin typeface="Caladea"/>
              <a:cs typeface="Caladea"/>
            </a:endParaRPr>
          </a:p>
          <a:p>
            <a:pPr marL="15240" marR="5080">
              <a:lnSpc>
                <a:spcPct val="130800"/>
              </a:lnSpc>
              <a:spcBef>
                <a:spcPts val="1155"/>
              </a:spcBef>
            </a:pP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educational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landscape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often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grapples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with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challenges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related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personalized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learning experiences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10">
                <a:latin typeface="Carlito"/>
                <a:cs typeface="Carlito"/>
              </a:rPr>
              <a:t> classroom </a:t>
            </a:r>
            <a:r>
              <a:rPr dirty="0" sz="1200">
                <a:latin typeface="Carlito"/>
                <a:cs typeface="Carlito"/>
              </a:rPr>
              <a:t>dynamics.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RP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offers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solution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by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blending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AI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machine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create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intelligent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tutor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that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caters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individual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needs.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20">
                <a:latin typeface="Carlito"/>
                <a:cs typeface="Carlito"/>
              </a:rPr>
              <a:t>This </a:t>
            </a:r>
            <a:r>
              <a:rPr dirty="0" sz="1200">
                <a:latin typeface="Carlito"/>
                <a:cs typeface="Carlito"/>
              </a:rPr>
              <a:t>innovative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approach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aims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reshape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traditional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educational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paradigms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unlock </a:t>
            </a:r>
            <a:r>
              <a:rPr dirty="0" sz="1200">
                <a:latin typeface="Carlito"/>
                <a:cs typeface="Carlito"/>
              </a:rPr>
              <a:t>unparalleled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educational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excellence.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adea"/>
                <a:cs typeface="Caladea"/>
              </a:rPr>
              <a:t>1:1</a:t>
            </a:r>
            <a:r>
              <a:rPr dirty="0" sz="1400" spc="-35" b="1">
                <a:latin typeface="Caladea"/>
                <a:cs typeface="Caladea"/>
              </a:rPr>
              <a:t> </a:t>
            </a:r>
            <a:r>
              <a:rPr dirty="0" sz="1400" b="1">
                <a:latin typeface="Caladea"/>
                <a:cs typeface="Caladea"/>
              </a:rPr>
              <a:t>Problem</a:t>
            </a:r>
            <a:r>
              <a:rPr dirty="0" sz="1400" spc="-40" b="1">
                <a:latin typeface="Caladea"/>
                <a:cs typeface="Caladea"/>
              </a:rPr>
              <a:t> </a:t>
            </a:r>
            <a:r>
              <a:rPr dirty="0" sz="1400" spc="-10" b="1">
                <a:latin typeface="Caladea"/>
                <a:cs typeface="Caladea"/>
              </a:rPr>
              <a:t>Statement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Verdana"/>
                <a:cs typeface="Verdana"/>
              </a:rPr>
              <a:t>1:1:1</a:t>
            </a:r>
            <a:r>
              <a:rPr dirty="0" sz="1200" spc="-3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Challenges</a:t>
            </a:r>
            <a:r>
              <a:rPr dirty="0" sz="1200" spc="-3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in</a:t>
            </a:r>
            <a:r>
              <a:rPr dirty="0" sz="1200" spc="-3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Education</a:t>
            </a:r>
            <a:endParaRPr sz="1200">
              <a:latin typeface="Verdana"/>
              <a:cs typeface="Verdana"/>
            </a:endParaRPr>
          </a:p>
          <a:p>
            <a:pPr marL="15240" marR="238125">
              <a:lnSpc>
                <a:spcPts val="1870"/>
              </a:lnSpc>
              <a:spcBef>
                <a:spcPts val="25"/>
              </a:spcBef>
            </a:pP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current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educational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often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struggles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meet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diverse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needs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students. </a:t>
            </a:r>
            <a:r>
              <a:rPr dirty="0" sz="1200">
                <a:latin typeface="Carlito"/>
                <a:cs typeface="Carlito"/>
              </a:rPr>
              <a:t>Many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traditional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teaching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methods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do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not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accommodate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individual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styles,</a:t>
            </a:r>
            <a:endParaRPr sz="1200">
              <a:latin typeface="Carlito"/>
              <a:cs typeface="Carlito"/>
            </a:endParaRPr>
          </a:p>
          <a:p>
            <a:pPr marL="15240">
              <a:lnSpc>
                <a:spcPct val="100000"/>
              </a:lnSpc>
              <a:spcBef>
                <a:spcPts val="325"/>
              </a:spcBef>
            </a:pPr>
            <a:r>
              <a:rPr dirty="0" sz="1200">
                <a:latin typeface="Carlito"/>
                <a:cs typeface="Carlito"/>
              </a:rPr>
              <a:t>leading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disengagement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varied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academic</a:t>
            </a:r>
            <a:r>
              <a:rPr dirty="0" sz="1200" spc="-10">
                <a:latin typeface="Carlito"/>
                <a:cs typeface="Carlito"/>
              </a:rPr>
              <a:t> success.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1:1:2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Significance</a:t>
            </a:r>
            <a:r>
              <a:rPr dirty="0" sz="1200" spc="-3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of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the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Problem</a:t>
            </a:r>
            <a:endParaRPr sz="1200">
              <a:latin typeface="Verdana"/>
              <a:cs typeface="Verdana"/>
            </a:endParaRPr>
          </a:p>
          <a:p>
            <a:pPr marL="15240" marR="341630">
              <a:lnSpc>
                <a:spcPts val="1880"/>
              </a:lnSpc>
              <a:spcBef>
                <a:spcPts val="30"/>
              </a:spcBef>
            </a:pPr>
            <a:r>
              <a:rPr dirty="0" sz="1200">
                <a:latin typeface="Carlito"/>
                <a:cs typeface="Carlito"/>
              </a:rPr>
              <a:t>This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issue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significant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because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affects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students’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motivation,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retention,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overall </a:t>
            </a:r>
            <a:r>
              <a:rPr dirty="0" sz="1200">
                <a:latin typeface="Carlito"/>
                <a:cs typeface="Carlito"/>
              </a:rPr>
              <a:t>academic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performance.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Addressing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these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challenges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is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crucial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creating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20">
                <a:latin typeface="Carlito"/>
                <a:cs typeface="Carlito"/>
              </a:rPr>
              <a:t>more </a:t>
            </a:r>
            <a:r>
              <a:rPr dirty="0" sz="1200">
                <a:latin typeface="Carlito"/>
                <a:cs typeface="Carlito"/>
              </a:rPr>
              <a:t>effective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inclusive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educational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environment.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adea"/>
                <a:cs typeface="Caladea"/>
              </a:rPr>
              <a:t>1:2</a:t>
            </a:r>
            <a:r>
              <a:rPr dirty="0" sz="1400" spc="-10" b="1">
                <a:latin typeface="Caladea"/>
                <a:cs typeface="Caladea"/>
              </a:rPr>
              <a:t> Motivation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1:2:1</a:t>
            </a:r>
            <a:r>
              <a:rPr dirty="0" sz="1200" spc="-3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Choice</a:t>
            </a:r>
            <a:r>
              <a:rPr dirty="0" sz="1200" spc="-3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of</a:t>
            </a:r>
            <a:r>
              <a:rPr dirty="0" sz="1200" spc="-3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Project</a:t>
            </a:r>
            <a:endParaRPr sz="12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325"/>
              </a:spcBef>
            </a:pPr>
            <a:r>
              <a:rPr dirty="0" sz="1200" spc="-10">
                <a:latin typeface="Carlito"/>
                <a:cs typeface="Carlito"/>
              </a:rPr>
              <a:t>This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project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20">
                <a:latin typeface="Carlito"/>
                <a:cs typeface="Carlito"/>
              </a:rPr>
              <a:t>was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chosen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to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develop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an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intelligent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tutor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that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integrates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AI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machine</a:t>
            </a:r>
            <a:endParaRPr sz="1200">
              <a:latin typeface="Carlito"/>
              <a:cs typeface="Carlito"/>
            </a:endParaRPr>
          </a:p>
          <a:p>
            <a:pPr marL="15240">
              <a:lnSpc>
                <a:spcPct val="100000"/>
              </a:lnSpc>
              <a:spcBef>
                <a:spcPts val="465"/>
              </a:spcBef>
            </a:pPr>
            <a:r>
              <a:rPr dirty="0" sz="1200">
                <a:latin typeface="Carlito"/>
                <a:cs typeface="Carlito"/>
              </a:rPr>
              <a:t>learning.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goal</a:t>
            </a:r>
            <a:r>
              <a:rPr dirty="0" sz="1200" spc="-5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create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personalized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experience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that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adapts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20">
                <a:latin typeface="Carlito"/>
                <a:cs typeface="Carlito"/>
              </a:rPr>
              <a:t>each</a:t>
            </a:r>
            <a:endParaRPr sz="1200">
              <a:latin typeface="Carlito"/>
              <a:cs typeface="Carlito"/>
            </a:endParaRPr>
          </a:p>
          <a:p>
            <a:pPr marL="15240">
              <a:lnSpc>
                <a:spcPct val="100000"/>
              </a:lnSpc>
              <a:spcBef>
                <a:spcPts val="455"/>
              </a:spcBef>
            </a:pPr>
            <a:r>
              <a:rPr dirty="0" sz="1200">
                <a:latin typeface="Carlito"/>
                <a:cs typeface="Carlito"/>
              </a:rPr>
              <a:t>student's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needs.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200">
              <a:latin typeface="Carlito"/>
              <a:cs typeface="Carlito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Verdana"/>
                <a:cs typeface="Verdana"/>
              </a:rPr>
              <a:t>1:2:2</a:t>
            </a:r>
            <a:r>
              <a:rPr dirty="0" sz="1200" spc="-4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Potential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Applications</a:t>
            </a:r>
            <a:r>
              <a:rPr dirty="0" sz="1200" spc="-4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and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Impact</a:t>
            </a:r>
            <a:endParaRPr sz="120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  <a:spcBef>
                <a:spcPts val="320"/>
              </a:spcBef>
            </a:pP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potential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applications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this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include: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buSzPct val="109090"/>
              <a:buFont typeface="Arial"/>
              <a:buChar char="•"/>
              <a:tabLst>
                <a:tab pos="463550" algn="l"/>
              </a:tabLst>
            </a:pPr>
            <a:r>
              <a:rPr dirty="0" sz="1100">
                <a:latin typeface="Carlito"/>
                <a:cs typeface="Carlito"/>
              </a:rPr>
              <a:t>Enhancing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student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engagement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through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interactive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learning.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455" y="1328678"/>
            <a:ext cx="58895" cy="5929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2957" y="1306988"/>
            <a:ext cx="3880923" cy="1407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455" y="1558802"/>
            <a:ext cx="58895" cy="5929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8387" y="1537112"/>
            <a:ext cx="4200958" cy="14074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8757" y="1901763"/>
            <a:ext cx="5533041" cy="15054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3056" y="2145593"/>
            <a:ext cx="838530" cy="11861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6120" y="2650786"/>
            <a:ext cx="1071604" cy="18566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8739" y="3056955"/>
            <a:ext cx="2393721" cy="15054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455" y="3494282"/>
            <a:ext cx="58895" cy="59294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385316" y="3463863"/>
            <a:ext cx="5414010" cy="1203960"/>
            <a:chOff x="1385316" y="3463863"/>
            <a:chExt cx="5414010" cy="1203960"/>
          </a:xfrm>
        </p:grpSpPr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5944" y="3463863"/>
              <a:ext cx="5020999" cy="15054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6296" y="3607320"/>
              <a:ext cx="1163574" cy="35126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5316" y="3857256"/>
              <a:ext cx="249173" cy="32383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6296" y="3845064"/>
              <a:ext cx="5122926" cy="35126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5316" y="4093476"/>
              <a:ext cx="249173" cy="32383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6296" y="4081284"/>
              <a:ext cx="5193030" cy="35126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06296" y="4315980"/>
              <a:ext cx="2897886" cy="351269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6320" y="4915450"/>
            <a:ext cx="1913756" cy="185662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1158239" y="5357384"/>
            <a:ext cx="4202430" cy="494030"/>
            <a:chOff x="1158239" y="5357384"/>
            <a:chExt cx="4202430" cy="494030"/>
          </a:xfrm>
        </p:grpSpPr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0075" y="5357384"/>
              <a:ext cx="515297" cy="16281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8239" y="5500128"/>
              <a:ext cx="4202430" cy="351269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455" y="6031742"/>
            <a:ext cx="58895" cy="59294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1606296" y="6001323"/>
            <a:ext cx="3431540" cy="497840"/>
            <a:chOff x="1606296" y="6001323"/>
            <a:chExt cx="3431540" cy="497840"/>
          </a:xfrm>
        </p:grpSpPr>
        <p:pic>
          <p:nvPicPr>
            <p:cNvPr id="25" name="object 2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15987" y="6001323"/>
              <a:ext cx="1951595" cy="150543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6296" y="6147828"/>
              <a:ext cx="3431286" cy="351269"/>
            </a:xfrm>
            <a:prstGeom prst="rect">
              <a:avLst/>
            </a:prstGeom>
          </p:spPr>
        </p:pic>
      </p:grpSp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455" y="6269486"/>
            <a:ext cx="58895" cy="59294"/>
          </a:xfrm>
          <a:prstGeom prst="rect">
            <a:avLst/>
          </a:prstGeom>
        </p:spPr>
      </p:pic>
      <p:grpSp>
        <p:nvGrpSpPr>
          <p:cNvPr id="28" name="object 28" descr=""/>
          <p:cNvGrpSpPr/>
          <p:nvPr/>
        </p:nvGrpSpPr>
        <p:grpSpPr>
          <a:xfrm>
            <a:off x="1158239" y="6663501"/>
            <a:ext cx="2661920" cy="497205"/>
            <a:chOff x="1158239" y="6663501"/>
            <a:chExt cx="2661920" cy="497205"/>
          </a:xfrm>
        </p:grpSpPr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9444" y="6663501"/>
              <a:ext cx="1453290" cy="14020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8239" y="6809244"/>
              <a:ext cx="2661666" cy="351269"/>
            </a:xfrm>
            <a:prstGeom prst="rect">
              <a:avLst/>
            </a:prstGeom>
          </p:spPr>
        </p:pic>
      </p:grpSp>
      <p:pic>
        <p:nvPicPr>
          <p:cNvPr id="31" name="object 3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455" y="7339334"/>
            <a:ext cx="58895" cy="59294"/>
          </a:xfrm>
          <a:prstGeom prst="rect">
            <a:avLst/>
          </a:prstGeom>
        </p:spPr>
      </p:pic>
      <p:grpSp>
        <p:nvGrpSpPr>
          <p:cNvPr id="32" name="object 32" descr=""/>
          <p:cNvGrpSpPr/>
          <p:nvPr/>
        </p:nvGrpSpPr>
        <p:grpSpPr>
          <a:xfrm>
            <a:off x="1606296" y="7308915"/>
            <a:ext cx="5345430" cy="731520"/>
            <a:chOff x="1606296" y="7308915"/>
            <a:chExt cx="5345430" cy="731520"/>
          </a:xfrm>
        </p:grpSpPr>
        <p:pic>
          <p:nvPicPr>
            <p:cNvPr id="33" name="object 3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06771" y="7308915"/>
              <a:ext cx="3201521" cy="15054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6296" y="7453896"/>
              <a:ext cx="5345430" cy="35126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06296" y="7688592"/>
              <a:ext cx="1142238" cy="351269"/>
            </a:xfrm>
            <a:prstGeom prst="rect">
              <a:avLst/>
            </a:prstGeom>
          </p:spPr>
        </p:pic>
      </p:grpSp>
      <p:pic>
        <p:nvPicPr>
          <p:cNvPr id="36" name="object 3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455" y="7575554"/>
            <a:ext cx="58895" cy="59294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1244904" y="1209813"/>
            <a:ext cx="5576570" cy="67246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463550" indent="-228600">
              <a:lnSpc>
                <a:spcPct val="100000"/>
              </a:lnSpc>
              <a:spcBef>
                <a:spcPts val="459"/>
              </a:spcBef>
              <a:buSzPct val="109090"/>
              <a:buFont typeface="Arial"/>
              <a:buChar char="•"/>
              <a:tabLst>
                <a:tab pos="463550" algn="l"/>
              </a:tabLst>
            </a:pPr>
            <a:r>
              <a:rPr dirty="0" sz="1100">
                <a:latin typeface="Carlito"/>
                <a:cs typeface="Carlito"/>
              </a:rPr>
              <a:t>Providing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teachers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real-</a:t>
            </a:r>
            <a:r>
              <a:rPr dirty="0" sz="1100">
                <a:latin typeface="Carlito"/>
                <a:cs typeface="Carlito"/>
              </a:rPr>
              <a:t>time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insights into student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performance.</a:t>
            </a:r>
            <a:endParaRPr sz="11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95"/>
              </a:spcBef>
              <a:buSzPct val="109090"/>
              <a:buFont typeface="Arial"/>
              <a:buChar char="•"/>
              <a:tabLst>
                <a:tab pos="463550" algn="l"/>
              </a:tabLst>
            </a:pPr>
            <a:r>
              <a:rPr dirty="0" sz="1100">
                <a:latin typeface="Carlito"/>
                <a:cs typeface="Carlito"/>
              </a:rPr>
              <a:t>Supporting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differentiated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instruction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tailored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individual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learning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needs.</a:t>
            </a:r>
            <a:endParaRPr sz="1100">
              <a:latin typeface="Carlito"/>
              <a:cs typeface="Carlito"/>
            </a:endParaRPr>
          </a:p>
          <a:p>
            <a:pPr marL="15240" marR="27940">
              <a:lnSpc>
                <a:spcPct val="130800"/>
              </a:lnSpc>
              <a:spcBef>
                <a:spcPts val="1075"/>
              </a:spcBef>
            </a:pP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impact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could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improved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educational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outcomes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more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dynamic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classroom environment.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adea"/>
                <a:cs typeface="Caladea"/>
              </a:rPr>
              <a:t>1:3</a:t>
            </a:r>
            <a:r>
              <a:rPr dirty="0" sz="1400" spc="-10" b="1">
                <a:latin typeface="Caladea"/>
                <a:cs typeface="Caladea"/>
              </a:rPr>
              <a:t> Objective</a:t>
            </a:r>
            <a:endParaRPr sz="1400">
              <a:latin typeface="Caladea"/>
              <a:cs typeface="Caladea"/>
            </a:endParaRPr>
          </a:p>
          <a:p>
            <a:pPr marL="15240">
              <a:lnSpc>
                <a:spcPct val="100000"/>
              </a:lnSpc>
              <a:spcBef>
                <a:spcPts val="1545"/>
              </a:spcBef>
            </a:pP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main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objectives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project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20">
                <a:latin typeface="Carlito"/>
                <a:cs typeface="Carlito"/>
              </a:rPr>
              <a:t>are:</a:t>
            </a:r>
            <a:endParaRPr sz="1200">
              <a:latin typeface="Carlito"/>
              <a:cs typeface="Carlito"/>
            </a:endParaRPr>
          </a:p>
          <a:p>
            <a:pPr marL="463550" marR="80645" indent="-228600">
              <a:lnSpc>
                <a:spcPct val="128299"/>
              </a:lnSpc>
              <a:spcBef>
                <a:spcPts val="136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Develop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Intelligent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Tutor: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Create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that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personalizes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based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on </a:t>
            </a:r>
            <a:r>
              <a:rPr dirty="0" sz="1200">
                <a:latin typeface="Carlito"/>
                <a:cs typeface="Carlito"/>
              </a:rPr>
              <a:t>student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data.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Integrate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Robotics: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Use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physical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robots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foster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interaction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classroom.</a:t>
            </a:r>
            <a:endParaRPr sz="1200">
              <a:latin typeface="Carlito"/>
              <a:cs typeface="Carlito"/>
            </a:endParaRPr>
          </a:p>
          <a:p>
            <a:pPr marL="463550" marR="158115" indent="-228600">
              <a:lnSpc>
                <a:spcPct val="128299"/>
              </a:lnSpc>
              <a:spcBef>
                <a:spcPts val="1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Provide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Real-</a:t>
            </a:r>
            <a:r>
              <a:rPr dirty="0" sz="1200">
                <a:latin typeface="Carlito"/>
                <a:cs typeface="Carlito"/>
              </a:rPr>
              <a:t>Time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Feedback: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Allow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educators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receive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immediate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information </a:t>
            </a:r>
            <a:r>
              <a:rPr dirty="0" sz="1200">
                <a:latin typeface="Carlito"/>
                <a:cs typeface="Carlito"/>
              </a:rPr>
              <a:t>about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progress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engagement.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Caladea"/>
                <a:cs typeface="Caladea"/>
              </a:rPr>
              <a:t>1:4</a:t>
            </a:r>
            <a:r>
              <a:rPr dirty="0" sz="1400" spc="-15" b="1">
                <a:latin typeface="Caladea"/>
                <a:cs typeface="Caladea"/>
              </a:rPr>
              <a:t> </a:t>
            </a:r>
            <a:r>
              <a:rPr dirty="0" sz="1400" b="1">
                <a:latin typeface="Caladea"/>
                <a:cs typeface="Caladea"/>
              </a:rPr>
              <a:t>Scope</a:t>
            </a:r>
            <a:r>
              <a:rPr dirty="0" sz="1400" spc="-25" b="1">
                <a:latin typeface="Caladea"/>
                <a:cs typeface="Caladea"/>
              </a:rPr>
              <a:t> </a:t>
            </a:r>
            <a:r>
              <a:rPr dirty="0" sz="1400" b="1">
                <a:latin typeface="Caladea"/>
                <a:cs typeface="Caladea"/>
              </a:rPr>
              <a:t>of</a:t>
            </a:r>
            <a:r>
              <a:rPr dirty="0" sz="1400" spc="-10" b="1">
                <a:latin typeface="Caladea"/>
                <a:cs typeface="Caladea"/>
              </a:rPr>
              <a:t> </a:t>
            </a:r>
            <a:r>
              <a:rPr dirty="0" sz="1400" b="1">
                <a:latin typeface="Caladea"/>
                <a:cs typeface="Caladea"/>
              </a:rPr>
              <a:t>the</a:t>
            </a:r>
            <a:r>
              <a:rPr dirty="0" sz="1400" spc="-25" b="1">
                <a:latin typeface="Caladea"/>
                <a:cs typeface="Caladea"/>
              </a:rPr>
              <a:t> </a:t>
            </a:r>
            <a:r>
              <a:rPr dirty="0" sz="1400" spc="-10" b="1">
                <a:latin typeface="Caladea"/>
                <a:cs typeface="Caladea"/>
              </a:rPr>
              <a:t>Project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Verdana"/>
                <a:cs typeface="Verdana"/>
              </a:rPr>
              <a:t>Scope</a:t>
            </a:r>
            <a:endParaRPr sz="12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project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will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focus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on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K-12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education,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specifically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targeting: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Face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detection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recognition.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Concentration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analysis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during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lessons.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35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1:4:1</a:t>
            </a:r>
            <a:r>
              <a:rPr dirty="0" sz="1200" spc="-5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Limitations</a:t>
            </a:r>
            <a:endParaRPr sz="12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325"/>
              </a:spcBef>
            </a:pPr>
            <a:r>
              <a:rPr dirty="0" sz="1200">
                <a:latin typeface="Carlito"/>
                <a:cs typeface="Carlito"/>
              </a:rPr>
              <a:t>The </a:t>
            </a:r>
            <a:r>
              <a:rPr dirty="0" sz="1200" spc="-10">
                <a:latin typeface="Carlito"/>
                <a:cs typeface="Carlito"/>
              </a:rPr>
              <a:t>limitations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project </a:t>
            </a:r>
            <a:r>
              <a:rPr dirty="0" sz="1200" spc="-10">
                <a:latin typeface="Carlito"/>
                <a:cs typeface="Carlito"/>
              </a:rPr>
              <a:t>include: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may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not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fully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address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all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styles.</a:t>
            </a:r>
            <a:endParaRPr sz="1200">
              <a:latin typeface="Carlito"/>
              <a:cs typeface="Carlito"/>
            </a:endParaRPr>
          </a:p>
          <a:p>
            <a:pPr marL="463550" marR="5080" indent="-228600">
              <a:lnSpc>
                <a:spcPct val="128499"/>
              </a:lnSpc>
              <a:spcBef>
                <a:spcPts val="1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 spc="-10">
                <a:latin typeface="Carlito"/>
                <a:cs typeface="Carlito"/>
              </a:rPr>
              <a:t>Implementation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may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challenging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under-resourced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schools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due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technology dependence.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7664" y="1312715"/>
            <a:ext cx="1145709" cy="16315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2864" y="1769875"/>
            <a:ext cx="2255133" cy="15862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8239" y="2225614"/>
            <a:ext cx="5702300" cy="975994"/>
            <a:chOff x="1158239" y="2225614"/>
            <a:chExt cx="5702300" cy="975994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791" y="2225614"/>
              <a:ext cx="1580059" cy="14020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239" y="2371356"/>
              <a:ext cx="5513070" cy="35126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239" y="2610624"/>
              <a:ext cx="5702046" cy="35126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239" y="2849892"/>
              <a:ext cx="3269741" cy="351269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264794" y="3382329"/>
            <a:ext cx="4843145" cy="971550"/>
            <a:chOff x="1264794" y="3382329"/>
            <a:chExt cx="4843145" cy="971550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4794" y="3382329"/>
              <a:ext cx="2968412" cy="16733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315" y="3538740"/>
              <a:ext cx="249173" cy="32383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6295" y="3526548"/>
              <a:ext cx="3886962" cy="35126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315" y="3776484"/>
              <a:ext cx="249173" cy="32383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6295" y="3764292"/>
              <a:ext cx="4039362" cy="35126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315" y="4014228"/>
              <a:ext cx="249173" cy="32383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6295" y="4002036"/>
              <a:ext cx="4501134" cy="35126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44904" y="1241805"/>
            <a:ext cx="5480685" cy="3005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733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CHAPTER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algn="ctr" marL="440055">
              <a:lnSpc>
                <a:spcPct val="100000"/>
              </a:lnSpc>
              <a:spcBef>
                <a:spcPts val="1645"/>
              </a:spcBef>
            </a:pPr>
            <a:r>
              <a:rPr dirty="0" sz="1600" b="1">
                <a:latin typeface="Times New Roman"/>
                <a:cs typeface="Times New Roman"/>
              </a:rPr>
              <a:t>LITERATURE</a:t>
            </a:r>
            <a:r>
              <a:rPr dirty="0" sz="1600" spc="-10" b="1">
                <a:latin typeface="Times New Roman"/>
                <a:cs typeface="Times New Roman"/>
              </a:rPr>
              <a:t> REVIEW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2:1</a:t>
            </a:r>
            <a:r>
              <a:rPr dirty="0" sz="1200" spc="-6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Previous</a:t>
            </a:r>
            <a:r>
              <a:rPr dirty="0" sz="1200" spc="-55" b="1">
                <a:latin typeface="Verdana"/>
                <a:cs typeface="Verdana"/>
              </a:rPr>
              <a:t> </a:t>
            </a:r>
            <a:r>
              <a:rPr dirty="0" sz="1200" spc="-20" b="1">
                <a:latin typeface="Verdana"/>
                <a:cs typeface="Verdana"/>
              </a:rPr>
              <a:t>Work</a:t>
            </a:r>
            <a:endParaRPr sz="1200">
              <a:latin typeface="Verdana"/>
              <a:cs typeface="Verdana"/>
            </a:endParaRPr>
          </a:p>
          <a:p>
            <a:pPr marL="15240" marR="5080">
              <a:lnSpc>
                <a:spcPts val="1880"/>
              </a:lnSpc>
              <a:spcBef>
                <a:spcPts val="20"/>
              </a:spcBef>
            </a:pPr>
            <a:r>
              <a:rPr dirty="0" sz="1200" spc="-10">
                <a:latin typeface="Carlito"/>
                <a:cs typeface="Carlito"/>
              </a:rPr>
              <a:t>Research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has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shown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that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adaptive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can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significantly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improve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student </a:t>
            </a:r>
            <a:r>
              <a:rPr dirty="0" sz="1200">
                <a:latin typeface="Carlito"/>
                <a:cs typeface="Carlito"/>
              </a:rPr>
              <a:t>engagement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10">
                <a:latin typeface="Carlito"/>
                <a:cs typeface="Carlito"/>
              </a:rPr>
              <a:t> outcomes.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Existing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models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often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provide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basic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personalization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but</a:t>
            </a:r>
            <a:r>
              <a:rPr dirty="0" sz="1200" spc="-20">
                <a:latin typeface="Carlito"/>
                <a:cs typeface="Carlito"/>
              </a:rPr>
              <a:t> lack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advanced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features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proposed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this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project.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2:2</a:t>
            </a:r>
            <a:r>
              <a:rPr dirty="0" sz="1200" spc="-2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Techniques</a:t>
            </a:r>
            <a:r>
              <a:rPr dirty="0" sz="1200" spc="-2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and</a:t>
            </a:r>
            <a:r>
              <a:rPr dirty="0" sz="1200" spc="-2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Methodologies</a:t>
            </a:r>
            <a:endParaRPr sz="1200">
              <a:latin typeface="Verdana"/>
              <a:cs typeface="Verdana"/>
            </a:endParaRPr>
          </a:p>
          <a:p>
            <a:pPr marL="46355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Machine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Learning: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Used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creating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adaptive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algorithms.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Computer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Vision: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Applied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face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detection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recognition.</a:t>
            </a:r>
            <a:endParaRPr sz="1200">
              <a:latin typeface="Carlito"/>
              <a:cs typeface="Carlito"/>
            </a:endParaRPr>
          </a:p>
          <a:p>
            <a:pPr marL="46355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Robotics: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Enhances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classroom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interaction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through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physical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devices.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1719" y="1315715"/>
            <a:ext cx="1060070" cy="15866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5328" y="1772915"/>
            <a:ext cx="2576517" cy="15866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1629" y="2222499"/>
            <a:ext cx="1482865" cy="18113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58239" y="2655382"/>
            <a:ext cx="5280025" cy="736600"/>
            <a:chOff x="1158239" y="2655382"/>
            <a:chExt cx="5280025" cy="73660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0139" y="2655382"/>
              <a:ext cx="1551403" cy="16733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239" y="2801124"/>
              <a:ext cx="5279898" cy="35126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8239" y="3040392"/>
              <a:ext cx="1904238" cy="351269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158239" y="3574353"/>
            <a:ext cx="5408295" cy="736600"/>
            <a:chOff x="1158239" y="3574353"/>
            <a:chExt cx="5408295" cy="736600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0220" y="3574353"/>
              <a:ext cx="1516066" cy="16733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8239" y="3720096"/>
              <a:ext cx="5407914" cy="35126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8239" y="3959364"/>
              <a:ext cx="1796034" cy="351269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1260220" y="4494850"/>
            <a:ext cx="5241925" cy="1207770"/>
            <a:chOff x="1260220" y="4494850"/>
            <a:chExt cx="5241925" cy="1207770"/>
          </a:xfrm>
        </p:grpSpPr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0220" y="4494850"/>
              <a:ext cx="1506928" cy="14020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7695" y="4640592"/>
              <a:ext cx="326897" cy="35126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6295" y="4640592"/>
              <a:ext cx="3655314" cy="35126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7695" y="4878336"/>
              <a:ext cx="326897" cy="35126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6295" y="4878336"/>
              <a:ext cx="4799838" cy="35126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7695" y="5114556"/>
              <a:ext cx="326897" cy="35126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6295" y="5114556"/>
              <a:ext cx="4895850" cy="35126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6295" y="5350776"/>
              <a:ext cx="823722" cy="35126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1158239" y="5878641"/>
            <a:ext cx="5502910" cy="739775"/>
            <a:chOff x="1158239" y="5878641"/>
            <a:chExt cx="5502910" cy="739775"/>
          </a:xfrm>
        </p:grpSpPr>
        <p:pic>
          <p:nvPicPr>
            <p:cNvPr id="23" name="object 2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0210" y="5878641"/>
              <a:ext cx="2529569" cy="16733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8239" y="6025908"/>
              <a:ext cx="5502402" cy="35126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8239" y="6266700"/>
              <a:ext cx="4083558" cy="351269"/>
            </a:xfrm>
            <a:prstGeom prst="rect">
              <a:avLst/>
            </a:prstGeom>
          </p:spPr>
        </p:pic>
      </p:grpSp>
      <p:pic>
        <p:nvPicPr>
          <p:cNvPr id="26" name="object 2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52570" y="6729796"/>
            <a:ext cx="1278391" cy="14602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80455" y="7257038"/>
            <a:ext cx="58895" cy="59294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11388" y="7226619"/>
            <a:ext cx="3458921" cy="150543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52707" y="7662484"/>
            <a:ext cx="3917508" cy="17340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80455" y="8189726"/>
            <a:ext cx="58895" cy="5929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15960" y="8159307"/>
            <a:ext cx="3609792" cy="150543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55755" y="8596696"/>
            <a:ext cx="3890076" cy="173405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244904" y="1244853"/>
            <a:ext cx="5282565" cy="7997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511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adea"/>
                <a:cs typeface="Caladea"/>
              </a:rPr>
              <a:t>CHAPTER</a:t>
            </a:r>
            <a:r>
              <a:rPr dirty="0" sz="1600" spc="-45" b="1">
                <a:latin typeface="Caladea"/>
                <a:cs typeface="Caladea"/>
              </a:rPr>
              <a:t> </a:t>
            </a:r>
            <a:r>
              <a:rPr dirty="0" sz="1600" spc="-50" b="1">
                <a:latin typeface="Caladea"/>
                <a:cs typeface="Caladea"/>
              </a:rPr>
              <a:t>3</a:t>
            </a:r>
            <a:endParaRPr sz="1600">
              <a:latin typeface="Caladea"/>
              <a:cs typeface="Caladea"/>
            </a:endParaRPr>
          </a:p>
          <a:p>
            <a:pPr marL="1756410">
              <a:lnSpc>
                <a:spcPct val="100000"/>
              </a:lnSpc>
              <a:spcBef>
                <a:spcPts val="1680"/>
              </a:spcBef>
            </a:pPr>
            <a:r>
              <a:rPr dirty="0" sz="1600" b="1">
                <a:latin typeface="Caladea"/>
                <a:cs typeface="Caladea"/>
              </a:rPr>
              <a:t>PROPOSED</a:t>
            </a:r>
            <a:r>
              <a:rPr dirty="0" sz="1600" spc="-85" b="1">
                <a:latin typeface="Caladea"/>
                <a:cs typeface="Caladea"/>
              </a:rPr>
              <a:t> </a:t>
            </a:r>
            <a:r>
              <a:rPr dirty="0" sz="1600" spc="-10" b="1">
                <a:latin typeface="Caladea"/>
                <a:cs typeface="Caladea"/>
              </a:rPr>
              <a:t>METHODALOGY</a:t>
            </a:r>
            <a:endParaRPr sz="16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dirty="0" sz="1400" b="1">
                <a:latin typeface="Caladea"/>
                <a:cs typeface="Caladea"/>
              </a:rPr>
              <a:t>3:1</a:t>
            </a:r>
            <a:r>
              <a:rPr dirty="0" sz="1400" spc="-20" b="1">
                <a:latin typeface="Caladea"/>
                <a:cs typeface="Caladea"/>
              </a:rPr>
              <a:t> </a:t>
            </a:r>
            <a:r>
              <a:rPr dirty="0" sz="1400" b="1">
                <a:latin typeface="Caladea"/>
                <a:cs typeface="Caladea"/>
              </a:rPr>
              <a:t>System</a:t>
            </a:r>
            <a:r>
              <a:rPr dirty="0" sz="1400" spc="-20" b="1">
                <a:latin typeface="Caladea"/>
                <a:cs typeface="Caladea"/>
              </a:rPr>
              <a:t> </a:t>
            </a:r>
            <a:r>
              <a:rPr dirty="0" sz="1400" spc="-10" b="1">
                <a:latin typeface="Caladea"/>
                <a:cs typeface="Caladea"/>
              </a:rPr>
              <a:t>Design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3:1:1</a:t>
            </a:r>
            <a:r>
              <a:rPr dirty="0" sz="1200" spc="-5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Registration</a:t>
            </a:r>
            <a:endParaRPr sz="12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325"/>
              </a:spcBef>
            </a:pP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registration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process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involves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capturing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faces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create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database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for</a:t>
            </a:r>
            <a:endParaRPr sz="1200">
              <a:latin typeface="Carlito"/>
              <a:cs typeface="Carlito"/>
            </a:endParaRPr>
          </a:p>
          <a:p>
            <a:pPr marL="15240">
              <a:lnSpc>
                <a:spcPct val="100000"/>
              </a:lnSpc>
              <a:spcBef>
                <a:spcPts val="440"/>
              </a:spcBef>
            </a:pPr>
            <a:r>
              <a:rPr dirty="0" sz="1200">
                <a:latin typeface="Carlito"/>
                <a:cs typeface="Carlito"/>
              </a:rPr>
              <a:t>personalized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recognition.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Verdana"/>
                <a:cs typeface="Verdana"/>
              </a:rPr>
              <a:t>3:1:2</a:t>
            </a:r>
            <a:r>
              <a:rPr dirty="0" sz="1200" spc="-5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Recognition</a:t>
            </a:r>
            <a:endParaRPr sz="1200">
              <a:latin typeface="Verdana"/>
              <a:cs typeface="Verdana"/>
            </a:endParaRPr>
          </a:p>
          <a:p>
            <a:pPr marL="15240" marR="100330">
              <a:lnSpc>
                <a:spcPts val="1880"/>
              </a:lnSpc>
              <a:spcBef>
                <a:spcPts val="20"/>
              </a:spcBef>
            </a:pPr>
            <a:r>
              <a:rPr dirty="0" sz="1200" spc="-10">
                <a:latin typeface="Carlito"/>
                <a:cs typeface="Carlito"/>
              </a:rPr>
              <a:t>Real-</a:t>
            </a:r>
            <a:r>
              <a:rPr dirty="0" sz="1200">
                <a:latin typeface="Carlito"/>
                <a:cs typeface="Carlito"/>
              </a:rPr>
              <a:t>time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recognition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allows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to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identify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adapt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learning </a:t>
            </a:r>
            <a:r>
              <a:rPr dirty="0" sz="1200">
                <a:latin typeface="Carlito"/>
                <a:cs typeface="Carlito"/>
              </a:rPr>
              <a:t>experience</a:t>
            </a:r>
            <a:r>
              <a:rPr dirty="0" sz="1200" spc="-6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accordingly.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3:2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Modules</a:t>
            </a:r>
            <a:r>
              <a:rPr dirty="0" sz="1200" spc="-30" b="1">
                <a:latin typeface="Verdana"/>
                <a:cs typeface="Verdana"/>
              </a:rPr>
              <a:t> </a:t>
            </a:r>
            <a:r>
              <a:rPr dirty="0" sz="1200" spc="-20" b="1">
                <a:latin typeface="Verdana"/>
                <a:cs typeface="Verdana"/>
              </a:rPr>
              <a:t>Used</a:t>
            </a:r>
            <a:endParaRPr sz="1200">
              <a:latin typeface="Verdana"/>
              <a:cs typeface="Verdana"/>
            </a:endParaRPr>
          </a:p>
          <a:p>
            <a:pPr marL="464184" indent="-22923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4184" algn="l"/>
              </a:tabLst>
            </a:pPr>
            <a:r>
              <a:rPr dirty="0" sz="1200">
                <a:latin typeface="Carlito"/>
                <a:cs typeface="Carlito"/>
              </a:rPr>
              <a:t>Face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Detection: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Identifies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registers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faces.</a:t>
            </a:r>
            <a:endParaRPr sz="1200">
              <a:latin typeface="Carlito"/>
              <a:cs typeface="Carlito"/>
            </a:endParaRPr>
          </a:p>
          <a:p>
            <a:pPr marL="464184" indent="-22923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4184" algn="l"/>
              </a:tabLst>
            </a:pPr>
            <a:r>
              <a:rPr dirty="0" sz="1200">
                <a:latin typeface="Carlito"/>
                <a:cs typeface="Carlito"/>
              </a:rPr>
              <a:t>Face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Recognition: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Matches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captured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faces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with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registered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database.</a:t>
            </a:r>
            <a:endParaRPr sz="1200">
              <a:latin typeface="Carlito"/>
              <a:cs typeface="Carlito"/>
            </a:endParaRPr>
          </a:p>
          <a:p>
            <a:pPr marL="464184" indent="-22923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64184" algn="l"/>
              </a:tabLst>
            </a:pPr>
            <a:r>
              <a:rPr dirty="0" sz="1200">
                <a:latin typeface="Carlito"/>
                <a:cs typeface="Carlito"/>
              </a:rPr>
              <a:t>Concentration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Analysis: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Monitors</a:t>
            </a:r>
            <a:r>
              <a:rPr dirty="0" sz="1200" spc="-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analyzes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engagement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during</a:t>
            </a:r>
            <a:endParaRPr sz="1200">
              <a:latin typeface="Carlito"/>
              <a:cs typeface="Carlito"/>
            </a:endParaRPr>
          </a:p>
          <a:p>
            <a:pPr marL="463550">
              <a:lnSpc>
                <a:spcPct val="100000"/>
              </a:lnSpc>
              <a:spcBef>
                <a:spcPts val="420"/>
              </a:spcBef>
            </a:pPr>
            <a:r>
              <a:rPr dirty="0" sz="1200" spc="-10">
                <a:latin typeface="Carlito"/>
                <a:cs typeface="Carlito"/>
              </a:rPr>
              <a:t>lessons.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3:3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Data</a:t>
            </a:r>
            <a:r>
              <a:rPr dirty="0" sz="1200" spc="-3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Flow</a:t>
            </a:r>
            <a:r>
              <a:rPr dirty="0" sz="1200" spc="-3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Diagram</a:t>
            </a:r>
            <a:r>
              <a:rPr dirty="0" sz="1200" spc="-3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(DFD)</a:t>
            </a:r>
            <a:endParaRPr sz="1200">
              <a:latin typeface="Verdana"/>
              <a:cs typeface="Verdana"/>
            </a:endParaRPr>
          </a:p>
          <a:p>
            <a:pPr marL="15240" marR="5080">
              <a:lnSpc>
                <a:spcPts val="1900"/>
              </a:lnSpc>
              <a:spcBef>
                <a:spcPts val="15"/>
              </a:spcBef>
            </a:pP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Data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Flow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Diagram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(DFD)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visually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represents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how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data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flows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through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system.</a:t>
            </a:r>
            <a:r>
              <a:rPr dirty="0" sz="1200" spc="-25">
                <a:latin typeface="Carlito"/>
                <a:cs typeface="Carlito"/>
              </a:rPr>
              <a:t> It </a:t>
            </a:r>
            <a:r>
              <a:rPr dirty="0" sz="1200">
                <a:latin typeface="Carlito"/>
                <a:cs typeface="Carlito"/>
              </a:rPr>
              <a:t>serves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as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foundational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overview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system's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processes.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400" b="1" i="1">
                <a:latin typeface="Carlito"/>
                <a:cs typeface="Carlito"/>
              </a:rPr>
              <a:t>3:3:1</a:t>
            </a:r>
            <a:r>
              <a:rPr dirty="0" sz="1400" spc="-40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DFD</a:t>
            </a:r>
            <a:r>
              <a:rPr dirty="0" sz="1400" spc="-30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Level</a:t>
            </a:r>
            <a:r>
              <a:rPr dirty="0" sz="1400" spc="-35" b="1" i="1">
                <a:latin typeface="Carlito"/>
                <a:cs typeface="Carlito"/>
              </a:rPr>
              <a:t> </a:t>
            </a:r>
            <a:r>
              <a:rPr dirty="0" sz="1400" spc="-50" b="1" i="1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400">
              <a:latin typeface="Carlito"/>
              <a:cs typeface="Carlito"/>
            </a:endParaRPr>
          </a:p>
          <a:p>
            <a:pPr lvl="1" marL="463550" indent="-228600">
              <a:lnSpc>
                <a:spcPct val="100000"/>
              </a:lnSpc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Overview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main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components,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inputs,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and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outputs.</a:t>
            </a:r>
            <a:endParaRPr sz="1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70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 i="1">
                <a:latin typeface="Carlito"/>
                <a:cs typeface="Carlito"/>
              </a:rPr>
              <a:t>3:3:2</a:t>
            </a:r>
            <a:r>
              <a:rPr dirty="0" sz="1400" spc="-3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DFD</a:t>
            </a:r>
            <a:r>
              <a:rPr dirty="0" sz="1400" spc="-2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Level</a:t>
            </a:r>
            <a:r>
              <a:rPr dirty="0" sz="1400" spc="-2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1</a:t>
            </a:r>
            <a:r>
              <a:rPr dirty="0" sz="1400" spc="-3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-</a:t>
            </a:r>
            <a:r>
              <a:rPr dirty="0" sz="1400" spc="-20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Student</a:t>
            </a:r>
            <a:r>
              <a:rPr dirty="0" sz="1400" spc="-2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Face</a:t>
            </a:r>
            <a:r>
              <a:rPr dirty="0" sz="1400" spc="-40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Registration</a:t>
            </a:r>
            <a:r>
              <a:rPr dirty="0" sz="1400" spc="-25" b="1" i="1">
                <a:latin typeface="Carlito"/>
                <a:cs typeface="Carlito"/>
              </a:rPr>
              <a:t> </a:t>
            </a:r>
            <a:r>
              <a:rPr dirty="0" sz="1400" spc="-10" b="1" i="1">
                <a:latin typeface="Carlito"/>
                <a:cs typeface="Carlito"/>
              </a:rPr>
              <a:t>Module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400">
              <a:latin typeface="Carlito"/>
              <a:cs typeface="Carlito"/>
            </a:endParaRPr>
          </a:p>
          <a:p>
            <a:pPr lvl="1" marL="463550" indent="-228600">
              <a:lnSpc>
                <a:spcPct val="100000"/>
              </a:lnSpc>
              <a:buFont typeface="Arial"/>
              <a:buChar char="•"/>
              <a:tabLst>
                <a:tab pos="463550" algn="l"/>
              </a:tabLst>
            </a:pPr>
            <a:r>
              <a:rPr dirty="0" sz="1200">
                <a:latin typeface="Carlito"/>
                <a:cs typeface="Carlito"/>
              </a:rPr>
              <a:t>Details</a:t>
            </a:r>
            <a:r>
              <a:rPr dirty="0" sz="1200" spc="-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processes</a:t>
            </a:r>
            <a:r>
              <a:rPr dirty="0" sz="1200" spc="-4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involved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in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registering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student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faces.</a:t>
            </a:r>
            <a:endParaRPr sz="1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84"/>
              </a:spcBef>
              <a:buFont typeface="Arial"/>
              <a:buChar char="•"/>
            </a:pPr>
            <a:endParaRPr sz="1200">
              <a:latin typeface="Carlito"/>
              <a:cs typeface="Carlito"/>
            </a:endParaRPr>
          </a:p>
          <a:p>
            <a:pPr marL="15240">
              <a:lnSpc>
                <a:spcPct val="100000"/>
              </a:lnSpc>
            </a:pPr>
            <a:r>
              <a:rPr dirty="0" sz="1400" b="1" i="1">
                <a:latin typeface="Carlito"/>
                <a:cs typeface="Carlito"/>
              </a:rPr>
              <a:t>3:3:3</a:t>
            </a:r>
            <a:r>
              <a:rPr dirty="0" sz="1400" spc="-3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DFD</a:t>
            </a:r>
            <a:r>
              <a:rPr dirty="0" sz="1400" spc="-2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Level</a:t>
            </a:r>
            <a:r>
              <a:rPr dirty="0" sz="1400" spc="-35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2</a:t>
            </a:r>
            <a:r>
              <a:rPr dirty="0" sz="1400" spc="-30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-</a:t>
            </a:r>
            <a:r>
              <a:rPr dirty="0" sz="1400" spc="-20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Student</a:t>
            </a:r>
            <a:r>
              <a:rPr dirty="0" sz="1400" spc="-30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Face</a:t>
            </a:r>
            <a:r>
              <a:rPr dirty="0" sz="1400" spc="-40" b="1" i="1">
                <a:latin typeface="Carlito"/>
                <a:cs typeface="Carlito"/>
              </a:rPr>
              <a:t> </a:t>
            </a:r>
            <a:r>
              <a:rPr dirty="0" sz="1400" b="1" i="1">
                <a:latin typeface="Carlito"/>
                <a:cs typeface="Carlito"/>
              </a:rPr>
              <a:t>Recognition</a:t>
            </a:r>
            <a:r>
              <a:rPr dirty="0" sz="1400" spc="-20" b="1" i="1">
                <a:latin typeface="Carlito"/>
                <a:cs typeface="Carlito"/>
              </a:rPr>
              <a:t> </a:t>
            </a:r>
            <a:r>
              <a:rPr dirty="0" sz="1400" spc="-10" b="1" i="1">
                <a:latin typeface="Carlito"/>
                <a:cs typeface="Carlito"/>
              </a:rPr>
              <a:t>Module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>
              <a:latin typeface="Carlito"/>
              <a:cs typeface="Carlito"/>
            </a:endParaRPr>
          </a:p>
          <a:p>
            <a:pPr lvl="1" marL="463550" indent="-228600">
              <a:lnSpc>
                <a:spcPct val="100000"/>
              </a:lnSpc>
              <a:buFont typeface="Arial"/>
              <a:buChar char="•"/>
              <a:tabLst>
                <a:tab pos="463550" algn="l"/>
              </a:tabLst>
            </a:pPr>
            <a:r>
              <a:rPr dirty="0" sz="1200" spc="-10">
                <a:latin typeface="Carlito"/>
                <a:cs typeface="Carlito"/>
              </a:rPr>
              <a:t>Describes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the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steps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for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real-</a:t>
            </a:r>
            <a:r>
              <a:rPr dirty="0" sz="1200">
                <a:latin typeface="Carlito"/>
                <a:cs typeface="Carlito"/>
              </a:rPr>
              <a:t>time</a:t>
            </a:r>
            <a:r>
              <a:rPr dirty="0" sz="1200" spc="-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recognition</a:t>
            </a:r>
            <a:r>
              <a:rPr dirty="0" sz="1200" spc="-1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of</a:t>
            </a:r>
            <a:r>
              <a:rPr dirty="0" sz="1200" spc="-15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students.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75" y="10078225"/>
                </a:moveTo>
                <a:lnTo>
                  <a:pt x="6946392" y="10078225"/>
                </a:lnTo>
                <a:lnTo>
                  <a:pt x="6096" y="10078225"/>
                </a:lnTo>
                <a:lnTo>
                  <a:pt x="0" y="10078225"/>
                </a:lnTo>
                <a:lnTo>
                  <a:pt x="0" y="10084308"/>
                </a:lnTo>
                <a:lnTo>
                  <a:pt x="6096" y="10084308"/>
                </a:lnTo>
                <a:lnTo>
                  <a:pt x="6946392" y="10084308"/>
                </a:lnTo>
                <a:lnTo>
                  <a:pt x="6952475" y="10084308"/>
                </a:lnTo>
                <a:lnTo>
                  <a:pt x="6952475" y="10078225"/>
                </a:lnTo>
                <a:close/>
              </a:path>
              <a:path w="6952615" h="10084435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8212"/>
                </a:lnTo>
                <a:lnTo>
                  <a:pt x="6096" y="10078212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10078212"/>
                </a:lnTo>
                <a:lnTo>
                  <a:pt x="6952475" y="10078212"/>
                </a:lnTo>
                <a:lnTo>
                  <a:pt x="6952475" y="6096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5"/>
              <a:t> </a:t>
            </a:r>
            <a:r>
              <a:rPr dirty="0" b="0">
                <a:latin typeface="Carlito"/>
                <a:cs typeface="Carlito"/>
              </a:rPr>
              <a:t>|</a:t>
            </a:r>
            <a:r>
              <a:rPr dirty="0" spc="-10" b="0">
                <a:latin typeface="Carlito"/>
                <a:cs typeface="Carlito"/>
              </a:rPr>
              <a:t> </a:t>
            </a:r>
            <a:fld id="{81D60167-4931-47E6-BA6A-407CBD079E47}" type="slidenum">
              <a:rPr dirty="0" spc="-25" b="0">
                <a:latin typeface="Carlito"/>
                <a:cs typeface="Carlito"/>
              </a:rPr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sandesh</dc:creator>
  <dcterms:created xsi:type="dcterms:W3CDTF">2024-11-11T08:06:39Z</dcterms:created>
  <dcterms:modified xsi:type="dcterms:W3CDTF">2024-11-11T08:06:39Z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2024-11-11T00:00:00Z</vt:filetime>
  </property>
  <property fmtid="{D5CDD505-2E9C-101B-9397-08002B2CF9AE}" pid="5" name="Producer">
    <vt:lpwstr>3-Heights(TM) PDF Security Shell 4.8.25.2 (http://www.pdf-tools.com)</vt:lpwstr>
  </property>
</Properties>
</file>