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470" r:id="rId4"/>
    <p:sldId id="468" r:id="rId5"/>
    <p:sldId id="467" r:id="rId6"/>
    <p:sldId id="469" r:id="rId7"/>
    <p:sldId id="303" r:id="rId8"/>
    <p:sldId id="336" r:id="rId9"/>
    <p:sldId id="304" r:id="rId10"/>
    <p:sldId id="306" r:id="rId11"/>
    <p:sldId id="307" r:id="rId12"/>
    <p:sldId id="305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37" r:id="rId21"/>
    <p:sldId id="315" r:id="rId22"/>
    <p:sldId id="318" r:id="rId23"/>
    <p:sldId id="319" r:id="rId24"/>
    <p:sldId id="320" r:id="rId25"/>
    <p:sldId id="321" r:id="rId26"/>
    <p:sldId id="322" r:id="rId27"/>
    <p:sldId id="323" r:id="rId28"/>
    <p:sldId id="32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FE62D-FDE0-381A-02E0-8C25B613D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D21B48-D13D-9369-8C8A-6522FE061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CE25BA-FA3D-1120-3AD0-867B7077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9C7271-7A26-1FA9-3992-A8805202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E23D0-F79C-5B16-B0CA-274EC4ED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48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F9CAC-9BB3-8E67-381E-EBF92521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5388F9-EB25-3AAB-5CF3-9B79A5BDE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6C81D-CBC5-8EE3-8F7E-6B87DC57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A0A15-5C9B-8202-0C01-A58B6136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F3F3E1-9B19-646A-A7A1-C5A2E897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89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BA3479-A34D-388F-310E-DD88C0C9D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E48FA3-7C78-7B01-76E4-B5BE7C588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CBF5C8-196D-D103-7289-74019252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DE8FE5-DD0F-0C42-A683-42A7103D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FE0D6B-316D-749A-7270-B76D1C0D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7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6530D-6F27-5EE3-BE4C-F653342E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137B2-5F10-5475-1344-F00BC8D7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0BA5E5-C0BC-30BA-1482-B876365E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B6D27-655E-DC68-1606-4E3838A4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6DAB8-24D5-5D5A-B61C-E9EF920D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2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21FAD-3985-D3D2-8238-1583B2EC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74AC5C-CCC6-9806-FC14-CF02E7C3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4BBCB-11EA-FBD7-F11D-171E4D51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63D9EF-AF51-E63B-EAB9-DA884BA0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13717-A6ED-F774-EDB1-998E4AE7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6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D6B59-95BF-9248-A3AD-29B8C869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A29B1-3558-8E18-E70D-DE213B540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55187-8747-455A-2C03-498A6BD5D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33CBD-4F87-A50B-5E59-537F8E95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DFDBB2-7F51-49EF-7A78-721DCDC2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5C6503-A7A8-3CE1-158A-C0E354DB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CD584-443C-6FDE-9C88-765CB183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00D1B8-9B27-DCFE-A8A6-7D3B2422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D7A54F-69BA-5299-0433-89EF48B75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258B59-9FB3-8955-B85E-3C3182AD4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A00D8-1104-B789-9F3E-978C58C8A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9A906D-2CA2-9843-151A-B8B4D2EF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1440C3-ADFA-FEB0-B55F-00F2648B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85F322-CB33-83A1-B04D-59516420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24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1D5A5-A594-0CEB-8DE1-EBCF53F2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9451E5-A54D-0395-22FB-ACC30738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BE1A3B-F55E-E712-1ED5-21E80D6F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D91F38-2FD3-C914-A646-B890CA21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5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C53FB6-DC39-726F-EB57-B8C029F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5EA86B-9385-2312-CCA7-386264BA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31A38E-4FBE-3C50-8386-7966D72E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0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5440A-1496-69FB-C359-CA875F42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9F371-74F2-833E-BFE7-33B3F188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6560FE-E395-19E1-9C39-65ACC9E07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FCA93D-0671-05E8-A455-79376F45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2638A5-4052-0A8C-5EB3-3595C023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5A5566-65FE-5794-AE1F-9817ACA3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10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B42F0-6C19-5D8B-C65F-525E5EC7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A70A43-004F-C201-35B2-790BB8662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371CD0-797A-D022-7609-C30A40AB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B0D619-CC1F-236D-CA52-D6913EA9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614C04-6A07-E42D-47FD-9C67F93D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D27C79-33DC-EDA0-F194-CCD4D97C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10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047687-0DFA-0857-3901-E45D6DE2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412414-FF30-0C33-BB8F-7321326E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AA30D-FB44-1FFC-6C66-45D6336C1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1AA8-A60B-4213-843B-33CCD8DDD4AE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9A6C53-53FE-E590-3352-FA30E7074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0D7BE2-522D-180E-D2E2-3C6584678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5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88348034-C8B5-727A-4FD8-60EF6440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668" y="460005"/>
            <a:ext cx="3697307" cy="209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C2AED8F-8FA6-567B-EC91-DAA8A1AC5993}"/>
              </a:ext>
            </a:extLst>
          </p:cNvPr>
          <p:cNvSpPr txBox="1"/>
          <p:nvPr/>
        </p:nvSpPr>
        <p:spPr>
          <a:xfrm>
            <a:off x="3053594" y="3443681"/>
            <a:ext cx="54528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/>
              <a:t>Java Script</a:t>
            </a:r>
          </a:p>
        </p:txBody>
      </p:sp>
    </p:spTree>
    <p:extLst>
      <p:ext uri="{BB962C8B-B14F-4D97-AF65-F5344CB8AC3E}">
        <p14:creationId xmlns:p14="http://schemas.microsoft.com/office/powerpoint/2010/main" val="234588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Le débogueur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3EE425-CA88-0938-7D5B-CF5D5EDBC710}"/>
              </a:ext>
            </a:extLst>
          </p:cNvPr>
          <p:cNvSpPr txBox="1"/>
          <p:nvPr/>
        </p:nvSpPr>
        <p:spPr>
          <a:xfrm>
            <a:off x="1442906" y="2030136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le menu à gauche recherchez les variables qui vous intéresses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067686-D030-D4B9-4E4E-35822446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56" y="2508525"/>
            <a:ext cx="2160325" cy="37582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D0CBE4-51AA-454D-9F84-A0919FFC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265" y="2508525"/>
            <a:ext cx="4722780" cy="3758269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804F2270-1905-0BAE-D896-16C3AF31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36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Le débogueur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3EE425-CA88-0938-7D5B-CF5D5EDBC710}"/>
              </a:ext>
            </a:extLst>
          </p:cNvPr>
          <p:cNvSpPr txBox="1"/>
          <p:nvPr/>
        </p:nvSpPr>
        <p:spPr>
          <a:xfrm>
            <a:off x="1097280" y="2150286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variables sont prêtes à être observées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7FC7F4-5651-FA6C-9BE4-7020B71B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99" y="2661811"/>
            <a:ext cx="5381625" cy="19526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352D9B-9D71-DD3A-E470-0DE6AC2FE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986" y="5257228"/>
            <a:ext cx="2571750" cy="600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8FDF58-3C7E-0E35-16BF-23666CB9D87E}"/>
              </a:ext>
            </a:extLst>
          </p:cNvPr>
          <p:cNvSpPr txBox="1"/>
          <p:nvPr/>
        </p:nvSpPr>
        <p:spPr>
          <a:xfrm>
            <a:off x="1097280" y="5372599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suffit de lancer l’</a:t>
            </a:r>
            <a:r>
              <a:rPr lang="fr-FR" dirty="0" err="1"/>
              <a:t>éxécution</a:t>
            </a:r>
            <a:r>
              <a:rPr lang="fr-FR" dirty="0"/>
              <a:t> du script en mode pas à pas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B5E9B80A-4A1C-BC19-9853-37E9506A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2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opérateurs arithmétiques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3273104" y="2300481"/>
            <a:ext cx="86308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+</a:t>
            </a:r>
            <a:r>
              <a:rPr lang="fr-FR" sz="3200" dirty="0"/>
              <a:t> 	</a:t>
            </a:r>
            <a:r>
              <a:rPr lang="fr-FR" sz="3200" dirty="0">
                <a:sym typeface="Wingdings" panose="05000000000000000000" pitchFamily="2" charset="2"/>
              </a:rPr>
              <a:t> Addition 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- </a:t>
            </a:r>
            <a:r>
              <a:rPr lang="fr-FR" sz="3200" dirty="0">
                <a:sym typeface="Wingdings" panose="05000000000000000000" pitchFamily="2" charset="2"/>
              </a:rPr>
              <a:t>	 Soustraction 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*</a:t>
            </a:r>
            <a:r>
              <a:rPr lang="fr-FR" sz="3200" dirty="0">
                <a:sym typeface="Wingdings" panose="05000000000000000000" pitchFamily="2" charset="2"/>
              </a:rPr>
              <a:t>	 multiplication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/ </a:t>
            </a:r>
            <a:r>
              <a:rPr lang="fr-FR" sz="3200" dirty="0">
                <a:sym typeface="Wingdings" panose="05000000000000000000" pitchFamily="2" charset="2"/>
              </a:rPr>
              <a:t>	 division 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% </a:t>
            </a:r>
            <a:r>
              <a:rPr lang="fr-FR" sz="3200" dirty="0">
                <a:sym typeface="Wingdings" panose="05000000000000000000" pitchFamily="2" charset="2"/>
              </a:rPr>
              <a:t>	 modulo ( restant d’une division)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**</a:t>
            </a:r>
            <a:r>
              <a:rPr lang="fr-FR" sz="3200" dirty="0">
                <a:sym typeface="Wingdings" panose="05000000000000000000" pitchFamily="2" charset="2"/>
              </a:rPr>
              <a:t> 	 carré d’un nombre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B7312A3C-8C58-7AD5-85F3-883A12B0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7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6. Questions /exercices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CDD71B-23E9-1886-1D9C-D39903E5224F}"/>
              </a:ext>
            </a:extLst>
          </p:cNvPr>
          <p:cNvSpPr txBox="1"/>
          <p:nvPr/>
        </p:nvSpPr>
        <p:spPr>
          <a:xfrm>
            <a:off x="1005001" y="2080433"/>
            <a:ext cx="10135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1C1D1F"/>
                </a:solidFill>
                <a:effectLst/>
                <a:latin typeface="udemy sans"/>
              </a:rPr>
              <a:t>Lorsqu'on crée une variable qui ne devra pas être modifiée par la suite, quel mot-clé devons-nous utiliser ?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1C1D1F"/>
                </a:solidFill>
                <a:latin typeface="udemy sans"/>
              </a:rPr>
              <a:t>VAR 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1C1D1F"/>
                </a:solidFill>
                <a:latin typeface="udemy sans"/>
              </a:rPr>
              <a:t>LET 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0070C0"/>
                </a:solidFill>
                <a:latin typeface="udemy sans"/>
              </a:rPr>
              <a:t>CONST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6B1C9D-3FF8-2617-BB34-7FAF5E59085B}"/>
              </a:ext>
            </a:extLst>
          </p:cNvPr>
          <p:cNvSpPr txBox="1"/>
          <p:nvPr/>
        </p:nvSpPr>
        <p:spPr>
          <a:xfrm>
            <a:off x="1005001" y="3577238"/>
            <a:ext cx="9875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1C1D1F"/>
                </a:solidFill>
                <a:effectLst/>
                <a:latin typeface="udemy sans"/>
              </a:rPr>
              <a:t>Lorsqu'on crée une variable qui pourra être modifiée par la suite, quel mot-clé </a:t>
            </a:r>
            <a:r>
              <a:rPr lang="fr-FR" b="1" i="0" dirty="0">
                <a:solidFill>
                  <a:srgbClr val="1C1D1F"/>
                </a:solidFill>
                <a:effectLst/>
                <a:latin typeface="udemy sans"/>
              </a:rPr>
              <a:t>privilégier</a:t>
            </a:r>
            <a:r>
              <a:rPr lang="fr-FR" b="0" i="0" dirty="0">
                <a:solidFill>
                  <a:srgbClr val="1C1D1F"/>
                </a:solidFill>
                <a:effectLst/>
                <a:latin typeface="udemy sans"/>
              </a:rPr>
              <a:t> ?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udemy sans"/>
              </a:rPr>
              <a:t>VAR 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0070C0"/>
                </a:solidFill>
                <a:latin typeface="udemy sans"/>
              </a:rPr>
              <a:t>LET 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1C1D1F"/>
                </a:solidFill>
                <a:latin typeface="udemy sans"/>
              </a:rPr>
              <a:t>CONST 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680D4E-EED6-8063-FE34-F6D5572A5C19}"/>
              </a:ext>
            </a:extLst>
          </p:cNvPr>
          <p:cNvSpPr txBox="1"/>
          <p:nvPr/>
        </p:nvSpPr>
        <p:spPr>
          <a:xfrm>
            <a:off x="1005001" y="4976624"/>
            <a:ext cx="9875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1C1D1F"/>
                </a:solidFill>
                <a:effectLst/>
                <a:latin typeface="udemy sans"/>
              </a:rPr>
              <a:t>Qu'est-ce que la concaténation ?</a:t>
            </a:r>
          </a:p>
          <a:p>
            <a:r>
              <a:rPr lang="fr-FR" dirty="0">
                <a:solidFill>
                  <a:srgbClr val="1C1D1F"/>
                </a:solidFill>
                <a:latin typeface="udemy sans"/>
              </a:rPr>
              <a:t>1.   Permet de créer des variables non-modifiables </a:t>
            </a:r>
          </a:p>
          <a:p>
            <a:r>
              <a:rPr lang="fr-FR" dirty="0">
                <a:solidFill>
                  <a:srgbClr val="1C1D1F"/>
                </a:solidFill>
                <a:latin typeface="udemy sans"/>
              </a:rPr>
              <a:t>2</a:t>
            </a:r>
            <a:r>
              <a:rPr lang="fr-FR" dirty="0">
                <a:solidFill>
                  <a:srgbClr val="0070C0"/>
                </a:solidFill>
                <a:latin typeface="udemy sans"/>
              </a:rPr>
              <a:t>.   Permet d’afficher plusieurs variables et chaînes de caractères à la fois  </a:t>
            </a:r>
          </a:p>
          <a:p>
            <a:pPr marL="342900" indent="-342900">
              <a:buAutoNum type="arabicPeriod" startAt="3"/>
            </a:pPr>
            <a:r>
              <a:rPr lang="fr-FR" dirty="0">
                <a:solidFill>
                  <a:srgbClr val="1C1D1F"/>
                </a:solidFill>
                <a:latin typeface="udemy sans"/>
              </a:rPr>
              <a:t>Permet de faire des additions </a:t>
            </a:r>
          </a:p>
          <a:p>
            <a:r>
              <a:rPr lang="fr-FR" dirty="0">
                <a:solidFill>
                  <a:srgbClr val="1C1D1F"/>
                </a:solidFill>
                <a:latin typeface="udemy sans"/>
              </a:rPr>
              <a:t>								</a:t>
            </a:r>
          </a:p>
        </p:txBody>
      </p:sp>
      <p:pic>
        <p:nvPicPr>
          <p:cNvPr id="6" name="Picture 12" descr="JavaScript Logo et symbole, sens, histoire, PNG, marque">
            <a:extLst>
              <a:ext uri="{FF2B5EF4-FFF2-40B4-BE49-F238E27FC236}">
                <a16:creationId xmlns:a16="http://schemas.microsoft.com/office/drawing/2014/main" id="{79084019-B6B0-06CF-9DA3-47E8CD4B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80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II- Les boîtes de dialogues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Définition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367405" y="3229761"/>
            <a:ext cx="920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Permet d’afficher un message à l’utilisateur et/ou demander une information.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1B750E26-E1EC-42B4-5DAB-A5B62216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50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II- Les boîtes de dialogues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afficher une information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Pour afficher un message dans une pop-up on utilise la fonction </a:t>
            </a:r>
            <a:r>
              <a:rPr lang="fr-FR" sz="3600" dirty="0" err="1"/>
              <a:t>Alert</a:t>
            </a:r>
            <a:r>
              <a:rPr lang="fr-FR" sz="3600" dirty="0"/>
              <a:t>(), cette fonction prend en paramètre le message à envoyer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C3AE904-F7A1-97B1-F268-E605031D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99" y="4563611"/>
            <a:ext cx="7932715" cy="862252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CE1A5C1C-1F85-B489-C8A4-19B61643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00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II- Les boîtes de dialogues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Demander une confirmation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Pour demander à l’utilisateur une confirmation </a:t>
            </a:r>
          </a:p>
          <a:p>
            <a:r>
              <a:rPr lang="fr-FR" sz="3600" dirty="0">
                <a:sym typeface="Wingdings" panose="05000000000000000000" pitchFamily="2" charset="2"/>
              </a:rPr>
              <a:t> </a:t>
            </a:r>
            <a:r>
              <a:rPr lang="fr-FR" sz="3600" dirty="0" err="1">
                <a:sym typeface="Wingdings" panose="05000000000000000000" pitchFamily="2" charset="2"/>
              </a:rPr>
              <a:t>confirm</a:t>
            </a:r>
            <a:r>
              <a:rPr lang="fr-FR" sz="3600" dirty="0">
                <a:sym typeface="Wingdings" panose="05000000000000000000" pitchFamily="2" charset="2"/>
              </a:rPr>
              <a:t>()</a:t>
            </a: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B56BE1-C489-5CB3-D76C-B9B680E6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59" y="3909135"/>
            <a:ext cx="10117245" cy="59096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0CED474-38A0-4D45-05F8-B71138A285D4}"/>
              </a:ext>
            </a:extLst>
          </p:cNvPr>
          <p:cNvSpPr txBox="1"/>
          <p:nvPr/>
        </p:nvSpPr>
        <p:spPr>
          <a:xfrm>
            <a:off x="1318469" y="5202572"/>
            <a:ext cx="920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À vous: demandez à l’utilisateur de valider ou non et envoyer un message différent dans les deux cas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66A541A1-96BE-9274-1272-9DC12F2B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07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II- Les boîtes de dialogues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Demander une information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Pour demander à l’utilisateur une information </a:t>
            </a:r>
          </a:p>
          <a:p>
            <a:r>
              <a:rPr lang="fr-FR" sz="3600" dirty="0">
                <a:sym typeface="Wingdings" panose="05000000000000000000" pitchFamily="2" charset="2"/>
              </a:rPr>
              <a:t> prompt()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D01A576-AD38-1A80-24D4-D037FF0E4F8C}"/>
              </a:ext>
            </a:extLst>
          </p:cNvPr>
          <p:cNvSpPr txBox="1"/>
          <p:nvPr/>
        </p:nvSpPr>
        <p:spPr>
          <a:xfrm>
            <a:off x="1318469" y="5202572"/>
            <a:ext cx="920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À vous: demandez à l’utilisateur son âge puis afficher, Bonjour, vous avez … ans.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9F98DC-6E0A-48F1-840A-23CDE833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17" y="3765594"/>
            <a:ext cx="7184590" cy="1094795"/>
          </a:xfrm>
          <a:prstGeom prst="rect">
            <a:avLst/>
          </a:prstGeom>
        </p:spPr>
      </p:pic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05559156-6551-BA90-546F-ED5491709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3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Opérateurs de comparaisons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2818700" y="2172749"/>
            <a:ext cx="9202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== : égal à la valeur </a:t>
            </a:r>
          </a:p>
          <a:p>
            <a:r>
              <a:rPr lang="fr-FR" sz="3600" dirty="0"/>
              <a:t>=== : égale à la valeur et au type </a:t>
            </a:r>
          </a:p>
          <a:p>
            <a:r>
              <a:rPr lang="fr-FR" sz="3600" dirty="0"/>
              <a:t>!= : différent de la valeur </a:t>
            </a:r>
          </a:p>
          <a:p>
            <a:r>
              <a:rPr lang="fr-FR" sz="3600" dirty="0"/>
              <a:t>!== : différent de la valeur et du type </a:t>
            </a:r>
          </a:p>
          <a:p>
            <a:r>
              <a:rPr lang="fr-FR" sz="3600" dirty="0"/>
              <a:t>&gt;/&lt;: supérieur / inférieur</a:t>
            </a:r>
          </a:p>
          <a:p>
            <a:r>
              <a:rPr lang="fr-FR" sz="3600" dirty="0"/>
              <a:t>&gt;= : supérieur ou égal </a:t>
            </a:r>
          </a:p>
          <a:p>
            <a:r>
              <a:rPr lang="fr-FR" sz="3600" dirty="0"/>
              <a:t>&lt;= : inférieur ou égal </a:t>
            </a:r>
          </a:p>
          <a:p>
            <a:endParaRPr lang="fr-FR" sz="36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4E77F2E2-93C1-8DDA-B1D3-3FFD56089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3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Conditions (if / </a:t>
            </a:r>
            <a:r>
              <a:rPr lang="fr-FR" sz="3600" i="1" dirty="0" err="1"/>
              <a:t>else</a:t>
            </a:r>
            <a:r>
              <a:rPr lang="fr-FR" sz="36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Voici les différentes structures possibles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274314-97B9-5D0B-11DF-70DD2BD2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31" y="3429000"/>
            <a:ext cx="1962424" cy="10097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59C2CE1-8815-49DA-DABC-AB1175D3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733" y="3429000"/>
            <a:ext cx="2248214" cy="17718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F76BE8C-F82C-DA98-BB37-BBC263FD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138" y="3410742"/>
            <a:ext cx="2286319" cy="2791215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9CA99C5E-5824-0752-069F-D1CB2EDF7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09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03907"/>
            <a:ext cx="4052237" cy="876779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  <a:endParaRPr lang="fr-FR" sz="3600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513347" y="2401443"/>
            <a:ext cx="11417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Créé en 1995 par Netscape communication corporation</a:t>
            </a:r>
          </a:p>
          <a:p>
            <a:r>
              <a:rPr lang="fr-FR" sz="2400" dirty="0"/>
              <a:t>Originellement appelé </a:t>
            </a:r>
            <a:r>
              <a:rPr lang="fr-FR" sz="2400" dirty="0" err="1"/>
              <a:t>LiveScript</a:t>
            </a:r>
            <a:endParaRPr lang="fr-FR" sz="2400" dirty="0"/>
          </a:p>
          <a:p>
            <a:r>
              <a:rPr lang="fr-FR" sz="2400" dirty="0"/>
              <a:t>Suite à l’association entre Netscape et SUN (créateur de JAVA), </a:t>
            </a:r>
            <a:r>
              <a:rPr lang="fr-FR" sz="2400" dirty="0" err="1"/>
              <a:t>LiveScript</a:t>
            </a:r>
            <a:r>
              <a:rPr lang="fr-FR" sz="2400" dirty="0"/>
              <a:t> est rebaptisé JavaScript  </a:t>
            </a:r>
          </a:p>
          <a:p>
            <a:endParaRPr lang="fr-FR" sz="2400" dirty="0"/>
          </a:p>
          <a:p>
            <a:r>
              <a:rPr lang="fr-FR" sz="2400" dirty="0"/>
              <a:t>JavaScript est inspiré des langages C et JAVA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727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Conditions (if / </a:t>
            </a:r>
            <a:r>
              <a:rPr lang="fr-FR" sz="3600" i="1" dirty="0" err="1"/>
              <a:t>else</a:t>
            </a:r>
            <a:r>
              <a:rPr lang="fr-FR" sz="36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300292" y="2374084"/>
            <a:ext cx="92027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Exercice: écrire un programme qui effectue une condition sur une variable âge et renvoi </a:t>
            </a:r>
          </a:p>
          <a:p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000" dirty="0"/>
              <a:t>-18 : Vous n'êtes pas majeur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000" dirty="0"/>
              <a:t> 18 et 20 : Vous êtes majeur en France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000" dirty="0"/>
              <a:t>21+ : Vous êtes majeur partout, à vous les casinos !</a:t>
            </a:r>
          </a:p>
          <a:p>
            <a:endParaRPr lang="fr-FR" sz="36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3496C8C6-846C-A3E6-7335-4DA043DF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96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Conditions (switch)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Les switch nous permettent de gérer bien plus de conditions que les if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0D2CEA-5BBA-00D9-30E6-6B3D94FFD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57" y="3429000"/>
            <a:ext cx="8162925" cy="2876550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32F6B0AA-AA41-EDBE-8FDE-631C0EE9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452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Opérateur logique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3909269" y="3058538"/>
            <a:ext cx="92027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&amp;&amp;	 </a:t>
            </a:r>
            <a:r>
              <a:rPr lang="fr-FR" sz="3200" dirty="0">
                <a:sym typeface="Wingdings" panose="05000000000000000000" pitchFamily="2" charset="2"/>
              </a:rPr>
              <a:t> ET </a:t>
            </a:r>
          </a:p>
          <a:p>
            <a:r>
              <a:rPr lang="fr-FR" sz="3200" dirty="0">
                <a:sym typeface="Wingdings" panose="05000000000000000000" pitchFamily="2" charset="2"/>
              </a:rPr>
              <a:t>|| 	  OU </a:t>
            </a:r>
          </a:p>
          <a:p>
            <a:r>
              <a:rPr lang="fr-FR" sz="3200" dirty="0">
                <a:sym typeface="Wingdings" panose="05000000000000000000" pitchFamily="2" charset="2"/>
              </a:rPr>
              <a:t>! 	  NOT </a:t>
            </a:r>
          </a:p>
          <a:p>
            <a:r>
              <a:rPr lang="fr-FR" sz="3200" dirty="0">
                <a:sym typeface="Wingdings" panose="05000000000000000000" pitchFamily="2" charset="2"/>
              </a:rPr>
              <a:t>^ 	  XOR </a:t>
            </a:r>
            <a:endParaRPr lang="fr-FR" sz="32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97E19E68-7BF3-D308-CD6E-D6B67A71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947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Conditions ternaires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109451E-A7FA-F0FA-0960-744D9896FC9E}"/>
              </a:ext>
            </a:extLst>
          </p:cNvPr>
          <p:cNvSpPr txBox="1"/>
          <p:nvPr/>
        </p:nvSpPr>
        <p:spPr>
          <a:xfrm>
            <a:off x="1567791" y="2818701"/>
            <a:ext cx="941244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/>
              <a:t>Permet de réaliser une condition sur une ligne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800" dirty="0"/>
              <a:t>Structure: </a:t>
            </a:r>
          </a:p>
          <a:p>
            <a:r>
              <a:rPr lang="fr-FR" sz="2400" dirty="0"/>
              <a:t>Booléen </a:t>
            </a:r>
            <a:r>
              <a:rPr lang="fr-FR" sz="2400" dirty="0">
                <a:solidFill>
                  <a:srgbClr val="FF0000"/>
                </a:solidFill>
              </a:rPr>
              <a:t>?</a:t>
            </a:r>
            <a:r>
              <a:rPr lang="fr-FR" sz="2400" dirty="0"/>
              <a:t> Instruction si condition vraie </a:t>
            </a:r>
            <a:r>
              <a:rPr lang="fr-FR" sz="2400" b="1" dirty="0">
                <a:solidFill>
                  <a:srgbClr val="FF0000"/>
                </a:solidFill>
              </a:rPr>
              <a:t>: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instruction si condition fausse</a:t>
            </a:r>
          </a:p>
          <a:p>
            <a:endParaRPr lang="fr-FR" dirty="0"/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DA9CC14B-BC23-30E1-F7C9-267294693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2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6. Boucles </a:t>
            </a:r>
            <a:r>
              <a:rPr lang="fr-FR" sz="3600" i="1" dirty="0" err="1"/>
              <a:t>while</a:t>
            </a:r>
            <a:endParaRPr lang="fr-FR" sz="36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A3E459-9739-E3BB-8849-24476743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375" y="2025171"/>
            <a:ext cx="4897312" cy="30954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92623B3-4FD6-A862-3D2B-99633114DDB4}"/>
              </a:ext>
            </a:extLst>
          </p:cNvPr>
          <p:cNvSpPr txBox="1"/>
          <p:nvPr/>
        </p:nvSpPr>
        <p:spPr>
          <a:xfrm>
            <a:off x="1568741" y="5478011"/>
            <a:ext cx="995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Exécute une série d’instructions </a:t>
            </a:r>
            <a:r>
              <a:rPr lang="fr-FR" sz="2800" b="1" dirty="0"/>
              <a:t>tant que </a:t>
            </a:r>
            <a:r>
              <a:rPr lang="fr-FR" sz="2800" dirty="0"/>
              <a:t>la condition est </a:t>
            </a:r>
            <a:r>
              <a:rPr lang="fr-FR" sz="2800" b="1" dirty="0"/>
              <a:t>vraie</a:t>
            </a:r>
            <a:r>
              <a:rPr lang="fr-FR" sz="2800" dirty="0"/>
              <a:t> </a:t>
            </a:r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0887F59A-D9D1-E5E1-8C38-6C008A281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475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7. Boucles do … </a:t>
            </a:r>
            <a:r>
              <a:rPr lang="fr-FR" sz="3600" i="1" dirty="0" err="1"/>
              <a:t>while</a:t>
            </a:r>
            <a:endParaRPr lang="fr-FR" sz="36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AAA601-B626-CA1A-AF97-B0CB5902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2026438"/>
            <a:ext cx="3896006" cy="28051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532EA-97C5-6303-D7C0-698E0C47D1DC}"/>
              </a:ext>
            </a:extLst>
          </p:cNvPr>
          <p:cNvSpPr txBox="1"/>
          <p:nvPr/>
        </p:nvSpPr>
        <p:spPr>
          <a:xfrm>
            <a:off x="1231504" y="5220282"/>
            <a:ext cx="1013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Très similaire à la boucle </a:t>
            </a:r>
            <a:r>
              <a:rPr lang="fr-FR" sz="2400" b="1" dirty="0" err="1"/>
              <a:t>While</a:t>
            </a:r>
            <a:r>
              <a:rPr lang="fr-FR" sz="2400" dirty="0"/>
              <a:t> mais permet d’exécuter </a:t>
            </a:r>
            <a:r>
              <a:rPr lang="fr-FR" sz="2400" b="1" i="1" dirty="0"/>
              <a:t>au moins une fois </a:t>
            </a:r>
            <a:r>
              <a:rPr lang="fr-FR" sz="2400" dirty="0"/>
              <a:t>les instructions avant d’effectuer la condition.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D10A1004-A57D-EA65-048E-9BF4AEDC5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950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7. Boucles for 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B6A718-50BF-3D9A-F106-68DB25CB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52" y="2948587"/>
            <a:ext cx="9262095" cy="2026083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5725DB48-1A72-5912-AA60-991FC131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050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Break &amp; continue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69C5E6-439E-FD19-FD70-381C7B48453B}"/>
              </a:ext>
            </a:extLst>
          </p:cNvPr>
          <p:cNvSpPr txBox="1"/>
          <p:nvPr/>
        </p:nvSpPr>
        <p:spPr>
          <a:xfrm>
            <a:off x="1497994" y="3468848"/>
            <a:ext cx="9196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Break </a:t>
            </a:r>
            <a:r>
              <a:rPr lang="fr-FR" sz="2800" dirty="0">
                <a:sym typeface="Wingdings" panose="05000000000000000000" pitchFamily="2" charset="2"/>
              </a:rPr>
              <a:t> Stop le programme et sort de la boucle </a:t>
            </a:r>
          </a:p>
          <a:p>
            <a:r>
              <a:rPr lang="fr-FR" sz="2800" dirty="0">
                <a:sym typeface="Wingdings" panose="05000000000000000000" pitchFamily="2" charset="2"/>
              </a:rPr>
              <a:t>Continue  Stop de programme passe à l’itération suivante </a:t>
            </a:r>
            <a:endParaRPr lang="fr-FR" sz="2800" dirty="0"/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C13E9D3C-3DD4-AC86-176A-2B673657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273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Gérer les exceptions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17A02E-E725-025F-7CC0-6ADEB8F4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813" y="3595516"/>
            <a:ext cx="3573704" cy="231872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3488D3-D772-DCAE-1B42-E6C8ECC754EC}"/>
              </a:ext>
            </a:extLst>
          </p:cNvPr>
          <p:cNvSpPr txBox="1"/>
          <p:nvPr/>
        </p:nvSpPr>
        <p:spPr>
          <a:xfrm>
            <a:off x="1241571" y="2130804"/>
            <a:ext cx="9914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Cette structure agit un peu comme un if … </a:t>
            </a:r>
            <a:r>
              <a:rPr lang="fr-FR" sz="2400" dirty="0" err="1"/>
              <a:t>else</a:t>
            </a:r>
            <a:r>
              <a:rPr lang="fr-FR" sz="2400" dirty="0"/>
              <a:t>… mais spécifique à la gestion des exceptions.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45773DBB-AAE1-8150-A4F0-458BFC457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64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03907"/>
            <a:ext cx="4052237" cy="876779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  <a:endParaRPr lang="fr-FR" sz="3600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3015007" y="2185782"/>
            <a:ext cx="65516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nombreuses applications utilisent Javascript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Discord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Facebook (créateur de </a:t>
            </a:r>
            <a:r>
              <a:rPr lang="fr-FR" sz="2400" dirty="0" err="1"/>
              <a:t>ReactJs</a:t>
            </a:r>
            <a:r>
              <a:rPr lang="fr-FR" sz="2400" dirty="0"/>
              <a:t> &amp; </a:t>
            </a:r>
            <a:r>
              <a:rPr lang="fr-FR" sz="2400" dirty="0" err="1"/>
              <a:t>GraphQL</a:t>
            </a:r>
            <a:r>
              <a:rPr lang="fr-FR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Instagram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LinkedIn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Airbnb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Trello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Figma</a:t>
            </a:r>
            <a:r>
              <a:rPr lang="fr-FR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…</a:t>
            </a:r>
          </a:p>
          <a:p>
            <a:endParaRPr lang="fr-FR" sz="24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77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03907"/>
            <a:ext cx="4052237" cy="876779"/>
          </a:xfrm>
        </p:spPr>
        <p:txBody>
          <a:bodyPr>
            <a:normAutofit fontScale="90000"/>
          </a:bodyPr>
          <a:lstStyle/>
          <a:p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ECMASCRIPT</a:t>
            </a:r>
            <a:endParaRPr lang="fr-FR" sz="3600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513347" y="2401443"/>
            <a:ext cx="114174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European</a:t>
            </a:r>
            <a:r>
              <a:rPr lang="fr-FR" sz="2400" dirty="0"/>
              <a:t> Computer </a:t>
            </a:r>
            <a:r>
              <a:rPr lang="fr-FR" sz="2400" dirty="0" err="1"/>
              <a:t>Manufacturers</a:t>
            </a:r>
            <a:r>
              <a:rPr lang="fr-FR" sz="2400" dirty="0"/>
              <a:t> Association </a:t>
            </a:r>
          </a:p>
          <a:p>
            <a:r>
              <a:rPr lang="fr-FR" sz="2400" dirty="0"/>
              <a:t>Est un organisme qui définit les standards sur lesquels JavaScript est basé (</a:t>
            </a:r>
            <a:r>
              <a:rPr lang="fr-FR" sz="2400" dirty="0" err="1"/>
              <a:t>ECMAScript</a:t>
            </a:r>
            <a:r>
              <a:rPr lang="fr-FR" sz="2400" dirty="0"/>
              <a:t>)</a:t>
            </a:r>
          </a:p>
          <a:p>
            <a:r>
              <a:rPr lang="fr-FR" sz="2400" dirty="0"/>
              <a:t>Il définit les règles et les concepts que le langage implémente </a:t>
            </a:r>
          </a:p>
          <a:p>
            <a:r>
              <a:rPr lang="fr-FR" sz="2400" dirty="0"/>
              <a:t>Il vise à assurer la cohérence et la compatibilité du langage sur les différents navigateurs  </a:t>
            </a:r>
          </a:p>
          <a:p>
            <a:endParaRPr lang="fr-FR" sz="2400" dirty="0"/>
          </a:p>
          <a:p>
            <a:r>
              <a:rPr lang="fr-FR" sz="2400" dirty="0"/>
              <a:t>La première version parait en 1997 avec ES1, en juin 2023 est paru la version ES14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94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Les variables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1628702" y="2401443"/>
            <a:ext cx="95269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Var </a:t>
            </a:r>
            <a:r>
              <a:rPr lang="fr-FR" sz="4400" dirty="0">
                <a:sym typeface="Wingdings" panose="05000000000000000000" pitchFamily="2" charset="2"/>
              </a:rPr>
              <a:t> </a:t>
            </a:r>
            <a:r>
              <a:rPr lang="fr-FR" sz="4400" dirty="0" err="1">
                <a:sym typeface="Wingdings" panose="05000000000000000000" pitchFamily="2" charset="2"/>
              </a:rPr>
              <a:t>function</a:t>
            </a:r>
            <a:r>
              <a:rPr lang="fr-FR" sz="4400" dirty="0">
                <a:sym typeface="Wingdings" panose="05000000000000000000" pitchFamily="2" charset="2"/>
              </a:rPr>
              <a:t> </a:t>
            </a:r>
            <a:r>
              <a:rPr lang="fr-FR" sz="4400" dirty="0" err="1">
                <a:sym typeface="Wingdings" panose="05000000000000000000" pitchFamily="2" charset="2"/>
              </a:rPr>
              <a:t>scoped</a:t>
            </a:r>
            <a:endParaRPr lang="fr-FR" sz="4400" dirty="0">
              <a:sym typeface="Wingdings" panose="05000000000000000000" pitchFamily="2" charset="2"/>
            </a:endParaRPr>
          </a:p>
          <a:p>
            <a:endParaRPr lang="fr-FR" sz="4400" dirty="0">
              <a:sym typeface="Wingdings" panose="05000000000000000000" pitchFamily="2" charset="2"/>
            </a:endParaRPr>
          </a:p>
          <a:p>
            <a:r>
              <a:rPr lang="fr-FR" sz="4400" dirty="0">
                <a:sym typeface="Wingdings" panose="05000000000000000000" pitchFamily="2" charset="2"/>
              </a:rPr>
              <a:t>Let  block </a:t>
            </a:r>
            <a:r>
              <a:rPr lang="fr-FR" sz="4400" dirty="0" err="1">
                <a:sym typeface="Wingdings" panose="05000000000000000000" pitchFamily="2" charset="2"/>
              </a:rPr>
              <a:t>scoped</a:t>
            </a:r>
            <a:endParaRPr lang="fr-FR" sz="4400" dirty="0">
              <a:sym typeface="Wingdings" panose="05000000000000000000" pitchFamily="2" charset="2"/>
            </a:endParaRPr>
          </a:p>
          <a:p>
            <a:endParaRPr lang="fr-FR" sz="4400" dirty="0">
              <a:sym typeface="Wingdings" panose="05000000000000000000" pitchFamily="2" charset="2"/>
            </a:endParaRPr>
          </a:p>
          <a:p>
            <a:r>
              <a:rPr lang="fr-FR" sz="4400" dirty="0" err="1">
                <a:sym typeface="Wingdings" panose="05000000000000000000" pitchFamily="2" charset="2"/>
              </a:rPr>
              <a:t>Const</a:t>
            </a:r>
            <a:r>
              <a:rPr lang="fr-FR" sz="4400" dirty="0">
                <a:sym typeface="Wingdings" panose="05000000000000000000" pitchFamily="2" charset="2"/>
              </a:rPr>
              <a:t>  valeur fixe (lecture seule)</a:t>
            </a:r>
            <a:endParaRPr lang="fr-FR" sz="44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6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Les types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2BF3082-50FE-DF17-E262-71DCED29C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F922AB7-5F82-2F17-068E-CE40A9240BD2}"/>
              </a:ext>
            </a:extLst>
          </p:cNvPr>
          <p:cNvSpPr txBox="1"/>
          <p:nvPr/>
        </p:nvSpPr>
        <p:spPr>
          <a:xfrm>
            <a:off x="1181819" y="2113472"/>
            <a:ext cx="89628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JavaScript est un langage à</a:t>
            </a:r>
            <a:r>
              <a:rPr lang="fr-FR" b="1" dirty="0"/>
              <a:t> typage faible </a:t>
            </a:r>
            <a:r>
              <a:rPr lang="fr-FR" dirty="0"/>
              <a:t>(Le type est déterminé dynamiquement en fonction de la valeur affectée à la variable). </a:t>
            </a:r>
          </a:p>
          <a:p>
            <a:r>
              <a:rPr lang="fr-FR" dirty="0"/>
              <a:t>Cela signifie que vous pouvez initialiser une variable en tant que nombre, puis la réaffecter comme chaîne.</a:t>
            </a:r>
          </a:p>
          <a:p>
            <a:endParaRPr lang="fr-FR" dirty="0"/>
          </a:p>
          <a:p>
            <a:r>
              <a:rPr lang="fr-FR" sz="2000" b="1" u="sng" dirty="0"/>
              <a:t>Les types primitifs: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String(chaîne)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Number</a:t>
            </a:r>
            <a:r>
              <a:rPr lang="fr-FR" dirty="0"/>
              <a:t> (nombre)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Boolean (logique)</a:t>
            </a:r>
          </a:p>
          <a:p>
            <a:endParaRPr lang="fr-FR" dirty="0"/>
          </a:p>
          <a:p>
            <a:r>
              <a:rPr lang="fr-FR" sz="2000" b="1" u="sng" dirty="0"/>
              <a:t>Les types non-primitifs: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Tableaux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Objets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1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La concaténation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1318469" y="2593779"/>
            <a:ext cx="863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Syntaxe utilisé en JavaScript pour la concaténation </a:t>
            </a:r>
            <a:r>
              <a:rPr lang="fr-FR" sz="3600" dirty="0">
                <a:sym typeface="Wingdings" panose="05000000000000000000" pitchFamily="2" charset="2"/>
              </a:rPr>
              <a:t>  +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AF8F72-4724-0944-D363-E25A150222F5}"/>
              </a:ext>
            </a:extLst>
          </p:cNvPr>
          <p:cNvSpPr txBox="1"/>
          <p:nvPr/>
        </p:nvSpPr>
        <p:spPr>
          <a:xfrm>
            <a:off x="1318469" y="3804141"/>
            <a:ext cx="8630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Créez deux variables nom et prénom puis afficher dans la console « Bonjour [prénom][nom], comment allez-vous ?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1C1CE8-5150-BBC7-F8A0-2E499CD80524}"/>
              </a:ext>
            </a:extLst>
          </p:cNvPr>
          <p:cNvSpPr txBox="1"/>
          <p:nvPr/>
        </p:nvSpPr>
        <p:spPr>
          <a:xfrm>
            <a:off x="1318469" y="4870092"/>
            <a:ext cx="8630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afficher un message dans la console utilisez </a:t>
            </a:r>
            <a:r>
              <a:rPr lang="fr-FR" sz="2000" dirty="0">
                <a:sym typeface="Wingdings" panose="05000000000000000000" pitchFamily="2" charset="2"/>
              </a:rPr>
              <a:t>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Pour exécuter JavaScript depuis le terminal : ouvrez un terminal à l’emplacement de votre fichier et exécutez  </a:t>
            </a:r>
            <a:r>
              <a:rPr lang="fr-FR" sz="2000" dirty="0" err="1">
                <a:sym typeface="Wingdings" panose="05000000000000000000" pitchFamily="2" charset="2"/>
              </a:rPr>
              <a:t>node</a:t>
            </a:r>
            <a:r>
              <a:rPr lang="fr-FR" sz="2000" dirty="0">
                <a:sym typeface="Wingdings" panose="05000000000000000000" pitchFamily="2" charset="2"/>
              </a:rPr>
              <a:t> monFichier.js</a:t>
            </a: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D82EF4-B3D2-9367-C02C-3DE59863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1" y="4836752"/>
            <a:ext cx="1781424" cy="466790"/>
          </a:xfrm>
          <a:prstGeom prst="rect">
            <a:avLst/>
          </a:prstGeom>
        </p:spPr>
      </p:pic>
      <p:pic>
        <p:nvPicPr>
          <p:cNvPr id="5" name="Picture 12" descr="JavaScript Logo et symbole, sens, histoire, PNG, marque">
            <a:extLst>
              <a:ext uri="{FF2B5EF4-FFF2-40B4-BE49-F238E27FC236}">
                <a16:creationId xmlns:a16="http://schemas.microsoft.com/office/drawing/2014/main" id="{9CDD8CE9-3A4D-0EE4-224B-04B63AFB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7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La concaténation ES6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1372917" y="2285216"/>
            <a:ext cx="8630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Depuis 2015 il est possible d’utiliser le concept de Template </a:t>
            </a:r>
            <a:r>
              <a:rPr lang="fr-FR" sz="2000" dirty="0" err="1"/>
              <a:t>literal</a:t>
            </a:r>
            <a:r>
              <a:rPr lang="fr-FR" sz="2000" dirty="0"/>
              <a:t> 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AF8F72-4724-0944-D363-E25A150222F5}"/>
              </a:ext>
            </a:extLst>
          </p:cNvPr>
          <p:cNvSpPr txBox="1"/>
          <p:nvPr/>
        </p:nvSpPr>
        <p:spPr>
          <a:xfrm>
            <a:off x="1372917" y="3818732"/>
            <a:ext cx="9271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ce faire il suffit d’utiliser les </a:t>
            </a:r>
            <a:r>
              <a:rPr lang="fr-FR" sz="2000" b="1" dirty="0" err="1"/>
              <a:t>backticks</a:t>
            </a:r>
            <a:r>
              <a:rPr lang="fr-FR" sz="2000" b="1" dirty="0"/>
              <a:t> `` </a:t>
            </a:r>
            <a:r>
              <a:rPr lang="fr-FR" sz="2000" dirty="0"/>
              <a:t>pour afficher nos chaînes de caractères puis d’interpoler nos variables avec la syntaxe suivante </a:t>
            </a:r>
            <a:r>
              <a:rPr lang="fr-FR" sz="2000" b="1" dirty="0">
                <a:sym typeface="Wingdings" panose="05000000000000000000" pitchFamily="2" charset="2"/>
              </a:rPr>
              <a:t> </a:t>
            </a:r>
            <a:r>
              <a:rPr lang="fr-FR" sz="2000" dirty="0"/>
              <a:t> </a:t>
            </a:r>
            <a:r>
              <a:rPr lang="fr-FR" sz="2000" b="1" dirty="0"/>
              <a:t>${</a:t>
            </a:r>
            <a:r>
              <a:rPr lang="fr-FR" sz="2000" dirty="0" err="1"/>
              <a:t>maVariable</a:t>
            </a:r>
            <a:r>
              <a:rPr lang="fr-FR" sz="2000" b="1" dirty="0"/>
              <a:t>}</a:t>
            </a:r>
          </a:p>
          <a:p>
            <a:endParaRPr lang="fr-FR" sz="20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4812B1-DCD0-FD23-3435-C1AEFF8F38DA}"/>
              </a:ext>
            </a:extLst>
          </p:cNvPr>
          <p:cNvSpPr txBox="1"/>
          <p:nvPr/>
        </p:nvSpPr>
        <p:spPr>
          <a:xfrm>
            <a:off x="3801845" y="5852429"/>
            <a:ext cx="812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Même exercice en utilisant le </a:t>
            </a:r>
            <a:r>
              <a:rPr lang="fr-FR" dirty="0" err="1"/>
              <a:t>template</a:t>
            </a:r>
            <a:r>
              <a:rPr lang="fr-FR" dirty="0"/>
              <a:t> </a:t>
            </a:r>
            <a:r>
              <a:rPr lang="fr-FR" dirty="0" err="1"/>
              <a:t>literal</a:t>
            </a:r>
            <a:endParaRPr lang="fr-FR" dirty="0"/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F002C092-209D-279C-3E9C-D48302C9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8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Le débogueur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3EE425-CA88-0938-7D5B-CF5D5EDBC710}"/>
              </a:ext>
            </a:extLst>
          </p:cNvPr>
          <p:cNvSpPr txBox="1"/>
          <p:nvPr/>
        </p:nvSpPr>
        <p:spPr>
          <a:xfrm>
            <a:off x="1442906" y="2030136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L’outil de débogage intégré à vs code nous permet d’analyser notre code ligne par ligne.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812172-85D5-5227-D529-BBEBE18C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6" y="2525086"/>
            <a:ext cx="2348366" cy="35695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2731D96-53EC-234A-F7BA-00C14522C507}"/>
              </a:ext>
            </a:extLst>
          </p:cNvPr>
          <p:cNvSpPr txBox="1"/>
          <p:nvPr/>
        </p:nvSpPr>
        <p:spPr>
          <a:xfrm>
            <a:off x="4447781" y="3479389"/>
            <a:ext cx="627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est nécessaire de définir au moins un point d’arrêt afin de pouvoir arrêter le programme à cette ligne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4DFC82-E7A7-2A9D-86E4-B86DDA88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4464663"/>
            <a:ext cx="2981325" cy="590550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405FE3C7-7618-36FD-5915-CEAFDDB2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10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1071</Words>
  <Application>Microsoft Office PowerPoint</Application>
  <PresentationFormat>Grand écran</PresentationFormat>
  <Paragraphs>133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udemy sans</vt:lpstr>
      <vt:lpstr>Thème Office</vt:lpstr>
      <vt:lpstr>Présentation PowerPoint</vt:lpstr>
      <vt:lpstr>Introduction</vt:lpstr>
      <vt:lpstr>Introduction</vt:lpstr>
      <vt:lpstr>Introduction ECMASCRIPT</vt:lpstr>
      <vt:lpstr>I- Variables et opérateurs    1. Les variables </vt:lpstr>
      <vt:lpstr>I- Variables et opérateurs    2. Les types </vt:lpstr>
      <vt:lpstr>I- Variables et opérateurs    3. La concaténation </vt:lpstr>
      <vt:lpstr>I- Variables et opérateurs    3. La concaténation ES6  </vt:lpstr>
      <vt:lpstr>I- Variables et opérateurs    4. Le débogueur </vt:lpstr>
      <vt:lpstr>I- Variables et opérateurs    4. Le débogueur </vt:lpstr>
      <vt:lpstr>I- Variables et opérateurs    4. Le débogueur </vt:lpstr>
      <vt:lpstr>I- Variables et opérateurs    5. opérateurs arithmétiques </vt:lpstr>
      <vt:lpstr>I- Variables et opérateurs    6. Questions /exercices</vt:lpstr>
      <vt:lpstr>II- Les boîtes de dialogues     1. Définition </vt:lpstr>
      <vt:lpstr>II- Les boîtes de dialogues     1. afficher une information  </vt:lpstr>
      <vt:lpstr>II- Les boîtes de dialogues     2. Demander une confirmation</vt:lpstr>
      <vt:lpstr>II- Les boîtes de dialogues     3. Demander une information</vt:lpstr>
      <vt:lpstr>III- La logique     1. Opérateurs de comparaisons</vt:lpstr>
      <vt:lpstr>III- La logique     2. Conditions (if / else)</vt:lpstr>
      <vt:lpstr>III- La logique     2. Conditions (if / else)</vt:lpstr>
      <vt:lpstr>III- La logique     3. Conditions (switch)</vt:lpstr>
      <vt:lpstr>III- La logique     4. Opérateur logique </vt:lpstr>
      <vt:lpstr>III- La logique     5. Conditions ternaires</vt:lpstr>
      <vt:lpstr>III- La logique     6. Boucles while</vt:lpstr>
      <vt:lpstr>III- La logique     7. Boucles do … while</vt:lpstr>
      <vt:lpstr>III- La logique     7. Boucles for …</vt:lpstr>
      <vt:lpstr>III- La logique     8. Break &amp; continue </vt:lpstr>
      <vt:lpstr>III- La logique     8. Gérer les 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Barda Matthieu</dc:creator>
  <cp:lastModifiedBy>Barda Matthieu</cp:lastModifiedBy>
  <cp:revision>2</cp:revision>
  <dcterms:created xsi:type="dcterms:W3CDTF">2023-12-11T14:37:24Z</dcterms:created>
  <dcterms:modified xsi:type="dcterms:W3CDTF">2023-12-12T14:40:03Z</dcterms:modified>
</cp:coreProperties>
</file>