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470" r:id="rId4"/>
    <p:sldId id="468" r:id="rId5"/>
    <p:sldId id="467" r:id="rId6"/>
    <p:sldId id="469" r:id="rId7"/>
    <p:sldId id="303" r:id="rId8"/>
    <p:sldId id="336" r:id="rId9"/>
    <p:sldId id="304" r:id="rId10"/>
    <p:sldId id="306" r:id="rId11"/>
    <p:sldId id="307" r:id="rId12"/>
    <p:sldId id="305" r:id="rId13"/>
    <p:sldId id="308" r:id="rId14"/>
    <p:sldId id="309" r:id="rId15"/>
    <p:sldId id="310" r:id="rId16"/>
    <p:sldId id="311" r:id="rId17"/>
    <p:sldId id="312" r:id="rId18"/>
    <p:sldId id="313" r:id="rId19"/>
    <p:sldId id="314" r:id="rId20"/>
    <p:sldId id="337" r:id="rId21"/>
    <p:sldId id="315" r:id="rId22"/>
    <p:sldId id="318" r:id="rId23"/>
    <p:sldId id="319" r:id="rId24"/>
    <p:sldId id="320" r:id="rId25"/>
    <p:sldId id="321" r:id="rId26"/>
    <p:sldId id="322" r:id="rId27"/>
    <p:sldId id="323" r:id="rId28"/>
    <p:sldId id="324" r:id="rId29"/>
    <p:sldId id="338" r:id="rId30"/>
    <p:sldId id="339" r:id="rId31"/>
    <p:sldId id="340" r:id="rId32"/>
    <p:sldId id="325" r:id="rId33"/>
    <p:sldId id="346" r:id="rId34"/>
    <p:sldId id="347" r:id="rId35"/>
    <p:sldId id="348" r:id="rId36"/>
    <p:sldId id="349" r:id="rId37"/>
    <p:sldId id="377" r:id="rId38"/>
    <p:sldId id="350" r:id="rId39"/>
    <p:sldId id="351" r:id="rId40"/>
    <p:sldId id="352" r:id="rId41"/>
    <p:sldId id="471" r:id="rId42"/>
    <p:sldId id="353" r:id="rId43"/>
    <p:sldId id="354" r:id="rId44"/>
    <p:sldId id="355" r:id="rId45"/>
    <p:sldId id="356" r:id="rId46"/>
    <p:sldId id="357" r:id="rId47"/>
    <p:sldId id="358" r:id="rId48"/>
    <p:sldId id="359" r:id="rId49"/>
    <p:sldId id="360" r:id="rId50"/>
    <p:sldId id="391" r:id="rId51"/>
    <p:sldId id="361" r:id="rId52"/>
    <p:sldId id="362" r:id="rId53"/>
    <p:sldId id="345" r:id="rId54"/>
    <p:sldId id="326" r:id="rId55"/>
    <p:sldId id="331" r:id="rId56"/>
    <p:sldId id="341" r:id="rId57"/>
    <p:sldId id="328" r:id="rId58"/>
    <p:sldId id="327" r:id="rId59"/>
    <p:sldId id="329" r:id="rId60"/>
    <p:sldId id="333" r:id="rId61"/>
    <p:sldId id="330" r:id="rId62"/>
    <p:sldId id="332" r:id="rId63"/>
    <p:sldId id="342" r:id="rId64"/>
    <p:sldId id="343" r:id="rId65"/>
    <p:sldId id="344" r:id="rId66"/>
    <p:sldId id="392" r:id="rId67"/>
    <p:sldId id="393" r:id="rId68"/>
    <p:sldId id="395" r:id="rId69"/>
    <p:sldId id="394" r:id="rId70"/>
    <p:sldId id="396" r:id="rId71"/>
    <p:sldId id="397" r:id="rId72"/>
    <p:sldId id="398" r:id="rId73"/>
    <p:sldId id="399" r:id="rId74"/>
    <p:sldId id="372" r:id="rId75"/>
    <p:sldId id="403" r:id="rId76"/>
    <p:sldId id="404" r:id="rId77"/>
    <p:sldId id="373" r:id="rId78"/>
    <p:sldId id="400" r:id="rId79"/>
    <p:sldId id="401" r:id="rId80"/>
    <p:sldId id="374" r:id="rId81"/>
    <p:sldId id="402" r:id="rId82"/>
    <p:sldId id="375" r:id="rId83"/>
    <p:sldId id="405" r:id="rId84"/>
    <p:sldId id="407" r:id="rId85"/>
    <p:sldId id="408" r:id="rId86"/>
    <p:sldId id="409" r:id="rId8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9FE62D-FDE0-381A-02E0-8C25B613D96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1D21B48-D13D-9369-8C8A-6522FE061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7CE25BA-FA3D-1120-3AD0-867B70776ABE}"/>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5" name="Espace réservé du pied de page 4">
            <a:extLst>
              <a:ext uri="{FF2B5EF4-FFF2-40B4-BE49-F238E27FC236}">
                <a16:creationId xmlns:a16="http://schemas.microsoft.com/office/drawing/2014/main" id="{099C7271-7A26-1FA9-3992-A880520280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BE23D0-F79C-5B16-B0CA-274EC4EDA3A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247648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F9CAC-9BB3-8E67-381E-EBF92521FF0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65388F9-EB25-3AAB-5CF3-9B79A5BDE8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96C81D-CBC5-8EE3-8F7E-6B87DC57DDB1}"/>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5" name="Espace réservé du pied de page 4">
            <a:extLst>
              <a:ext uri="{FF2B5EF4-FFF2-40B4-BE49-F238E27FC236}">
                <a16:creationId xmlns:a16="http://schemas.microsoft.com/office/drawing/2014/main" id="{10FA0A15-5C9B-8202-0C01-A58B61366C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F3F3E1-9B19-646A-A7A1-C5A2E89750C4}"/>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99889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BA3479-A34D-388F-310E-DD88C0C9D92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E48FA3-7C78-7B01-76E4-B5BE7C588B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CBF5C8-196D-D103-7289-740192523EA0}"/>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5" name="Espace réservé du pied de page 4">
            <a:extLst>
              <a:ext uri="{FF2B5EF4-FFF2-40B4-BE49-F238E27FC236}">
                <a16:creationId xmlns:a16="http://schemas.microsoft.com/office/drawing/2014/main" id="{74DE8FE5-DD0F-0C42-A683-42A7103D3F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FE0D6B-316D-749A-7270-B76D1C0D229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40517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26530D-6F27-5EE3-BE4C-F653342EC3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1137B2-5F10-5475-1344-F00BC8D74CA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0BA5E5-C0BC-30BA-1482-B876365E3871}"/>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5" name="Espace réservé du pied de page 4">
            <a:extLst>
              <a:ext uri="{FF2B5EF4-FFF2-40B4-BE49-F238E27FC236}">
                <a16:creationId xmlns:a16="http://schemas.microsoft.com/office/drawing/2014/main" id="{750B6D27-655E-DC68-1606-4E3838A4A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D6DAB8-24D5-5D5A-B61C-E9EF920D64EC}"/>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69726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621FAD-3985-D3D2-8238-1583B2ECBBC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774AC5C-CCC6-9806-FC14-CF02E7C3C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B94BBCB-11EA-FBD7-F11D-171E4D514726}"/>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5" name="Espace réservé du pied de page 4">
            <a:extLst>
              <a:ext uri="{FF2B5EF4-FFF2-40B4-BE49-F238E27FC236}">
                <a16:creationId xmlns:a16="http://schemas.microsoft.com/office/drawing/2014/main" id="{8E63D9EF-AF51-E63B-EAB9-DA884BA0AB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B13717-A6ED-F774-EDB1-998E4AE7EED9}"/>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38264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D6B59-95BF-9248-A3AD-29B8C869A5A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8A29B1-3558-8E18-E70D-DE213B540E8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8655187-8747-455A-2C03-498A6BD5DA6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7E33CBD-4F87-A50B-5E59-537F8E952E50}"/>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6" name="Espace réservé du pied de page 5">
            <a:extLst>
              <a:ext uri="{FF2B5EF4-FFF2-40B4-BE49-F238E27FC236}">
                <a16:creationId xmlns:a16="http://schemas.microsoft.com/office/drawing/2014/main" id="{40DFDBB2-7F51-49EF-7A78-721DCDC2AD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5C6503-A7A8-3CE1-158A-C0E354DBEBD8}"/>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198818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4CD584-443C-6FDE-9C88-765CB183AB8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400D1B8-9B27-DCFE-A8A6-7D3B24221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D7A54F-69BA-5299-0433-89EF48B75E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5258B59-9FB3-8955-B85E-3C3182AD4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73A00D8-1104-B789-9F3E-978C58C8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69A906D-2CA2-9843-151A-B8B4D2EF7A15}"/>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8" name="Espace réservé du pied de page 7">
            <a:extLst>
              <a:ext uri="{FF2B5EF4-FFF2-40B4-BE49-F238E27FC236}">
                <a16:creationId xmlns:a16="http://schemas.microsoft.com/office/drawing/2014/main" id="{2B1440C3-ADFA-FEB0-B55F-00F2648B884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85F322-CB33-83A1-B04D-5951642043CD}"/>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336124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1D5A5-A594-0CEB-8DE1-EBCF53F244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9451E5-A54D-0395-22FB-ACC307386B43}"/>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4" name="Espace réservé du pied de page 3">
            <a:extLst>
              <a:ext uri="{FF2B5EF4-FFF2-40B4-BE49-F238E27FC236}">
                <a16:creationId xmlns:a16="http://schemas.microsoft.com/office/drawing/2014/main" id="{72BE1A3B-F55E-E712-1ED5-21E80D6F292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9D91F38-2FD3-C914-A646-B890CA21F5B0}"/>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6745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C53FB6-DC39-726F-EB57-B8C029F00540}"/>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3" name="Espace réservé du pied de page 2">
            <a:extLst>
              <a:ext uri="{FF2B5EF4-FFF2-40B4-BE49-F238E27FC236}">
                <a16:creationId xmlns:a16="http://schemas.microsoft.com/office/drawing/2014/main" id="{4A5EA86B-9385-2312-CCA7-386264BA92E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E31A38E-4FBE-3C50-8386-7966D72E226A}"/>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68510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5440A-1496-69FB-C359-CA875F42FA1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7E9F371-74F2-833E-BFE7-33B3F1886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06560FE-E395-19E1-9C39-65ACC9E0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9FCA93D-0671-05E8-A455-79376F45E97C}"/>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6" name="Espace réservé du pied de page 5">
            <a:extLst>
              <a:ext uri="{FF2B5EF4-FFF2-40B4-BE49-F238E27FC236}">
                <a16:creationId xmlns:a16="http://schemas.microsoft.com/office/drawing/2014/main" id="{8D2638A5-4052-0A8C-5EB3-3595C023253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A5A5566-65FE-5794-AE1F-9817ACA38BDC}"/>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89110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B42F0-6C19-5D8B-C65F-525E5EC72A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5A70A43-004F-C201-35B2-790BB8662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7371CD0-797A-D022-7609-C30A40AB7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B0D619-CC1F-236D-CA52-D6913EA9246E}"/>
              </a:ext>
            </a:extLst>
          </p:cNvPr>
          <p:cNvSpPr>
            <a:spLocks noGrp="1"/>
          </p:cNvSpPr>
          <p:nvPr>
            <p:ph type="dt" sz="half" idx="10"/>
          </p:nvPr>
        </p:nvSpPr>
        <p:spPr/>
        <p:txBody>
          <a:bodyPr/>
          <a:lstStyle/>
          <a:p>
            <a:fld id="{6AD61AA8-A60B-4213-843B-33CCD8DDD4AE}" type="datetimeFigureOut">
              <a:rPr lang="fr-FR" smtClean="0"/>
              <a:t>18/12/2023</a:t>
            </a:fld>
            <a:endParaRPr lang="fr-FR"/>
          </a:p>
        </p:txBody>
      </p:sp>
      <p:sp>
        <p:nvSpPr>
          <p:cNvPr id="6" name="Espace réservé du pied de page 5">
            <a:extLst>
              <a:ext uri="{FF2B5EF4-FFF2-40B4-BE49-F238E27FC236}">
                <a16:creationId xmlns:a16="http://schemas.microsoft.com/office/drawing/2014/main" id="{14614C04-6A07-E42D-47FD-9C67F93DC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D27C79-33DC-EDA0-F194-CCD4D97C954A}"/>
              </a:ext>
            </a:extLst>
          </p:cNvPr>
          <p:cNvSpPr>
            <a:spLocks noGrp="1"/>
          </p:cNvSpPr>
          <p:nvPr>
            <p:ph type="sldNum" sz="quarter" idx="12"/>
          </p:nvPr>
        </p:nvSpPr>
        <p:spPr/>
        <p:txBody>
          <a:bodyPr/>
          <a:lstStyle/>
          <a:p>
            <a:fld id="{0F20AFEB-E7B6-4C4E-B5E8-00D1BA40CE7D}" type="slidenum">
              <a:rPr lang="fr-FR" smtClean="0"/>
              <a:t>‹N°›</a:t>
            </a:fld>
            <a:endParaRPr lang="fr-FR"/>
          </a:p>
        </p:txBody>
      </p:sp>
    </p:spTree>
    <p:extLst>
      <p:ext uri="{BB962C8B-B14F-4D97-AF65-F5344CB8AC3E}">
        <p14:creationId xmlns:p14="http://schemas.microsoft.com/office/powerpoint/2010/main" val="144210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047687-0DFA-0857-3901-E45D6DE26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4412414-FF30-0C33-BB8F-7321326ED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FAA30D-FB44-1FFC-6C66-45D6336C1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61AA8-A60B-4213-843B-33CCD8DDD4AE}" type="datetimeFigureOut">
              <a:rPr lang="fr-FR" smtClean="0"/>
              <a:t>18/12/2023</a:t>
            </a:fld>
            <a:endParaRPr lang="fr-FR"/>
          </a:p>
        </p:txBody>
      </p:sp>
      <p:sp>
        <p:nvSpPr>
          <p:cNvPr id="5" name="Espace réservé du pied de page 4">
            <a:extLst>
              <a:ext uri="{FF2B5EF4-FFF2-40B4-BE49-F238E27FC236}">
                <a16:creationId xmlns:a16="http://schemas.microsoft.com/office/drawing/2014/main" id="{889A6C53-53FE-E590-3352-FA30E7074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20D7BE2-522D-180E-D2E2-3C6584678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AFEB-E7B6-4C4E-B5E8-00D1BA40CE7D}" type="slidenum">
              <a:rPr lang="fr-FR" smtClean="0"/>
              <a:t>‹N°›</a:t>
            </a:fld>
            <a:endParaRPr lang="fr-FR"/>
          </a:p>
        </p:txBody>
      </p:sp>
    </p:spTree>
    <p:extLst>
      <p:ext uri="{BB962C8B-B14F-4D97-AF65-F5344CB8AC3E}">
        <p14:creationId xmlns:p14="http://schemas.microsoft.com/office/powerpoint/2010/main" val="38715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Window"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mozilla.org/fr/docs/Web/API/Window/history"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hyperlink" Target="https://developer.mozilla.org/fr/docs/Web/API/Window/locatio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fr/docs/Web/API/Window/screen"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hyperlink" Target="https://developer.mozilla.org/fr/docs/Web/API/Window/document" TargetMode="External"/><Relationship Id="rId2" Type="http://schemas.openxmlformats.org/officeDocument/2006/relationships/hyperlink" Target="https://developer.mozilla.org/fr/docs/Web/API/Navigator" TargetMode="Externa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JavaScript Logo et symbole, sens, histoire, PNG, marque">
            <a:extLst>
              <a:ext uri="{FF2B5EF4-FFF2-40B4-BE49-F238E27FC236}">
                <a16:creationId xmlns:a16="http://schemas.microsoft.com/office/drawing/2014/main" id="{88348034-C8B5-727A-4FD8-60EF6440D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68" y="460005"/>
            <a:ext cx="3697307" cy="20911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C2AED8F-8FA6-567B-EC91-DAA8A1AC5993}"/>
              </a:ext>
            </a:extLst>
          </p:cNvPr>
          <p:cNvSpPr txBox="1"/>
          <p:nvPr/>
        </p:nvSpPr>
        <p:spPr>
          <a:xfrm>
            <a:off x="3053594" y="3443681"/>
            <a:ext cx="5452844" cy="1446550"/>
          </a:xfrm>
          <a:prstGeom prst="rect">
            <a:avLst/>
          </a:prstGeom>
          <a:noFill/>
        </p:spPr>
        <p:txBody>
          <a:bodyPr wrap="square" rtlCol="0">
            <a:spAutoFit/>
          </a:bodyPr>
          <a:lstStyle/>
          <a:p>
            <a:r>
              <a:rPr lang="fr-FR" sz="8800" b="1" dirty="0"/>
              <a:t>Java Script</a:t>
            </a:r>
          </a:p>
        </p:txBody>
      </p:sp>
    </p:spTree>
    <p:extLst>
      <p:ext uri="{BB962C8B-B14F-4D97-AF65-F5344CB8AC3E}">
        <p14:creationId xmlns:p14="http://schemas.microsoft.com/office/powerpoint/2010/main" val="234588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Dans le menu à gauche recherchez les variables qui vous intéresses </a:t>
            </a:r>
          </a:p>
        </p:txBody>
      </p:sp>
      <p:pic>
        <p:nvPicPr>
          <p:cNvPr id="7" name="Image 6">
            <a:extLst>
              <a:ext uri="{FF2B5EF4-FFF2-40B4-BE49-F238E27FC236}">
                <a16:creationId xmlns:a16="http://schemas.microsoft.com/office/drawing/2014/main" id="{DA067686-D030-D4B9-4E4E-35822446EF29}"/>
              </a:ext>
            </a:extLst>
          </p:cNvPr>
          <p:cNvPicPr>
            <a:picLocks noChangeAspect="1"/>
          </p:cNvPicPr>
          <p:nvPr/>
        </p:nvPicPr>
        <p:blipFill>
          <a:blip r:embed="rId2"/>
          <a:stretch>
            <a:fillRect/>
          </a:stretch>
        </p:blipFill>
        <p:spPr>
          <a:xfrm>
            <a:off x="1524356" y="2508525"/>
            <a:ext cx="2160325" cy="3758268"/>
          </a:xfrm>
          <a:prstGeom prst="rect">
            <a:avLst/>
          </a:prstGeom>
        </p:spPr>
      </p:pic>
      <p:pic>
        <p:nvPicPr>
          <p:cNvPr id="11" name="Image 10">
            <a:extLst>
              <a:ext uri="{FF2B5EF4-FFF2-40B4-BE49-F238E27FC236}">
                <a16:creationId xmlns:a16="http://schemas.microsoft.com/office/drawing/2014/main" id="{A8D0CBE4-51AA-454D-9F84-A0919FFC7E3B}"/>
              </a:ext>
            </a:extLst>
          </p:cNvPr>
          <p:cNvPicPr>
            <a:picLocks noChangeAspect="1"/>
          </p:cNvPicPr>
          <p:nvPr/>
        </p:nvPicPr>
        <p:blipFill>
          <a:blip r:embed="rId3"/>
          <a:stretch>
            <a:fillRect/>
          </a:stretch>
        </p:blipFill>
        <p:spPr>
          <a:xfrm>
            <a:off x="5169265" y="2508525"/>
            <a:ext cx="4722780" cy="3758269"/>
          </a:xfrm>
          <a:prstGeom prst="rect">
            <a:avLst/>
          </a:prstGeom>
        </p:spPr>
      </p:pic>
      <p:pic>
        <p:nvPicPr>
          <p:cNvPr id="2" name="Picture 12" descr="JavaScript Logo et symbole, sens, histoire, PNG, marque">
            <a:extLst>
              <a:ext uri="{FF2B5EF4-FFF2-40B4-BE49-F238E27FC236}">
                <a16:creationId xmlns:a16="http://schemas.microsoft.com/office/drawing/2014/main" id="{804F2270-1905-0BAE-D896-16C3AF315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6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097280" y="2150286"/>
            <a:ext cx="9712774" cy="369332"/>
          </a:xfrm>
          <a:prstGeom prst="rect">
            <a:avLst/>
          </a:prstGeom>
          <a:noFill/>
        </p:spPr>
        <p:txBody>
          <a:bodyPr wrap="square" rtlCol="0">
            <a:spAutoFit/>
          </a:bodyPr>
          <a:lstStyle/>
          <a:p>
            <a:r>
              <a:rPr lang="fr-FR" dirty="0"/>
              <a:t>Les variables sont prêtes à être observées </a:t>
            </a:r>
          </a:p>
        </p:txBody>
      </p:sp>
      <p:pic>
        <p:nvPicPr>
          <p:cNvPr id="4" name="Image 3">
            <a:extLst>
              <a:ext uri="{FF2B5EF4-FFF2-40B4-BE49-F238E27FC236}">
                <a16:creationId xmlns:a16="http://schemas.microsoft.com/office/drawing/2014/main" id="{B37FC7F4-5651-FA6C-9BE4-7020B71B06BF}"/>
              </a:ext>
            </a:extLst>
          </p:cNvPr>
          <p:cNvPicPr>
            <a:picLocks noChangeAspect="1"/>
          </p:cNvPicPr>
          <p:nvPr/>
        </p:nvPicPr>
        <p:blipFill>
          <a:blip r:embed="rId2"/>
          <a:stretch>
            <a:fillRect/>
          </a:stretch>
        </p:blipFill>
        <p:spPr>
          <a:xfrm>
            <a:off x="1753299" y="2661811"/>
            <a:ext cx="5381625" cy="1952625"/>
          </a:xfrm>
          <a:prstGeom prst="rect">
            <a:avLst/>
          </a:prstGeom>
        </p:spPr>
      </p:pic>
      <p:pic>
        <p:nvPicPr>
          <p:cNvPr id="8" name="Image 7">
            <a:extLst>
              <a:ext uri="{FF2B5EF4-FFF2-40B4-BE49-F238E27FC236}">
                <a16:creationId xmlns:a16="http://schemas.microsoft.com/office/drawing/2014/main" id="{F0352D9B-9D71-DD3A-E470-0DE6AC2FEFA3}"/>
              </a:ext>
            </a:extLst>
          </p:cNvPr>
          <p:cNvPicPr>
            <a:picLocks noChangeAspect="1"/>
          </p:cNvPicPr>
          <p:nvPr/>
        </p:nvPicPr>
        <p:blipFill>
          <a:blip r:embed="rId3"/>
          <a:stretch>
            <a:fillRect/>
          </a:stretch>
        </p:blipFill>
        <p:spPr>
          <a:xfrm>
            <a:off x="7935986" y="5257228"/>
            <a:ext cx="2571750" cy="600075"/>
          </a:xfrm>
          <a:prstGeom prst="rect">
            <a:avLst/>
          </a:prstGeom>
        </p:spPr>
      </p:pic>
      <p:sp>
        <p:nvSpPr>
          <p:cNvPr id="9" name="ZoneTexte 8">
            <a:extLst>
              <a:ext uri="{FF2B5EF4-FFF2-40B4-BE49-F238E27FC236}">
                <a16:creationId xmlns:a16="http://schemas.microsoft.com/office/drawing/2014/main" id="{0A8FDF58-3C7E-0E35-16BF-23666CB9D87E}"/>
              </a:ext>
            </a:extLst>
          </p:cNvPr>
          <p:cNvSpPr txBox="1"/>
          <p:nvPr/>
        </p:nvSpPr>
        <p:spPr>
          <a:xfrm>
            <a:off x="1097280" y="5372599"/>
            <a:ext cx="9712774" cy="369332"/>
          </a:xfrm>
          <a:prstGeom prst="rect">
            <a:avLst/>
          </a:prstGeom>
          <a:noFill/>
        </p:spPr>
        <p:txBody>
          <a:bodyPr wrap="square" rtlCol="0">
            <a:spAutoFit/>
          </a:bodyPr>
          <a:lstStyle/>
          <a:p>
            <a:r>
              <a:rPr lang="fr-FR" dirty="0"/>
              <a:t>Il suffit de lancer l’</a:t>
            </a:r>
            <a:r>
              <a:rPr lang="fr-FR" dirty="0" err="1"/>
              <a:t>éxécution</a:t>
            </a:r>
            <a:r>
              <a:rPr lang="fr-FR" dirty="0"/>
              <a:t> du script en mode pas à pas </a:t>
            </a:r>
          </a:p>
        </p:txBody>
      </p:sp>
      <p:pic>
        <p:nvPicPr>
          <p:cNvPr id="2" name="Picture 12" descr="JavaScript Logo et symbole, sens, histoire, PNG, marque">
            <a:extLst>
              <a:ext uri="{FF2B5EF4-FFF2-40B4-BE49-F238E27FC236}">
                <a16:creationId xmlns:a16="http://schemas.microsoft.com/office/drawing/2014/main" id="{B5E9B80A-4A1C-BC19-9853-37E9506A4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2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5. opérateurs arithmétiques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3273104" y="2300481"/>
            <a:ext cx="8630874" cy="3600986"/>
          </a:xfrm>
          <a:prstGeom prst="rect">
            <a:avLst/>
          </a:prstGeom>
          <a:noFill/>
        </p:spPr>
        <p:txBody>
          <a:bodyPr wrap="square" rtlCol="0">
            <a:spAutoFit/>
          </a:bodyPr>
          <a:lstStyle/>
          <a:p>
            <a:r>
              <a:rPr lang="fr-FR" sz="3200" b="1" dirty="0"/>
              <a:t>+</a:t>
            </a:r>
            <a:r>
              <a:rPr lang="fr-FR" sz="3200" dirty="0"/>
              <a:t> 	</a:t>
            </a:r>
            <a:r>
              <a:rPr lang="fr-FR" sz="3200" dirty="0">
                <a:sym typeface="Wingdings" panose="05000000000000000000" pitchFamily="2" charset="2"/>
              </a:rPr>
              <a:t> Addition </a:t>
            </a:r>
          </a:p>
          <a:p>
            <a:r>
              <a:rPr lang="fr-FR" sz="3200" b="1" dirty="0">
                <a:sym typeface="Wingdings" panose="05000000000000000000" pitchFamily="2" charset="2"/>
              </a:rPr>
              <a:t>- </a:t>
            </a:r>
            <a:r>
              <a:rPr lang="fr-FR" sz="3200" dirty="0">
                <a:sym typeface="Wingdings" panose="05000000000000000000" pitchFamily="2" charset="2"/>
              </a:rPr>
              <a:t>	 Soustraction </a:t>
            </a:r>
          </a:p>
          <a:p>
            <a:r>
              <a:rPr lang="fr-FR" sz="3200" b="1" dirty="0">
                <a:sym typeface="Wingdings" panose="05000000000000000000" pitchFamily="2" charset="2"/>
              </a:rPr>
              <a:t>*</a:t>
            </a:r>
            <a:r>
              <a:rPr lang="fr-FR" sz="3200" dirty="0">
                <a:sym typeface="Wingdings" panose="05000000000000000000" pitchFamily="2" charset="2"/>
              </a:rPr>
              <a:t>	 multiplication</a:t>
            </a:r>
          </a:p>
          <a:p>
            <a:r>
              <a:rPr lang="fr-FR" sz="3200" b="1" dirty="0">
                <a:sym typeface="Wingdings" panose="05000000000000000000" pitchFamily="2" charset="2"/>
              </a:rPr>
              <a:t>/ </a:t>
            </a:r>
            <a:r>
              <a:rPr lang="fr-FR" sz="3200" dirty="0">
                <a:sym typeface="Wingdings" panose="05000000000000000000" pitchFamily="2" charset="2"/>
              </a:rPr>
              <a:t>	 division </a:t>
            </a:r>
          </a:p>
          <a:p>
            <a:r>
              <a:rPr lang="fr-FR" sz="3200" b="1" dirty="0">
                <a:sym typeface="Wingdings" panose="05000000000000000000" pitchFamily="2" charset="2"/>
              </a:rPr>
              <a:t>% </a:t>
            </a:r>
            <a:r>
              <a:rPr lang="fr-FR" sz="3200" dirty="0">
                <a:sym typeface="Wingdings" panose="05000000000000000000" pitchFamily="2" charset="2"/>
              </a:rPr>
              <a:t>	 modulo ( restant d’une division)</a:t>
            </a:r>
          </a:p>
          <a:p>
            <a:r>
              <a:rPr lang="fr-FR" sz="3200" b="1" dirty="0">
                <a:sym typeface="Wingdings" panose="05000000000000000000" pitchFamily="2" charset="2"/>
              </a:rPr>
              <a:t>**</a:t>
            </a:r>
            <a:r>
              <a:rPr lang="fr-FR" sz="3200" dirty="0">
                <a:sym typeface="Wingdings" panose="05000000000000000000" pitchFamily="2" charset="2"/>
              </a:rPr>
              <a:t> 	 carré d’un nombre  </a:t>
            </a:r>
          </a:p>
          <a:p>
            <a:pPr marL="571500" indent="-571500">
              <a:buFont typeface="Arial" panose="020B0604020202020204" pitchFamily="34" charset="0"/>
              <a:buChar char="•"/>
            </a:pPr>
            <a:endParaRPr lang="fr-FR" sz="3600" dirty="0"/>
          </a:p>
        </p:txBody>
      </p:sp>
      <p:pic>
        <p:nvPicPr>
          <p:cNvPr id="2" name="Picture 12" descr="JavaScript Logo et symbole, sens, histoire, PNG, marque">
            <a:extLst>
              <a:ext uri="{FF2B5EF4-FFF2-40B4-BE49-F238E27FC236}">
                <a16:creationId xmlns:a16="http://schemas.microsoft.com/office/drawing/2014/main" id="{B7312A3C-8C58-7AD5-85F3-883A12B06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7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6. Questions /exercices</a:t>
            </a:r>
          </a:p>
        </p:txBody>
      </p:sp>
      <p:sp>
        <p:nvSpPr>
          <p:cNvPr id="2" name="ZoneTexte 1">
            <a:extLst>
              <a:ext uri="{FF2B5EF4-FFF2-40B4-BE49-F238E27FC236}">
                <a16:creationId xmlns:a16="http://schemas.microsoft.com/office/drawing/2014/main" id="{86CDD71B-23E9-1886-1D9C-D39903E5224F}"/>
              </a:ext>
            </a:extLst>
          </p:cNvPr>
          <p:cNvSpPr txBox="1"/>
          <p:nvPr/>
        </p:nvSpPr>
        <p:spPr>
          <a:xfrm>
            <a:off x="1005001" y="2080433"/>
            <a:ext cx="10135579"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ne devra pas être modifiée par la suite, quel mot-clé devons-nous utiliser ?</a:t>
            </a:r>
          </a:p>
          <a:p>
            <a:pPr marL="342900" indent="-342900">
              <a:buAutoNum type="arabicPeriod"/>
            </a:pPr>
            <a:r>
              <a:rPr lang="fr-FR" dirty="0">
                <a:solidFill>
                  <a:srgbClr val="1C1D1F"/>
                </a:solidFill>
                <a:latin typeface="udemy sans"/>
              </a:rPr>
              <a:t>VAR </a:t>
            </a:r>
          </a:p>
          <a:p>
            <a:pPr marL="342900" indent="-342900">
              <a:buAutoNum type="arabicPeriod"/>
            </a:pPr>
            <a:r>
              <a:rPr lang="fr-FR" dirty="0">
                <a:solidFill>
                  <a:srgbClr val="1C1D1F"/>
                </a:solidFill>
                <a:latin typeface="udemy sans"/>
              </a:rPr>
              <a:t>LET </a:t>
            </a:r>
          </a:p>
          <a:p>
            <a:pPr marL="342900" indent="-342900">
              <a:buAutoNum type="arabicPeriod"/>
            </a:pPr>
            <a:r>
              <a:rPr lang="fr-FR" dirty="0">
                <a:solidFill>
                  <a:srgbClr val="0070C0"/>
                </a:solidFill>
                <a:latin typeface="udemy sans"/>
              </a:rPr>
              <a:t>CONST </a:t>
            </a:r>
            <a:endParaRPr lang="fr-FR" dirty="0">
              <a:solidFill>
                <a:srgbClr val="0070C0"/>
              </a:solidFill>
            </a:endParaRPr>
          </a:p>
        </p:txBody>
      </p:sp>
      <p:sp>
        <p:nvSpPr>
          <p:cNvPr id="4" name="ZoneTexte 3">
            <a:extLst>
              <a:ext uri="{FF2B5EF4-FFF2-40B4-BE49-F238E27FC236}">
                <a16:creationId xmlns:a16="http://schemas.microsoft.com/office/drawing/2014/main" id="{B96B1C9D-3FF8-2617-BB34-7FAF5E59085B}"/>
              </a:ext>
            </a:extLst>
          </p:cNvPr>
          <p:cNvSpPr txBox="1"/>
          <p:nvPr/>
        </p:nvSpPr>
        <p:spPr>
          <a:xfrm>
            <a:off x="1005001" y="3577238"/>
            <a:ext cx="9875520" cy="1200329"/>
          </a:xfrm>
          <a:prstGeom prst="rect">
            <a:avLst/>
          </a:prstGeom>
          <a:noFill/>
        </p:spPr>
        <p:txBody>
          <a:bodyPr wrap="square" rtlCol="0">
            <a:spAutoFit/>
          </a:bodyPr>
          <a:lstStyle/>
          <a:p>
            <a:r>
              <a:rPr lang="fr-FR" b="0" i="0" dirty="0">
                <a:solidFill>
                  <a:srgbClr val="1C1D1F"/>
                </a:solidFill>
                <a:effectLst/>
                <a:latin typeface="udemy sans"/>
              </a:rPr>
              <a:t>Lorsqu'on crée une variable qui pourra être modifiée par la suite, quel mot-clé </a:t>
            </a:r>
            <a:r>
              <a:rPr lang="fr-FR" b="1" i="0" dirty="0">
                <a:solidFill>
                  <a:srgbClr val="1C1D1F"/>
                </a:solidFill>
                <a:effectLst/>
                <a:latin typeface="udemy sans"/>
              </a:rPr>
              <a:t>privilégier</a:t>
            </a:r>
            <a:r>
              <a:rPr lang="fr-FR" b="0" i="0" dirty="0">
                <a:solidFill>
                  <a:srgbClr val="1C1D1F"/>
                </a:solidFill>
                <a:effectLst/>
                <a:latin typeface="udemy sans"/>
              </a:rPr>
              <a:t> ?</a:t>
            </a:r>
          </a:p>
          <a:p>
            <a:pPr marL="342900" indent="-342900">
              <a:buAutoNum type="arabicPeriod"/>
            </a:pPr>
            <a:r>
              <a:rPr lang="fr-FR" dirty="0">
                <a:solidFill>
                  <a:schemeClr val="tx1">
                    <a:lumMod val="95000"/>
                    <a:lumOff val="5000"/>
                  </a:schemeClr>
                </a:solidFill>
                <a:latin typeface="udemy sans"/>
              </a:rPr>
              <a:t>VAR </a:t>
            </a:r>
          </a:p>
          <a:p>
            <a:pPr marL="342900" indent="-342900">
              <a:buAutoNum type="arabicPeriod"/>
            </a:pPr>
            <a:r>
              <a:rPr lang="fr-FR" dirty="0">
                <a:solidFill>
                  <a:srgbClr val="0070C0"/>
                </a:solidFill>
                <a:latin typeface="udemy sans"/>
              </a:rPr>
              <a:t>LET </a:t>
            </a:r>
          </a:p>
          <a:p>
            <a:pPr marL="342900" indent="-342900">
              <a:buAutoNum type="arabicPeriod"/>
            </a:pPr>
            <a:r>
              <a:rPr lang="fr-FR" dirty="0">
                <a:solidFill>
                  <a:srgbClr val="1C1D1F"/>
                </a:solidFill>
                <a:latin typeface="udemy sans"/>
              </a:rPr>
              <a:t>CONST </a:t>
            </a:r>
            <a:endParaRPr lang="fr-FR" dirty="0"/>
          </a:p>
        </p:txBody>
      </p:sp>
      <p:sp>
        <p:nvSpPr>
          <p:cNvPr id="5" name="ZoneTexte 4">
            <a:extLst>
              <a:ext uri="{FF2B5EF4-FFF2-40B4-BE49-F238E27FC236}">
                <a16:creationId xmlns:a16="http://schemas.microsoft.com/office/drawing/2014/main" id="{1D680D4E-EED6-8063-FE34-F6D5572A5C19}"/>
              </a:ext>
            </a:extLst>
          </p:cNvPr>
          <p:cNvSpPr txBox="1"/>
          <p:nvPr/>
        </p:nvSpPr>
        <p:spPr>
          <a:xfrm>
            <a:off x="1005001" y="4976624"/>
            <a:ext cx="9875520" cy="1477328"/>
          </a:xfrm>
          <a:prstGeom prst="rect">
            <a:avLst/>
          </a:prstGeom>
          <a:noFill/>
        </p:spPr>
        <p:txBody>
          <a:bodyPr wrap="square" rtlCol="0">
            <a:spAutoFit/>
          </a:bodyPr>
          <a:lstStyle/>
          <a:p>
            <a:r>
              <a:rPr lang="fr-FR" b="0" i="0" dirty="0">
                <a:solidFill>
                  <a:srgbClr val="1C1D1F"/>
                </a:solidFill>
                <a:effectLst/>
                <a:latin typeface="udemy sans"/>
              </a:rPr>
              <a:t>Qu'est-ce que la concaténation ?</a:t>
            </a:r>
          </a:p>
          <a:p>
            <a:r>
              <a:rPr lang="fr-FR" dirty="0">
                <a:solidFill>
                  <a:srgbClr val="1C1D1F"/>
                </a:solidFill>
                <a:latin typeface="udemy sans"/>
              </a:rPr>
              <a:t>1.   Permet de créer des variables non-modifiables </a:t>
            </a:r>
          </a:p>
          <a:p>
            <a:r>
              <a:rPr lang="fr-FR" dirty="0">
                <a:solidFill>
                  <a:srgbClr val="1C1D1F"/>
                </a:solidFill>
                <a:latin typeface="udemy sans"/>
              </a:rPr>
              <a:t>2</a:t>
            </a:r>
            <a:r>
              <a:rPr lang="fr-FR" dirty="0">
                <a:solidFill>
                  <a:srgbClr val="0070C0"/>
                </a:solidFill>
                <a:latin typeface="udemy sans"/>
              </a:rPr>
              <a:t>.   Permet d’afficher plusieurs variables et chaînes de caractères à la fois  </a:t>
            </a:r>
          </a:p>
          <a:p>
            <a:pPr marL="342900" indent="-342900">
              <a:buAutoNum type="arabicPeriod" startAt="3"/>
            </a:pPr>
            <a:r>
              <a:rPr lang="fr-FR" dirty="0">
                <a:solidFill>
                  <a:srgbClr val="1C1D1F"/>
                </a:solidFill>
                <a:latin typeface="udemy sans"/>
              </a:rPr>
              <a:t>Permet de faire des additions </a:t>
            </a:r>
          </a:p>
          <a:p>
            <a:r>
              <a:rPr lang="fr-FR" dirty="0">
                <a:solidFill>
                  <a:srgbClr val="1C1D1F"/>
                </a:solidFill>
                <a:latin typeface="udemy sans"/>
              </a:rPr>
              <a:t>								</a:t>
            </a:r>
          </a:p>
        </p:txBody>
      </p:sp>
      <p:pic>
        <p:nvPicPr>
          <p:cNvPr id="6" name="Picture 12" descr="JavaScript Logo et symbole, sens, histoire, PNG, marque">
            <a:extLst>
              <a:ext uri="{FF2B5EF4-FFF2-40B4-BE49-F238E27FC236}">
                <a16:creationId xmlns:a16="http://schemas.microsoft.com/office/drawing/2014/main" id="{79084019-B6B0-06CF-9DA3-47E8CD4B8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80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Définition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67405" y="3229761"/>
            <a:ext cx="9202723" cy="1200329"/>
          </a:xfrm>
          <a:prstGeom prst="rect">
            <a:avLst/>
          </a:prstGeom>
          <a:noFill/>
        </p:spPr>
        <p:txBody>
          <a:bodyPr wrap="square" rtlCol="0">
            <a:spAutoFit/>
          </a:bodyPr>
          <a:lstStyle/>
          <a:p>
            <a:r>
              <a:rPr lang="fr-FR" sz="3600" dirty="0"/>
              <a:t>Permet d’afficher un message à l’utilisateur et/ou demander une information.</a:t>
            </a:r>
          </a:p>
        </p:txBody>
      </p:sp>
      <p:pic>
        <p:nvPicPr>
          <p:cNvPr id="2" name="Picture 12" descr="JavaScript Logo et symbole, sens, histoire, PNG, marque">
            <a:extLst>
              <a:ext uri="{FF2B5EF4-FFF2-40B4-BE49-F238E27FC236}">
                <a16:creationId xmlns:a16="http://schemas.microsoft.com/office/drawing/2014/main" id="{1B750E26-E1EC-42B4-5DAB-A5B62216E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50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1. afficher une information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754326"/>
          </a:xfrm>
          <a:prstGeom prst="rect">
            <a:avLst/>
          </a:prstGeom>
          <a:noFill/>
        </p:spPr>
        <p:txBody>
          <a:bodyPr wrap="square" rtlCol="0">
            <a:spAutoFit/>
          </a:bodyPr>
          <a:lstStyle/>
          <a:p>
            <a:r>
              <a:rPr lang="fr-FR" sz="3600" dirty="0"/>
              <a:t>Pour afficher un message dans une pop-up on utilise la fonction </a:t>
            </a:r>
            <a:r>
              <a:rPr lang="fr-FR" sz="3600" dirty="0" err="1"/>
              <a:t>Alert</a:t>
            </a:r>
            <a:r>
              <a:rPr lang="fr-FR" sz="3600" dirty="0"/>
              <a:t>(), cette fonction prend en paramètre le message à envoyer </a:t>
            </a:r>
          </a:p>
        </p:txBody>
      </p:sp>
      <p:pic>
        <p:nvPicPr>
          <p:cNvPr id="11" name="Image 10">
            <a:extLst>
              <a:ext uri="{FF2B5EF4-FFF2-40B4-BE49-F238E27FC236}">
                <a16:creationId xmlns:a16="http://schemas.microsoft.com/office/drawing/2014/main" id="{4C3AE904-F7A1-97B1-F268-E605031DE701}"/>
              </a:ext>
            </a:extLst>
          </p:cNvPr>
          <p:cNvPicPr>
            <a:picLocks noChangeAspect="1"/>
          </p:cNvPicPr>
          <p:nvPr/>
        </p:nvPicPr>
        <p:blipFill>
          <a:blip r:embed="rId2"/>
          <a:stretch>
            <a:fillRect/>
          </a:stretch>
        </p:blipFill>
        <p:spPr>
          <a:xfrm>
            <a:off x="1937499" y="4563611"/>
            <a:ext cx="7932715" cy="862252"/>
          </a:xfrm>
          <a:prstGeom prst="rect">
            <a:avLst/>
          </a:prstGeom>
        </p:spPr>
      </p:pic>
      <p:pic>
        <p:nvPicPr>
          <p:cNvPr id="2" name="Picture 12" descr="JavaScript Logo et symbole, sens, histoire, PNG, marque">
            <a:extLst>
              <a:ext uri="{FF2B5EF4-FFF2-40B4-BE49-F238E27FC236}">
                <a16:creationId xmlns:a16="http://schemas.microsoft.com/office/drawing/2014/main" id="{CE1A5C1C-1F85-B489-C8A4-19B61643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00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2. Demander une confirmation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confirmation </a:t>
            </a:r>
          </a:p>
          <a:p>
            <a:r>
              <a:rPr lang="fr-FR" sz="3600" dirty="0">
                <a:sym typeface="Wingdings" panose="05000000000000000000" pitchFamily="2" charset="2"/>
              </a:rPr>
              <a:t> </a:t>
            </a:r>
            <a:r>
              <a:rPr lang="fr-FR" sz="3600" dirty="0" err="1">
                <a:sym typeface="Wingdings" panose="05000000000000000000" pitchFamily="2" charset="2"/>
              </a:rPr>
              <a:t>confirm</a:t>
            </a:r>
            <a:r>
              <a:rPr lang="fr-FR" sz="3600" dirty="0">
                <a:sym typeface="Wingdings" panose="05000000000000000000" pitchFamily="2" charset="2"/>
              </a:rPr>
              <a:t>()</a:t>
            </a:r>
            <a:endParaRPr lang="fr-FR" sz="3600" dirty="0"/>
          </a:p>
        </p:txBody>
      </p:sp>
      <p:pic>
        <p:nvPicPr>
          <p:cNvPr id="4" name="Image 3">
            <a:extLst>
              <a:ext uri="{FF2B5EF4-FFF2-40B4-BE49-F238E27FC236}">
                <a16:creationId xmlns:a16="http://schemas.microsoft.com/office/drawing/2014/main" id="{06B56BE1-C489-5CB3-D76C-B9B680E612C0}"/>
              </a:ext>
            </a:extLst>
          </p:cNvPr>
          <p:cNvPicPr>
            <a:picLocks noChangeAspect="1"/>
          </p:cNvPicPr>
          <p:nvPr/>
        </p:nvPicPr>
        <p:blipFill>
          <a:blip r:embed="rId2"/>
          <a:stretch>
            <a:fillRect/>
          </a:stretch>
        </p:blipFill>
        <p:spPr>
          <a:xfrm>
            <a:off x="1249959" y="3909135"/>
            <a:ext cx="10117245" cy="590960"/>
          </a:xfrm>
          <a:prstGeom prst="rect">
            <a:avLst/>
          </a:prstGeom>
        </p:spPr>
      </p:pic>
      <p:sp>
        <p:nvSpPr>
          <p:cNvPr id="5" name="ZoneTexte 4">
            <a:extLst>
              <a:ext uri="{FF2B5EF4-FFF2-40B4-BE49-F238E27FC236}">
                <a16:creationId xmlns:a16="http://schemas.microsoft.com/office/drawing/2014/main" id="{E0CED474-38A0-4D45-05F8-B71138A285D4}"/>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de valider ou non et envoyer un message différent dans les deux cas </a:t>
            </a:r>
          </a:p>
        </p:txBody>
      </p:sp>
      <p:pic>
        <p:nvPicPr>
          <p:cNvPr id="2" name="Picture 12" descr="JavaScript Logo et symbole, sens, histoire, PNG, marque">
            <a:extLst>
              <a:ext uri="{FF2B5EF4-FFF2-40B4-BE49-F238E27FC236}">
                <a16:creationId xmlns:a16="http://schemas.microsoft.com/office/drawing/2014/main" id="{66A541A1-96BE-9274-1272-9DC12F2B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7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 Les boîtes de dialogues </a:t>
            </a:r>
            <a:br>
              <a:rPr lang="fr-FR" dirty="0"/>
            </a:br>
            <a:r>
              <a:rPr lang="fr-FR" dirty="0"/>
              <a:t>	</a:t>
            </a:r>
            <a:r>
              <a:rPr lang="fr-FR" sz="3600" i="1" dirty="0"/>
              <a:t>  3. Demander une information</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200329"/>
          </a:xfrm>
          <a:prstGeom prst="rect">
            <a:avLst/>
          </a:prstGeom>
          <a:noFill/>
        </p:spPr>
        <p:txBody>
          <a:bodyPr wrap="square" rtlCol="0">
            <a:spAutoFit/>
          </a:bodyPr>
          <a:lstStyle/>
          <a:p>
            <a:r>
              <a:rPr lang="fr-FR" sz="3600" dirty="0"/>
              <a:t>Pour demander à l’utilisateur une information </a:t>
            </a:r>
          </a:p>
          <a:p>
            <a:r>
              <a:rPr lang="fr-FR" sz="3600" dirty="0">
                <a:sym typeface="Wingdings" panose="05000000000000000000" pitchFamily="2" charset="2"/>
              </a:rPr>
              <a:t> prompt()</a:t>
            </a:r>
            <a:endParaRPr lang="fr-FR" sz="3600" dirty="0"/>
          </a:p>
        </p:txBody>
      </p:sp>
      <p:sp>
        <p:nvSpPr>
          <p:cNvPr id="2" name="ZoneTexte 1">
            <a:extLst>
              <a:ext uri="{FF2B5EF4-FFF2-40B4-BE49-F238E27FC236}">
                <a16:creationId xmlns:a16="http://schemas.microsoft.com/office/drawing/2014/main" id="{AD01A576-AD38-1A80-24D4-D037FF0E4F8C}"/>
              </a:ext>
            </a:extLst>
          </p:cNvPr>
          <p:cNvSpPr txBox="1"/>
          <p:nvPr/>
        </p:nvSpPr>
        <p:spPr>
          <a:xfrm>
            <a:off x="1318469" y="5202572"/>
            <a:ext cx="9202723" cy="954107"/>
          </a:xfrm>
          <a:prstGeom prst="rect">
            <a:avLst/>
          </a:prstGeom>
          <a:noFill/>
        </p:spPr>
        <p:txBody>
          <a:bodyPr wrap="square" rtlCol="0">
            <a:spAutoFit/>
          </a:bodyPr>
          <a:lstStyle/>
          <a:p>
            <a:r>
              <a:rPr lang="fr-FR" sz="2800" dirty="0"/>
              <a:t>À vous: demandez à l’utilisateur son âge puis afficher, Bonjour, vous avez … ans.</a:t>
            </a:r>
          </a:p>
        </p:txBody>
      </p:sp>
      <p:pic>
        <p:nvPicPr>
          <p:cNvPr id="7" name="Image 6">
            <a:extLst>
              <a:ext uri="{FF2B5EF4-FFF2-40B4-BE49-F238E27FC236}">
                <a16:creationId xmlns:a16="http://schemas.microsoft.com/office/drawing/2014/main" id="{449F98DC-6E0A-48F1-840A-23CDE8335236}"/>
              </a:ext>
            </a:extLst>
          </p:cNvPr>
          <p:cNvPicPr>
            <a:picLocks noChangeAspect="1"/>
          </p:cNvPicPr>
          <p:nvPr/>
        </p:nvPicPr>
        <p:blipFill>
          <a:blip r:embed="rId2"/>
          <a:stretch>
            <a:fillRect/>
          </a:stretch>
        </p:blipFill>
        <p:spPr>
          <a:xfrm>
            <a:off x="2070517" y="3765594"/>
            <a:ext cx="7184590" cy="1094795"/>
          </a:xfrm>
          <a:prstGeom prst="rect">
            <a:avLst/>
          </a:prstGeom>
        </p:spPr>
      </p:pic>
      <p:pic>
        <p:nvPicPr>
          <p:cNvPr id="4" name="Picture 12" descr="JavaScript Logo et symbole, sens, histoire, PNG, marque">
            <a:extLst>
              <a:ext uri="{FF2B5EF4-FFF2-40B4-BE49-F238E27FC236}">
                <a16:creationId xmlns:a16="http://schemas.microsoft.com/office/drawing/2014/main" id="{05559156-6551-BA90-546F-ED5491709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3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1. Opérateurs de comparaisons</a:t>
            </a:r>
          </a:p>
        </p:txBody>
      </p:sp>
      <p:sp>
        <p:nvSpPr>
          <p:cNvPr id="6" name="ZoneTexte 5">
            <a:extLst>
              <a:ext uri="{FF2B5EF4-FFF2-40B4-BE49-F238E27FC236}">
                <a16:creationId xmlns:a16="http://schemas.microsoft.com/office/drawing/2014/main" id="{C9D90B23-9001-5115-3545-13A423F1FA6A}"/>
              </a:ext>
            </a:extLst>
          </p:cNvPr>
          <p:cNvSpPr txBox="1"/>
          <p:nvPr/>
        </p:nvSpPr>
        <p:spPr>
          <a:xfrm>
            <a:off x="2818700" y="2172749"/>
            <a:ext cx="9202723" cy="4524315"/>
          </a:xfrm>
          <a:prstGeom prst="rect">
            <a:avLst/>
          </a:prstGeom>
          <a:noFill/>
        </p:spPr>
        <p:txBody>
          <a:bodyPr wrap="square" rtlCol="0">
            <a:spAutoFit/>
          </a:bodyPr>
          <a:lstStyle/>
          <a:p>
            <a:r>
              <a:rPr lang="fr-FR" sz="3600" dirty="0"/>
              <a:t>== : égal à la valeur </a:t>
            </a:r>
          </a:p>
          <a:p>
            <a:r>
              <a:rPr lang="fr-FR" sz="3600" dirty="0"/>
              <a:t>=== : égale à la valeur et au type </a:t>
            </a:r>
          </a:p>
          <a:p>
            <a:r>
              <a:rPr lang="fr-FR" sz="3600" dirty="0"/>
              <a:t>!= : différent de la valeur </a:t>
            </a:r>
          </a:p>
          <a:p>
            <a:r>
              <a:rPr lang="fr-FR" sz="3600" dirty="0"/>
              <a:t>!== : différent de la valeur et du type </a:t>
            </a:r>
          </a:p>
          <a:p>
            <a:r>
              <a:rPr lang="fr-FR" sz="3600" dirty="0"/>
              <a:t>&gt;/&lt;: supérieur / inférieur</a:t>
            </a:r>
          </a:p>
          <a:p>
            <a:r>
              <a:rPr lang="fr-FR" sz="3600" dirty="0"/>
              <a:t>&gt;= : supérieur ou égal </a:t>
            </a:r>
          </a:p>
          <a:p>
            <a:r>
              <a:rPr lang="fr-FR" sz="3600" dirty="0"/>
              <a:t>&lt;= : inférieur ou égal </a:t>
            </a:r>
          </a:p>
          <a:p>
            <a:endParaRPr lang="fr-FR" sz="3600" dirty="0"/>
          </a:p>
        </p:txBody>
      </p:sp>
      <p:pic>
        <p:nvPicPr>
          <p:cNvPr id="2" name="Picture 12" descr="JavaScript Logo et symbole, sens, histoire, PNG, marque">
            <a:extLst>
              <a:ext uri="{FF2B5EF4-FFF2-40B4-BE49-F238E27FC236}">
                <a16:creationId xmlns:a16="http://schemas.microsoft.com/office/drawing/2014/main" id="{4E77F2E2-93C1-8DDA-B1D3-3FFD5608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3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646331"/>
          </a:xfrm>
          <a:prstGeom prst="rect">
            <a:avLst/>
          </a:prstGeom>
          <a:noFill/>
        </p:spPr>
        <p:txBody>
          <a:bodyPr wrap="square" rtlCol="0">
            <a:spAutoFit/>
          </a:bodyPr>
          <a:lstStyle/>
          <a:p>
            <a:r>
              <a:rPr lang="fr-FR" sz="3600" dirty="0"/>
              <a:t>Voici les différentes structures possibles </a:t>
            </a:r>
          </a:p>
        </p:txBody>
      </p:sp>
      <p:pic>
        <p:nvPicPr>
          <p:cNvPr id="7" name="Image 6">
            <a:extLst>
              <a:ext uri="{FF2B5EF4-FFF2-40B4-BE49-F238E27FC236}">
                <a16:creationId xmlns:a16="http://schemas.microsoft.com/office/drawing/2014/main" id="{F6274314-97B9-5D0B-11DF-70DD2BD2A745}"/>
              </a:ext>
            </a:extLst>
          </p:cNvPr>
          <p:cNvPicPr>
            <a:picLocks noChangeAspect="1"/>
          </p:cNvPicPr>
          <p:nvPr/>
        </p:nvPicPr>
        <p:blipFill>
          <a:blip r:embed="rId2"/>
          <a:stretch>
            <a:fillRect/>
          </a:stretch>
        </p:blipFill>
        <p:spPr>
          <a:xfrm>
            <a:off x="935331" y="3429000"/>
            <a:ext cx="1962424" cy="1009791"/>
          </a:xfrm>
          <a:prstGeom prst="rect">
            <a:avLst/>
          </a:prstGeom>
        </p:spPr>
      </p:pic>
      <p:pic>
        <p:nvPicPr>
          <p:cNvPr id="9" name="Image 8">
            <a:extLst>
              <a:ext uri="{FF2B5EF4-FFF2-40B4-BE49-F238E27FC236}">
                <a16:creationId xmlns:a16="http://schemas.microsoft.com/office/drawing/2014/main" id="{559C2CE1-8815-49DA-DABC-AB1175D3BB80}"/>
              </a:ext>
            </a:extLst>
          </p:cNvPr>
          <p:cNvPicPr>
            <a:picLocks noChangeAspect="1"/>
          </p:cNvPicPr>
          <p:nvPr/>
        </p:nvPicPr>
        <p:blipFill>
          <a:blip r:embed="rId3"/>
          <a:stretch>
            <a:fillRect/>
          </a:stretch>
        </p:blipFill>
        <p:spPr>
          <a:xfrm>
            <a:off x="4149733" y="3429000"/>
            <a:ext cx="2248214" cy="1771897"/>
          </a:xfrm>
          <a:prstGeom prst="rect">
            <a:avLst/>
          </a:prstGeom>
        </p:spPr>
      </p:pic>
      <p:pic>
        <p:nvPicPr>
          <p:cNvPr id="11" name="Image 10">
            <a:extLst>
              <a:ext uri="{FF2B5EF4-FFF2-40B4-BE49-F238E27FC236}">
                <a16:creationId xmlns:a16="http://schemas.microsoft.com/office/drawing/2014/main" id="{7F76BE8C-F82C-DA98-BB37-BBC263FDE986}"/>
              </a:ext>
            </a:extLst>
          </p:cNvPr>
          <p:cNvPicPr>
            <a:picLocks noChangeAspect="1"/>
          </p:cNvPicPr>
          <p:nvPr/>
        </p:nvPicPr>
        <p:blipFill>
          <a:blip r:embed="rId4"/>
          <a:stretch>
            <a:fillRect/>
          </a:stretch>
        </p:blipFill>
        <p:spPr>
          <a:xfrm>
            <a:off x="7989138" y="3410742"/>
            <a:ext cx="2286319" cy="2791215"/>
          </a:xfrm>
          <a:prstGeom prst="rect">
            <a:avLst/>
          </a:prstGeom>
        </p:spPr>
      </p:pic>
      <p:pic>
        <p:nvPicPr>
          <p:cNvPr id="2" name="Picture 12" descr="JavaScript Logo et symbole, sens, histoire, PNG, marque">
            <a:extLst>
              <a:ext uri="{FF2B5EF4-FFF2-40B4-BE49-F238E27FC236}">
                <a16:creationId xmlns:a16="http://schemas.microsoft.com/office/drawing/2014/main" id="{9CA99C5E-5824-0752-069F-D1CB2EDF7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2308324"/>
          </a:xfrm>
          <a:prstGeom prst="rect">
            <a:avLst/>
          </a:prstGeom>
          <a:noFill/>
        </p:spPr>
        <p:txBody>
          <a:bodyPr wrap="square" rtlCol="0">
            <a:spAutoFit/>
          </a:bodyPr>
          <a:lstStyle/>
          <a:p>
            <a:r>
              <a:rPr lang="fr-FR" sz="2400" dirty="0"/>
              <a:t>Créé en 1995 par Netscape communication corporation</a:t>
            </a:r>
          </a:p>
          <a:p>
            <a:r>
              <a:rPr lang="fr-FR" sz="2400" dirty="0"/>
              <a:t>Originellement appelé </a:t>
            </a:r>
            <a:r>
              <a:rPr lang="fr-FR" sz="2400" dirty="0" err="1"/>
              <a:t>LiveScript</a:t>
            </a:r>
            <a:endParaRPr lang="fr-FR" sz="2400" dirty="0"/>
          </a:p>
          <a:p>
            <a:r>
              <a:rPr lang="fr-FR" sz="2400" dirty="0"/>
              <a:t>Suite à l’association entre Netscape et SUN (créateur de JAVA), </a:t>
            </a:r>
            <a:r>
              <a:rPr lang="fr-FR" sz="2400" dirty="0" err="1"/>
              <a:t>LiveScript</a:t>
            </a:r>
            <a:r>
              <a:rPr lang="fr-FR" sz="2400" dirty="0"/>
              <a:t> est rebaptisé JavaScript  </a:t>
            </a:r>
          </a:p>
          <a:p>
            <a:endParaRPr lang="fr-FR" sz="2400" dirty="0"/>
          </a:p>
          <a:p>
            <a:r>
              <a:rPr lang="fr-FR" sz="2400" dirty="0"/>
              <a:t>JavaScript est inspiré des langages C et JAVA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2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2. Conditions (if / </a:t>
            </a:r>
            <a:r>
              <a:rPr lang="fr-FR" sz="3600" i="1" dirty="0" err="1"/>
              <a:t>else</a:t>
            </a:r>
            <a:r>
              <a:rPr lang="fr-FR" sz="3600" i="1" dirty="0"/>
              <a:t>)</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300292" y="2374084"/>
            <a:ext cx="9202723" cy="3046988"/>
          </a:xfrm>
          <a:prstGeom prst="rect">
            <a:avLst/>
          </a:prstGeom>
          <a:noFill/>
        </p:spPr>
        <p:txBody>
          <a:bodyPr wrap="square" rtlCol="0">
            <a:spAutoFit/>
          </a:bodyPr>
          <a:lstStyle/>
          <a:p>
            <a:r>
              <a:rPr lang="fr-FR" sz="3200" dirty="0"/>
              <a:t>Exercice: écrire un programme qui effectue une condition sur une variable âge et renvoi </a:t>
            </a:r>
          </a:p>
          <a:p>
            <a:endParaRPr lang="fr-FR" sz="3200" dirty="0"/>
          </a:p>
          <a:p>
            <a:pPr marL="571500" indent="-571500">
              <a:buFont typeface="Arial" panose="020B0604020202020204" pitchFamily="34" charset="0"/>
              <a:buChar char="•"/>
            </a:pPr>
            <a:r>
              <a:rPr lang="fr-FR" sz="2000" dirty="0"/>
              <a:t>-18 : Vous n'êtes pas majeur</a:t>
            </a:r>
          </a:p>
          <a:p>
            <a:pPr marL="571500" indent="-571500">
              <a:buFont typeface="Arial" panose="020B0604020202020204" pitchFamily="34" charset="0"/>
              <a:buChar char="•"/>
            </a:pPr>
            <a:r>
              <a:rPr lang="fr-FR" sz="2000" dirty="0"/>
              <a:t> 18 et 20 : Vous êtes majeur en France</a:t>
            </a:r>
          </a:p>
          <a:p>
            <a:pPr marL="571500" indent="-571500">
              <a:buFont typeface="Arial" panose="020B0604020202020204" pitchFamily="34" charset="0"/>
              <a:buChar char="•"/>
            </a:pPr>
            <a:r>
              <a:rPr lang="fr-FR" sz="2000" dirty="0"/>
              <a:t>21+ : Vous êtes majeur partout, à vous les casinos !</a:t>
            </a:r>
          </a:p>
          <a:p>
            <a:endParaRPr lang="fr-FR" sz="3600" dirty="0"/>
          </a:p>
        </p:txBody>
      </p:sp>
      <p:pic>
        <p:nvPicPr>
          <p:cNvPr id="2" name="Picture 12" descr="JavaScript Logo et symbole, sens, histoire, PNG, marque">
            <a:extLst>
              <a:ext uri="{FF2B5EF4-FFF2-40B4-BE49-F238E27FC236}">
                <a16:creationId xmlns:a16="http://schemas.microsoft.com/office/drawing/2014/main" id="{3496C8C6-846C-A3E6-7335-4DA043DFF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3. Conditions (switch)</a:t>
            </a:r>
          </a:p>
        </p:txBody>
      </p:sp>
      <p:sp>
        <p:nvSpPr>
          <p:cNvPr id="6" name="ZoneTexte 5">
            <a:extLst>
              <a:ext uri="{FF2B5EF4-FFF2-40B4-BE49-F238E27FC236}">
                <a16:creationId xmlns:a16="http://schemas.microsoft.com/office/drawing/2014/main" id="{C9D90B23-9001-5115-3545-13A423F1FA6A}"/>
              </a:ext>
            </a:extLst>
          </p:cNvPr>
          <p:cNvSpPr txBox="1"/>
          <p:nvPr/>
        </p:nvSpPr>
        <p:spPr>
          <a:xfrm>
            <a:off x="1249959" y="2223083"/>
            <a:ext cx="9202723" cy="1077218"/>
          </a:xfrm>
          <a:prstGeom prst="rect">
            <a:avLst/>
          </a:prstGeom>
          <a:noFill/>
        </p:spPr>
        <p:txBody>
          <a:bodyPr wrap="square" rtlCol="0">
            <a:spAutoFit/>
          </a:bodyPr>
          <a:lstStyle/>
          <a:p>
            <a:r>
              <a:rPr lang="fr-FR" sz="3200" dirty="0"/>
              <a:t>Les switch nous permettent de gérer bien plus de conditions que les if</a:t>
            </a:r>
          </a:p>
        </p:txBody>
      </p:sp>
      <p:pic>
        <p:nvPicPr>
          <p:cNvPr id="4" name="Image 3">
            <a:extLst>
              <a:ext uri="{FF2B5EF4-FFF2-40B4-BE49-F238E27FC236}">
                <a16:creationId xmlns:a16="http://schemas.microsoft.com/office/drawing/2014/main" id="{380D2CEA-5BBA-00D9-30E6-6B3D94FFD617}"/>
              </a:ext>
            </a:extLst>
          </p:cNvPr>
          <p:cNvPicPr>
            <a:picLocks noChangeAspect="1"/>
          </p:cNvPicPr>
          <p:nvPr/>
        </p:nvPicPr>
        <p:blipFill>
          <a:blip r:embed="rId2"/>
          <a:stretch>
            <a:fillRect/>
          </a:stretch>
        </p:blipFill>
        <p:spPr>
          <a:xfrm>
            <a:off x="1769857" y="3429000"/>
            <a:ext cx="8162925" cy="2876550"/>
          </a:xfrm>
          <a:prstGeom prst="rect">
            <a:avLst/>
          </a:prstGeom>
        </p:spPr>
      </p:pic>
      <p:pic>
        <p:nvPicPr>
          <p:cNvPr id="2" name="Picture 12" descr="JavaScript Logo et symbole, sens, histoire, PNG, marque">
            <a:extLst>
              <a:ext uri="{FF2B5EF4-FFF2-40B4-BE49-F238E27FC236}">
                <a16:creationId xmlns:a16="http://schemas.microsoft.com/office/drawing/2014/main" id="{32F6B0AA-AA41-EDBE-8FDE-631C0EE97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5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4. Opérateur logique </a:t>
            </a:r>
          </a:p>
        </p:txBody>
      </p:sp>
      <p:sp>
        <p:nvSpPr>
          <p:cNvPr id="6" name="ZoneTexte 5">
            <a:extLst>
              <a:ext uri="{FF2B5EF4-FFF2-40B4-BE49-F238E27FC236}">
                <a16:creationId xmlns:a16="http://schemas.microsoft.com/office/drawing/2014/main" id="{C9D90B23-9001-5115-3545-13A423F1FA6A}"/>
              </a:ext>
            </a:extLst>
          </p:cNvPr>
          <p:cNvSpPr txBox="1"/>
          <p:nvPr/>
        </p:nvSpPr>
        <p:spPr>
          <a:xfrm>
            <a:off x="3909269" y="3058538"/>
            <a:ext cx="9202723" cy="2062103"/>
          </a:xfrm>
          <a:prstGeom prst="rect">
            <a:avLst/>
          </a:prstGeom>
          <a:noFill/>
        </p:spPr>
        <p:txBody>
          <a:bodyPr wrap="square" rtlCol="0">
            <a:spAutoFit/>
          </a:bodyPr>
          <a:lstStyle/>
          <a:p>
            <a:r>
              <a:rPr lang="fr-FR" sz="3200" dirty="0"/>
              <a:t>&amp;&amp;	 </a:t>
            </a:r>
            <a:r>
              <a:rPr lang="fr-FR" sz="3200" dirty="0">
                <a:sym typeface="Wingdings" panose="05000000000000000000" pitchFamily="2" charset="2"/>
              </a:rPr>
              <a:t> ET </a:t>
            </a:r>
          </a:p>
          <a:p>
            <a:r>
              <a:rPr lang="fr-FR" sz="3200" dirty="0">
                <a:sym typeface="Wingdings" panose="05000000000000000000" pitchFamily="2" charset="2"/>
              </a:rPr>
              <a:t>|| 	  OU </a:t>
            </a:r>
          </a:p>
          <a:p>
            <a:r>
              <a:rPr lang="fr-FR" sz="3200" dirty="0">
                <a:sym typeface="Wingdings" panose="05000000000000000000" pitchFamily="2" charset="2"/>
              </a:rPr>
              <a:t>! 	  NOT </a:t>
            </a:r>
          </a:p>
          <a:p>
            <a:r>
              <a:rPr lang="fr-FR" sz="3200" dirty="0">
                <a:sym typeface="Wingdings" panose="05000000000000000000" pitchFamily="2" charset="2"/>
              </a:rPr>
              <a:t>^ 	  XOR </a:t>
            </a:r>
            <a:endParaRPr lang="fr-FR" sz="3200" dirty="0"/>
          </a:p>
        </p:txBody>
      </p:sp>
      <p:pic>
        <p:nvPicPr>
          <p:cNvPr id="2" name="Picture 12" descr="JavaScript Logo et symbole, sens, histoire, PNG, marque">
            <a:extLst>
              <a:ext uri="{FF2B5EF4-FFF2-40B4-BE49-F238E27FC236}">
                <a16:creationId xmlns:a16="http://schemas.microsoft.com/office/drawing/2014/main" id="{97E19E68-7BF3-D308-CD6E-D6B67A715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5. Conditions ternaires</a:t>
            </a:r>
          </a:p>
        </p:txBody>
      </p:sp>
      <p:sp>
        <p:nvSpPr>
          <p:cNvPr id="2" name="ZoneTexte 1">
            <a:extLst>
              <a:ext uri="{FF2B5EF4-FFF2-40B4-BE49-F238E27FC236}">
                <a16:creationId xmlns:a16="http://schemas.microsoft.com/office/drawing/2014/main" id="{A109451E-A7FA-F0FA-0960-744D9896FC9E}"/>
              </a:ext>
            </a:extLst>
          </p:cNvPr>
          <p:cNvSpPr txBox="1"/>
          <p:nvPr/>
        </p:nvSpPr>
        <p:spPr>
          <a:xfrm>
            <a:off x="1567791" y="2818701"/>
            <a:ext cx="9412448" cy="2154436"/>
          </a:xfrm>
          <a:prstGeom prst="rect">
            <a:avLst/>
          </a:prstGeom>
          <a:noFill/>
        </p:spPr>
        <p:txBody>
          <a:bodyPr wrap="square" rtlCol="0">
            <a:spAutoFit/>
          </a:bodyPr>
          <a:lstStyle/>
          <a:p>
            <a:r>
              <a:rPr lang="fr-FR" sz="2800" i="1" dirty="0"/>
              <a:t>Permet de réaliser une condition sur une ligne</a:t>
            </a:r>
          </a:p>
          <a:p>
            <a:endParaRPr lang="fr-FR" dirty="0"/>
          </a:p>
          <a:p>
            <a:endParaRPr lang="fr-FR" dirty="0"/>
          </a:p>
          <a:p>
            <a:r>
              <a:rPr lang="fr-FR" sz="2800" dirty="0"/>
              <a:t>Structure: </a:t>
            </a:r>
          </a:p>
          <a:p>
            <a:r>
              <a:rPr lang="fr-FR" sz="2400" dirty="0"/>
              <a:t>Booléen </a:t>
            </a:r>
            <a:r>
              <a:rPr lang="fr-FR" sz="2400" dirty="0">
                <a:solidFill>
                  <a:srgbClr val="FF0000"/>
                </a:solidFill>
              </a:rPr>
              <a:t>?</a:t>
            </a:r>
            <a:r>
              <a:rPr lang="fr-FR" sz="2400" dirty="0"/>
              <a:t> Instruction si condition vraie </a:t>
            </a:r>
            <a:r>
              <a:rPr lang="fr-FR" sz="2400" b="1" dirty="0">
                <a:solidFill>
                  <a:srgbClr val="FF0000"/>
                </a:solidFill>
              </a:rPr>
              <a:t>:</a:t>
            </a:r>
            <a:r>
              <a:rPr lang="fr-FR" sz="2400" dirty="0">
                <a:solidFill>
                  <a:srgbClr val="FF0000"/>
                </a:solidFill>
              </a:rPr>
              <a:t> </a:t>
            </a:r>
            <a:r>
              <a:rPr lang="fr-FR" sz="2400" dirty="0"/>
              <a:t>instruction si condition fausse</a:t>
            </a:r>
          </a:p>
          <a:p>
            <a:endParaRPr lang="fr-FR" dirty="0"/>
          </a:p>
        </p:txBody>
      </p:sp>
      <p:pic>
        <p:nvPicPr>
          <p:cNvPr id="4" name="Picture 12" descr="JavaScript Logo et symbole, sens, histoire, PNG, marque">
            <a:extLst>
              <a:ext uri="{FF2B5EF4-FFF2-40B4-BE49-F238E27FC236}">
                <a16:creationId xmlns:a16="http://schemas.microsoft.com/office/drawing/2014/main" id="{DA9CC14B-BC23-30E1-F7C9-267294693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9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6. Boucles </a:t>
            </a:r>
            <a:r>
              <a:rPr lang="fr-FR" sz="3600" i="1" dirty="0" err="1"/>
              <a:t>while</a:t>
            </a:r>
            <a:endParaRPr lang="fr-FR" sz="3600" i="1" dirty="0"/>
          </a:p>
        </p:txBody>
      </p:sp>
      <p:pic>
        <p:nvPicPr>
          <p:cNvPr id="5" name="Image 4">
            <a:extLst>
              <a:ext uri="{FF2B5EF4-FFF2-40B4-BE49-F238E27FC236}">
                <a16:creationId xmlns:a16="http://schemas.microsoft.com/office/drawing/2014/main" id="{DBA3E459-9739-E3BB-8849-2447674366A2}"/>
              </a:ext>
            </a:extLst>
          </p:cNvPr>
          <p:cNvPicPr>
            <a:picLocks noChangeAspect="1"/>
          </p:cNvPicPr>
          <p:nvPr/>
        </p:nvPicPr>
        <p:blipFill>
          <a:blip r:embed="rId2"/>
          <a:stretch>
            <a:fillRect/>
          </a:stretch>
        </p:blipFill>
        <p:spPr>
          <a:xfrm>
            <a:off x="3372375" y="2025171"/>
            <a:ext cx="4897312" cy="3095470"/>
          </a:xfrm>
          <a:prstGeom prst="rect">
            <a:avLst/>
          </a:prstGeom>
        </p:spPr>
      </p:pic>
      <p:sp>
        <p:nvSpPr>
          <p:cNvPr id="2" name="ZoneTexte 1">
            <a:extLst>
              <a:ext uri="{FF2B5EF4-FFF2-40B4-BE49-F238E27FC236}">
                <a16:creationId xmlns:a16="http://schemas.microsoft.com/office/drawing/2014/main" id="{492623B3-4FD6-A862-3D2B-99633114DDB4}"/>
              </a:ext>
            </a:extLst>
          </p:cNvPr>
          <p:cNvSpPr txBox="1"/>
          <p:nvPr/>
        </p:nvSpPr>
        <p:spPr>
          <a:xfrm>
            <a:off x="1568741" y="5478011"/>
            <a:ext cx="9957732" cy="523220"/>
          </a:xfrm>
          <a:prstGeom prst="rect">
            <a:avLst/>
          </a:prstGeom>
          <a:noFill/>
        </p:spPr>
        <p:txBody>
          <a:bodyPr wrap="square" rtlCol="0">
            <a:spAutoFit/>
          </a:bodyPr>
          <a:lstStyle/>
          <a:p>
            <a:r>
              <a:rPr lang="fr-FR" sz="2800" dirty="0"/>
              <a:t>Exécute une série d’instructions </a:t>
            </a:r>
            <a:r>
              <a:rPr lang="fr-FR" sz="2800" b="1" dirty="0"/>
              <a:t>tant que </a:t>
            </a:r>
            <a:r>
              <a:rPr lang="fr-FR" sz="2800" dirty="0"/>
              <a:t>la condition est </a:t>
            </a:r>
            <a:r>
              <a:rPr lang="fr-FR" sz="2800" b="1" dirty="0"/>
              <a:t>vraie</a:t>
            </a:r>
            <a:r>
              <a:rPr lang="fr-FR" sz="2800" dirty="0"/>
              <a:t> </a:t>
            </a:r>
          </a:p>
        </p:txBody>
      </p:sp>
      <p:pic>
        <p:nvPicPr>
          <p:cNvPr id="4" name="Picture 12" descr="JavaScript Logo et symbole, sens, histoire, PNG, marque">
            <a:extLst>
              <a:ext uri="{FF2B5EF4-FFF2-40B4-BE49-F238E27FC236}">
                <a16:creationId xmlns:a16="http://schemas.microsoft.com/office/drawing/2014/main" id="{0887F59A-D9D1-E5E1-8C38-6C008A28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7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do … </a:t>
            </a:r>
            <a:r>
              <a:rPr lang="fr-FR" sz="3600" i="1" dirty="0" err="1"/>
              <a:t>while</a:t>
            </a:r>
            <a:endParaRPr lang="fr-FR" sz="3600" i="1" dirty="0"/>
          </a:p>
        </p:txBody>
      </p:sp>
      <p:pic>
        <p:nvPicPr>
          <p:cNvPr id="5" name="Image 4">
            <a:extLst>
              <a:ext uri="{FF2B5EF4-FFF2-40B4-BE49-F238E27FC236}">
                <a16:creationId xmlns:a16="http://schemas.microsoft.com/office/drawing/2014/main" id="{4FAAA601-B626-CA1A-AF97-B0CB5902A6FF}"/>
              </a:ext>
            </a:extLst>
          </p:cNvPr>
          <p:cNvPicPr>
            <a:picLocks noChangeAspect="1"/>
          </p:cNvPicPr>
          <p:nvPr/>
        </p:nvPicPr>
        <p:blipFill>
          <a:blip r:embed="rId2"/>
          <a:stretch>
            <a:fillRect/>
          </a:stretch>
        </p:blipFill>
        <p:spPr>
          <a:xfrm>
            <a:off x="3590488" y="2026438"/>
            <a:ext cx="3896006" cy="2805124"/>
          </a:xfrm>
          <a:prstGeom prst="rect">
            <a:avLst/>
          </a:prstGeom>
        </p:spPr>
      </p:pic>
      <p:sp>
        <p:nvSpPr>
          <p:cNvPr id="6" name="ZoneTexte 5">
            <a:extLst>
              <a:ext uri="{FF2B5EF4-FFF2-40B4-BE49-F238E27FC236}">
                <a16:creationId xmlns:a16="http://schemas.microsoft.com/office/drawing/2014/main" id="{802532EA-97C5-6303-D7C0-698E0C47D1DC}"/>
              </a:ext>
            </a:extLst>
          </p:cNvPr>
          <p:cNvSpPr txBox="1"/>
          <p:nvPr/>
        </p:nvSpPr>
        <p:spPr>
          <a:xfrm>
            <a:off x="1231504" y="5220282"/>
            <a:ext cx="10132223" cy="830997"/>
          </a:xfrm>
          <a:prstGeom prst="rect">
            <a:avLst/>
          </a:prstGeom>
          <a:noFill/>
        </p:spPr>
        <p:txBody>
          <a:bodyPr wrap="square" rtlCol="0">
            <a:spAutoFit/>
          </a:bodyPr>
          <a:lstStyle/>
          <a:p>
            <a:r>
              <a:rPr lang="fr-FR" sz="2400" dirty="0"/>
              <a:t>Très similaire à la boucle </a:t>
            </a:r>
            <a:r>
              <a:rPr lang="fr-FR" sz="2400" b="1" dirty="0" err="1"/>
              <a:t>While</a:t>
            </a:r>
            <a:r>
              <a:rPr lang="fr-FR" sz="2400" dirty="0"/>
              <a:t> mais permet d’exécuter </a:t>
            </a:r>
            <a:r>
              <a:rPr lang="fr-FR" sz="2400" b="1" i="1" dirty="0"/>
              <a:t>au moins une fois </a:t>
            </a:r>
            <a:r>
              <a:rPr lang="fr-FR" sz="2400" dirty="0"/>
              <a:t>les instructions avant d’effectuer la condition.</a:t>
            </a:r>
          </a:p>
        </p:txBody>
      </p:sp>
      <p:pic>
        <p:nvPicPr>
          <p:cNvPr id="2" name="Picture 12" descr="JavaScript Logo et symbole, sens, histoire, PNG, marque">
            <a:extLst>
              <a:ext uri="{FF2B5EF4-FFF2-40B4-BE49-F238E27FC236}">
                <a16:creationId xmlns:a16="http://schemas.microsoft.com/office/drawing/2014/main" id="{D10A1004-A57D-EA65-048E-9BF4AEDC5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5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7. Boucles for …</a:t>
            </a:r>
          </a:p>
        </p:txBody>
      </p:sp>
      <p:pic>
        <p:nvPicPr>
          <p:cNvPr id="7" name="Image 6">
            <a:extLst>
              <a:ext uri="{FF2B5EF4-FFF2-40B4-BE49-F238E27FC236}">
                <a16:creationId xmlns:a16="http://schemas.microsoft.com/office/drawing/2014/main" id="{0DB6A718-50BF-3D9A-F106-68DB25CB2FC8}"/>
              </a:ext>
            </a:extLst>
          </p:cNvPr>
          <p:cNvPicPr>
            <a:picLocks noChangeAspect="1"/>
          </p:cNvPicPr>
          <p:nvPr/>
        </p:nvPicPr>
        <p:blipFill>
          <a:blip r:embed="rId2"/>
          <a:stretch>
            <a:fillRect/>
          </a:stretch>
        </p:blipFill>
        <p:spPr>
          <a:xfrm>
            <a:off x="1464952" y="2948587"/>
            <a:ext cx="9262095" cy="2026083"/>
          </a:xfrm>
          <a:prstGeom prst="rect">
            <a:avLst/>
          </a:prstGeom>
        </p:spPr>
      </p:pic>
      <p:pic>
        <p:nvPicPr>
          <p:cNvPr id="2" name="Picture 12" descr="JavaScript Logo et symbole, sens, histoire, PNG, marque">
            <a:extLst>
              <a:ext uri="{FF2B5EF4-FFF2-40B4-BE49-F238E27FC236}">
                <a16:creationId xmlns:a16="http://schemas.microsoft.com/office/drawing/2014/main" id="{5725DB48-1A72-5912-AA60-991FC131C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Break &amp; continue </a:t>
            </a:r>
          </a:p>
        </p:txBody>
      </p:sp>
      <p:sp>
        <p:nvSpPr>
          <p:cNvPr id="2" name="ZoneTexte 1">
            <a:extLst>
              <a:ext uri="{FF2B5EF4-FFF2-40B4-BE49-F238E27FC236}">
                <a16:creationId xmlns:a16="http://schemas.microsoft.com/office/drawing/2014/main" id="{E469C5E6-439E-FD19-FD70-381C7B48453B}"/>
              </a:ext>
            </a:extLst>
          </p:cNvPr>
          <p:cNvSpPr txBox="1"/>
          <p:nvPr/>
        </p:nvSpPr>
        <p:spPr>
          <a:xfrm>
            <a:off x="1497994" y="3468848"/>
            <a:ext cx="9196012" cy="954107"/>
          </a:xfrm>
          <a:prstGeom prst="rect">
            <a:avLst/>
          </a:prstGeom>
          <a:noFill/>
        </p:spPr>
        <p:txBody>
          <a:bodyPr wrap="square" rtlCol="0">
            <a:spAutoFit/>
          </a:bodyPr>
          <a:lstStyle/>
          <a:p>
            <a:r>
              <a:rPr lang="fr-FR" sz="2800" dirty="0"/>
              <a:t>Break </a:t>
            </a:r>
            <a:r>
              <a:rPr lang="fr-FR" sz="2800" dirty="0">
                <a:sym typeface="Wingdings" panose="05000000000000000000" pitchFamily="2" charset="2"/>
              </a:rPr>
              <a:t> Stop le programme et sort de la boucle </a:t>
            </a:r>
          </a:p>
          <a:p>
            <a:r>
              <a:rPr lang="fr-FR" sz="2800" dirty="0">
                <a:sym typeface="Wingdings" panose="05000000000000000000" pitchFamily="2" charset="2"/>
              </a:rPr>
              <a:t>Continue  Stop de programme passe à l’itération suivante </a:t>
            </a:r>
            <a:endParaRPr lang="fr-FR" sz="2800" dirty="0"/>
          </a:p>
        </p:txBody>
      </p:sp>
      <p:pic>
        <p:nvPicPr>
          <p:cNvPr id="4" name="Picture 12" descr="JavaScript Logo et symbole, sens, histoire, PNG, marque">
            <a:extLst>
              <a:ext uri="{FF2B5EF4-FFF2-40B4-BE49-F238E27FC236}">
                <a16:creationId xmlns:a16="http://schemas.microsoft.com/office/drawing/2014/main" id="{C13E9D3C-3DD4-AC86-176A-2B6736576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73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8. Gérer les exceptions</a:t>
            </a:r>
          </a:p>
        </p:txBody>
      </p:sp>
      <p:pic>
        <p:nvPicPr>
          <p:cNvPr id="4" name="Image 3">
            <a:extLst>
              <a:ext uri="{FF2B5EF4-FFF2-40B4-BE49-F238E27FC236}">
                <a16:creationId xmlns:a16="http://schemas.microsoft.com/office/drawing/2014/main" id="{7D17A02E-E725-025F-7CC0-6ADEB8F45CBA}"/>
              </a:ext>
            </a:extLst>
          </p:cNvPr>
          <p:cNvPicPr>
            <a:picLocks noChangeAspect="1"/>
          </p:cNvPicPr>
          <p:nvPr/>
        </p:nvPicPr>
        <p:blipFill>
          <a:blip r:embed="rId2"/>
          <a:stretch>
            <a:fillRect/>
          </a:stretch>
        </p:blipFill>
        <p:spPr>
          <a:xfrm>
            <a:off x="3694813" y="3595516"/>
            <a:ext cx="3573704" cy="2318724"/>
          </a:xfrm>
          <a:prstGeom prst="rect">
            <a:avLst/>
          </a:prstGeom>
        </p:spPr>
      </p:pic>
      <p:sp>
        <p:nvSpPr>
          <p:cNvPr id="5" name="ZoneTexte 4">
            <a:extLst>
              <a:ext uri="{FF2B5EF4-FFF2-40B4-BE49-F238E27FC236}">
                <a16:creationId xmlns:a16="http://schemas.microsoft.com/office/drawing/2014/main" id="{843488D3-D772-DCAE-1B42-E6C8ECC754EC}"/>
              </a:ext>
            </a:extLst>
          </p:cNvPr>
          <p:cNvSpPr txBox="1"/>
          <p:nvPr/>
        </p:nvSpPr>
        <p:spPr>
          <a:xfrm>
            <a:off x="1241571" y="2130804"/>
            <a:ext cx="9914109" cy="830997"/>
          </a:xfrm>
          <a:prstGeom prst="rect">
            <a:avLst/>
          </a:prstGeom>
          <a:noFill/>
        </p:spPr>
        <p:txBody>
          <a:bodyPr wrap="square" rtlCol="0">
            <a:spAutoFit/>
          </a:bodyPr>
          <a:lstStyle/>
          <a:p>
            <a:r>
              <a:rPr lang="fr-FR" sz="2400" dirty="0"/>
              <a:t>Cette structure agit un peu comme un if … </a:t>
            </a:r>
            <a:r>
              <a:rPr lang="fr-FR" sz="2400" dirty="0" err="1"/>
              <a:t>else</a:t>
            </a:r>
            <a:r>
              <a:rPr lang="fr-FR" sz="2400" dirty="0"/>
              <a:t>… mais spécifique à la gestion des exceptions. </a:t>
            </a:r>
          </a:p>
        </p:txBody>
      </p:sp>
      <p:pic>
        <p:nvPicPr>
          <p:cNvPr id="2" name="Picture 12" descr="JavaScript Logo et symbole, sens, histoire, PNG, marque">
            <a:extLst>
              <a:ext uri="{FF2B5EF4-FFF2-40B4-BE49-F238E27FC236}">
                <a16:creationId xmlns:a16="http://schemas.microsoft.com/office/drawing/2014/main" id="{45773DBB-AAE1-8150-A4F0-458BFC457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64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16966" y="2049541"/>
            <a:ext cx="4272687" cy="461665"/>
          </a:xfrm>
          <a:prstGeom prst="rect">
            <a:avLst/>
          </a:prstGeom>
          <a:noFill/>
        </p:spPr>
        <p:txBody>
          <a:bodyPr wrap="square" rtlCol="0">
            <a:spAutoFit/>
          </a:bodyPr>
          <a:lstStyle/>
          <a:p>
            <a:r>
              <a:rPr lang="fr-FR" sz="2400" dirty="0"/>
              <a:t>Quel résultat affiche ce code ? </a:t>
            </a:r>
          </a:p>
        </p:txBody>
      </p:sp>
      <p:pic>
        <p:nvPicPr>
          <p:cNvPr id="6" name="Image 5">
            <a:extLst>
              <a:ext uri="{FF2B5EF4-FFF2-40B4-BE49-F238E27FC236}">
                <a16:creationId xmlns:a16="http://schemas.microsoft.com/office/drawing/2014/main" id="{51E95C89-16CE-AC25-3FE2-23C05C052C4C}"/>
              </a:ext>
            </a:extLst>
          </p:cNvPr>
          <p:cNvPicPr>
            <a:picLocks noChangeAspect="1"/>
          </p:cNvPicPr>
          <p:nvPr/>
        </p:nvPicPr>
        <p:blipFill>
          <a:blip r:embed="rId2"/>
          <a:stretch>
            <a:fillRect/>
          </a:stretch>
        </p:blipFill>
        <p:spPr>
          <a:xfrm>
            <a:off x="2955141" y="2614565"/>
            <a:ext cx="5712903" cy="1137449"/>
          </a:xfrm>
          <a:prstGeom prst="rect">
            <a:avLst/>
          </a:prstGeom>
        </p:spPr>
      </p:pic>
      <p:sp>
        <p:nvSpPr>
          <p:cNvPr id="13" name="ZoneTexte 12">
            <a:extLst>
              <a:ext uri="{FF2B5EF4-FFF2-40B4-BE49-F238E27FC236}">
                <a16:creationId xmlns:a16="http://schemas.microsoft.com/office/drawing/2014/main" id="{494C5E1C-0268-5BBE-A15B-06B631FA9402}"/>
              </a:ext>
            </a:extLst>
          </p:cNvPr>
          <p:cNvSpPr txBox="1"/>
          <p:nvPr/>
        </p:nvSpPr>
        <p:spPr>
          <a:xfrm>
            <a:off x="419450" y="4035105"/>
            <a:ext cx="677830" cy="369332"/>
          </a:xfrm>
          <a:prstGeom prst="rect">
            <a:avLst/>
          </a:prstGeom>
          <a:noFill/>
        </p:spPr>
        <p:txBody>
          <a:bodyPr wrap="square" rtlCol="0">
            <a:spAutoFit/>
          </a:bodyPr>
          <a:lstStyle/>
          <a:p>
            <a:r>
              <a:rPr lang="fr-FR" dirty="0"/>
              <a:t>1</a:t>
            </a:r>
          </a:p>
        </p:txBody>
      </p:sp>
      <p:sp>
        <p:nvSpPr>
          <p:cNvPr id="14" name="ZoneTexte 13">
            <a:extLst>
              <a:ext uri="{FF2B5EF4-FFF2-40B4-BE49-F238E27FC236}">
                <a16:creationId xmlns:a16="http://schemas.microsoft.com/office/drawing/2014/main" id="{F8C02A95-1D8C-4411-8F5D-24B15A9816BC}"/>
              </a:ext>
            </a:extLst>
          </p:cNvPr>
          <p:cNvSpPr txBox="1"/>
          <p:nvPr/>
        </p:nvSpPr>
        <p:spPr>
          <a:xfrm>
            <a:off x="419450" y="5173714"/>
            <a:ext cx="677830" cy="369332"/>
          </a:xfrm>
          <a:prstGeom prst="rect">
            <a:avLst/>
          </a:prstGeom>
          <a:noFill/>
        </p:spPr>
        <p:txBody>
          <a:bodyPr wrap="square" rtlCol="0">
            <a:spAutoFit/>
          </a:bodyPr>
          <a:lstStyle/>
          <a:p>
            <a:r>
              <a:rPr lang="fr-FR" dirty="0"/>
              <a:t>2</a:t>
            </a:r>
          </a:p>
        </p:txBody>
      </p:sp>
      <p:sp>
        <p:nvSpPr>
          <p:cNvPr id="15" name="ZoneTexte 14">
            <a:extLst>
              <a:ext uri="{FF2B5EF4-FFF2-40B4-BE49-F238E27FC236}">
                <a16:creationId xmlns:a16="http://schemas.microsoft.com/office/drawing/2014/main" id="{2F16F971-E127-B3D3-CE18-5344C06904F4}"/>
              </a:ext>
            </a:extLst>
          </p:cNvPr>
          <p:cNvSpPr txBox="1"/>
          <p:nvPr/>
        </p:nvSpPr>
        <p:spPr>
          <a:xfrm>
            <a:off x="6847955" y="3861653"/>
            <a:ext cx="677830" cy="369332"/>
          </a:xfrm>
          <a:prstGeom prst="rect">
            <a:avLst/>
          </a:prstGeom>
          <a:noFill/>
        </p:spPr>
        <p:txBody>
          <a:bodyPr wrap="square" rtlCol="0">
            <a:spAutoFit/>
          </a:bodyPr>
          <a:lstStyle/>
          <a:p>
            <a:r>
              <a:rPr lang="fr-FR" dirty="0"/>
              <a:t>3</a:t>
            </a:r>
          </a:p>
        </p:txBody>
      </p:sp>
      <p:sp>
        <p:nvSpPr>
          <p:cNvPr id="16" name="ZoneTexte 15">
            <a:extLst>
              <a:ext uri="{FF2B5EF4-FFF2-40B4-BE49-F238E27FC236}">
                <a16:creationId xmlns:a16="http://schemas.microsoft.com/office/drawing/2014/main" id="{C6A89925-7C15-594A-3838-E202D41A1196}"/>
              </a:ext>
            </a:extLst>
          </p:cNvPr>
          <p:cNvSpPr txBox="1"/>
          <p:nvPr/>
        </p:nvSpPr>
        <p:spPr>
          <a:xfrm>
            <a:off x="7405801" y="3861653"/>
            <a:ext cx="3514987" cy="369332"/>
          </a:xfrm>
          <a:prstGeom prst="rect">
            <a:avLst/>
          </a:prstGeom>
          <a:noFill/>
        </p:spPr>
        <p:txBody>
          <a:bodyPr wrap="square" rtlCol="0">
            <a:spAutoFit/>
          </a:bodyPr>
          <a:lstStyle/>
          <a:p>
            <a:r>
              <a:rPr lang="fr-FR" dirty="0"/>
              <a:t>Indéfiniment</a:t>
            </a:r>
          </a:p>
        </p:txBody>
      </p:sp>
      <p:pic>
        <p:nvPicPr>
          <p:cNvPr id="2" name="Picture 12" descr="JavaScript Logo et symbole, sens, histoire, PNG, marque">
            <a:extLst>
              <a:ext uri="{FF2B5EF4-FFF2-40B4-BE49-F238E27FC236}">
                <a16:creationId xmlns:a16="http://schemas.microsoft.com/office/drawing/2014/main" id="{D5E5A51F-CFD3-777B-3FC6-7CBDBA1B5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DA3289-CC7C-7ACD-085D-F6068B74AF46}"/>
              </a:ext>
            </a:extLst>
          </p:cNvPr>
          <p:cNvPicPr>
            <a:picLocks noChangeAspect="1"/>
          </p:cNvPicPr>
          <p:nvPr/>
        </p:nvPicPr>
        <p:blipFill>
          <a:blip r:embed="rId4"/>
          <a:stretch>
            <a:fillRect/>
          </a:stretch>
        </p:blipFill>
        <p:spPr>
          <a:xfrm>
            <a:off x="6819376" y="5385861"/>
            <a:ext cx="3915321" cy="314369"/>
          </a:xfrm>
          <a:prstGeom prst="rect">
            <a:avLst/>
          </a:prstGeom>
        </p:spPr>
      </p:pic>
      <p:pic>
        <p:nvPicPr>
          <p:cNvPr id="11" name="Image 10">
            <a:extLst>
              <a:ext uri="{FF2B5EF4-FFF2-40B4-BE49-F238E27FC236}">
                <a16:creationId xmlns:a16="http://schemas.microsoft.com/office/drawing/2014/main" id="{96AC55F1-02E1-C584-50D7-338761404122}"/>
              </a:ext>
            </a:extLst>
          </p:cNvPr>
          <p:cNvPicPr>
            <a:picLocks noChangeAspect="1"/>
          </p:cNvPicPr>
          <p:nvPr/>
        </p:nvPicPr>
        <p:blipFill>
          <a:blip r:embed="rId5"/>
          <a:stretch>
            <a:fillRect/>
          </a:stretch>
        </p:blipFill>
        <p:spPr>
          <a:xfrm>
            <a:off x="1005572" y="3861653"/>
            <a:ext cx="3231679" cy="942872"/>
          </a:xfrm>
          <a:prstGeom prst="rect">
            <a:avLst/>
          </a:prstGeom>
        </p:spPr>
      </p:pic>
      <p:pic>
        <p:nvPicPr>
          <p:cNvPr id="18" name="Image 17">
            <a:extLst>
              <a:ext uri="{FF2B5EF4-FFF2-40B4-BE49-F238E27FC236}">
                <a16:creationId xmlns:a16="http://schemas.microsoft.com/office/drawing/2014/main" id="{7787FD39-B3CA-6154-34F1-3876DA3FF54F}"/>
              </a:ext>
            </a:extLst>
          </p:cNvPr>
          <p:cNvPicPr>
            <a:picLocks noChangeAspect="1"/>
          </p:cNvPicPr>
          <p:nvPr/>
        </p:nvPicPr>
        <p:blipFill>
          <a:blip r:embed="rId6"/>
          <a:stretch>
            <a:fillRect/>
          </a:stretch>
        </p:blipFill>
        <p:spPr>
          <a:xfrm>
            <a:off x="1005571" y="4885344"/>
            <a:ext cx="3231680" cy="1001033"/>
          </a:xfrm>
          <a:prstGeom prst="rect">
            <a:avLst/>
          </a:prstGeom>
        </p:spPr>
      </p:pic>
      <p:pic>
        <p:nvPicPr>
          <p:cNvPr id="20" name="Image 19">
            <a:extLst>
              <a:ext uri="{FF2B5EF4-FFF2-40B4-BE49-F238E27FC236}">
                <a16:creationId xmlns:a16="http://schemas.microsoft.com/office/drawing/2014/main" id="{B242F080-2E3E-29D4-A5D7-8542E3BD3F66}"/>
              </a:ext>
            </a:extLst>
          </p:cNvPr>
          <p:cNvPicPr>
            <a:picLocks noChangeAspect="1"/>
          </p:cNvPicPr>
          <p:nvPr/>
        </p:nvPicPr>
        <p:blipFill>
          <a:blip r:embed="rId7"/>
          <a:stretch>
            <a:fillRect/>
          </a:stretch>
        </p:blipFill>
        <p:spPr>
          <a:xfrm>
            <a:off x="6847955" y="4298586"/>
            <a:ext cx="3886742" cy="285790"/>
          </a:xfrm>
          <a:prstGeom prst="rect">
            <a:avLst/>
          </a:prstGeom>
        </p:spPr>
      </p:pic>
      <p:sp>
        <p:nvSpPr>
          <p:cNvPr id="21" name="ZoneTexte 20">
            <a:extLst>
              <a:ext uri="{FF2B5EF4-FFF2-40B4-BE49-F238E27FC236}">
                <a16:creationId xmlns:a16="http://schemas.microsoft.com/office/drawing/2014/main" id="{45B35BDD-0C46-FEED-DCE8-0D806178D3DD}"/>
              </a:ext>
            </a:extLst>
          </p:cNvPr>
          <p:cNvSpPr txBox="1"/>
          <p:nvPr/>
        </p:nvSpPr>
        <p:spPr>
          <a:xfrm>
            <a:off x="6819376" y="4945192"/>
            <a:ext cx="677830" cy="369332"/>
          </a:xfrm>
          <a:prstGeom prst="rect">
            <a:avLst/>
          </a:prstGeom>
          <a:noFill/>
        </p:spPr>
        <p:txBody>
          <a:bodyPr wrap="square" rtlCol="0">
            <a:spAutoFit/>
          </a:bodyPr>
          <a:lstStyle/>
          <a:p>
            <a:r>
              <a:rPr lang="fr-FR" dirty="0"/>
              <a:t>4</a:t>
            </a:r>
          </a:p>
        </p:txBody>
      </p:sp>
      <p:sp>
        <p:nvSpPr>
          <p:cNvPr id="22" name="ZoneTexte 21">
            <a:extLst>
              <a:ext uri="{FF2B5EF4-FFF2-40B4-BE49-F238E27FC236}">
                <a16:creationId xmlns:a16="http://schemas.microsoft.com/office/drawing/2014/main" id="{AD03FC5F-65A7-EF41-944D-B23F76850917}"/>
              </a:ext>
            </a:extLst>
          </p:cNvPr>
          <p:cNvSpPr txBox="1"/>
          <p:nvPr/>
        </p:nvSpPr>
        <p:spPr>
          <a:xfrm>
            <a:off x="7377222" y="4945192"/>
            <a:ext cx="3514987" cy="369332"/>
          </a:xfrm>
          <a:prstGeom prst="rect">
            <a:avLst/>
          </a:prstGeom>
          <a:noFill/>
        </p:spPr>
        <p:txBody>
          <a:bodyPr wrap="square" rtlCol="0">
            <a:spAutoFit/>
          </a:bodyPr>
          <a:lstStyle/>
          <a:p>
            <a:r>
              <a:rPr lang="fr-FR" dirty="0"/>
              <a:t>Indéfiniment</a:t>
            </a:r>
          </a:p>
        </p:txBody>
      </p:sp>
    </p:spTree>
    <p:extLst>
      <p:ext uri="{BB962C8B-B14F-4D97-AF65-F5344CB8AC3E}">
        <p14:creationId xmlns:p14="http://schemas.microsoft.com/office/powerpoint/2010/main" val="282881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a:bodyPr>
          <a:lstStyle/>
          <a:p>
            <a:r>
              <a:rPr lang="fr-FR" dirty="0"/>
              <a:t>Introduction</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3015007" y="2185782"/>
            <a:ext cx="6551687" cy="4154984"/>
          </a:xfrm>
          <a:prstGeom prst="rect">
            <a:avLst/>
          </a:prstGeom>
          <a:noFill/>
        </p:spPr>
        <p:txBody>
          <a:bodyPr wrap="square" rtlCol="0">
            <a:spAutoFit/>
          </a:bodyPr>
          <a:lstStyle/>
          <a:p>
            <a:r>
              <a:rPr lang="fr-FR" sz="2400" dirty="0"/>
              <a:t>De nombreuses applications utilisent Javascript :</a:t>
            </a:r>
          </a:p>
          <a:p>
            <a:pPr marL="342900" indent="-342900">
              <a:buFont typeface="Arial" panose="020B0604020202020204" pitchFamily="34" charset="0"/>
              <a:buChar char="•"/>
            </a:pPr>
            <a:r>
              <a:rPr lang="fr-FR" sz="2400" dirty="0"/>
              <a:t>Netflix</a:t>
            </a:r>
          </a:p>
          <a:p>
            <a:pPr marL="342900" indent="-342900">
              <a:buFont typeface="Arial" panose="020B0604020202020204" pitchFamily="34" charset="0"/>
              <a:buChar char="•"/>
            </a:pPr>
            <a:r>
              <a:rPr lang="fr-FR" sz="2400" dirty="0"/>
              <a:t>Discord </a:t>
            </a:r>
          </a:p>
          <a:p>
            <a:pPr marL="342900" indent="-342900">
              <a:buFont typeface="Arial" panose="020B0604020202020204" pitchFamily="34" charset="0"/>
              <a:buChar char="•"/>
            </a:pPr>
            <a:r>
              <a:rPr lang="fr-FR" sz="2400" dirty="0"/>
              <a:t>Facebook (créateur de </a:t>
            </a:r>
            <a:r>
              <a:rPr lang="fr-FR" sz="2400" dirty="0" err="1"/>
              <a:t>ReactJs</a:t>
            </a:r>
            <a:r>
              <a:rPr lang="fr-FR" sz="2400" dirty="0"/>
              <a:t> &amp; </a:t>
            </a:r>
            <a:r>
              <a:rPr lang="fr-FR" sz="2400" dirty="0" err="1"/>
              <a:t>GraphQL</a:t>
            </a:r>
            <a:r>
              <a:rPr lang="fr-FR" sz="2400" dirty="0"/>
              <a:t>)</a:t>
            </a:r>
          </a:p>
          <a:p>
            <a:pPr marL="342900" indent="-342900">
              <a:buFont typeface="Arial" panose="020B0604020202020204" pitchFamily="34" charset="0"/>
              <a:buChar char="•"/>
            </a:pPr>
            <a:r>
              <a:rPr lang="fr-FR" sz="2400" dirty="0"/>
              <a:t>Instagram</a:t>
            </a:r>
          </a:p>
          <a:p>
            <a:pPr marL="342900" indent="-342900">
              <a:buFont typeface="Arial" panose="020B0604020202020204" pitchFamily="34" charset="0"/>
              <a:buChar char="•"/>
            </a:pPr>
            <a:r>
              <a:rPr lang="fr-FR" sz="2400" dirty="0"/>
              <a:t>LinkedIn</a:t>
            </a:r>
          </a:p>
          <a:p>
            <a:pPr marL="342900" indent="-342900">
              <a:buFont typeface="Arial" panose="020B0604020202020204" pitchFamily="34" charset="0"/>
              <a:buChar char="•"/>
            </a:pPr>
            <a:r>
              <a:rPr lang="fr-FR" sz="2400" dirty="0"/>
              <a:t>Airbnb</a:t>
            </a:r>
          </a:p>
          <a:p>
            <a:pPr marL="342900" indent="-342900">
              <a:buFont typeface="Arial" panose="020B0604020202020204" pitchFamily="34" charset="0"/>
              <a:buChar char="•"/>
            </a:pPr>
            <a:r>
              <a:rPr lang="fr-FR" sz="2400" dirty="0"/>
              <a:t>Trello </a:t>
            </a:r>
          </a:p>
          <a:p>
            <a:pPr marL="342900" indent="-342900">
              <a:buFont typeface="Arial" panose="020B0604020202020204" pitchFamily="34" charset="0"/>
              <a:buChar char="•"/>
            </a:pPr>
            <a:r>
              <a:rPr lang="fr-FR" sz="2400" dirty="0" err="1"/>
              <a:t>Figma</a:t>
            </a:r>
            <a:r>
              <a:rPr lang="fr-FR" sz="2400" dirty="0"/>
              <a:t> </a:t>
            </a:r>
          </a:p>
          <a:p>
            <a:pPr marL="342900" indent="-342900">
              <a:buFont typeface="Arial" panose="020B0604020202020204" pitchFamily="34" charset="0"/>
              <a:buChar char="•"/>
            </a:pPr>
            <a:r>
              <a:rPr lang="fr-FR" sz="2400" dirty="0"/>
              <a:t>…</a:t>
            </a:r>
          </a:p>
          <a:p>
            <a:endParaRPr lang="fr-FR" sz="2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771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3568803" y="2872702"/>
            <a:ext cx="5575198" cy="2308324"/>
          </a:xfrm>
          <a:prstGeom prst="rect">
            <a:avLst/>
          </a:prstGeom>
          <a:noFill/>
        </p:spPr>
        <p:txBody>
          <a:bodyPr wrap="square" rtlCol="0">
            <a:spAutoFit/>
          </a:bodyPr>
          <a:lstStyle/>
          <a:p>
            <a:r>
              <a:rPr lang="fr-FR" sz="2400" dirty="0"/>
              <a:t>Le mot-clé « continue » permet:</a:t>
            </a:r>
          </a:p>
          <a:p>
            <a:endParaRPr lang="fr-FR" sz="2400" dirty="0"/>
          </a:p>
          <a:p>
            <a:pPr marL="457200" indent="-457200">
              <a:buFont typeface="+mj-lt"/>
              <a:buAutoNum type="arabicPeriod"/>
            </a:pPr>
            <a:r>
              <a:rPr lang="fr-FR" sz="2400" dirty="0"/>
              <a:t>D’indiquer qu’il n’y a pas d’erreur </a:t>
            </a:r>
          </a:p>
          <a:p>
            <a:pPr marL="457200" indent="-457200">
              <a:buFont typeface="+mj-lt"/>
              <a:buAutoNum type="arabicPeriod"/>
            </a:pPr>
            <a:r>
              <a:rPr lang="fr-FR" sz="2400" dirty="0"/>
              <a:t>D’arrêter la boucle </a:t>
            </a:r>
          </a:p>
          <a:p>
            <a:pPr marL="457200" indent="-457200">
              <a:buFont typeface="+mj-lt"/>
              <a:buAutoNum type="arabicPeriod"/>
            </a:pPr>
            <a:r>
              <a:rPr lang="fr-FR" sz="2400" dirty="0"/>
              <a:t>De passer à la prochaine itération </a:t>
            </a:r>
          </a:p>
          <a:p>
            <a:endParaRPr lang="fr-FR" sz="2400" dirty="0"/>
          </a:p>
        </p:txBody>
      </p:sp>
      <p:pic>
        <p:nvPicPr>
          <p:cNvPr id="2" name="Picture 12" descr="JavaScript Logo et symbole, sens, histoire, PNG, marque">
            <a:extLst>
              <a:ext uri="{FF2B5EF4-FFF2-40B4-BE49-F238E27FC236}">
                <a16:creationId xmlns:a16="http://schemas.microsoft.com/office/drawing/2014/main" id="{10D8F24F-CD06-053F-4896-9C9CDF922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6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III- La logique </a:t>
            </a:r>
            <a:br>
              <a:rPr lang="fr-FR" dirty="0"/>
            </a:br>
            <a:r>
              <a:rPr lang="fr-FR" dirty="0"/>
              <a:t>	</a:t>
            </a:r>
            <a:r>
              <a:rPr lang="fr-FR" sz="3600" i="1" dirty="0"/>
              <a:t>  9. Questions /exercices</a:t>
            </a:r>
          </a:p>
        </p:txBody>
      </p:sp>
      <p:sp>
        <p:nvSpPr>
          <p:cNvPr id="5" name="ZoneTexte 4">
            <a:extLst>
              <a:ext uri="{FF2B5EF4-FFF2-40B4-BE49-F238E27FC236}">
                <a16:creationId xmlns:a16="http://schemas.microsoft.com/office/drawing/2014/main" id="{843488D3-D772-DCAE-1B42-E6C8ECC754EC}"/>
              </a:ext>
            </a:extLst>
          </p:cNvPr>
          <p:cNvSpPr txBox="1"/>
          <p:nvPr/>
        </p:nvSpPr>
        <p:spPr>
          <a:xfrm>
            <a:off x="815523" y="1965186"/>
            <a:ext cx="9914109" cy="830997"/>
          </a:xfrm>
          <a:prstGeom prst="rect">
            <a:avLst/>
          </a:prstGeom>
          <a:noFill/>
        </p:spPr>
        <p:txBody>
          <a:bodyPr wrap="square" rtlCol="0">
            <a:spAutoFit/>
          </a:bodyPr>
          <a:lstStyle/>
          <a:p>
            <a:r>
              <a:rPr lang="fr-FR" sz="2400" dirty="0"/>
              <a:t>Que renvoi le programme suivant </a:t>
            </a:r>
          </a:p>
          <a:p>
            <a:endParaRPr lang="fr-FR" sz="2400" dirty="0"/>
          </a:p>
        </p:txBody>
      </p:sp>
      <p:pic>
        <p:nvPicPr>
          <p:cNvPr id="4" name="Image 3">
            <a:extLst>
              <a:ext uri="{FF2B5EF4-FFF2-40B4-BE49-F238E27FC236}">
                <a16:creationId xmlns:a16="http://schemas.microsoft.com/office/drawing/2014/main" id="{AABA29BC-1AD8-7321-EE4A-176D7DD092D6}"/>
              </a:ext>
            </a:extLst>
          </p:cNvPr>
          <p:cNvPicPr>
            <a:picLocks noChangeAspect="1"/>
          </p:cNvPicPr>
          <p:nvPr/>
        </p:nvPicPr>
        <p:blipFill>
          <a:blip r:embed="rId2"/>
          <a:stretch>
            <a:fillRect/>
          </a:stretch>
        </p:blipFill>
        <p:spPr>
          <a:xfrm>
            <a:off x="815523" y="2587043"/>
            <a:ext cx="4637321" cy="2497691"/>
          </a:xfrm>
          <a:prstGeom prst="rect">
            <a:avLst/>
          </a:prstGeom>
        </p:spPr>
      </p:pic>
      <p:sp>
        <p:nvSpPr>
          <p:cNvPr id="6" name="ZoneTexte 5">
            <a:extLst>
              <a:ext uri="{FF2B5EF4-FFF2-40B4-BE49-F238E27FC236}">
                <a16:creationId xmlns:a16="http://schemas.microsoft.com/office/drawing/2014/main" id="{1CA41E45-0A46-9FAB-33E9-F200717F2847}"/>
              </a:ext>
            </a:extLst>
          </p:cNvPr>
          <p:cNvSpPr txBox="1"/>
          <p:nvPr/>
        </p:nvSpPr>
        <p:spPr>
          <a:xfrm>
            <a:off x="6904140" y="3474520"/>
            <a:ext cx="5514363" cy="923330"/>
          </a:xfrm>
          <a:prstGeom prst="rect">
            <a:avLst/>
          </a:prstGeom>
          <a:noFill/>
        </p:spPr>
        <p:txBody>
          <a:bodyPr wrap="square" rtlCol="0">
            <a:spAutoFit/>
          </a:bodyPr>
          <a:lstStyle/>
          <a:p>
            <a:pPr marL="342900" indent="-342900">
              <a:buFont typeface="+mj-lt"/>
              <a:buAutoNum type="arabicPeriod"/>
            </a:pPr>
            <a:r>
              <a:rPr lang="fr-FR" dirty="0"/>
              <a:t>Groupe 1 </a:t>
            </a:r>
          </a:p>
          <a:p>
            <a:pPr marL="342900" indent="-342900">
              <a:buFont typeface="+mj-lt"/>
              <a:buAutoNum type="arabicPeriod"/>
            </a:pPr>
            <a:r>
              <a:rPr lang="fr-FR" dirty="0"/>
              <a:t>Groupe 2 </a:t>
            </a:r>
          </a:p>
          <a:p>
            <a:pPr marL="342900" indent="-342900">
              <a:buFont typeface="+mj-lt"/>
              <a:buAutoNum type="arabicPeriod"/>
            </a:pPr>
            <a:r>
              <a:rPr lang="fr-FR" dirty="0"/>
              <a:t>Groupe 3</a:t>
            </a:r>
          </a:p>
        </p:txBody>
      </p:sp>
      <p:sp>
        <p:nvSpPr>
          <p:cNvPr id="2" name="ZoneTexte 1">
            <a:extLst>
              <a:ext uri="{FF2B5EF4-FFF2-40B4-BE49-F238E27FC236}">
                <a16:creationId xmlns:a16="http://schemas.microsoft.com/office/drawing/2014/main" id="{B9E5561C-3804-4AF9-1074-B3923FC7740D}"/>
              </a:ext>
            </a:extLst>
          </p:cNvPr>
          <p:cNvSpPr txBox="1"/>
          <p:nvPr/>
        </p:nvSpPr>
        <p:spPr>
          <a:xfrm>
            <a:off x="10530980" y="6031684"/>
            <a:ext cx="3775046" cy="369332"/>
          </a:xfrm>
          <a:prstGeom prst="rect">
            <a:avLst/>
          </a:prstGeom>
          <a:noFill/>
        </p:spPr>
        <p:txBody>
          <a:bodyPr wrap="square" rtlCol="0">
            <a:spAutoFit/>
          </a:bodyPr>
          <a:lstStyle/>
          <a:p>
            <a:r>
              <a:rPr lang="fr-FR" dirty="0"/>
              <a:t>+ exo cour 2</a:t>
            </a:r>
          </a:p>
        </p:txBody>
      </p:sp>
      <p:pic>
        <p:nvPicPr>
          <p:cNvPr id="7" name="Picture 12" descr="JavaScript Logo et symbole, sens, histoire, PNG, marque">
            <a:extLst>
              <a:ext uri="{FF2B5EF4-FFF2-40B4-BE49-F238E27FC236}">
                <a16:creationId xmlns:a16="http://schemas.microsoft.com/office/drawing/2014/main" id="{55465880-36DE-C40F-37B2-7A17070F7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68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1. tableau simple</a:t>
            </a:r>
          </a:p>
        </p:txBody>
      </p:sp>
      <p:pic>
        <p:nvPicPr>
          <p:cNvPr id="14" name="Image 13">
            <a:extLst>
              <a:ext uri="{FF2B5EF4-FFF2-40B4-BE49-F238E27FC236}">
                <a16:creationId xmlns:a16="http://schemas.microsoft.com/office/drawing/2014/main" id="{048E5F1F-D9BB-0EF6-FEEF-DC4F34CD6848}"/>
              </a:ext>
            </a:extLst>
          </p:cNvPr>
          <p:cNvPicPr>
            <a:picLocks noChangeAspect="1"/>
          </p:cNvPicPr>
          <p:nvPr/>
        </p:nvPicPr>
        <p:blipFill>
          <a:blip r:embed="rId2"/>
          <a:stretch>
            <a:fillRect/>
          </a:stretch>
        </p:blipFill>
        <p:spPr>
          <a:xfrm>
            <a:off x="1938808" y="2462307"/>
            <a:ext cx="8057095" cy="1450757"/>
          </a:xfrm>
          <a:prstGeom prst="rect">
            <a:avLst/>
          </a:prstGeom>
        </p:spPr>
      </p:pic>
      <p:sp>
        <p:nvSpPr>
          <p:cNvPr id="15" name="ZoneTexte 14">
            <a:extLst>
              <a:ext uri="{FF2B5EF4-FFF2-40B4-BE49-F238E27FC236}">
                <a16:creationId xmlns:a16="http://schemas.microsoft.com/office/drawing/2014/main" id="{F0DAF185-52E3-ABEF-C576-10DA9DC1E8DF}"/>
              </a:ext>
            </a:extLst>
          </p:cNvPr>
          <p:cNvSpPr txBox="1"/>
          <p:nvPr/>
        </p:nvSpPr>
        <p:spPr>
          <a:xfrm>
            <a:off x="1403744" y="4521666"/>
            <a:ext cx="9127222" cy="830997"/>
          </a:xfrm>
          <a:prstGeom prst="rect">
            <a:avLst/>
          </a:prstGeom>
          <a:noFill/>
        </p:spPr>
        <p:txBody>
          <a:bodyPr wrap="square" rtlCol="0">
            <a:spAutoFit/>
          </a:bodyPr>
          <a:lstStyle/>
          <a:p>
            <a:pPr algn="ctr"/>
            <a:r>
              <a:rPr lang="fr-FR" sz="2400" dirty="0"/>
              <a:t>Voici la syntaxe utilisée depuis ES6, nous retiendrons donc celle-ci cependant nous aborderons également l’ancienne syntaxe.</a:t>
            </a:r>
          </a:p>
        </p:txBody>
      </p:sp>
      <p:pic>
        <p:nvPicPr>
          <p:cNvPr id="2" name="Picture 12" descr="JavaScript Logo et symbole, sens, histoire, PNG, marque">
            <a:extLst>
              <a:ext uri="{FF2B5EF4-FFF2-40B4-BE49-F238E27FC236}">
                <a16:creationId xmlns:a16="http://schemas.microsoft.com/office/drawing/2014/main" id="{3F1D51F6-FCC3-545C-E6D4-9050C4F12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2. tableau à plusieurs dimensions</a:t>
            </a:r>
          </a:p>
        </p:txBody>
      </p:sp>
      <p:pic>
        <p:nvPicPr>
          <p:cNvPr id="7" name="Image 6">
            <a:extLst>
              <a:ext uri="{FF2B5EF4-FFF2-40B4-BE49-F238E27FC236}">
                <a16:creationId xmlns:a16="http://schemas.microsoft.com/office/drawing/2014/main" id="{57B96267-E2DB-A47D-2789-1B19BE3B2F66}"/>
              </a:ext>
            </a:extLst>
          </p:cNvPr>
          <p:cNvPicPr>
            <a:picLocks noChangeAspect="1"/>
          </p:cNvPicPr>
          <p:nvPr/>
        </p:nvPicPr>
        <p:blipFill>
          <a:blip r:embed="rId2"/>
          <a:stretch>
            <a:fillRect/>
          </a:stretch>
        </p:blipFill>
        <p:spPr>
          <a:xfrm>
            <a:off x="3076216" y="2617197"/>
            <a:ext cx="6039567" cy="2647677"/>
          </a:xfrm>
          <a:prstGeom prst="rect">
            <a:avLst/>
          </a:prstGeom>
        </p:spPr>
      </p:pic>
      <p:pic>
        <p:nvPicPr>
          <p:cNvPr id="2" name="Picture 12" descr="JavaScript Logo et symbole, sens, histoire, PNG, marque">
            <a:extLst>
              <a:ext uri="{FF2B5EF4-FFF2-40B4-BE49-F238E27FC236}">
                <a16:creationId xmlns:a16="http://schemas.microsoft.com/office/drawing/2014/main" id="{3B861D5D-E0A0-3C59-2FCE-247C0C70D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72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3. tableau associatif</a:t>
            </a:r>
          </a:p>
        </p:txBody>
      </p:sp>
      <p:sp>
        <p:nvSpPr>
          <p:cNvPr id="6" name="ZoneTexte 5">
            <a:extLst>
              <a:ext uri="{FF2B5EF4-FFF2-40B4-BE49-F238E27FC236}">
                <a16:creationId xmlns:a16="http://schemas.microsoft.com/office/drawing/2014/main" id="{68F4F832-FBDC-54A2-57F4-37C46BF00D65}"/>
              </a:ext>
            </a:extLst>
          </p:cNvPr>
          <p:cNvSpPr txBox="1"/>
          <p:nvPr/>
        </p:nvSpPr>
        <p:spPr>
          <a:xfrm>
            <a:off x="1428645" y="5120641"/>
            <a:ext cx="9395669" cy="523220"/>
          </a:xfrm>
          <a:prstGeom prst="rect">
            <a:avLst/>
          </a:prstGeom>
          <a:noFill/>
        </p:spPr>
        <p:txBody>
          <a:bodyPr wrap="square" rtlCol="0">
            <a:spAutoFit/>
          </a:bodyPr>
          <a:lstStyle/>
          <a:p>
            <a:r>
              <a:rPr lang="fr-FR" sz="2800" dirty="0"/>
              <a:t>Il existe plusieurs notations pour les tableaux associatifs</a:t>
            </a:r>
          </a:p>
        </p:txBody>
      </p:sp>
      <p:pic>
        <p:nvPicPr>
          <p:cNvPr id="8" name="Image 7">
            <a:extLst>
              <a:ext uri="{FF2B5EF4-FFF2-40B4-BE49-F238E27FC236}">
                <a16:creationId xmlns:a16="http://schemas.microsoft.com/office/drawing/2014/main" id="{35C57ABE-8B8E-F622-C8AA-EB4F6AEEA880}"/>
              </a:ext>
            </a:extLst>
          </p:cNvPr>
          <p:cNvPicPr>
            <a:picLocks noChangeAspect="1"/>
          </p:cNvPicPr>
          <p:nvPr/>
        </p:nvPicPr>
        <p:blipFill>
          <a:blip r:embed="rId2"/>
          <a:stretch>
            <a:fillRect/>
          </a:stretch>
        </p:blipFill>
        <p:spPr>
          <a:xfrm>
            <a:off x="454444" y="2173866"/>
            <a:ext cx="5058481" cy="2124371"/>
          </a:xfrm>
          <a:prstGeom prst="rect">
            <a:avLst/>
          </a:prstGeom>
        </p:spPr>
      </p:pic>
      <p:pic>
        <p:nvPicPr>
          <p:cNvPr id="10" name="Image 9">
            <a:extLst>
              <a:ext uri="{FF2B5EF4-FFF2-40B4-BE49-F238E27FC236}">
                <a16:creationId xmlns:a16="http://schemas.microsoft.com/office/drawing/2014/main" id="{F031C07A-6E75-9118-BFBA-10D1C88D13B4}"/>
              </a:ext>
            </a:extLst>
          </p:cNvPr>
          <p:cNvPicPr>
            <a:picLocks noChangeAspect="1"/>
          </p:cNvPicPr>
          <p:nvPr/>
        </p:nvPicPr>
        <p:blipFill>
          <a:blip r:embed="rId3"/>
          <a:stretch>
            <a:fillRect/>
          </a:stretch>
        </p:blipFill>
        <p:spPr>
          <a:xfrm>
            <a:off x="6234099" y="2173866"/>
            <a:ext cx="5338733" cy="2124371"/>
          </a:xfrm>
          <a:prstGeom prst="rect">
            <a:avLst/>
          </a:prstGeom>
        </p:spPr>
      </p:pic>
      <p:pic>
        <p:nvPicPr>
          <p:cNvPr id="2" name="Picture 12" descr="JavaScript Logo et symbole, sens, histoire, PNG, marque">
            <a:extLst>
              <a:ext uri="{FF2B5EF4-FFF2-40B4-BE49-F238E27FC236}">
                <a16:creationId xmlns:a16="http://schemas.microsoft.com/office/drawing/2014/main" id="{05BA3BF5-EB0B-98AF-1723-87D095E6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49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4. Accéder aux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88565" y="2385375"/>
            <a:ext cx="11014746" cy="2616101"/>
          </a:xfrm>
          <a:prstGeom prst="rect">
            <a:avLst/>
          </a:prstGeom>
          <a:noFill/>
        </p:spPr>
        <p:txBody>
          <a:bodyPr wrap="square" rtlCol="0">
            <a:spAutoFit/>
          </a:bodyPr>
          <a:lstStyle/>
          <a:p>
            <a:r>
              <a:rPr lang="fr-FR" sz="2800" b="1" dirty="0" err="1"/>
              <a:t>Length</a:t>
            </a:r>
            <a:r>
              <a:rPr lang="fr-FR" sz="2000" dirty="0"/>
              <a:t> : renvoi le nombre d’éléments du tableau ( ne fonctionne que sur les tableaux simples ! </a:t>
            </a:r>
            <a:r>
              <a:rPr lang="fr-FR" dirty="0"/>
              <a:t>) </a:t>
            </a:r>
          </a:p>
          <a:p>
            <a:endParaRPr lang="fr-FR" dirty="0"/>
          </a:p>
          <a:p>
            <a:endParaRPr lang="fr-FR" dirty="0"/>
          </a:p>
          <a:p>
            <a:endParaRPr lang="fr-FR" dirty="0"/>
          </a:p>
          <a:p>
            <a:endParaRPr lang="fr-FR" dirty="0"/>
          </a:p>
          <a:p>
            <a:endParaRPr lang="fr-FR" dirty="0"/>
          </a:p>
          <a:p>
            <a:r>
              <a:rPr lang="fr-FR" sz="2800" b="1" dirty="0" err="1"/>
              <a:t>indexOf</a:t>
            </a:r>
            <a:r>
              <a:rPr lang="fr-FR" sz="2000" dirty="0"/>
              <a:t>: renvoi l’index d’une valeur ( ne fonctionne que sur les tableaux simples ! ) </a:t>
            </a:r>
          </a:p>
          <a:p>
            <a:endParaRPr lang="fr-FR" dirty="0"/>
          </a:p>
        </p:txBody>
      </p:sp>
      <p:pic>
        <p:nvPicPr>
          <p:cNvPr id="4" name="Image 3">
            <a:extLst>
              <a:ext uri="{FF2B5EF4-FFF2-40B4-BE49-F238E27FC236}">
                <a16:creationId xmlns:a16="http://schemas.microsoft.com/office/drawing/2014/main" id="{6848DA98-728F-40C0-DFE4-3374666AD67F}"/>
              </a:ext>
            </a:extLst>
          </p:cNvPr>
          <p:cNvPicPr>
            <a:picLocks noChangeAspect="1"/>
          </p:cNvPicPr>
          <p:nvPr/>
        </p:nvPicPr>
        <p:blipFill>
          <a:blip r:embed="rId2"/>
          <a:stretch>
            <a:fillRect/>
          </a:stretch>
        </p:blipFill>
        <p:spPr>
          <a:xfrm>
            <a:off x="1744911" y="3006606"/>
            <a:ext cx="3639058" cy="428685"/>
          </a:xfrm>
          <a:prstGeom prst="rect">
            <a:avLst/>
          </a:prstGeom>
        </p:spPr>
      </p:pic>
      <p:pic>
        <p:nvPicPr>
          <p:cNvPr id="7" name="Image 6">
            <a:extLst>
              <a:ext uri="{FF2B5EF4-FFF2-40B4-BE49-F238E27FC236}">
                <a16:creationId xmlns:a16="http://schemas.microsoft.com/office/drawing/2014/main" id="{8E2F3AD5-F2A5-90C0-4EDB-9EB19FB7B22E}"/>
              </a:ext>
            </a:extLst>
          </p:cNvPr>
          <p:cNvPicPr>
            <a:picLocks noChangeAspect="1"/>
          </p:cNvPicPr>
          <p:nvPr/>
        </p:nvPicPr>
        <p:blipFill>
          <a:blip r:embed="rId3"/>
          <a:stretch>
            <a:fillRect/>
          </a:stretch>
        </p:blipFill>
        <p:spPr>
          <a:xfrm>
            <a:off x="1751913" y="4914006"/>
            <a:ext cx="4544059" cy="685896"/>
          </a:xfrm>
          <a:prstGeom prst="rect">
            <a:avLst/>
          </a:prstGeom>
        </p:spPr>
      </p:pic>
      <p:pic>
        <p:nvPicPr>
          <p:cNvPr id="2" name="Picture 12" descr="JavaScript Logo et symbole, sens, histoire, PNG, marque">
            <a:extLst>
              <a:ext uri="{FF2B5EF4-FFF2-40B4-BE49-F238E27FC236}">
                <a16:creationId xmlns:a16="http://schemas.microsoft.com/office/drawing/2014/main" id="{0831A771-87F3-3822-50A2-BE9037415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73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03027" y="2273585"/>
            <a:ext cx="9185945" cy="4985980"/>
          </a:xfrm>
          <a:prstGeom prst="rect">
            <a:avLst/>
          </a:prstGeom>
          <a:noFill/>
        </p:spPr>
        <p:txBody>
          <a:bodyPr wrap="square" rtlCol="0">
            <a:spAutoFit/>
          </a:bodyPr>
          <a:lstStyle/>
          <a:p>
            <a:r>
              <a:rPr lang="fr-FR" sz="2800" b="1" dirty="0"/>
              <a:t>Push</a:t>
            </a:r>
            <a:r>
              <a:rPr lang="fr-FR" sz="2800" dirty="0"/>
              <a:t> : Permet d’ajouter un élément à la </a:t>
            </a:r>
            <a:r>
              <a:rPr lang="fr-FR" sz="2800" b="1" dirty="0"/>
              <a:t>fin</a:t>
            </a:r>
            <a:r>
              <a:rPr lang="fr-FR" sz="2800" dirty="0"/>
              <a:t> du tableau </a:t>
            </a:r>
          </a:p>
          <a:p>
            <a:endParaRPr lang="fr-FR" dirty="0"/>
          </a:p>
          <a:p>
            <a:endParaRPr lang="fr-FR" dirty="0"/>
          </a:p>
          <a:p>
            <a:endParaRPr lang="fr-FR" dirty="0"/>
          </a:p>
          <a:p>
            <a:endParaRPr lang="fr-FR" dirty="0"/>
          </a:p>
          <a:p>
            <a:endParaRPr lang="fr-FR" dirty="0"/>
          </a:p>
          <a:p>
            <a:endParaRPr lang="fr-FR" sz="2800" dirty="0"/>
          </a:p>
          <a:p>
            <a:r>
              <a:rPr lang="fr-FR" sz="2800" b="1" dirty="0" err="1"/>
              <a:t>Unshift</a:t>
            </a:r>
            <a:r>
              <a:rPr lang="fr-FR" sz="2800" dirty="0"/>
              <a:t> : Permet d’ajouter un élément au </a:t>
            </a:r>
            <a:r>
              <a:rPr lang="fr-FR" sz="2800" b="1" dirty="0"/>
              <a:t>début</a:t>
            </a:r>
            <a:r>
              <a:rPr lang="fr-FR" sz="2800" dirty="0"/>
              <a:t> du tableau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E019409E-8C48-64D0-3391-C9A6137E971A}"/>
              </a:ext>
            </a:extLst>
          </p:cNvPr>
          <p:cNvPicPr>
            <a:picLocks noChangeAspect="1"/>
          </p:cNvPicPr>
          <p:nvPr/>
        </p:nvPicPr>
        <p:blipFill>
          <a:blip r:embed="rId2"/>
          <a:stretch>
            <a:fillRect/>
          </a:stretch>
        </p:blipFill>
        <p:spPr>
          <a:xfrm>
            <a:off x="2731868" y="2971144"/>
            <a:ext cx="5005299" cy="847292"/>
          </a:xfrm>
          <a:prstGeom prst="rect">
            <a:avLst/>
          </a:prstGeom>
        </p:spPr>
      </p:pic>
      <p:pic>
        <p:nvPicPr>
          <p:cNvPr id="7" name="Image 6">
            <a:extLst>
              <a:ext uri="{FF2B5EF4-FFF2-40B4-BE49-F238E27FC236}">
                <a16:creationId xmlns:a16="http://schemas.microsoft.com/office/drawing/2014/main" id="{CD4849F3-44B8-4A0E-9880-B8C0E244C359}"/>
              </a:ext>
            </a:extLst>
          </p:cNvPr>
          <p:cNvPicPr>
            <a:picLocks noChangeAspect="1"/>
          </p:cNvPicPr>
          <p:nvPr/>
        </p:nvPicPr>
        <p:blipFill>
          <a:blip r:embed="rId3"/>
          <a:stretch>
            <a:fillRect/>
          </a:stretch>
        </p:blipFill>
        <p:spPr>
          <a:xfrm>
            <a:off x="2731868" y="5237452"/>
            <a:ext cx="5255863" cy="936845"/>
          </a:xfrm>
          <a:prstGeom prst="rect">
            <a:avLst/>
          </a:prstGeom>
        </p:spPr>
      </p:pic>
      <p:pic>
        <p:nvPicPr>
          <p:cNvPr id="2" name="Picture 12" descr="JavaScript Logo et symbole, sens, histoire, PNG, marque">
            <a:extLst>
              <a:ext uri="{FF2B5EF4-FFF2-40B4-BE49-F238E27FC236}">
                <a16:creationId xmlns:a16="http://schemas.microsoft.com/office/drawing/2014/main" id="{A7B8D76B-CFCE-9010-FD6F-51ACFE9F4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1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Ajouter / supprimer des éléments</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627466" y="2372333"/>
            <a:ext cx="9185945" cy="4001095"/>
          </a:xfrm>
          <a:prstGeom prst="rect">
            <a:avLst/>
          </a:prstGeom>
          <a:noFill/>
        </p:spPr>
        <p:txBody>
          <a:bodyPr wrap="square" rtlCol="0">
            <a:spAutoFit/>
          </a:bodyPr>
          <a:lstStyle/>
          <a:p>
            <a:r>
              <a:rPr lang="fr-FR" sz="2800" b="1" dirty="0"/>
              <a:t>Pop</a:t>
            </a:r>
            <a:r>
              <a:rPr lang="fr-FR" sz="2800" dirty="0"/>
              <a:t> : Supprime le </a:t>
            </a:r>
            <a:r>
              <a:rPr lang="fr-FR" sz="2800" b="1" dirty="0"/>
              <a:t>dernier</a:t>
            </a:r>
            <a:r>
              <a:rPr lang="fr-FR" sz="2800" dirty="0"/>
              <a:t> élément du tableau </a:t>
            </a:r>
          </a:p>
          <a:p>
            <a:endParaRPr lang="fr-FR" dirty="0"/>
          </a:p>
          <a:p>
            <a:endParaRPr lang="fr-FR" dirty="0"/>
          </a:p>
          <a:p>
            <a:endParaRPr lang="fr-FR" dirty="0"/>
          </a:p>
          <a:p>
            <a:endParaRPr lang="fr-FR" dirty="0"/>
          </a:p>
          <a:p>
            <a:endParaRPr lang="fr-FR" dirty="0"/>
          </a:p>
          <a:p>
            <a:endParaRPr lang="fr-FR" dirty="0"/>
          </a:p>
          <a:p>
            <a:r>
              <a:rPr lang="fr-FR" sz="2800" b="1" dirty="0"/>
              <a:t>Shift</a:t>
            </a:r>
            <a:r>
              <a:rPr lang="fr-FR" sz="2800" dirty="0"/>
              <a:t> : Supprime le </a:t>
            </a:r>
            <a:r>
              <a:rPr lang="fr-FR" sz="2800" b="1" dirty="0"/>
              <a:t>premier</a:t>
            </a:r>
            <a:r>
              <a:rPr lang="fr-FR" sz="2800" dirty="0"/>
              <a:t> élément du tableau</a:t>
            </a:r>
          </a:p>
          <a:p>
            <a:endParaRPr lang="fr-FR" dirty="0"/>
          </a:p>
          <a:p>
            <a:endParaRPr lang="fr-FR" dirty="0"/>
          </a:p>
          <a:p>
            <a:endParaRPr lang="fr-FR" dirty="0"/>
          </a:p>
          <a:p>
            <a:r>
              <a:rPr lang="fr-FR" dirty="0"/>
              <a:t> </a:t>
            </a:r>
          </a:p>
          <a:p>
            <a:endParaRPr lang="fr-FR" dirty="0"/>
          </a:p>
        </p:txBody>
      </p:sp>
      <p:pic>
        <p:nvPicPr>
          <p:cNvPr id="9" name="Image 8">
            <a:extLst>
              <a:ext uri="{FF2B5EF4-FFF2-40B4-BE49-F238E27FC236}">
                <a16:creationId xmlns:a16="http://schemas.microsoft.com/office/drawing/2014/main" id="{CB06F5F7-6536-9B22-0337-A18A950FCAC7}"/>
              </a:ext>
            </a:extLst>
          </p:cNvPr>
          <p:cNvPicPr>
            <a:picLocks noChangeAspect="1"/>
          </p:cNvPicPr>
          <p:nvPr/>
        </p:nvPicPr>
        <p:blipFill>
          <a:blip r:embed="rId2"/>
          <a:stretch>
            <a:fillRect/>
          </a:stretch>
        </p:blipFill>
        <p:spPr>
          <a:xfrm>
            <a:off x="2560787" y="2931721"/>
            <a:ext cx="3145826" cy="934404"/>
          </a:xfrm>
          <a:prstGeom prst="rect">
            <a:avLst/>
          </a:prstGeom>
        </p:spPr>
      </p:pic>
      <p:pic>
        <p:nvPicPr>
          <p:cNvPr id="11" name="Image 10">
            <a:extLst>
              <a:ext uri="{FF2B5EF4-FFF2-40B4-BE49-F238E27FC236}">
                <a16:creationId xmlns:a16="http://schemas.microsoft.com/office/drawing/2014/main" id="{4FBC9960-750F-D4E4-E4E4-F4AFEC1AB379}"/>
              </a:ext>
            </a:extLst>
          </p:cNvPr>
          <p:cNvPicPr>
            <a:picLocks noChangeAspect="1"/>
          </p:cNvPicPr>
          <p:nvPr/>
        </p:nvPicPr>
        <p:blipFill>
          <a:blip r:embed="rId3"/>
          <a:stretch>
            <a:fillRect/>
          </a:stretch>
        </p:blipFill>
        <p:spPr>
          <a:xfrm>
            <a:off x="2560787" y="5179971"/>
            <a:ext cx="3188314" cy="860103"/>
          </a:xfrm>
          <a:prstGeom prst="rect">
            <a:avLst/>
          </a:prstGeom>
        </p:spPr>
      </p:pic>
      <p:pic>
        <p:nvPicPr>
          <p:cNvPr id="2" name="Picture 12" descr="JavaScript Logo et symbole, sens, histoire, PNG, marque">
            <a:extLst>
              <a:ext uri="{FF2B5EF4-FFF2-40B4-BE49-F238E27FC236}">
                <a16:creationId xmlns:a16="http://schemas.microsoft.com/office/drawing/2014/main" id="{9BE21851-593D-E553-91AC-08D981568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90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95245" y="2385375"/>
            <a:ext cx="9185945" cy="2616101"/>
          </a:xfrm>
          <a:prstGeom prst="rect">
            <a:avLst/>
          </a:prstGeom>
          <a:noFill/>
        </p:spPr>
        <p:txBody>
          <a:bodyPr wrap="square" rtlCol="0">
            <a:spAutoFit/>
          </a:bodyPr>
          <a:lstStyle/>
          <a:p>
            <a:r>
              <a:rPr lang="fr-FR" sz="2800" b="1" dirty="0" err="1"/>
              <a:t>Splice</a:t>
            </a:r>
            <a:r>
              <a:rPr lang="fr-FR" dirty="0"/>
              <a:t>: Permet d’</a:t>
            </a:r>
            <a:r>
              <a:rPr lang="fr-FR" b="1" dirty="0"/>
              <a:t>ajouter/supprimer </a:t>
            </a:r>
            <a:r>
              <a:rPr lang="fr-FR" dirty="0"/>
              <a:t>un élément, uniquement disponible pour les tableaux simples et multidimensionnels </a:t>
            </a:r>
          </a:p>
          <a:p>
            <a:endParaRPr lang="fr-FR" dirty="0"/>
          </a:p>
          <a:p>
            <a:endParaRPr lang="fr-FR" dirty="0"/>
          </a:p>
          <a:p>
            <a:endParaRPr lang="fr-FR" dirty="0"/>
          </a:p>
          <a:p>
            <a:endParaRPr lang="fr-FR" dirty="0"/>
          </a:p>
          <a:p>
            <a:endParaRPr lang="fr-FR" dirty="0"/>
          </a:p>
          <a:p>
            <a:r>
              <a:rPr lang="fr-FR" sz="2800" b="1" dirty="0"/>
              <a:t>Slice</a:t>
            </a:r>
            <a:r>
              <a:rPr lang="fr-FR" dirty="0"/>
              <a:t> : </a:t>
            </a:r>
            <a:r>
              <a:rPr lang="fr-FR" b="1" dirty="0"/>
              <a:t>Copie</a:t>
            </a:r>
            <a:r>
              <a:rPr lang="fr-FR" dirty="0"/>
              <a:t> les valeurs d’un tableau et les enregistre dans un </a:t>
            </a:r>
            <a:r>
              <a:rPr lang="fr-FR" b="1" dirty="0"/>
              <a:t>autre tableau </a:t>
            </a:r>
          </a:p>
        </p:txBody>
      </p:sp>
      <p:pic>
        <p:nvPicPr>
          <p:cNvPr id="7" name="Image 6">
            <a:extLst>
              <a:ext uri="{FF2B5EF4-FFF2-40B4-BE49-F238E27FC236}">
                <a16:creationId xmlns:a16="http://schemas.microsoft.com/office/drawing/2014/main" id="{1926808E-993E-C474-D59D-18745AD849D5}"/>
              </a:ext>
            </a:extLst>
          </p:cNvPr>
          <p:cNvPicPr>
            <a:picLocks noChangeAspect="1"/>
          </p:cNvPicPr>
          <p:nvPr/>
        </p:nvPicPr>
        <p:blipFill>
          <a:blip r:embed="rId2"/>
          <a:stretch>
            <a:fillRect/>
          </a:stretch>
        </p:blipFill>
        <p:spPr>
          <a:xfrm>
            <a:off x="2072081" y="3429000"/>
            <a:ext cx="8602275" cy="619211"/>
          </a:xfrm>
          <a:prstGeom prst="rect">
            <a:avLst/>
          </a:prstGeom>
        </p:spPr>
      </p:pic>
      <p:pic>
        <p:nvPicPr>
          <p:cNvPr id="13" name="Image 12">
            <a:extLst>
              <a:ext uri="{FF2B5EF4-FFF2-40B4-BE49-F238E27FC236}">
                <a16:creationId xmlns:a16="http://schemas.microsoft.com/office/drawing/2014/main" id="{129658C5-D667-1B8D-CF41-48FA666E4506}"/>
              </a:ext>
            </a:extLst>
          </p:cNvPr>
          <p:cNvPicPr>
            <a:picLocks noChangeAspect="1"/>
          </p:cNvPicPr>
          <p:nvPr/>
        </p:nvPicPr>
        <p:blipFill>
          <a:blip r:embed="rId3"/>
          <a:stretch>
            <a:fillRect/>
          </a:stretch>
        </p:blipFill>
        <p:spPr>
          <a:xfrm>
            <a:off x="1972763" y="5001476"/>
            <a:ext cx="8830907" cy="685896"/>
          </a:xfrm>
          <a:prstGeom prst="rect">
            <a:avLst/>
          </a:prstGeom>
        </p:spPr>
      </p:pic>
      <p:pic>
        <p:nvPicPr>
          <p:cNvPr id="2" name="Picture 12" descr="JavaScript Logo et symbole, sens, histoire, PNG, marque">
            <a:extLst>
              <a:ext uri="{FF2B5EF4-FFF2-40B4-BE49-F238E27FC236}">
                <a16:creationId xmlns:a16="http://schemas.microsoft.com/office/drawing/2014/main" id="{A6721FF4-B32E-F2A2-8BFF-46FDDCDDD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73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713064" y="2427320"/>
            <a:ext cx="10905688" cy="2400657"/>
          </a:xfrm>
          <a:prstGeom prst="rect">
            <a:avLst/>
          </a:prstGeom>
          <a:noFill/>
        </p:spPr>
        <p:txBody>
          <a:bodyPr wrap="square" rtlCol="0">
            <a:spAutoFit/>
          </a:bodyPr>
          <a:lstStyle/>
          <a:p>
            <a:r>
              <a:rPr lang="fr-FR" sz="2800" b="1" dirty="0" err="1"/>
              <a:t>Concat</a:t>
            </a:r>
            <a:r>
              <a:rPr lang="fr-FR" dirty="0"/>
              <a:t>: Permet d’assembler deux tableaux </a:t>
            </a:r>
          </a:p>
          <a:p>
            <a:endParaRPr lang="fr-FR" dirty="0"/>
          </a:p>
          <a:p>
            <a:endParaRPr lang="fr-FR" dirty="0"/>
          </a:p>
          <a:p>
            <a:endParaRPr lang="fr-FR" dirty="0"/>
          </a:p>
          <a:p>
            <a:endParaRPr lang="fr-FR" dirty="0"/>
          </a:p>
          <a:p>
            <a:endParaRPr lang="fr-FR" dirty="0"/>
          </a:p>
          <a:p>
            <a:r>
              <a:rPr lang="fr-FR" sz="3200" b="1" dirty="0" err="1"/>
              <a:t>Includes</a:t>
            </a:r>
            <a:r>
              <a:rPr lang="fr-FR" sz="2000" dirty="0"/>
              <a:t> : retourne </a:t>
            </a:r>
            <a:r>
              <a:rPr lang="fr-FR" sz="2000" dirty="0" err="1"/>
              <a:t>true</a:t>
            </a:r>
            <a:r>
              <a:rPr lang="fr-FR" sz="2000" dirty="0"/>
              <a:t> ou false, permet de vérifier la présence d’un élément dans le tableau </a:t>
            </a:r>
          </a:p>
        </p:txBody>
      </p:sp>
      <p:pic>
        <p:nvPicPr>
          <p:cNvPr id="4" name="Image 3">
            <a:extLst>
              <a:ext uri="{FF2B5EF4-FFF2-40B4-BE49-F238E27FC236}">
                <a16:creationId xmlns:a16="http://schemas.microsoft.com/office/drawing/2014/main" id="{448D8F2C-54D9-3BFD-11AF-C7EDFD8A5453}"/>
              </a:ext>
            </a:extLst>
          </p:cNvPr>
          <p:cNvPicPr>
            <a:picLocks noChangeAspect="1"/>
          </p:cNvPicPr>
          <p:nvPr/>
        </p:nvPicPr>
        <p:blipFill>
          <a:blip r:embed="rId2"/>
          <a:stretch>
            <a:fillRect/>
          </a:stretch>
        </p:blipFill>
        <p:spPr>
          <a:xfrm>
            <a:off x="1226067" y="3105746"/>
            <a:ext cx="5639587" cy="847843"/>
          </a:xfrm>
          <a:prstGeom prst="rect">
            <a:avLst/>
          </a:prstGeom>
        </p:spPr>
      </p:pic>
      <p:pic>
        <p:nvPicPr>
          <p:cNvPr id="8" name="Image 7">
            <a:extLst>
              <a:ext uri="{FF2B5EF4-FFF2-40B4-BE49-F238E27FC236}">
                <a16:creationId xmlns:a16="http://schemas.microsoft.com/office/drawing/2014/main" id="{DA7D3ED7-BA24-BC51-D75D-0F5F7842FEE5}"/>
              </a:ext>
            </a:extLst>
          </p:cNvPr>
          <p:cNvPicPr>
            <a:picLocks noChangeAspect="1"/>
          </p:cNvPicPr>
          <p:nvPr/>
        </p:nvPicPr>
        <p:blipFill>
          <a:blip r:embed="rId3"/>
          <a:stretch>
            <a:fillRect/>
          </a:stretch>
        </p:blipFill>
        <p:spPr>
          <a:xfrm>
            <a:off x="1226067" y="5150908"/>
            <a:ext cx="5277587" cy="933580"/>
          </a:xfrm>
          <a:prstGeom prst="rect">
            <a:avLst/>
          </a:prstGeom>
        </p:spPr>
      </p:pic>
      <p:pic>
        <p:nvPicPr>
          <p:cNvPr id="2" name="Picture 12" descr="JavaScript Logo et symbole, sens, histoire, PNG, marque">
            <a:extLst>
              <a:ext uri="{FF2B5EF4-FFF2-40B4-BE49-F238E27FC236}">
                <a16:creationId xmlns:a16="http://schemas.microsoft.com/office/drawing/2014/main" id="{872CAC97-42FC-5A22-933E-2704215FB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603907"/>
            <a:ext cx="4052237" cy="876779"/>
          </a:xfrm>
        </p:spPr>
        <p:txBody>
          <a:bodyPr>
            <a:normAutofit fontScale="90000"/>
          </a:bodyPr>
          <a:lstStyle/>
          <a:p>
            <a:r>
              <a:rPr lang="fr-FR" dirty="0"/>
              <a:t>Introduction</a:t>
            </a:r>
            <a:br>
              <a:rPr lang="fr-FR" dirty="0"/>
            </a:br>
            <a:r>
              <a:rPr lang="fr-FR" dirty="0"/>
              <a:t>ECMASCRIPT</a:t>
            </a:r>
            <a:endParaRPr lang="fr-FR" sz="3600" i="1" dirty="0"/>
          </a:p>
        </p:txBody>
      </p:sp>
      <p:sp>
        <p:nvSpPr>
          <p:cNvPr id="7" name="ZoneTexte 6">
            <a:extLst>
              <a:ext uri="{FF2B5EF4-FFF2-40B4-BE49-F238E27FC236}">
                <a16:creationId xmlns:a16="http://schemas.microsoft.com/office/drawing/2014/main" id="{E5084DA0-1BBE-232C-ADCE-7781E79A0B68}"/>
              </a:ext>
            </a:extLst>
          </p:cNvPr>
          <p:cNvSpPr txBox="1"/>
          <p:nvPr/>
        </p:nvSpPr>
        <p:spPr>
          <a:xfrm>
            <a:off x="513347" y="2401443"/>
            <a:ext cx="11417430" cy="3046988"/>
          </a:xfrm>
          <a:prstGeom prst="rect">
            <a:avLst/>
          </a:prstGeom>
          <a:noFill/>
        </p:spPr>
        <p:txBody>
          <a:bodyPr wrap="square" rtlCol="0">
            <a:spAutoFit/>
          </a:bodyPr>
          <a:lstStyle/>
          <a:p>
            <a:r>
              <a:rPr lang="fr-FR" sz="2400" dirty="0" err="1"/>
              <a:t>European</a:t>
            </a:r>
            <a:r>
              <a:rPr lang="fr-FR" sz="2400" dirty="0"/>
              <a:t> Computer </a:t>
            </a:r>
            <a:r>
              <a:rPr lang="fr-FR" sz="2400" dirty="0" err="1"/>
              <a:t>Manufacturers</a:t>
            </a:r>
            <a:r>
              <a:rPr lang="fr-FR" sz="2400" dirty="0"/>
              <a:t> Association </a:t>
            </a:r>
          </a:p>
          <a:p>
            <a:r>
              <a:rPr lang="fr-FR" sz="2400" dirty="0"/>
              <a:t>Est un organisme qui définit les standards sur lesquels JavaScript est basé (</a:t>
            </a:r>
            <a:r>
              <a:rPr lang="fr-FR" sz="2400" dirty="0" err="1"/>
              <a:t>ECMAScript</a:t>
            </a:r>
            <a:r>
              <a:rPr lang="fr-FR" sz="2400" dirty="0"/>
              <a:t>)</a:t>
            </a:r>
          </a:p>
          <a:p>
            <a:r>
              <a:rPr lang="fr-FR" sz="2400" dirty="0"/>
              <a:t>Il définit les règles et les concepts que le langage implémente </a:t>
            </a:r>
          </a:p>
          <a:p>
            <a:r>
              <a:rPr lang="fr-FR" sz="2400" dirty="0"/>
              <a:t>Il vise à assurer la cohérence et la compatibilité du langage sur les différents navigateurs  </a:t>
            </a:r>
          </a:p>
          <a:p>
            <a:endParaRPr lang="fr-FR" sz="2400" dirty="0"/>
          </a:p>
          <a:p>
            <a:r>
              <a:rPr lang="fr-FR" sz="2400" dirty="0"/>
              <a:t>La première version parait en 1997 avec ES1, en juin 2023 est paru la version ES14 </a:t>
            </a:r>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943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786856" y="1957537"/>
            <a:ext cx="9185945" cy="3877985"/>
          </a:xfrm>
          <a:prstGeom prst="rect">
            <a:avLst/>
          </a:prstGeom>
          <a:noFill/>
        </p:spPr>
        <p:txBody>
          <a:bodyPr wrap="square" rtlCol="0">
            <a:spAutoFit/>
          </a:bodyPr>
          <a:lstStyle/>
          <a:p>
            <a:r>
              <a:rPr lang="fr-FR" sz="2800" b="1" dirty="0"/>
              <a:t>flat</a:t>
            </a:r>
            <a:r>
              <a:rPr lang="fr-FR" dirty="0"/>
              <a:t>: Permet d’assembler deux tableaux </a:t>
            </a:r>
          </a:p>
          <a:p>
            <a:endParaRPr lang="fr-FR" dirty="0"/>
          </a:p>
          <a:p>
            <a:endParaRPr lang="fr-FR" dirty="0"/>
          </a:p>
          <a:p>
            <a:endParaRPr lang="fr-FR" dirty="0"/>
          </a:p>
          <a:p>
            <a:endParaRPr lang="fr-FR" dirty="0"/>
          </a:p>
          <a:p>
            <a:r>
              <a:rPr lang="fr-FR" sz="2800" b="1" dirty="0" err="1"/>
              <a:t>join</a:t>
            </a:r>
            <a:r>
              <a:rPr lang="fr-FR" dirty="0"/>
              <a:t> : Transforme un tableau en chaîne de caractères</a:t>
            </a:r>
          </a:p>
          <a:p>
            <a:endParaRPr lang="fr-FR" dirty="0"/>
          </a:p>
          <a:p>
            <a:endParaRPr lang="fr-FR" dirty="0"/>
          </a:p>
          <a:p>
            <a:endParaRPr lang="fr-FR" dirty="0"/>
          </a:p>
          <a:p>
            <a:endParaRPr lang="fr-FR" dirty="0"/>
          </a:p>
          <a:p>
            <a:endParaRPr lang="fr-FR" dirty="0"/>
          </a:p>
          <a:p>
            <a:r>
              <a:rPr lang="fr-FR" sz="2800" b="1" dirty="0"/>
              <a:t>Reverse</a:t>
            </a:r>
            <a:r>
              <a:rPr lang="fr-FR" dirty="0"/>
              <a:t>: reverser un tableau  </a:t>
            </a:r>
          </a:p>
        </p:txBody>
      </p:sp>
      <p:pic>
        <p:nvPicPr>
          <p:cNvPr id="13" name="Image 12">
            <a:extLst>
              <a:ext uri="{FF2B5EF4-FFF2-40B4-BE49-F238E27FC236}">
                <a16:creationId xmlns:a16="http://schemas.microsoft.com/office/drawing/2014/main" id="{53AC282F-055E-1FFA-5642-DF930FE3B2D5}"/>
              </a:ext>
            </a:extLst>
          </p:cNvPr>
          <p:cNvPicPr>
            <a:picLocks noChangeAspect="1"/>
          </p:cNvPicPr>
          <p:nvPr/>
        </p:nvPicPr>
        <p:blipFill>
          <a:blip r:embed="rId2"/>
          <a:stretch>
            <a:fillRect/>
          </a:stretch>
        </p:blipFill>
        <p:spPr>
          <a:xfrm>
            <a:off x="2129044" y="2741326"/>
            <a:ext cx="5944430" cy="333422"/>
          </a:xfrm>
          <a:prstGeom prst="rect">
            <a:avLst/>
          </a:prstGeom>
        </p:spPr>
      </p:pic>
      <p:pic>
        <p:nvPicPr>
          <p:cNvPr id="15" name="Image 14">
            <a:extLst>
              <a:ext uri="{FF2B5EF4-FFF2-40B4-BE49-F238E27FC236}">
                <a16:creationId xmlns:a16="http://schemas.microsoft.com/office/drawing/2014/main" id="{8E9D5B10-BE59-D10C-DD10-A2852E66D010}"/>
              </a:ext>
            </a:extLst>
          </p:cNvPr>
          <p:cNvPicPr>
            <a:picLocks noChangeAspect="1"/>
          </p:cNvPicPr>
          <p:nvPr/>
        </p:nvPicPr>
        <p:blipFill>
          <a:blip r:embed="rId3"/>
          <a:stretch>
            <a:fillRect/>
          </a:stretch>
        </p:blipFill>
        <p:spPr>
          <a:xfrm>
            <a:off x="2127978" y="5951780"/>
            <a:ext cx="5183389" cy="395146"/>
          </a:xfrm>
          <a:prstGeom prst="rect">
            <a:avLst/>
          </a:prstGeom>
        </p:spPr>
      </p:pic>
      <p:pic>
        <p:nvPicPr>
          <p:cNvPr id="4" name="Image 3">
            <a:extLst>
              <a:ext uri="{FF2B5EF4-FFF2-40B4-BE49-F238E27FC236}">
                <a16:creationId xmlns:a16="http://schemas.microsoft.com/office/drawing/2014/main" id="{656CF80C-98B2-B441-C3EA-6FBCD482A0D7}"/>
              </a:ext>
            </a:extLst>
          </p:cNvPr>
          <p:cNvPicPr>
            <a:picLocks noChangeAspect="1"/>
          </p:cNvPicPr>
          <p:nvPr/>
        </p:nvPicPr>
        <p:blipFill>
          <a:blip r:embed="rId4"/>
          <a:stretch>
            <a:fillRect/>
          </a:stretch>
        </p:blipFill>
        <p:spPr>
          <a:xfrm>
            <a:off x="2127978" y="4218994"/>
            <a:ext cx="5287113" cy="819264"/>
          </a:xfrm>
          <a:prstGeom prst="rect">
            <a:avLst/>
          </a:prstGeom>
        </p:spPr>
      </p:pic>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64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5. Méthodes spécifique aux tableaux </a:t>
            </a:r>
          </a:p>
        </p:txBody>
      </p:sp>
      <p:sp>
        <p:nvSpPr>
          <p:cNvPr id="5" name="ZoneTexte 4">
            <a:extLst>
              <a:ext uri="{FF2B5EF4-FFF2-40B4-BE49-F238E27FC236}">
                <a16:creationId xmlns:a16="http://schemas.microsoft.com/office/drawing/2014/main" id="{C4FBDB47-657F-B6D5-A7E7-80400EFF1DD4}"/>
              </a:ext>
            </a:extLst>
          </p:cNvPr>
          <p:cNvSpPr txBox="1"/>
          <p:nvPr/>
        </p:nvSpPr>
        <p:spPr>
          <a:xfrm>
            <a:off x="1533507" y="3096224"/>
            <a:ext cx="9185945" cy="3293209"/>
          </a:xfrm>
          <a:prstGeom prst="rect">
            <a:avLst/>
          </a:prstGeom>
          <a:noFill/>
        </p:spPr>
        <p:txBody>
          <a:bodyPr wrap="square" rtlCol="0">
            <a:spAutoFit/>
          </a:bodyPr>
          <a:lstStyle/>
          <a:p>
            <a:r>
              <a:rPr lang="fr-FR" sz="2800" b="1" dirty="0"/>
              <a:t>Sort </a:t>
            </a:r>
            <a:r>
              <a:rPr lang="fr-FR" dirty="0"/>
              <a:t>: Permet de trier un tableau en </a:t>
            </a:r>
            <a:r>
              <a:rPr lang="fr-FR" b="1" dirty="0"/>
              <a:t>convertissant ses éléments en chaînes de caractères</a:t>
            </a:r>
            <a:r>
              <a:rPr lang="fr-FR" dirty="0"/>
              <a:t>, puis en les comparant selon leur valeur Unicode.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2" name="Picture 12" descr="JavaScript Logo et symbole, sens, histoire, PNG, marque">
            <a:extLst>
              <a:ext uri="{FF2B5EF4-FFF2-40B4-BE49-F238E27FC236}">
                <a16:creationId xmlns:a16="http://schemas.microsoft.com/office/drawing/2014/main" id="{4F33D38B-0E79-DA5F-69FD-72F05044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0937951-DD88-A98F-2BD9-3223827250B6}"/>
              </a:ext>
            </a:extLst>
          </p:cNvPr>
          <p:cNvPicPr>
            <a:picLocks noChangeAspect="1"/>
          </p:cNvPicPr>
          <p:nvPr/>
        </p:nvPicPr>
        <p:blipFill>
          <a:blip r:embed="rId3"/>
          <a:stretch>
            <a:fillRect/>
          </a:stretch>
        </p:blipFill>
        <p:spPr>
          <a:xfrm>
            <a:off x="3504484" y="4120430"/>
            <a:ext cx="3820058" cy="428685"/>
          </a:xfrm>
          <a:prstGeom prst="rect">
            <a:avLst/>
          </a:prstGeom>
        </p:spPr>
      </p:pic>
    </p:spTree>
    <p:extLst>
      <p:ext uri="{BB962C8B-B14F-4D97-AF65-F5344CB8AC3E}">
        <p14:creationId xmlns:p14="http://schemas.microsoft.com/office/powerpoint/2010/main" val="155096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6. Les boucles -  for … in  </a:t>
            </a:r>
          </a:p>
        </p:txBody>
      </p:sp>
      <p:pic>
        <p:nvPicPr>
          <p:cNvPr id="4" name="Image 3">
            <a:extLst>
              <a:ext uri="{FF2B5EF4-FFF2-40B4-BE49-F238E27FC236}">
                <a16:creationId xmlns:a16="http://schemas.microsoft.com/office/drawing/2014/main" id="{41FA0A45-419C-03D5-67F0-4C7FD49A73D9}"/>
              </a:ext>
            </a:extLst>
          </p:cNvPr>
          <p:cNvPicPr>
            <a:picLocks noChangeAspect="1"/>
          </p:cNvPicPr>
          <p:nvPr/>
        </p:nvPicPr>
        <p:blipFill>
          <a:blip r:embed="rId2"/>
          <a:stretch>
            <a:fillRect/>
          </a:stretch>
        </p:blipFill>
        <p:spPr>
          <a:xfrm>
            <a:off x="2036844" y="2392580"/>
            <a:ext cx="7537266" cy="1450757"/>
          </a:xfrm>
          <a:prstGeom prst="rect">
            <a:avLst/>
          </a:prstGeom>
        </p:spPr>
      </p:pic>
      <p:sp>
        <p:nvSpPr>
          <p:cNvPr id="6" name="ZoneTexte 5">
            <a:extLst>
              <a:ext uri="{FF2B5EF4-FFF2-40B4-BE49-F238E27FC236}">
                <a16:creationId xmlns:a16="http://schemas.microsoft.com/office/drawing/2014/main" id="{37F0EEE3-507D-DAC9-A53D-4B6EE81027A4}"/>
              </a:ext>
            </a:extLst>
          </p:cNvPr>
          <p:cNvSpPr txBox="1"/>
          <p:nvPr/>
        </p:nvSpPr>
        <p:spPr>
          <a:xfrm>
            <a:off x="1551963" y="4797475"/>
            <a:ext cx="8833608" cy="646331"/>
          </a:xfrm>
          <a:prstGeom prst="rect">
            <a:avLst/>
          </a:prstGeom>
          <a:noFill/>
        </p:spPr>
        <p:txBody>
          <a:bodyPr wrap="square" rtlCol="0">
            <a:spAutoFit/>
          </a:bodyPr>
          <a:lstStyle/>
          <a:p>
            <a:r>
              <a:rPr lang="fr-FR" sz="3600" dirty="0"/>
              <a:t>Parcourt un tableau et retourne ses </a:t>
            </a:r>
            <a:r>
              <a:rPr lang="fr-FR" sz="3600" b="1" dirty="0"/>
              <a:t>indices</a:t>
            </a:r>
            <a:r>
              <a:rPr lang="fr-FR" sz="3600" dirty="0"/>
              <a:t> </a:t>
            </a:r>
          </a:p>
        </p:txBody>
      </p:sp>
      <p:pic>
        <p:nvPicPr>
          <p:cNvPr id="2" name="Picture 12" descr="JavaScript Logo et symbole, sens, histoire, PNG, marque">
            <a:extLst>
              <a:ext uri="{FF2B5EF4-FFF2-40B4-BE49-F238E27FC236}">
                <a16:creationId xmlns:a16="http://schemas.microsoft.com/office/drawing/2014/main" id="{08B24F5F-8934-A929-2736-1564C190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2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7. Les boucles -  for … of  </a:t>
            </a:r>
          </a:p>
        </p:txBody>
      </p:sp>
      <p:pic>
        <p:nvPicPr>
          <p:cNvPr id="4" name="Image 3">
            <a:extLst>
              <a:ext uri="{FF2B5EF4-FFF2-40B4-BE49-F238E27FC236}">
                <a16:creationId xmlns:a16="http://schemas.microsoft.com/office/drawing/2014/main" id="{DD196DB5-1DAB-9C6E-BD67-CF21BF66E6B2}"/>
              </a:ext>
            </a:extLst>
          </p:cNvPr>
          <p:cNvPicPr>
            <a:picLocks noChangeAspect="1"/>
          </p:cNvPicPr>
          <p:nvPr/>
        </p:nvPicPr>
        <p:blipFill>
          <a:blip r:embed="rId2"/>
          <a:stretch>
            <a:fillRect/>
          </a:stretch>
        </p:blipFill>
        <p:spPr>
          <a:xfrm>
            <a:off x="1890341" y="2483938"/>
            <a:ext cx="7349434" cy="1450756"/>
          </a:xfrm>
          <a:prstGeom prst="rect">
            <a:avLst/>
          </a:prstGeom>
        </p:spPr>
      </p:pic>
      <p:sp>
        <p:nvSpPr>
          <p:cNvPr id="5" name="ZoneTexte 4">
            <a:extLst>
              <a:ext uri="{FF2B5EF4-FFF2-40B4-BE49-F238E27FC236}">
                <a16:creationId xmlns:a16="http://schemas.microsoft.com/office/drawing/2014/main" id="{1BCD6133-D451-00F5-F316-F1E7E587BBE1}"/>
              </a:ext>
            </a:extLst>
          </p:cNvPr>
          <p:cNvSpPr txBox="1"/>
          <p:nvPr/>
        </p:nvSpPr>
        <p:spPr>
          <a:xfrm>
            <a:off x="1551963" y="4681273"/>
            <a:ext cx="8833608" cy="646331"/>
          </a:xfrm>
          <a:prstGeom prst="rect">
            <a:avLst/>
          </a:prstGeom>
          <a:noFill/>
        </p:spPr>
        <p:txBody>
          <a:bodyPr wrap="square" rtlCol="0">
            <a:spAutoFit/>
          </a:bodyPr>
          <a:lstStyle/>
          <a:p>
            <a:r>
              <a:rPr lang="fr-FR" sz="3600" dirty="0"/>
              <a:t>Parcourt un tableau et retourne ses </a:t>
            </a:r>
            <a:r>
              <a:rPr lang="fr-FR" sz="3600" b="1" dirty="0"/>
              <a:t>valeurs</a:t>
            </a:r>
            <a:r>
              <a:rPr lang="fr-FR" sz="3600" dirty="0"/>
              <a:t> </a:t>
            </a:r>
          </a:p>
        </p:txBody>
      </p:sp>
      <p:pic>
        <p:nvPicPr>
          <p:cNvPr id="2" name="Picture 12" descr="JavaScript Logo et symbole, sens, histoire, PNG, marque">
            <a:extLst>
              <a:ext uri="{FF2B5EF4-FFF2-40B4-BE49-F238E27FC236}">
                <a16:creationId xmlns:a16="http://schemas.microsoft.com/office/drawing/2014/main" id="{58C1BD37-7566-AFB8-42D2-0F27E68C7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49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endParaRPr lang="fr-FR" sz="3600" i="1" dirty="0"/>
          </a:p>
        </p:txBody>
      </p:sp>
      <p:sp>
        <p:nvSpPr>
          <p:cNvPr id="6" name="ZoneTexte 5">
            <a:extLst>
              <a:ext uri="{FF2B5EF4-FFF2-40B4-BE49-F238E27FC236}">
                <a16:creationId xmlns:a16="http://schemas.microsoft.com/office/drawing/2014/main" id="{5882A896-BC37-5CBD-F437-8A3071DC49FE}"/>
              </a:ext>
            </a:extLst>
          </p:cNvPr>
          <p:cNvSpPr txBox="1"/>
          <p:nvPr/>
        </p:nvSpPr>
        <p:spPr>
          <a:xfrm>
            <a:off x="823519" y="5016617"/>
            <a:ext cx="10544962" cy="1200329"/>
          </a:xfrm>
          <a:prstGeom prst="rect">
            <a:avLst/>
          </a:prstGeom>
          <a:noFill/>
        </p:spPr>
        <p:txBody>
          <a:bodyPr wrap="square" rtlCol="0">
            <a:spAutoFit/>
          </a:bodyPr>
          <a:lstStyle/>
          <a:p>
            <a:pPr algn="ctr"/>
            <a:r>
              <a:rPr lang="fr-FR" sz="2400" dirty="0"/>
              <a:t>Les méthodes/fonctions </a:t>
            </a:r>
            <a:r>
              <a:rPr lang="fr-FR" sz="2400" dirty="0" err="1"/>
              <a:t>callBack</a:t>
            </a:r>
            <a:r>
              <a:rPr lang="fr-FR" sz="2400" dirty="0"/>
              <a:t> sont des </a:t>
            </a:r>
            <a:r>
              <a:rPr lang="fr-FR" sz="2400" b="1" dirty="0"/>
              <a:t>fonctions</a:t>
            </a:r>
            <a:r>
              <a:rPr lang="fr-FR" sz="2400" dirty="0"/>
              <a:t> qui vont être </a:t>
            </a:r>
            <a:r>
              <a:rPr lang="fr-FR" sz="2400" b="1" dirty="0"/>
              <a:t>utilisées en argument </a:t>
            </a:r>
            <a:r>
              <a:rPr lang="fr-FR" sz="2400" dirty="0"/>
              <a:t>par d’autres fonctions.</a:t>
            </a:r>
          </a:p>
          <a:p>
            <a:pPr algn="ctr"/>
            <a:r>
              <a:rPr lang="fr-FR" sz="2400" dirty="0"/>
              <a:t>Nous allons voir ensemble certaines fonctions en JS qui utilisent des </a:t>
            </a:r>
            <a:r>
              <a:rPr lang="fr-FR" sz="2400" dirty="0" err="1"/>
              <a:t>callBack</a:t>
            </a:r>
            <a:endParaRPr lang="fr-FR" sz="2400" dirty="0"/>
          </a:p>
        </p:txBody>
      </p:sp>
      <p:pic>
        <p:nvPicPr>
          <p:cNvPr id="8" name="Image 7">
            <a:extLst>
              <a:ext uri="{FF2B5EF4-FFF2-40B4-BE49-F238E27FC236}">
                <a16:creationId xmlns:a16="http://schemas.microsoft.com/office/drawing/2014/main" id="{6D14852E-7452-537E-C8AD-BD44BB3B68D5}"/>
              </a:ext>
            </a:extLst>
          </p:cNvPr>
          <p:cNvPicPr>
            <a:picLocks noChangeAspect="1"/>
          </p:cNvPicPr>
          <p:nvPr/>
        </p:nvPicPr>
        <p:blipFill>
          <a:blip r:embed="rId2"/>
          <a:stretch>
            <a:fillRect/>
          </a:stretch>
        </p:blipFill>
        <p:spPr>
          <a:xfrm>
            <a:off x="2503134" y="2281104"/>
            <a:ext cx="6682392" cy="2295791"/>
          </a:xfrm>
          <a:prstGeom prst="rect">
            <a:avLst/>
          </a:prstGeom>
        </p:spPr>
      </p:pic>
      <p:pic>
        <p:nvPicPr>
          <p:cNvPr id="2" name="Picture 12" descr="JavaScript Logo et symbole, sens, histoire, PNG, marque">
            <a:extLst>
              <a:ext uri="{FF2B5EF4-FFF2-40B4-BE49-F238E27FC236}">
                <a16:creationId xmlns:a16="http://schemas.microsoft.com/office/drawing/2014/main" id="{0F5FE4CC-A520-7046-6F3E-6414B46AF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9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foreach</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336958" y="4909404"/>
            <a:ext cx="11518084" cy="1661993"/>
          </a:xfrm>
          <a:prstGeom prst="rect">
            <a:avLst/>
          </a:prstGeom>
          <a:noFill/>
        </p:spPr>
        <p:txBody>
          <a:bodyPr wrap="square" rtlCol="0">
            <a:spAutoFit/>
          </a:bodyPr>
          <a:lstStyle/>
          <a:p>
            <a:pPr marL="457200" indent="-457200">
              <a:buFont typeface="Wingdings" panose="05000000000000000000" pitchFamily="2" charset="2"/>
              <a:buChar char="Ø"/>
            </a:pPr>
            <a:r>
              <a:rPr lang="fr-FR" sz="2800" dirty="0"/>
              <a:t>Utilisée pour exécuter une fonction sur chaque élément d'un tableau</a:t>
            </a:r>
          </a:p>
          <a:p>
            <a:pPr marL="457200" indent="-457200">
              <a:buFont typeface="Wingdings" panose="05000000000000000000" pitchFamily="2" charset="2"/>
              <a:buChar char="Ø"/>
            </a:pPr>
            <a:r>
              <a:rPr lang="fr-FR" sz="2800" dirty="0"/>
              <a:t>Ne retourne rien</a:t>
            </a:r>
          </a:p>
          <a:p>
            <a:pPr marL="457200" indent="-457200">
              <a:buFont typeface="Wingdings" panose="05000000000000000000" pitchFamily="2" charset="2"/>
              <a:buChar char="Ø"/>
            </a:pPr>
            <a:r>
              <a:rPr lang="fr-FR" sz="2800" dirty="0"/>
              <a:t>Idéale pour afficher les éléments d’un tableau</a:t>
            </a:r>
          </a:p>
          <a:p>
            <a:endParaRPr lang="fr-FR" dirty="0"/>
          </a:p>
        </p:txBody>
      </p:sp>
      <p:pic>
        <p:nvPicPr>
          <p:cNvPr id="16" name="Image 15">
            <a:extLst>
              <a:ext uri="{FF2B5EF4-FFF2-40B4-BE49-F238E27FC236}">
                <a16:creationId xmlns:a16="http://schemas.microsoft.com/office/drawing/2014/main" id="{C22C1D58-1D66-D671-CB1E-61425D437614}"/>
              </a:ext>
            </a:extLst>
          </p:cNvPr>
          <p:cNvPicPr>
            <a:picLocks noChangeAspect="1"/>
          </p:cNvPicPr>
          <p:nvPr/>
        </p:nvPicPr>
        <p:blipFill>
          <a:blip r:embed="rId2"/>
          <a:stretch>
            <a:fillRect/>
          </a:stretch>
        </p:blipFill>
        <p:spPr>
          <a:xfrm>
            <a:off x="2725548" y="2264446"/>
            <a:ext cx="6379499" cy="1067075"/>
          </a:xfrm>
          <a:prstGeom prst="rect">
            <a:avLst/>
          </a:prstGeom>
        </p:spPr>
      </p:pic>
      <p:sp>
        <p:nvSpPr>
          <p:cNvPr id="17" name="ZoneTexte 16">
            <a:extLst>
              <a:ext uri="{FF2B5EF4-FFF2-40B4-BE49-F238E27FC236}">
                <a16:creationId xmlns:a16="http://schemas.microsoft.com/office/drawing/2014/main" id="{0199B6DF-1C44-81A6-01BA-4FFE877E7143}"/>
              </a:ext>
            </a:extLst>
          </p:cNvPr>
          <p:cNvSpPr txBox="1"/>
          <p:nvPr/>
        </p:nvSpPr>
        <p:spPr>
          <a:xfrm>
            <a:off x="2843468" y="3429000"/>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95E3D958-24D5-D70C-6E79-CFA399FF5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2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map</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294736" y="5022040"/>
            <a:ext cx="11602528" cy="892552"/>
          </a:xfrm>
          <a:prstGeom prst="rect">
            <a:avLst/>
          </a:prstGeom>
          <a:noFill/>
        </p:spPr>
        <p:txBody>
          <a:bodyPr wrap="square" rtlCol="0">
            <a:spAutoFit/>
          </a:bodyPr>
          <a:lstStyle/>
          <a:p>
            <a:pPr marL="457200" indent="-457200" algn="ctr">
              <a:buFont typeface="Wingdings" panose="05000000000000000000" pitchFamily="2" charset="2"/>
              <a:buChar char="Ø"/>
            </a:pPr>
            <a:r>
              <a:rPr lang="fr-FR" sz="2600" dirty="0"/>
              <a:t>Crée un nouveau tableau en transformant chaque élément du tableau original. </a:t>
            </a:r>
          </a:p>
          <a:p>
            <a:pPr marL="457200" indent="-457200" algn="ctr">
              <a:buFont typeface="Wingdings" panose="05000000000000000000" pitchFamily="2" charset="2"/>
              <a:buChar char="Ø"/>
            </a:pPr>
            <a:r>
              <a:rPr lang="fr-FR" sz="2600" dirty="0"/>
              <a:t>Idéale pour convertir ou effectuer une opération sur les données d'un tableau</a:t>
            </a:r>
          </a:p>
        </p:txBody>
      </p:sp>
      <p:pic>
        <p:nvPicPr>
          <p:cNvPr id="8" name="Image 7">
            <a:extLst>
              <a:ext uri="{FF2B5EF4-FFF2-40B4-BE49-F238E27FC236}">
                <a16:creationId xmlns:a16="http://schemas.microsoft.com/office/drawing/2014/main" id="{CF778B3A-446B-93A1-1881-22689BCB4CE8}"/>
              </a:ext>
            </a:extLst>
          </p:cNvPr>
          <p:cNvPicPr>
            <a:picLocks noChangeAspect="1"/>
          </p:cNvPicPr>
          <p:nvPr/>
        </p:nvPicPr>
        <p:blipFill>
          <a:blip r:embed="rId2"/>
          <a:stretch>
            <a:fillRect/>
          </a:stretch>
        </p:blipFill>
        <p:spPr>
          <a:xfrm>
            <a:off x="1792000" y="2014895"/>
            <a:ext cx="8668960" cy="1133633"/>
          </a:xfrm>
          <a:prstGeom prst="rect">
            <a:avLst/>
          </a:prstGeom>
        </p:spPr>
      </p:pic>
      <p:sp>
        <p:nvSpPr>
          <p:cNvPr id="9" name="ZoneTexte 8">
            <a:extLst>
              <a:ext uri="{FF2B5EF4-FFF2-40B4-BE49-F238E27FC236}">
                <a16:creationId xmlns:a16="http://schemas.microsoft.com/office/drawing/2014/main" id="{A84FDAE9-0EED-D70A-33FB-5431F1985018}"/>
              </a:ext>
            </a:extLst>
          </p:cNvPr>
          <p:cNvSpPr txBox="1"/>
          <p:nvPr/>
        </p:nvSpPr>
        <p:spPr>
          <a:xfrm>
            <a:off x="2231472" y="3363985"/>
            <a:ext cx="8212822"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p:txBody>
      </p:sp>
      <p:pic>
        <p:nvPicPr>
          <p:cNvPr id="4" name="Picture 12" descr="JavaScript Logo et symbole, sens, histoire, PNG, marque">
            <a:extLst>
              <a:ext uri="{FF2B5EF4-FFF2-40B4-BE49-F238E27FC236}">
                <a16:creationId xmlns:a16="http://schemas.microsoft.com/office/drawing/2014/main" id="{65AB72CE-E3CF-01E2-6583-C9EB1424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4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filter</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183078" y="5001737"/>
            <a:ext cx="12008922" cy="1569660"/>
          </a:xfrm>
          <a:prstGeom prst="rect">
            <a:avLst/>
          </a:prstGeom>
          <a:noFill/>
        </p:spPr>
        <p:txBody>
          <a:bodyPr wrap="square" rtlCol="0">
            <a:spAutoFit/>
          </a:bodyPr>
          <a:lstStyle/>
          <a:p>
            <a:pPr marL="457200" indent="-457200">
              <a:buFont typeface="Wingdings" panose="05000000000000000000" pitchFamily="2" charset="2"/>
              <a:buChar char="Ø"/>
            </a:pPr>
            <a:r>
              <a:rPr lang="fr-FR" sz="2600" dirty="0"/>
              <a:t>Crée un nouveau tableau contenant les éléments du tableau original qui satisfont une condition spécifiée</a:t>
            </a:r>
          </a:p>
          <a:p>
            <a:pPr marL="457200" indent="-457200">
              <a:buFont typeface="Wingdings" panose="05000000000000000000" pitchFamily="2" charset="2"/>
              <a:buChar char="Ø"/>
            </a:pPr>
            <a:r>
              <a:rPr lang="fr-FR" sz="2600" dirty="0"/>
              <a:t>Utilisée pour filtrer un ensemble de données selon des critères définis</a:t>
            </a:r>
            <a:endParaRPr lang="fr-FR" sz="2600" b="1" dirty="0"/>
          </a:p>
          <a:p>
            <a:pPr algn="ctr"/>
            <a:endParaRPr lang="fr-FR" dirty="0"/>
          </a:p>
        </p:txBody>
      </p:sp>
      <p:sp>
        <p:nvSpPr>
          <p:cNvPr id="7" name="ZoneTexte 6">
            <a:extLst>
              <a:ext uri="{FF2B5EF4-FFF2-40B4-BE49-F238E27FC236}">
                <a16:creationId xmlns:a16="http://schemas.microsoft.com/office/drawing/2014/main" id="{E3C294A3-A938-2914-014D-FC95C503D341}"/>
              </a:ext>
            </a:extLst>
          </p:cNvPr>
          <p:cNvSpPr txBox="1"/>
          <p:nvPr/>
        </p:nvSpPr>
        <p:spPr>
          <a:xfrm>
            <a:off x="2306973" y="3353499"/>
            <a:ext cx="8087854" cy="120032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FF0000"/>
                </a:solidFill>
              </a:rPr>
              <a:t>Elément : valeur de l’élément en cours de traitement </a:t>
            </a:r>
          </a:p>
          <a:p>
            <a:pPr marL="285750" indent="-285750">
              <a:buFont typeface="Arial" panose="020B0604020202020204" pitchFamily="34" charset="0"/>
              <a:buChar char="•"/>
            </a:pPr>
            <a:r>
              <a:rPr lang="fr-FR" dirty="0"/>
              <a:t>Index: indice en cours de traitement </a:t>
            </a:r>
          </a:p>
          <a:p>
            <a:pPr marL="285750" indent="-285750">
              <a:buFont typeface="Arial" panose="020B0604020202020204" pitchFamily="34" charset="0"/>
              <a:buChar char="•"/>
            </a:pPr>
            <a:r>
              <a:rPr lang="fr-FR" dirty="0"/>
              <a:t>Tableau: le tableau d’origine </a:t>
            </a:r>
          </a:p>
          <a:p>
            <a:endParaRPr lang="fr-FR" dirty="0"/>
          </a:p>
        </p:txBody>
      </p:sp>
      <p:pic>
        <p:nvPicPr>
          <p:cNvPr id="9" name="Image 8">
            <a:extLst>
              <a:ext uri="{FF2B5EF4-FFF2-40B4-BE49-F238E27FC236}">
                <a16:creationId xmlns:a16="http://schemas.microsoft.com/office/drawing/2014/main" id="{3EC2243B-8944-E5AD-A941-5ECA282A6936}"/>
              </a:ext>
            </a:extLst>
          </p:cNvPr>
          <p:cNvPicPr>
            <a:picLocks noChangeAspect="1"/>
          </p:cNvPicPr>
          <p:nvPr/>
        </p:nvPicPr>
        <p:blipFill>
          <a:blip r:embed="rId2"/>
          <a:stretch>
            <a:fillRect/>
          </a:stretch>
        </p:blipFill>
        <p:spPr>
          <a:xfrm>
            <a:off x="1485490" y="2012024"/>
            <a:ext cx="8983329" cy="1171739"/>
          </a:xfrm>
          <a:prstGeom prst="rect">
            <a:avLst/>
          </a:prstGeom>
        </p:spPr>
      </p:pic>
      <p:pic>
        <p:nvPicPr>
          <p:cNvPr id="4" name="Picture 12" descr="JavaScript Logo et symbole, sens, histoire, PNG, marque">
            <a:extLst>
              <a:ext uri="{FF2B5EF4-FFF2-40B4-BE49-F238E27FC236}">
                <a16:creationId xmlns:a16="http://schemas.microsoft.com/office/drawing/2014/main" id="{CC189E28-37DE-FB73-E94F-DB9C0A8A1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93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IV- Les tableaux</a:t>
            </a:r>
            <a:br>
              <a:rPr lang="fr-FR" dirty="0"/>
            </a:br>
            <a:r>
              <a:rPr lang="fr-FR" dirty="0"/>
              <a:t>	</a:t>
            </a:r>
            <a:r>
              <a:rPr lang="fr-FR" sz="3600" i="1" dirty="0"/>
              <a:t>  8. Les </a:t>
            </a:r>
            <a:r>
              <a:rPr lang="fr-FR" sz="3600" i="1" dirty="0" err="1"/>
              <a:t>callBack</a:t>
            </a:r>
            <a:r>
              <a:rPr lang="fr-FR" sz="3600" i="1" dirty="0"/>
              <a:t> -  </a:t>
            </a:r>
            <a:r>
              <a:rPr lang="fr-FR" sz="3600" i="1" dirty="0" err="1"/>
              <a:t>reduce</a:t>
            </a:r>
            <a:endParaRPr lang="fr-FR" sz="3600" i="1" dirty="0"/>
          </a:p>
        </p:txBody>
      </p:sp>
      <p:sp>
        <p:nvSpPr>
          <p:cNvPr id="2" name="ZoneTexte 1">
            <a:extLst>
              <a:ext uri="{FF2B5EF4-FFF2-40B4-BE49-F238E27FC236}">
                <a16:creationId xmlns:a16="http://schemas.microsoft.com/office/drawing/2014/main" id="{E90EF7FC-625C-9F63-ACFD-1D74DDFA94CB}"/>
              </a:ext>
            </a:extLst>
          </p:cNvPr>
          <p:cNvSpPr txBox="1"/>
          <p:nvPr/>
        </p:nvSpPr>
        <p:spPr>
          <a:xfrm>
            <a:off x="858194" y="5363593"/>
            <a:ext cx="10536572" cy="1138773"/>
          </a:xfrm>
          <a:prstGeom prst="rect">
            <a:avLst/>
          </a:prstGeom>
          <a:noFill/>
        </p:spPr>
        <p:txBody>
          <a:bodyPr wrap="square" rtlCol="0">
            <a:spAutoFit/>
          </a:bodyPr>
          <a:lstStyle/>
          <a:p>
            <a:pPr marL="342900" indent="-342900">
              <a:buFont typeface="Wingdings" panose="05000000000000000000" pitchFamily="2" charset="2"/>
              <a:buChar char="Ø"/>
            </a:pPr>
            <a:r>
              <a:rPr lang="fr-FR" sz="2600" dirty="0"/>
              <a:t>Accumule les valeurs d'un tableau pour produire une seule valeur, par exemple, une somme, une moyenne…</a:t>
            </a:r>
          </a:p>
          <a:p>
            <a:endParaRPr lang="fr-FR" sz="1600" dirty="0"/>
          </a:p>
        </p:txBody>
      </p:sp>
      <p:sp>
        <p:nvSpPr>
          <p:cNvPr id="6" name="ZoneTexte 5">
            <a:extLst>
              <a:ext uri="{FF2B5EF4-FFF2-40B4-BE49-F238E27FC236}">
                <a16:creationId xmlns:a16="http://schemas.microsoft.com/office/drawing/2014/main" id="{FC488F07-7494-2E05-1D99-75A964B2195D}"/>
              </a:ext>
            </a:extLst>
          </p:cNvPr>
          <p:cNvSpPr txBox="1"/>
          <p:nvPr/>
        </p:nvSpPr>
        <p:spPr>
          <a:xfrm>
            <a:off x="70077" y="6488668"/>
            <a:ext cx="2768367" cy="369332"/>
          </a:xfrm>
          <a:prstGeom prst="rect">
            <a:avLst/>
          </a:prstGeom>
          <a:noFill/>
        </p:spPr>
        <p:txBody>
          <a:bodyPr wrap="square" rtlCol="0">
            <a:spAutoFit/>
          </a:bodyPr>
          <a:lstStyle/>
          <a:p>
            <a:r>
              <a:rPr lang="fr-FR" dirty="0"/>
              <a:t>Exos- 3</a:t>
            </a:r>
          </a:p>
        </p:txBody>
      </p:sp>
      <p:pic>
        <p:nvPicPr>
          <p:cNvPr id="7" name="Image 6">
            <a:extLst>
              <a:ext uri="{FF2B5EF4-FFF2-40B4-BE49-F238E27FC236}">
                <a16:creationId xmlns:a16="http://schemas.microsoft.com/office/drawing/2014/main" id="{AF93C34A-7E23-2637-5258-0170B56ABDBB}"/>
              </a:ext>
            </a:extLst>
          </p:cNvPr>
          <p:cNvPicPr>
            <a:picLocks noChangeAspect="1"/>
          </p:cNvPicPr>
          <p:nvPr/>
        </p:nvPicPr>
        <p:blipFill>
          <a:blip r:embed="rId2"/>
          <a:stretch>
            <a:fillRect/>
          </a:stretch>
        </p:blipFill>
        <p:spPr>
          <a:xfrm>
            <a:off x="1628648" y="2059115"/>
            <a:ext cx="8716591" cy="1095528"/>
          </a:xfrm>
          <a:prstGeom prst="rect">
            <a:avLst/>
          </a:prstGeom>
        </p:spPr>
      </p:pic>
      <p:sp>
        <p:nvSpPr>
          <p:cNvPr id="8" name="ZoneTexte 7">
            <a:extLst>
              <a:ext uri="{FF2B5EF4-FFF2-40B4-BE49-F238E27FC236}">
                <a16:creationId xmlns:a16="http://schemas.microsoft.com/office/drawing/2014/main" id="{910265DF-583B-5368-6F50-83FF97D465EA}"/>
              </a:ext>
            </a:extLst>
          </p:cNvPr>
          <p:cNvSpPr txBox="1"/>
          <p:nvPr/>
        </p:nvSpPr>
        <p:spPr>
          <a:xfrm>
            <a:off x="578840" y="3288775"/>
            <a:ext cx="11258026" cy="1846659"/>
          </a:xfrm>
          <a:prstGeom prst="rect">
            <a:avLst/>
          </a:prstGeom>
          <a:noFill/>
        </p:spPr>
        <p:txBody>
          <a:bodyPr wrap="square" rtlCol="0">
            <a:spAutoFit/>
          </a:bodyPr>
          <a:lstStyle/>
          <a:p>
            <a:pPr marL="285750" indent="-285750">
              <a:buFont typeface="Arial" panose="020B0604020202020204" pitchFamily="34" charset="0"/>
              <a:buChar char="•"/>
            </a:pPr>
            <a:r>
              <a:rPr lang="fr-FR" dirty="0" err="1">
                <a:solidFill>
                  <a:srgbClr val="FF0000"/>
                </a:solidFill>
              </a:rPr>
              <a:t>A</a:t>
            </a:r>
            <a:r>
              <a:rPr lang="fr-FR" sz="1600" dirty="0" err="1">
                <a:solidFill>
                  <a:srgbClr val="FF0000"/>
                </a:solidFill>
              </a:rPr>
              <a:t>ccumulator</a:t>
            </a:r>
            <a:r>
              <a:rPr lang="fr-FR" sz="1600" dirty="0">
                <a:solidFill>
                  <a:srgbClr val="FF0000"/>
                </a:solidFill>
              </a:rPr>
              <a:t>: La valeur qui résulte de la précédente itération de la fonction callback, ou de la valeur initiale si elle est fournie</a:t>
            </a:r>
          </a:p>
          <a:p>
            <a:pPr marL="285750" indent="-285750">
              <a:buFont typeface="Arial" panose="020B0604020202020204" pitchFamily="34" charset="0"/>
              <a:buChar char="•"/>
            </a:pPr>
            <a:r>
              <a:rPr lang="fr-FR" sz="1600" dirty="0" err="1">
                <a:solidFill>
                  <a:srgbClr val="FF0000"/>
                </a:solidFill>
              </a:rPr>
              <a:t>currentValue</a:t>
            </a:r>
            <a:r>
              <a:rPr lang="fr-FR" sz="1600" dirty="0">
                <a:solidFill>
                  <a:srgbClr val="FF0000"/>
                </a:solidFill>
              </a:rPr>
              <a:t>: La valeur de l'élément actuel </a:t>
            </a:r>
          </a:p>
          <a:p>
            <a:pPr marL="285750" indent="-285750">
              <a:buFont typeface="Arial" panose="020B0604020202020204" pitchFamily="34" charset="0"/>
              <a:buChar char="•"/>
            </a:pPr>
            <a:r>
              <a:rPr lang="fr-FR" sz="1600" dirty="0" err="1">
                <a:solidFill>
                  <a:srgbClr val="FF0000"/>
                </a:solidFill>
              </a:rPr>
              <a:t>InitialValue</a:t>
            </a:r>
            <a:r>
              <a:rPr lang="fr-FR" sz="1600" dirty="0">
                <a:solidFill>
                  <a:srgbClr val="FF0000"/>
                </a:solidFill>
              </a:rPr>
              <a:t> : La valeur initiale de l'accumulateur</a:t>
            </a:r>
          </a:p>
          <a:p>
            <a:pPr marL="285750" indent="-285750">
              <a:buFont typeface="Arial" panose="020B0604020202020204" pitchFamily="34" charset="0"/>
              <a:buChar char="•"/>
            </a:pPr>
            <a:endParaRPr lang="fr-FR" sz="1600" dirty="0"/>
          </a:p>
          <a:p>
            <a:r>
              <a:rPr lang="fr-FR" sz="1600" dirty="0"/>
              <a:t>La fonction callback peut également prendre deux arguments optionnels : </a:t>
            </a:r>
          </a:p>
          <a:p>
            <a:pPr marL="285750" indent="-285750">
              <a:buFont typeface="Arial" panose="020B0604020202020204" pitchFamily="34" charset="0"/>
              <a:buChar char="•"/>
            </a:pPr>
            <a:r>
              <a:rPr lang="fr-FR" sz="1600" dirty="0"/>
              <a:t>Index: L'index de l'élément actuel du tableau</a:t>
            </a:r>
          </a:p>
          <a:p>
            <a:pPr marL="285750" indent="-285750">
              <a:buFont typeface="Arial" panose="020B0604020202020204" pitchFamily="34" charset="0"/>
              <a:buChar char="•"/>
            </a:pPr>
            <a:r>
              <a:rPr lang="fr-FR" sz="1600" dirty="0" err="1"/>
              <a:t>Array</a:t>
            </a:r>
            <a:r>
              <a:rPr lang="fr-FR" sz="1600" dirty="0"/>
              <a:t> : Le tableau sur lequel la méthode a été appelée </a:t>
            </a:r>
          </a:p>
        </p:txBody>
      </p:sp>
      <p:pic>
        <p:nvPicPr>
          <p:cNvPr id="4" name="Picture 12" descr="JavaScript Logo et symbole, sens, histoire, PNG, marque">
            <a:extLst>
              <a:ext uri="{FF2B5EF4-FFF2-40B4-BE49-F238E27FC236}">
                <a16:creationId xmlns:a16="http://schemas.microsoft.com/office/drawing/2014/main" id="{4372045E-3E02-DD41-9B0C-04472870D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3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1331053" y="2818701"/>
            <a:ext cx="9529894" cy="2585323"/>
          </a:xfrm>
          <a:prstGeom prst="rect">
            <a:avLst/>
          </a:prstGeom>
          <a:noFill/>
        </p:spPr>
        <p:txBody>
          <a:bodyPr wrap="square" rtlCol="0">
            <a:spAutoFit/>
          </a:bodyPr>
          <a:lstStyle/>
          <a:p>
            <a:r>
              <a:rPr lang="fr-FR" sz="2400" dirty="0"/>
              <a:t>Les méthodes pour les chaînes de caractères ressemble beaucoup aux méthodes pour les tableaux et ceci pour deux raisons :</a:t>
            </a:r>
          </a:p>
          <a:p>
            <a:endParaRPr lang="fr-FR" sz="2400" dirty="0"/>
          </a:p>
          <a:p>
            <a:pPr marL="285750" indent="-285750">
              <a:buFont typeface="Arial" panose="020B0604020202020204" pitchFamily="34" charset="0"/>
              <a:buChar char="•"/>
            </a:pPr>
            <a:r>
              <a:rPr lang="fr-FR" sz="2400" dirty="0"/>
              <a:t>Les chaînes de caractères sont des tableaux d'éléments. </a:t>
            </a:r>
          </a:p>
          <a:p>
            <a:endParaRPr lang="fr-FR" sz="2400" dirty="0"/>
          </a:p>
          <a:p>
            <a:pPr marL="285750" indent="-285750">
              <a:buFont typeface="Arial" panose="020B0604020202020204" pitchFamily="34" charset="0"/>
              <a:buChar char="•"/>
            </a:pPr>
            <a:r>
              <a:rPr lang="fr-FR" sz="2400" dirty="0"/>
              <a:t>Les chaines de caractères et les tableaux sont itérables.</a:t>
            </a:r>
          </a:p>
          <a:p>
            <a:endParaRPr lang="fr-FR" dirty="0"/>
          </a:p>
        </p:txBody>
      </p:sp>
      <p:pic>
        <p:nvPicPr>
          <p:cNvPr id="4" name="Picture 12" descr="JavaScript Logo et symbole, sens, histoire, PNG, marque">
            <a:extLst>
              <a:ext uri="{FF2B5EF4-FFF2-40B4-BE49-F238E27FC236}">
                <a16:creationId xmlns:a16="http://schemas.microsoft.com/office/drawing/2014/main" id="{977778CE-1DCB-4FDF-25BA-17A0CD2A3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1. Les variables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628702" y="2401443"/>
            <a:ext cx="9526978" cy="3477875"/>
          </a:xfrm>
          <a:prstGeom prst="rect">
            <a:avLst/>
          </a:prstGeom>
          <a:noFill/>
        </p:spPr>
        <p:txBody>
          <a:bodyPr wrap="square" rtlCol="0">
            <a:spAutoFit/>
          </a:bodyPr>
          <a:lstStyle/>
          <a:p>
            <a:r>
              <a:rPr lang="fr-FR" sz="4400" dirty="0"/>
              <a:t>Var </a:t>
            </a:r>
            <a:r>
              <a:rPr lang="fr-FR" sz="4400" dirty="0">
                <a:sym typeface="Wingdings" panose="05000000000000000000" pitchFamily="2" charset="2"/>
              </a:rPr>
              <a:t> </a:t>
            </a:r>
            <a:r>
              <a:rPr lang="fr-FR" sz="4400" dirty="0" err="1">
                <a:sym typeface="Wingdings" panose="05000000000000000000" pitchFamily="2" charset="2"/>
              </a:rPr>
              <a:t>function</a:t>
            </a:r>
            <a:r>
              <a:rPr lang="fr-FR" sz="4400" dirty="0">
                <a:sym typeface="Wingdings" panose="05000000000000000000" pitchFamily="2" charset="2"/>
              </a:rPr>
              <a:t>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a:sym typeface="Wingdings" panose="05000000000000000000" pitchFamily="2" charset="2"/>
              </a:rPr>
              <a:t>Let  block </a:t>
            </a:r>
            <a:r>
              <a:rPr lang="fr-FR" sz="4400" dirty="0" err="1">
                <a:sym typeface="Wingdings" panose="05000000000000000000" pitchFamily="2" charset="2"/>
              </a:rPr>
              <a:t>scoped</a:t>
            </a:r>
            <a:endParaRPr lang="fr-FR" sz="4400" dirty="0">
              <a:sym typeface="Wingdings" panose="05000000000000000000" pitchFamily="2" charset="2"/>
            </a:endParaRPr>
          </a:p>
          <a:p>
            <a:endParaRPr lang="fr-FR" sz="4400" dirty="0">
              <a:sym typeface="Wingdings" panose="05000000000000000000" pitchFamily="2" charset="2"/>
            </a:endParaRPr>
          </a:p>
          <a:p>
            <a:r>
              <a:rPr lang="fr-FR" sz="4400" dirty="0" err="1">
                <a:sym typeface="Wingdings" panose="05000000000000000000" pitchFamily="2" charset="2"/>
              </a:rPr>
              <a:t>Const</a:t>
            </a:r>
            <a:r>
              <a:rPr lang="fr-FR" sz="4400" dirty="0">
                <a:sym typeface="Wingdings" panose="05000000000000000000" pitchFamily="2" charset="2"/>
              </a:rPr>
              <a:t>  valeur fixe (lecture seule)</a:t>
            </a:r>
            <a:endParaRPr lang="fr-FR" sz="4400" dirty="0"/>
          </a:p>
        </p:txBody>
      </p:sp>
      <p:pic>
        <p:nvPicPr>
          <p:cNvPr id="2" name="Picture 12" descr="JavaScript Logo et symbole, sens, histoire, PNG, marque">
            <a:extLst>
              <a:ext uri="{FF2B5EF4-FFF2-40B4-BE49-F238E27FC236}">
                <a16:creationId xmlns:a16="http://schemas.microsoft.com/office/drawing/2014/main" id="{0E07820C-DE00-D478-BCE5-A61194510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64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1. Les méthodes</a:t>
            </a:r>
            <a:endParaRPr lang="fr-FR" sz="3600" i="1" dirty="0">
              <a:solidFill>
                <a:srgbClr val="FF0000"/>
              </a:solidFill>
            </a:endParaRPr>
          </a:p>
        </p:txBody>
      </p:sp>
      <p:sp>
        <p:nvSpPr>
          <p:cNvPr id="2" name="ZoneTexte 1">
            <a:extLst>
              <a:ext uri="{FF2B5EF4-FFF2-40B4-BE49-F238E27FC236}">
                <a16:creationId xmlns:a16="http://schemas.microsoft.com/office/drawing/2014/main" id="{DE23EA51-0F50-6923-9A32-BDF28BDCF763}"/>
              </a:ext>
            </a:extLst>
          </p:cNvPr>
          <p:cNvSpPr txBox="1"/>
          <p:nvPr/>
        </p:nvSpPr>
        <p:spPr>
          <a:xfrm>
            <a:off x="2894202" y="1946246"/>
            <a:ext cx="9529894" cy="4770537"/>
          </a:xfrm>
          <a:prstGeom prst="rect">
            <a:avLst/>
          </a:prstGeom>
          <a:noFill/>
        </p:spPr>
        <p:txBody>
          <a:bodyPr wrap="square" rtlCol="0">
            <a:spAutoFit/>
          </a:bodyPr>
          <a:lstStyle/>
          <a:p>
            <a:r>
              <a:rPr lang="fr-FR" sz="2000" b="1" dirty="0" err="1"/>
              <a:t>charCodeAt</a:t>
            </a:r>
            <a:r>
              <a:rPr lang="fr-FR" sz="2000" b="1" dirty="0"/>
              <a:t>() </a:t>
            </a:r>
            <a:r>
              <a:rPr lang="fr-FR" dirty="0"/>
              <a:t>: Renvoi </a:t>
            </a:r>
            <a:r>
              <a:rPr lang="fr-FR" dirty="0" err="1"/>
              <a:t>l’unicode</a:t>
            </a:r>
            <a:r>
              <a:rPr lang="fr-FR" dirty="0"/>
              <a:t> du caractère</a:t>
            </a:r>
          </a:p>
          <a:p>
            <a:r>
              <a:rPr lang="fr-FR" dirty="0"/>
              <a:t> </a:t>
            </a:r>
          </a:p>
          <a:p>
            <a:r>
              <a:rPr lang="fr-FR" sz="2000" b="1" dirty="0" err="1"/>
              <a:t>Includes</a:t>
            </a:r>
            <a:r>
              <a:rPr lang="fr-FR" sz="2000" b="1" dirty="0"/>
              <a:t>() </a:t>
            </a:r>
            <a:r>
              <a:rPr lang="fr-FR" dirty="0"/>
              <a:t>: Renvoi un booléen, vérifie la présence d’un caractère</a:t>
            </a:r>
          </a:p>
          <a:p>
            <a:r>
              <a:rPr lang="fr-FR" dirty="0"/>
              <a:t> </a:t>
            </a:r>
          </a:p>
          <a:p>
            <a:r>
              <a:rPr lang="fr-FR" sz="2000" b="1" dirty="0" err="1"/>
              <a:t>indexOf</a:t>
            </a:r>
            <a:r>
              <a:rPr lang="fr-FR" sz="2000" b="1" dirty="0"/>
              <a:t>() : </a:t>
            </a:r>
            <a:r>
              <a:rPr lang="fr-FR" dirty="0"/>
              <a:t>Renvoi l’index d’un caractère</a:t>
            </a:r>
          </a:p>
          <a:p>
            <a:r>
              <a:rPr lang="fr-FR" dirty="0"/>
              <a:t> </a:t>
            </a:r>
          </a:p>
          <a:p>
            <a:r>
              <a:rPr lang="fr-FR" sz="2000" b="1" dirty="0" err="1"/>
              <a:t>Length</a:t>
            </a:r>
            <a:r>
              <a:rPr lang="fr-FR" sz="2000" b="1" dirty="0"/>
              <a:t> </a:t>
            </a:r>
            <a:r>
              <a:rPr lang="fr-FR" dirty="0"/>
              <a:t>: renvoi la longueur de la chaîne </a:t>
            </a:r>
          </a:p>
          <a:p>
            <a:endParaRPr lang="fr-FR" dirty="0"/>
          </a:p>
          <a:p>
            <a:pPr marL="0" algn="l" rtl="0" eaLnBrk="1" latinLnBrk="0" hangingPunct="1">
              <a:spcBef>
                <a:spcPts val="0"/>
              </a:spcBef>
              <a:spcAft>
                <a:spcPts val="0"/>
              </a:spcAft>
            </a:pPr>
            <a:r>
              <a:rPr lang="fr-FR" sz="2000" b="1" dirty="0"/>
              <a:t>Replace() </a:t>
            </a:r>
            <a:r>
              <a:rPr lang="fr-FR" sz="1800" kern="1200" dirty="0">
                <a:solidFill>
                  <a:srgbClr val="000000"/>
                </a:solidFill>
                <a:effectLst/>
                <a:latin typeface="Franklin Gothic Book" panose="020B0503020102020204" pitchFamily="34" charset="0"/>
                <a:ea typeface="+mn-ea"/>
                <a:cs typeface="+mn-cs"/>
              </a:rPr>
              <a:t>: remplace un caractère par un autre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Slice() </a:t>
            </a:r>
            <a:r>
              <a:rPr lang="fr-FR" sz="1800" kern="1200" dirty="0">
                <a:solidFill>
                  <a:srgbClr val="000000"/>
                </a:solidFill>
                <a:effectLst/>
                <a:latin typeface="Franklin Gothic Book" panose="020B0503020102020204" pitchFamily="34" charset="0"/>
                <a:ea typeface="+mn-ea"/>
                <a:cs typeface="+mn-cs"/>
              </a:rPr>
              <a:t>:Renvoi une partie de la chaîne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a:t>Split() </a:t>
            </a:r>
            <a:r>
              <a:rPr lang="fr-FR" sz="1800" kern="1200" dirty="0">
                <a:solidFill>
                  <a:srgbClr val="000000"/>
                </a:solidFill>
                <a:effectLst/>
                <a:latin typeface="Franklin Gothic Book" panose="020B0503020102020204" pitchFamily="34" charset="0"/>
                <a:ea typeface="+mn-ea"/>
                <a:cs typeface="+mn-cs"/>
              </a:rPr>
              <a:t>: Transforme une chaîne en tableau </a:t>
            </a:r>
          </a:p>
          <a:p>
            <a:pPr marL="0" algn="l" rtl="0" eaLnBrk="1" latinLnBrk="0" hangingPunct="1">
              <a:spcBef>
                <a:spcPts val="0"/>
              </a:spcBef>
              <a:spcAft>
                <a:spcPts val="0"/>
              </a:spcAft>
            </a:pPr>
            <a:endParaRPr lang="fr-FR" dirty="0">
              <a:effectLst/>
            </a:endParaRPr>
          </a:p>
          <a:p>
            <a:pPr marL="0" algn="l" rtl="0" eaLnBrk="1" latinLnBrk="0" hangingPunct="1">
              <a:spcBef>
                <a:spcPts val="0"/>
              </a:spcBef>
              <a:spcAft>
                <a:spcPts val="0"/>
              </a:spcAft>
            </a:pPr>
            <a:r>
              <a:rPr lang="fr-FR" sz="2000" b="1" dirty="0" err="1"/>
              <a:t>Concat</a:t>
            </a:r>
            <a:r>
              <a:rPr lang="fr-FR" sz="2000" b="1" dirty="0"/>
              <a:t>() </a:t>
            </a:r>
            <a:r>
              <a:rPr lang="fr-FR" sz="1800" kern="1200" dirty="0">
                <a:solidFill>
                  <a:srgbClr val="000000"/>
                </a:solidFill>
                <a:effectLst/>
                <a:latin typeface="Franklin Gothic Book" panose="020B0503020102020204" pitchFamily="34" charset="0"/>
                <a:ea typeface="+mn-ea"/>
                <a:cs typeface="+mn-cs"/>
              </a:rPr>
              <a:t>: concatène deux chaînes de caractères.</a:t>
            </a:r>
            <a:endParaRPr lang="fr-FR" dirty="0">
              <a:effectLst/>
            </a:endParaRPr>
          </a:p>
          <a:p>
            <a:endParaRPr lang="fr-FR" dirty="0"/>
          </a:p>
        </p:txBody>
      </p:sp>
      <p:pic>
        <p:nvPicPr>
          <p:cNvPr id="4" name="Picture 12" descr="JavaScript Logo et symbole, sens, histoire, PNG, marque">
            <a:extLst>
              <a:ext uri="{FF2B5EF4-FFF2-40B4-BE49-F238E27FC236}">
                <a16:creationId xmlns:a16="http://schemas.microsoft.com/office/drawing/2014/main" id="{1E430D01-3CC2-CC23-45EB-A198AC305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12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2. Les REGEX (expression rationnelle)</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2297" y="2164360"/>
            <a:ext cx="9051721" cy="369332"/>
          </a:xfrm>
          <a:prstGeom prst="rect">
            <a:avLst/>
          </a:prstGeom>
          <a:noFill/>
        </p:spPr>
        <p:txBody>
          <a:bodyPr wrap="square" rtlCol="0">
            <a:spAutoFit/>
          </a:bodyPr>
          <a:lstStyle/>
          <a:p>
            <a:r>
              <a:rPr lang="fr-FR" dirty="0"/>
              <a:t>Les REGEX permettent de faire des vérifications sur des chaînes de caractère</a:t>
            </a:r>
          </a:p>
        </p:txBody>
      </p:sp>
      <p:pic>
        <p:nvPicPr>
          <p:cNvPr id="5" name="Image 4">
            <a:extLst>
              <a:ext uri="{FF2B5EF4-FFF2-40B4-BE49-F238E27FC236}">
                <a16:creationId xmlns:a16="http://schemas.microsoft.com/office/drawing/2014/main" id="{502ADD3C-CFB7-9749-C413-547348131F35}"/>
              </a:ext>
            </a:extLst>
          </p:cNvPr>
          <p:cNvPicPr>
            <a:picLocks noChangeAspect="1"/>
          </p:cNvPicPr>
          <p:nvPr/>
        </p:nvPicPr>
        <p:blipFill>
          <a:blip r:embed="rId2"/>
          <a:stretch>
            <a:fillRect/>
          </a:stretch>
        </p:blipFill>
        <p:spPr>
          <a:xfrm>
            <a:off x="2495524" y="2707615"/>
            <a:ext cx="6346471" cy="1851586"/>
          </a:xfrm>
          <a:prstGeom prst="rect">
            <a:avLst/>
          </a:prstGeom>
        </p:spPr>
      </p:pic>
      <p:sp>
        <p:nvSpPr>
          <p:cNvPr id="7" name="ZoneTexte 6">
            <a:extLst>
              <a:ext uri="{FF2B5EF4-FFF2-40B4-BE49-F238E27FC236}">
                <a16:creationId xmlns:a16="http://schemas.microsoft.com/office/drawing/2014/main" id="{E0567067-752E-065B-A0DD-FFDAE71902BC}"/>
              </a:ext>
            </a:extLst>
          </p:cNvPr>
          <p:cNvSpPr txBox="1"/>
          <p:nvPr/>
        </p:nvSpPr>
        <p:spPr>
          <a:xfrm>
            <a:off x="192946" y="4874004"/>
            <a:ext cx="11518085" cy="1077218"/>
          </a:xfrm>
          <a:prstGeom prst="rect">
            <a:avLst/>
          </a:prstGeom>
          <a:noFill/>
        </p:spPr>
        <p:txBody>
          <a:bodyPr wrap="square" rtlCol="0">
            <a:spAutoFit/>
          </a:bodyPr>
          <a:lstStyle/>
          <a:p>
            <a:r>
              <a:rPr lang="fr-FR" sz="1600" dirty="0"/>
              <a:t>Voilà la structure que nous allons utiliser pour tester les regex:</a:t>
            </a:r>
          </a:p>
          <a:p>
            <a:pPr marL="285750" indent="-285750">
              <a:buFont typeface="Arial" panose="020B0604020202020204" pitchFamily="34" charset="0"/>
              <a:buChar char="•"/>
            </a:pPr>
            <a:r>
              <a:rPr lang="fr-FR" sz="1600" dirty="0" err="1"/>
              <a:t>Str</a:t>
            </a:r>
            <a:r>
              <a:rPr lang="fr-FR" sz="1600" dirty="0"/>
              <a:t>: contient la chaîne de caractère que nous allons tester. </a:t>
            </a:r>
          </a:p>
          <a:p>
            <a:pPr marL="285750" indent="-285750">
              <a:buFont typeface="Arial" panose="020B0604020202020204" pitchFamily="34" charset="0"/>
              <a:buChar char="•"/>
            </a:pPr>
            <a:r>
              <a:rPr lang="fr-FR" sz="1600" dirty="0"/>
              <a:t>Regex : contient l’expression rationnelle qui testera notre chaine, pour déclarer la regex il faut utiliser /</a:t>
            </a:r>
          </a:p>
          <a:p>
            <a:pPr marL="285750" indent="-285750">
              <a:buFont typeface="Arial" panose="020B0604020202020204" pitchFamily="34" charset="0"/>
              <a:buChar char="•"/>
            </a:pPr>
            <a:r>
              <a:rPr lang="fr-FR" sz="1600" dirty="0"/>
              <a:t>La méthode match nous permet d’effectuer une comparaison entre les règles données par la regex et la chaîne de caractère </a:t>
            </a:r>
          </a:p>
        </p:txBody>
      </p:sp>
      <p:pic>
        <p:nvPicPr>
          <p:cNvPr id="4" name="Picture 12" descr="JavaScript Logo et symbole, sens, histoire, PNG, marque">
            <a:extLst>
              <a:ext uri="{FF2B5EF4-FFF2-40B4-BE49-F238E27FC236}">
                <a16:creationId xmlns:a16="http://schemas.microsoft.com/office/drawing/2014/main" id="{D1A7B89F-9BC6-A936-9B1B-0B648E42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64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 Les chaînes de caractères </a:t>
            </a:r>
            <a:br>
              <a:rPr lang="fr-FR" dirty="0"/>
            </a:br>
            <a:r>
              <a:rPr lang="fr-FR" dirty="0"/>
              <a:t>	</a:t>
            </a:r>
            <a:r>
              <a:rPr lang="fr-FR" sz="3600" i="1" dirty="0"/>
              <a:t>  3. La méthode replace </a:t>
            </a:r>
          </a:p>
        </p:txBody>
      </p:sp>
      <p:sp>
        <p:nvSpPr>
          <p:cNvPr id="2" name="ZoneTexte 1">
            <a:extLst>
              <a:ext uri="{FF2B5EF4-FFF2-40B4-BE49-F238E27FC236}">
                <a16:creationId xmlns:a16="http://schemas.microsoft.com/office/drawing/2014/main" id="{42E06B71-584A-C4A1-D8CA-B5BCA97AD163}"/>
              </a:ext>
            </a:extLst>
          </p:cNvPr>
          <p:cNvSpPr txBox="1"/>
          <p:nvPr/>
        </p:nvSpPr>
        <p:spPr>
          <a:xfrm>
            <a:off x="1600619" y="2524193"/>
            <a:ext cx="9051721" cy="646331"/>
          </a:xfrm>
          <a:prstGeom prst="rect">
            <a:avLst/>
          </a:prstGeom>
          <a:noFill/>
        </p:spPr>
        <p:txBody>
          <a:bodyPr wrap="square" rtlCol="0">
            <a:spAutoFit/>
          </a:bodyPr>
          <a:lstStyle/>
          <a:p>
            <a:r>
              <a:rPr lang="fr-FR" dirty="0"/>
              <a:t>Cette méthode permet de remplacer un élément d’une chaine de caractère, sélectionné par une expression rationnelle </a:t>
            </a:r>
          </a:p>
        </p:txBody>
      </p:sp>
      <p:pic>
        <p:nvPicPr>
          <p:cNvPr id="6" name="Image 5">
            <a:extLst>
              <a:ext uri="{FF2B5EF4-FFF2-40B4-BE49-F238E27FC236}">
                <a16:creationId xmlns:a16="http://schemas.microsoft.com/office/drawing/2014/main" id="{92DFDDC0-675C-9033-0C32-25E96805E8CB}"/>
              </a:ext>
            </a:extLst>
          </p:cNvPr>
          <p:cNvPicPr>
            <a:picLocks noChangeAspect="1"/>
          </p:cNvPicPr>
          <p:nvPr/>
        </p:nvPicPr>
        <p:blipFill>
          <a:blip r:embed="rId2"/>
          <a:stretch>
            <a:fillRect/>
          </a:stretch>
        </p:blipFill>
        <p:spPr>
          <a:xfrm>
            <a:off x="2949865" y="4047310"/>
            <a:ext cx="5209818" cy="646331"/>
          </a:xfrm>
          <a:prstGeom prst="rect">
            <a:avLst/>
          </a:prstGeom>
        </p:spPr>
      </p:pic>
      <p:sp>
        <p:nvSpPr>
          <p:cNvPr id="8" name="ZoneTexte 7">
            <a:extLst>
              <a:ext uri="{FF2B5EF4-FFF2-40B4-BE49-F238E27FC236}">
                <a16:creationId xmlns:a16="http://schemas.microsoft.com/office/drawing/2014/main" id="{8589B695-322D-EDFC-EA7A-8727DB07636D}"/>
              </a:ext>
            </a:extLst>
          </p:cNvPr>
          <p:cNvSpPr txBox="1"/>
          <p:nvPr/>
        </p:nvSpPr>
        <p:spPr>
          <a:xfrm>
            <a:off x="2580749" y="5570427"/>
            <a:ext cx="8011486" cy="369332"/>
          </a:xfrm>
          <a:prstGeom prst="rect">
            <a:avLst/>
          </a:prstGeom>
          <a:noFill/>
        </p:spPr>
        <p:txBody>
          <a:bodyPr wrap="square" rtlCol="0">
            <a:spAutoFit/>
          </a:bodyPr>
          <a:lstStyle/>
          <a:p>
            <a:r>
              <a:rPr lang="fr-FR"/>
              <a:t>Dans cet </a:t>
            </a:r>
            <a:r>
              <a:rPr lang="fr-FR" dirty="0"/>
              <a:t>exemple </a:t>
            </a:r>
            <a:r>
              <a:rPr lang="fr-FR"/>
              <a:t>nous allons remplacer </a:t>
            </a:r>
            <a:r>
              <a:rPr lang="fr-FR" dirty="0"/>
              <a:t>le premier a par un A</a:t>
            </a:r>
          </a:p>
        </p:txBody>
      </p:sp>
      <p:pic>
        <p:nvPicPr>
          <p:cNvPr id="4" name="Picture 12" descr="JavaScript Logo et symbole, sens, histoire, PNG, marque">
            <a:extLst>
              <a:ext uri="{FF2B5EF4-FFF2-40B4-BE49-F238E27FC236}">
                <a16:creationId xmlns:a16="http://schemas.microsoft.com/office/drawing/2014/main" id="{759B3E1E-788D-5F2F-5F1D-B8D9F5FB9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61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 Déclarer une fonction </a:t>
            </a:r>
          </a:p>
        </p:txBody>
      </p:sp>
      <p:pic>
        <p:nvPicPr>
          <p:cNvPr id="4" name="Image 3">
            <a:extLst>
              <a:ext uri="{FF2B5EF4-FFF2-40B4-BE49-F238E27FC236}">
                <a16:creationId xmlns:a16="http://schemas.microsoft.com/office/drawing/2014/main" id="{AFBCD880-51CC-1395-7A1F-C650CBCF3C51}"/>
              </a:ext>
            </a:extLst>
          </p:cNvPr>
          <p:cNvPicPr>
            <a:picLocks noChangeAspect="1"/>
          </p:cNvPicPr>
          <p:nvPr/>
        </p:nvPicPr>
        <p:blipFill>
          <a:blip r:embed="rId2"/>
          <a:stretch>
            <a:fillRect/>
          </a:stretch>
        </p:blipFill>
        <p:spPr>
          <a:xfrm>
            <a:off x="2517084" y="2017119"/>
            <a:ext cx="5886571" cy="2577363"/>
          </a:xfrm>
          <a:prstGeom prst="rect">
            <a:avLst/>
          </a:prstGeom>
        </p:spPr>
      </p:pic>
      <p:sp>
        <p:nvSpPr>
          <p:cNvPr id="5" name="ZoneTexte 4">
            <a:extLst>
              <a:ext uri="{FF2B5EF4-FFF2-40B4-BE49-F238E27FC236}">
                <a16:creationId xmlns:a16="http://schemas.microsoft.com/office/drawing/2014/main" id="{C4FBDB47-657F-B6D5-A7E7-80400EFF1DD4}"/>
              </a:ext>
            </a:extLst>
          </p:cNvPr>
          <p:cNvSpPr txBox="1"/>
          <p:nvPr/>
        </p:nvSpPr>
        <p:spPr>
          <a:xfrm>
            <a:off x="2122416" y="5564803"/>
            <a:ext cx="9185945" cy="369332"/>
          </a:xfrm>
          <a:prstGeom prst="rect">
            <a:avLst/>
          </a:prstGeom>
          <a:noFill/>
        </p:spPr>
        <p:txBody>
          <a:bodyPr wrap="square" rtlCol="0">
            <a:spAutoFit/>
          </a:bodyPr>
          <a:lstStyle/>
          <a:p>
            <a:r>
              <a:rPr lang="fr-FR" dirty="0"/>
              <a:t>Affichez une pop-up à l’aide d’une fonction, qui va dire Bonjour à l’utilisateur:</a:t>
            </a:r>
          </a:p>
        </p:txBody>
      </p:sp>
      <p:pic>
        <p:nvPicPr>
          <p:cNvPr id="2" name="Picture 12" descr="JavaScript Logo et symbole, sens, histoire, PNG, marque">
            <a:extLst>
              <a:ext uri="{FF2B5EF4-FFF2-40B4-BE49-F238E27FC236}">
                <a16:creationId xmlns:a16="http://schemas.microsoft.com/office/drawing/2014/main" id="{8966987E-FEA5-3314-6649-BC3B014DB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76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2. Les paramètres</a:t>
            </a:r>
          </a:p>
        </p:txBody>
      </p:sp>
      <p:pic>
        <p:nvPicPr>
          <p:cNvPr id="4" name="Image 3">
            <a:extLst>
              <a:ext uri="{FF2B5EF4-FFF2-40B4-BE49-F238E27FC236}">
                <a16:creationId xmlns:a16="http://schemas.microsoft.com/office/drawing/2014/main" id="{21751635-C9DC-4753-7948-455E14D8A038}"/>
              </a:ext>
            </a:extLst>
          </p:cNvPr>
          <p:cNvPicPr>
            <a:picLocks noChangeAspect="1"/>
          </p:cNvPicPr>
          <p:nvPr/>
        </p:nvPicPr>
        <p:blipFill>
          <a:blip r:embed="rId2"/>
          <a:stretch>
            <a:fillRect/>
          </a:stretch>
        </p:blipFill>
        <p:spPr>
          <a:xfrm>
            <a:off x="2314062" y="2617366"/>
            <a:ext cx="6037404" cy="2196587"/>
          </a:xfrm>
          <a:prstGeom prst="rect">
            <a:avLst/>
          </a:prstGeom>
        </p:spPr>
      </p:pic>
      <p:sp>
        <p:nvSpPr>
          <p:cNvPr id="5" name="ZoneTexte 4">
            <a:extLst>
              <a:ext uri="{FF2B5EF4-FFF2-40B4-BE49-F238E27FC236}">
                <a16:creationId xmlns:a16="http://schemas.microsoft.com/office/drawing/2014/main" id="{3BD8C0A1-83BE-642B-7992-99F950DADA71}"/>
              </a:ext>
            </a:extLst>
          </p:cNvPr>
          <p:cNvSpPr txBox="1"/>
          <p:nvPr/>
        </p:nvSpPr>
        <p:spPr>
          <a:xfrm>
            <a:off x="1602299" y="5509293"/>
            <a:ext cx="9185945" cy="646331"/>
          </a:xfrm>
          <a:prstGeom prst="rect">
            <a:avLst/>
          </a:prstGeom>
          <a:noFill/>
        </p:spPr>
        <p:txBody>
          <a:bodyPr wrap="square" rtlCol="0">
            <a:spAutoFit/>
          </a:bodyPr>
          <a:lstStyle/>
          <a:p>
            <a:r>
              <a:rPr lang="fr-FR" dirty="0"/>
              <a:t>Affichez une pop-up à l’aide d’une fonction, qui va dire Bonjour à l’utilisateur, en envoyant le prénom à la fonction.</a:t>
            </a:r>
          </a:p>
        </p:txBody>
      </p:sp>
      <p:pic>
        <p:nvPicPr>
          <p:cNvPr id="2" name="Picture 12" descr="JavaScript Logo et symbole, sens, histoire, PNG, marque">
            <a:extLst>
              <a:ext uri="{FF2B5EF4-FFF2-40B4-BE49-F238E27FC236}">
                <a16:creationId xmlns:a16="http://schemas.microsoft.com/office/drawing/2014/main" id="{32F5B4C4-D1B5-D6AF-21FD-B8B5592AF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34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3. la portée des variables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1997978" y="2634143"/>
            <a:ext cx="8196044" cy="1815882"/>
          </a:xfrm>
          <a:prstGeom prst="rect">
            <a:avLst/>
          </a:prstGeom>
          <a:noFill/>
        </p:spPr>
        <p:txBody>
          <a:bodyPr wrap="square" rtlCol="0">
            <a:spAutoFit/>
          </a:bodyPr>
          <a:lstStyle/>
          <a:p>
            <a:r>
              <a:rPr lang="fr-FR" sz="2800" dirty="0"/>
              <a:t>Let, </a:t>
            </a:r>
            <a:r>
              <a:rPr lang="fr-FR" sz="2800" dirty="0" err="1"/>
              <a:t>const</a:t>
            </a:r>
            <a:r>
              <a:rPr lang="fr-FR" sz="2800" dirty="0"/>
              <a:t> </a:t>
            </a:r>
            <a:r>
              <a:rPr lang="fr-FR" sz="2800" dirty="0">
                <a:sym typeface="Wingdings" panose="05000000000000000000" pitchFamily="2" charset="2"/>
              </a:rPr>
              <a:t> </a:t>
            </a:r>
            <a:r>
              <a:rPr lang="fr-FR" sz="2800" dirty="0"/>
              <a:t>block </a:t>
            </a:r>
            <a:r>
              <a:rPr lang="fr-FR" sz="2800" dirty="0" err="1"/>
              <a:t>scoped</a:t>
            </a:r>
            <a:endParaRPr lang="fr-FR" sz="2800" dirty="0"/>
          </a:p>
          <a:p>
            <a:endParaRPr lang="fr-FR" sz="2800" dirty="0"/>
          </a:p>
          <a:p>
            <a:endParaRPr lang="fr-FR" sz="2800" dirty="0"/>
          </a:p>
          <a:p>
            <a:r>
              <a:rPr lang="fr-FR" sz="2800" dirty="0"/>
              <a:t>Var </a:t>
            </a:r>
            <a:r>
              <a:rPr lang="fr-FR" sz="2800" dirty="0">
                <a:sym typeface="Wingdings" panose="05000000000000000000" pitchFamily="2" charset="2"/>
              </a:rPr>
              <a:t> </a:t>
            </a:r>
            <a:r>
              <a:rPr lang="fr-FR" sz="2800" dirty="0" err="1">
                <a:sym typeface="Wingdings" panose="05000000000000000000" pitchFamily="2" charset="2"/>
              </a:rPr>
              <a:t>function</a:t>
            </a:r>
            <a:r>
              <a:rPr lang="fr-FR" sz="2800" dirty="0">
                <a:sym typeface="Wingdings" panose="05000000000000000000" pitchFamily="2" charset="2"/>
              </a:rPr>
              <a:t> </a:t>
            </a:r>
            <a:r>
              <a:rPr lang="fr-FR" sz="2800" dirty="0" err="1">
                <a:sym typeface="Wingdings" panose="05000000000000000000" pitchFamily="2" charset="2"/>
              </a:rPr>
              <a:t>scoped</a:t>
            </a:r>
            <a:endParaRPr lang="fr-FR" sz="2800" dirty="0"/>
          </a:p>
        </p:txBody>
      </p:sp>
      <p:pic>
        <p:nvPicPr>
          <p:cNvPr id="4" name="Picture 12" descr="JavaScript Logo et symbole, sens, histoire, PNG, marque">
            <a:extLst>
              <a:ext uri="{FF2B5EF4-FFF2-40B4-BE49-F238E27FC236}">
                <a16:creationId xmlns:a16="http://schemas.microsoft.com/office/drawing/2014/main" id="{A76CEB6F-E92B-C32A-31FD-F11D8C10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581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4. Le </a:t>
            </a:r>
            <a:r>
              <a:rPr lang="fr-FR" sz="3600" i="1" dirty="0" err="1"/>
              <a:t>Hoisting</a:t>
            </a:r>
            <a:r>
              <a:rPr lang="fr-FR" sz="3600" i="1" dirty="0"/>
              <a:t> – le hissage des données </a:t>
            </a:r>
          </a:p>
        </p:txBody>
      </p:sp>
      <p:sp>
        <p:nvSpPr>
          <p:cNvPr id="2" name="ZoneTexte 1">
            <a:extLst>
              <a:ext uri="{FF2B5EF4-FFF2-40B4-BE49-F238E27FC236}">
                <a16:creationId xmlns:a16="http://schemas.microsoft.com/office/drawing/2014/main" id="{2BC18398-0914-D962-08FE-6A0FB0D2F2D1}"/>
              </a:ext>
            </a:extLst>
          </p:cNvPr>
          <p:cNvSpPr txBox="1"/>
          <p:nvPr/>
        </p:nvSpPr>
        <p:spPr>
          <a:xfrm>
            <a:off x="2028458" y="2109552"/>
            <a:ext cx="8196044" cy="954107"/>
          </a:xfrm>
          <a:prstGeom prst="rect">
            <a:avLst/>
          </a:prstGeom>
          <a:noFill/>
        </p:spPr>
        <p:txBody>
          <a:bodyPr wrap="square" rtlCol="0">
            <a:spAutoFit/>
          </a:bodyPr>
          <a:lstStyle/>
          <a:p>
            <a:r>
              <a:rPr lang="fr-FR" sz="2800" dirty="0"/>
              <a:t>Let et </a:t>
            </a:r>
            <a:r>
              <a:rPr lang="fr-FR" sz="2800" dirty="0" err="1"/>
              <a:t>const</a:t>
            </a:r>
            <a:r>
              <a:rPr lang="fr-FR" sz="2800" dirty="0"/>
              <a:t> doivent être déclarées dans « l’ordre » </a:t>
            </a:r>
            <a:r>
              <a:rPr lang="fr-FR" sz="2800" dirty="0">
                <a:sym typeface="Wingdings" panose="05000000000000000000" pitchFamily="2" charset="2"/>
              </a:rPr>
              <a:t> on doit d’abord les déclarer puis les utiliser </a:t>
            </a:r>
            <a:endParaRPr lang="fr-FR" sz="2800" dirty="0"/>
          </a:p>
        </p:txBody>
      </p:sp>
      <p:sp>
        <p:nvSpPr>
          <p:cNvPr id="4" name="ZoneTexte 3">
            <a:extLst>
              <a:ext uri="{FF2B5EF4-FFF2-40B4-BE49-F238E27FC236}">
                <a16:creationId xmlns:a16="http://schemas.microsoft.com/office/drawing/2014/main" id="{E05AEF26-4748-80F6-9968-5F86134D5DAF}"/>
              </a:ext>
            </a:extLst>
          </p:cNvPr>
          <p:cNvSpPr txBox="1"/>
          <p:nvPr/>
        </p:nvSpPr>
        <p:spPr>
          <a:xfrm>
            <a:off x="2103959" y="4946140"/>
            <a:ext cx="8196044" cy="954107"/>
          </a:xfrm>
          <a:prstGeom prst="rect">
            <a:avLst/>
          </a:prstGeom>
          <a:noFill/>
        </p:spPr>
        <p:txBody>
          <a:bodyPr wrap="square" rtlCol="0">
            <a:spAutoFit/>
          </a:bodyPr>
          <a:lstStyle/>
          <a:p>
            <a:r>
              <a:rPr lang="fr-FR" sz="2800" dirty="0"/>
              <a:t>Les fonctions tout comme var peuvent être appelées puis définies</a:t>
            </a:r>
          </a:p>
        </p:txBody>
      </p:sp>
      <p:sp>
        <p:nvSpPr>
          <p:cNvPr id="5" name="ZoneTexte 4">
            <a:extLst>
              <a:ext uri="{FF2B5EF4-FFF2-40B4-BE49-F238E27FC236}">
                <a16:creationId xmlns:a16="http://schemas.microsoft.com/office/drawing/2014/main" id="{F3B823B4-385A-DDB8-E51D-7FD0A9A17785}"/>
              </a:ext>
            </a:extLst>
          </p:cNvPr>
          <p:cNvSpPr txBox="1"/>
          <p:nvPr/>
        </p:nvSpPr>
        <p:spPr>
          <a:xfrm>
            <a:off x="2028458" y="3534979"/>
            <a:ext cx="8196044" cy="954107"/>
          </a:xfrm>
          <a:prstGeom prst="rect">
            <a:avLst/>
          </a:prstGeom>
          <a:noFill/>
        </p:spPr>
        <p:txBody>
          <a:bodyPr wrap="square" rtlCol="0">
            <a:spAutoFit/>
          </a:bodyPr>
          <a:lstStyle/>
          <a:p>
            <a:r>
              <a:rPr lang="fr-FR" sz="2800" dirty="0"/>
              <a:t>Var peut être appelée puis définie, la console renverra « </a:t>
            </a:r>
            <a:r>
              <a:rPr lang="fr-FR" sz="2800" dirty="0" err="1"/>
              <a:t>undefined</a:t>
            </a:r>
            <a:r>
              <a:rPr lang="fr-FR" sz="2800" dirty="0"/>
              <a:t> »</a:t>
            </a:r>
          </a:p>
        </p:txBody>
      </p:sp>
      <p:pic>
        <p:nvPicPr>
          <p:cNvPr id="6" name="Picture 12" descr="JavaScript Logo et symbole, sens, histoire, PNG, marque">
            <a:extLst>
              <a:ext uri="{FF2B5EF4-FFF2-40B4-BE49-F238E27FC236}">
                <a16:creationId xmlns:a16="http://schemas.microsoft.com/office/drawing/2014/main" id="{33A89DF1-035C-C17A-A765-04029C3C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33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5. return</a:t>
            </a:r>
          </a:p>
        </p:txBody>
      </p:sp>
      <p:pic>
        <p:nvPicPr>
          <p:cNvPr id="6" name="Image 5">
            <a:extLst>
              <a:ext uri="{FF2B5EF4-FFF2-40B4-BE49-F238E27FC236}">
                <a16:creationId xmlns:a16="http://schemas.microsoft.com/office/drawing/2014/main" id="{9586F445-B0A4-606D-3A2F-B23877D5C154}"/>
              </a:ext>
            </a:extLst>
          </p:cNvPr>
          <p:cNvPicPr>
            <a:picLocks noChangeAspect="1"/>
          </p:cNvPicPr>
          <p:nvPr/>
        </p:nvPicPr>
        <p:blipFill>
          <a:blip r:embed="rId2"/>
          <a:stretch>
            <a:fillRect/>
          </a:stretch>
        </p:blipFill>
        <p:spPr>
          <a:xfrm>
            <a:off x="1952868" y="2208402"/>
            <a:ext cx="7940739" cy="2441195"/>
          </a:xfrm>
          <a:prstGeom prst="rect">
            <a:avLst/>
          </a:prstGeom>
        </p:spPr>
      </p:pic>
      <p:sp>
        <p:nvSpPr>
          <p:cNvPr id="7" name="ZoneTexte 6">
            <a:extLst>
              <a:ext uri="{FF2B5EF4-FFF2-40B4-BE49-F238E27FC236}">
                <a16:creationId xmlns:a16="http://schemas.microsoft.com/office/drawing/2014/main" id="{45DA6F3A-97B9-6E3C-A693-EC3A665D43F3}"/>
              </a:ext>
            </a:extLst>
          </p:cNvPr>
          <p:cNvSpPr txBox="1"/>
          <p:nvPr/>
        </p:nvSpPr>
        <p:spPr>
          <a:xfrm>
            <a:off x="1635853" y="4974672"/>
            <a:ext cx="9756397" cy="830997"/>
          </a:xfrm>
          <a:prstGeom prst="rect">
            <a:avLst/>
          </a:prstGeom>
          <a:noFill/>
        </p:spPr>
        <p:txBody>
          <a:bodyPr wrap="square" rtlCol="0">
            <a:spAutoFit/>
          </a:bodyPr>
          <a:lstStyle/>
          <a:p>
            <a:r>
              <a:rPr lang="fr-FR" sz="2400" dirty="0"/>
              <a:t>En général ont créé des fonctions qui renvoient une valeur, attention toute instruction située après le return ne sera pas exécutée </a:t>
            </a:r>
          </a:p>
        </p:txBody>
      </p:sp>
      <p:pic>
        <p:nvPicPr>
          <p:cNvPr id="2" name="Picture 12" descr="JavaScript Logo et symbole, sens, histoire, PNG, marque">
            <a:extLst>
              <a:ext uri="{FF2B5EF4-FFF2-40B4-BE49-F238E27FC236}">
                <a16:creationId xmlns:a16="http://schemas.microsoft.com/office/drawing/2014/main" id="{5C2A5283-E6AE-D283-2502-DBE07AA9A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844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6. Les paramètres par défaut</a:t>
            </a:r>
          </a:p>
        </p:txBody>
      </p:sp>
      <p:pic>
        <p:nvPicPr>
          <p:cNvPr id="6" name="Image 5">
            <a:extLst>
              <a:ext uri="{FF2B5EF4-FFF2-40B4-BE49-F238E27FC236}">
                <a16:creationId xmlns:a16="http://schemas.microsoft.com/office/drawing/2014/main" id="{0105266F-C8BD-C575-5D1C-D21E3ADD4F7F}"/>
              </a:ext>
            </a:extLst>
          </p:cNvPr>
          <p:cNvPicPr>
            <a:picLocks noChangeAspect="1"/>
          </p:cNvPicPr>
          <p:nvPr/>
        </p:nvPicPr>
        <p:blipFill>
          <a:blip r:embed="rId2"/>
          <a:stretch>
            <a:fillRect/>
          </a:stretch>
        </p:blipFill>
        <p:spPr>
          <a:xfrm>
            <a:off x="1184765" y="2164359"/>
            <a:ext cx="9970916" cy="1744911"/>
          </a:xfrm>
          <a:prstGeom prst="rect">
            <a:avLst/>
          </a:prstGeom>
        </p:spPr>
      </p:pic>
      <p:sp>
        <p:nvSpPr>
          <p:cNvPr id="7" name="ZoneTexte 6">
            <a:extLst>
              <a:ext uri="{FF2B5EF4-FFF2-40B4-BE49-F238E27FC236}">
                <a16:creationId xmlns:a16="http://schemas.microsoft.com/office/drawing/2014/main" id="{07806B80-1E4F-B02E-1AF2-AB041545FB1A}"/>
              </a:ext>
            </a:extLst>
          </p:cNvPr>
          <p:cNvSpPr txBox="1"/>
          <p:nvPr/>
        </p:nvSpPr>
        <p:spPr>
          <a:xfrm>
            <a:off x="1387778" y="4797801"/>
            <a:ext cx="9462782" cy="1200329"/>
          </a:xfrm>
          <a:prstGeom prst="rect">
            <a:avLst/>
          </a:prstGeom>
          <a:noFill/>
        </p:spPr>
        <p:txBody>
          <a:bodyPr wrap="square" rtlCol="0">
            <a:spAutoFit/>
          </a:bodyPr>
          <a:lstStyle/>
          <a:p>
            <a:r>
              <a:rPr lang="fr-FR" dirty="0"/>
              <a:t>Ecrivez un programme qui calcule le temps de préparation d’un gâteau en prenant en compte, le nombre de gâteaux, le temps de préparation (en min) et le temps de cuisson(en minute), les temps de préparation et de cuissons auront pour paramètres par défaut préparation: 10min, cuisson : 15 min pour chaque gâteau.</a:t>
            </a:r>
          </a:p>
        </p:txBody>
      </p:sp>
      <p:pic>
        <p:nvPicPr>
          <p:cNvPr id="2" name="Picture 12" descr="JavaScript Logo et symbole, sens, histoire, PNG, marque">
            <a:extLst>
              <a:ext uri="{FF2B5EF4-FFF2-40B4-BE49-F238E27FC236}">
                <a16:creationId xmlns:a16="http://schemas.microsoft.com/office/drawing/2014/main" id="{99BC5023-8B2D-55CF-C1F6-787FFB0853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3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7. fonctions de conversion de données </a:t>
            </a:r>
          </a:p>
        </p:txBody>
      </p:sp>
      <p:sp>
        <p:nvSpPr>
          <p:cNvPr id="2" name="ZoneTexte 1">
            <a:extLst>
              <a:ext uri="{FF2B5EF4-FFF2-40B4-BE49-F238E27FC236}">
                <a16:creationId xmlns:a16="http://schemas.microsoft.com/office/drawing/2014/main" id="{87DC6344-2B9A-60AE-3858-9DA6EA0CB6F9}"/>
              </a:ext>
            </a:extLst>
          </p:cNvPr>
          <p:cNvSpPr txBox="1"/>
          <p:nvPr/>
        </p:nvSpPr>
        <p:spPr>
          <a:xfrm>
            <a:off x="313189" y="2168568"/>
            <a:ext cx="11878811" cy="461665"/>
          </a:xfrm>
          <a:prstGeom prst="rect">
            <a:avLst/>
          </a:prstGeom>
          <a:noFill/>
        </p:spPr>
        <p:txBody>
          <a:bodyPr wrap="square" rtlCol="0">
            <a:spAutoFit/>
          </a:bodyPr>
          <a:lstStyle/>
          <a:p>
            <a:r>
              <a:rPr lang="fr-FR" sz="2400" dirty="0"/>
              <a:t>Rédigez un programme qui demande l’âge de l’utilisateur et lui renvoi «  vous avez … ans »</a:t>
            </a:r>
          </a:p>
        </p:txBody>
      </p:sp>
      <p:sp>
        <p:nvSpPr>
          <p:cNvPr id="4" name="ZoneTexte 3">
            <a:extLst>
              <a:ext uri="{FF2B5EF4-FFF2-40B4-BE49-F238E27FC236}">
                <a16:creationId xmlns:a16="http://schemas.microsoft.com/office/drawing/2014/main" id="{F684EC8D-A38E-EAE4-0BEE-B3FCC3BFE0E2}"/>
              </a:ext>
            </a:extLst>
          </p:cNvPr>
          <p:cNvSpPr txBox="1"/>
          <p:nvPr/>
        </p:nvSpPr>
        <p:spPr>
          <a:xfrm>
            <a:off x="2745996" y="3429000"/>
            <a:ext cx="7852095" cy="1661993"/>
          </a:xfrm>
          <a:prstGeom prst="rect">
            <a:avLst/>
          </a:prstGeom>
          <a:noFill/>
        </p:spPr>
        <p:txBody>
          <a:bodyPr wrap="square" rtlCol="0">
            <a:spAutoFit/>
          </a:bodyPr>
          <a:lstStyle/>
          <a:p>
            <a:pPr marL="285750" indent="-285750">
              <a:buFontTx/>
              <a:buChar char="-"/>
            </a:pPr>
            <a:r>
              <a:rPr lang="fr-FR" sz="2800" dirty="0" err="1"/>
              <a:t>parseInt</a:t>
            </a:r>
            <a:r>
              <a:rPr lang="fr-FR" sz="2800" dirty="0"/>
              <a:t>() </a:t>
            </a:r>
            <a:r>
              <a:rPr lang="fr-FR" sz="2800" dirty="0">
                <a:sym typeface="Wingdings" panose="05000000000000000000" pitchFamily="2" charset="2"/>
              </a:rPr>
              <a:t> convertir en entier</a:t>
            </a:r>
            <a:endParaRPr lang="fr-FR" sz="2800" dirty="0"/>
          </a:p>
          <a:p>
            <a:pPr marL="285750" indent="-285750">
              <a:buFontTx/>
              <a:buChar char="-"/>
            </a:pPr>
            <a:r>
              <a:rPr lang="fr-FR" sz="2800" dirty="0" err="1"/>
              <a:t>ParseFloat</a:t>
            </a:r>
            <a:r>
              <a:rPr lang="fr-FR" sz="2800" dirty="0"/>
              <a:t>() </a:t>
            </a:r>
            <a:r>
              <a:rPr lang="fr-FR" sz="2800" dirty="0">
                <a:sym typeface="Wingdings" panose="05000000000000000000" pitchFamily="2" charset="2"/>
              </a:rPr>
              <a:t> convertir en décimal </a:t>
            </a:r>
            <a:endParaRPr lang="fr-FR" sz="2800" dirty="0"/>
          </a:p>
          <a:p>
            <a:pPr marL="285750" indent="-285750">
              <a:buFontTx/>
              <a:buChar char="-"/>
            </a:pPr>
            <a:r>
              <a:rPr lang="fr-FR" sz="2800" dirty="0" err="1"/>
              <a:t>toString</a:t>
            </a:r>
            <a:r>
              <a:rPr lang="fr-FR" sz="2800" dirty="0"/>
              <a:t>() </a:t>
            </a:r>
            <a:r>
              <a:rPr lang="fr-FR" sz="2800" dirty="0">
                <a:sym typeface="Wingdings" panose="05000000000000000000" pitchFamily="2" charset="2"/>
              </a:rPr>
              <a:t> convertir en chaîne</a:t>
            </a:r>
            <a:endParaRPr lang="fr-FR" sz="2800" dirty="0"/>
          </a:p>
          <a:p>
            <a:pPr marL="285750" indent="-285750">
              <a:buFontTx/>
              <a:buChar char="-"/>
            </a:pPr>
            <a:endParaRPr lang="fr-FR" dirty="0"/>
          </a:p>
        </p:txBody>
      </p:sp>
      <p:pic>
        <p:nvPicPr>
          <p:cNvPr id="5" name="Picture 12" descr="JavaScript Logo et symbole, sens, histoire, PNG, marque">
            <a:extLst>
              <a:ext uri="{FF2B5EF4-FFF2-40B4-BE49-F238E27FC236}">
                <a16:creationId xmlns:a16="http://schemas.microsoft.com/office/drawing/2014/main" id="{BED3C991-C1DC-C640-14C5-7A4925D9C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2. Les types </a:t>
            </a:r>
          </a:p>
        </p:txBody>
      </p:sp>
      <p:pic>
        <p:nvPicPr>
          <p:cNvPr id="2" name="Picture 12" descr="JavaScript Logo et symbole, sens, histoire, PNG, marque">
            <a:extLst>
              <a:ext uri="{FF2B5EF4-FFF2-40B4-BE49-F238E27FC236}">
                <a16:creationId xmlns:a16="http://schemas.microsoft.com/office/drawing/2014/main" id="{02BF3082-50FE-DF17-E262-71DCED29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F922AB7-5F82-2F17-068E-CE40A9240BD2}"/>
              </a:ext>
            </a:extLst>
          </p:cNvPr>
          <p:cNvSpPr txBox="1"/>
          <p:nvPr/>
        </p:nvSpPr>
        <p:spPr>
          <a:xfrm>
            <a:off x="1181819" y="2113472"/>
            <a:ext cx="8962845" cy="4031873"/>
          </a:xfrm>
          <a:prstGeom prst="rect">
            <a:avLst/>
          </a:prstGeom>
          <a:noFill/>
        </p:spPr>
        <p:txBody>
          <a:bodyPr wrap="square" rtlCol="0">
            <a:spAutoFit/>
          </a:bodyPr>
          <a:lstStyle/>
          <a:p>
            <a:r>
              <a:rPr lang="fr-FR" dirty="0"/>
              <a:t>JavaScript est un langage à</a:t>
            </a:r>
            <a:r>
              <a:rPr lang="fr-FR" b="1" dirty="0"/>
              <a:t> typage faible </a:t>
            </a:r>
            <a:r>
              <a:rPr lang="fr-FR" dirty="0"/>
              <a:t>(Le type est déterminé dynamiquement en fonction de la valeur affectée à la variable). </a:t>
            </a:r>
          </a:p>
          <a:p>
            <a:r>
              <a:rPr lang="fr-FR" dirty="0"/>
              <a:t>Cela signifie que vous pouvez initialiser une variable en tant que nombre, puis la réaffecter comme chaîne.</a:t>
            </a:r>
          </a:p>
          <a:p>
            <a:endParaRPr lang="fr-FR" dirty="0"/>
          </a:p>
          <a:p>
            <a:r>
              <a:rPr lang="fr-FR" sz="2000" b="1" u="sng" dirty="0"/>
              <a:t>Les types primitifs:</a:t>
            </a:r>
          </a:p>
          <a:p>
            <a:pPr marL="285750" indent="-285750">
              <a:buFont typeface="Arial" panose="020B0604020202020204" pitchFamily="34" charset="0"/>
              <a:buChar char="•"/>
            </a:pPr>
            <a:r>
              <a:rPr lang="fr-FR" dirty="0"/>
              <a:t>String(chaîne)</a:t>
            </a:r>
          </a:p>
          <a:p>
            <a:pPr marL="285750" indent="-285750">
              <a:buFont typeface="Arial" panose="020B0604020202020204" pitchFamily="34" charset="0"/>
              <a:buChar char="•"/>
            </a:pPr>
            <a:r>
              <a:rPr lang="fr-FR" dirty="0" err="1"/>
              <a:t>Number</a:t>
            </a:r>
            <a:r>
              <a:rPr lang="fr-FR" dirty="0"/>
              <a:t> (nombre)</a:t>
            </a:r>
          </a:p>
          <a:p>
            <a:pPr marL="285750" indent="-285750">
              <a:buFont typeface="Arial" panose="020B0604020202020204" pitchFamily="34" charset="0"/>
              <a:buChar char="•"/>
            </a:pPr>
            <a:r>
              <a:rPr lang="fr-FR" dirty="0"/>
              <a:t>Boolean (logique)</a:t>
            </a:r>
          </a:p>
          <a:p>
            <a:endParaRPr lang="fr-FR" dirty="0"/>
          </a:p>
          <a:p>
            <a:r>
              <a:rPr lang="fr-FR" sz="2000" b="1" u="sng" dirty="0"/>
              <a:t>Les types non-primitifs:</a:t>
            </a:r>
          </a:p>
          <a:p>
            <a:pPr marL="285750" indent="-285750">
              <a:buFont typeface="Arial" panose="020B0604020202020204" pitchFamily="34" charset="0"/>
              <a:buChar char="•"/>
            </a:pPr>
            <a:r>
              <a:rPr lang="fr-FR" dirty="0"/>
              <a:t>Tableaux </a:t>
            </a:r>
          </a:p>
          <a:p>
            <a:pPr marL="285750" indent="-285750">
              <a:buFont typeface="Arial" panose="020B0604020202020204" pitchFamily="34" charset="0"/>
              <a:buChar char="•"/>
            </a:pPr>
            <a:r>
              <a:rPr lang="fr-FR" dirty="0"/>
              <a:t>Objets </a:t>
            </a:r>
          </a:p>
          <a:p>
            <a:endParaRPr lang="fr-FR" dirty="0"/>
          </a:p>
        </p:txBody>
      </p:sp>
    </p:spTree>
    <p:extLst>
      <p:ext uri="{BB962C8B-B14F-4D97-AF65-F5344CB8AC3E}">
        <p14:creationId xmlns:p14="http://schemas.microsoft.com/office/powerpoint/2010/main" val="173711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fléchées </a:t>
            </a:r>
          </a:p>
        </p:txBody>
      </p:sp>
      <p:sp>
        <p:nvSpPr>
          <p:cNvPr id="2" name="ZoneTexte 1">
            <a:extLst>
              <a:ext uri="{FF2B5EF4-FFF2-40B4-BE49-F238E27FC236}">
                <a16:creationId xmlns:a16="http://schemas.microsoft.com/office/drawing/2014/main" id="{BCEE49BD-3CB6-3197-CBDC-0718C405693D}"/>
              </a:ext>
            </a:extLst>
          </p:cNvPr>
          <p:cNvSpPr txBox="1"/>
          <p:nvPr/>
        </p:nvSpPr>
        <p:spPr>
          <a:xfrm>
            <a:off x="1627464" y="2759978"/>
            <a:ext cx="8749718" cy="2677656"/>
          </a:xfrm>
          <a:prstGeom prst="rect">
            <a:avLst/>
          </a:prstGeom>
          <a:noFill/>
        </p:spPr>
        <p:txBody>
          <a:bodyPr wrap="square" rtlCol="0">
            <a:spAutoFit/>
          </a:bodyPr>
          <a:lstStyle/>
          <a:p>
            <a:r>
              <a:rPr lang="fr-FR" sz="2400" dirty="0"/>
              <a:t>Les fonctions fléchées sont des expressions de fonction ( contenues dans une variable) elles ont plusieurs avantages:</a:t>
            </a:r>
          </a:p>
          <a:p>
            <a:endParaRPr lang="fr-FR" sz="2400" dirty="0"/>
          </a:p>
          <a:p>
            <a:pPr marL="285750" indent="-285750">
              <a:buFont typeface="Arial" panose="020B0604020202020204" pitchFamily="34" charset="0"/>
              <a:buChar char="•"/>
            </a:pPr>
            <a:r>
              <a:rPr lang="fr-FR" sz="2400" dirty="0"/>
              <a:t>Très utilisée pour créer de petites fonctions, sur une ligne. </a:t>
            </a:r>
          </a:p>
          <a:p>
            <a:pPr marL="285750" indent="-285750">
              <a:buFont typeface="Arial" panose="020B0604020202020204" pitchFamily="34" charset="0"/>
              <a:buChar char="•"/>
            </a:pPr>
            <a:r>
              <a:rPr lang="fr-FR" sz="2400" dirty="0"/>
              <a:t>Eviter le </a:t>
            </a:r>
            <a:r>
              <a:rPr lang="fr-FR" sz="2400" dirty="0" err="1"/>
              <a:t>hoisting</a:t>
            </a:r>
            <a:r>
              <a:rPr lang="fr-FR" sz="2400" dirty="0"/>
              <a:t> de la fonction en la stockant dans une variable. </a:t>
            </a:r>
          </a:p>
          <a:p>
            <a:endParaRPr lang="fr-FR" sz="2400" dirty="0"/>
          </a:p>
          <a:p>
            <a:endParaRPr lang="fr-FR" sz="2400" dirty="0"/>
          </a:p>
        </p:txBody>
      </p:sp>
      <p:pic>
        <p:nvPicPr>
          <p:cNvPr id="4" name="Picture 12" descr="JavaScript Logo et symbole, sens, histoire, PNG, marque">
            <a:extLst>
              <a:ext uri="{FF2B5EF4-FFF2-40B4-BE49-F238E27FC236}">
                <a16:creationId xmlns:a16="http://schemas.microsoft.com/office/drawing/2014/main" id="{9D177E32-4570-8D65-B8A9-A2C517C07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92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anonymes </a:t>
            </a:r>
          </a:p>
        </p:txBody>
      </p:sp>
      <p:sp>
        <p:nvSpPr>
          <p:cNvPr id="2" name="ZoneTexte 1">
            <a:extLst>
              <a:ext uri="{FF2B5EF4-FFF2-40B4-BE49-F238E27FC236}">
                <a16:creationId xmlns:a16="http://schemas.microsoft.com/office/drawing/2014/main" id="{1E20FEB3-B938-4201-0D23-C410E97ADF5A}"/>
              </a:ext>
            </a:extLst>
          </p:cNvPr>
          <p:cNvSpPr txBox="1"/>
          <p:nvPr/>
        </p:nvSpPr>
        <p:spPr>
          <a:xfrm>
            <a:off x="1342239" y="2097248"/>
            <a:ext cx="9387280" cy="923330"/>
          </a:xfrm>
          <a:prstGeom prst="rect">
            <a:avLst/>
          </a:prstGeom>
          <a:noFill/>
        </p:spPr>
        <p:txBody>
          <a:bodyPr wrap="square" rtlCol="0">
            <a:spAutoFit/>
          </a:bodyPr>
          <a:lstStyle/>
          <a:p>
            <a:r>
              <a:rPr lang="fr-FR" dirty="0"/>
              <a:t>La fonction anonyme ne possède pas de nom, ces fonctions sont généralement utilisées pour un appel immédiat sans réutilisation.</a:t>
            </a:r>
          </a:p>
          <a:p>
            <a:r>
              <a:rPr lang="fr-FR" dirty="0"/>
              <a:t>!!!!  L’exemple suivant ne fonctionne pas  !!!!</a:t>
            </a:r>
          </a:p>
        </p:txBody>
      </p:sp>
      <p:sp>
        <p:nvSpPr>
          <p:cNvPr id="4" name="ZoneTexte 3">
            <a:extLst>
              <a:ext uri="{FF2B5EF4-FFF2-40B4-BE49-F238E27FC236}">
                <a16:creationId xmlns:a16="http://schemas.microsoft.com/office/drawing/2014/main" id="{5FBA2979-3461-2285-81BE-BA8524323EF9}"/>
              </a:ext>
            </a:extLst>
          </p:cNvPr>
          <p:cNvSpPr txBox="1"/>
          <p:nvPr/>
        </p:nvSpPr>
        <p:spPr>
          <a:xfrm>
            <a:off x="3733102" y="4772416"/>
            <a:ext cx="4605140" cy="1200329"/>
          </a:xfrm>
          <a:prstGeom prst="rect">
            <a:avLst/>
          </a:prstGeom>
          <a:noFill/>
        </p:spPr>
        <p:txBody>
          <a:bodyPr wrap="square" rtlCol="0">
            <a:spAutoFit/>
          </a:bodyPr>
          <a:lstStyle/>
          <a:p>
            <a:r>
              <a:rPr lang="fr-FR" dirty="0"/>
              <a:t>Comment exécuter ces fonctions ? </a:t>
            </a:r>
          </a:p>
          <a:p>
            <a:pPr marL="285750" indent="-285750">
              <a:buFont typeface="Arial" panose="020B0604020202020204" pitchFamily="34" charset="0"/>
              <a:buChar char="•"/>
            </a:pPr>
            <a:r>
              <a:rPr lang="fr-FR" dirty="0"/>
              <a:t>En expression de fonction(variable) </a:t>
            </a:r>
          </a:p>
          <a:p>
            <a:pPr marL="285750" indent="-285750">
              <a:buFont typeface="Arial" panose="020B0604020202020204" pitchFamily="34" charset="0"/>
              <a:buChar char="•"/>
            </a:pPr>
            <a:r>
              <a:rPr lang="fr-FR" dirty="0"/>
              <a:t>En l’auto-invoquant </a:t>
            </a:r>
          </a:p>
          <a:p>
            <a:pPr marL="285750" indent="-285750">
              <a:buFont typeface="Arial" panose="020B0604020202020204" pitchFamily="34" charset="0"/>
              <a:buChar char="•"/>
            </a:pPr>
            <a:r>
              <a:rPr lang="fr-FR" dirty="0"/>
              <a:t>En utilisant un évènement </a:t>
            </a:r>
          </a:p>
        </p:txBody>
      </p:sp>
      <p:pic>
        <p:nvPicPr>
          <p:cNvPr id="6" name="Image 5">
            <a:extLst>
              <a:ext uri="{FF2B5EF4-FFF2-40B4-BE49-F238E27FC236}">
                <a16:creationId xmlns:a16="http://schemas.microsoft.com/office/drawing/2014/main" id="{966541DC-AF02-CE5E-34D6-614770BB8445}"/>
              </a:ext>
            </a:extLst>
          </p:cNvPr>
          <p:cNvPicPr>
            <a:picLocks noChangeAspect="1"/>
          </p:cNvPicPr>
          <p:nvPr/>
        </p:nvPicPr>
        <p:blipFill>
          <a:blip r:embed="rId2"/>
          <a:stretch>
            <a:fillRect/>
          </a:stretch>
        </p:blipFill>
        <p:spPr>
          <a:xfrm>
            <a:off x="2755233" y="3172128"/>
            <a:ext cx="5372850" cy="1171739"/>
          </a:xfrm>
          <a:prstGeom prst="rect">
            <a:avLst/>
          </a:prstGeom>
        </p:spPr>
      </p:pic>
      <p:pic>
        <p:nvPicPr>
          <p:cNvPr id="5" name="Picture 12" descr="JavaScript Logo et symbole, sens, histoire, PNG, marque">
            <a:extLst>
              <a:ext uri="{FF2B5EF4-FFF2-40B4-BE49-F238E27FC236}">
                <a16:creationId xmlns:a16="http://schemas.microsoft.com/office/drawing/2014/main" id="{82395665-4AD7-A2E9-D7E9-6B5437FC3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8. Les fonctions récursives </a:t>
            </a:r>
          </a:p>
        </p:txBody>
      </p:sp>
      <p:sp>
        <p:nvSpPr>
          <p:cNvPr id="2" name="ZoneTexte 1">
            <a:extLst>
              <a:ext uri="{FF2B5EF4-FFF2-40B4-BE49-F238E27FC236}">
                <a16:creationId xmlns:a16="http://schemas.microsoft.com/office/drawing/2014/main" id="{94A2D97D-88D6-22A9-F507-B10CA1C16B00}"/>
              </a:ext>
            </a:extLst>
          </p:cNvPr>
          <p:cNvSpPr txBox="1"/>
          <p:nvPr/>
        </p:nvSpPr>
        <p:spPr>
          <a:xfrm>
            <a:off x="1711354" y="2676088"/>
            <a:ext cx="8264834" cy="1815882"/>
          </a:xfrm>
          <a:prstGeom prst="rect">
            <a:avLst/>
          </a:prstGeom>
          <a:noFill/>
        </p:spPr>
        <p:txBody>
          <a:bodyPr wrap="square" rtlCol="0">
            <a:spAutoFit/>
          </a:bodyPr>
          <a:lstStyle/>
          <a:p>
            <a:pPr algn="ctr"/>
            <a:r>
              <a:rPr lang="fr-FR" sz="2800" dirty="0"/>
              <a:t>Les fonctions récursives sont des fonctions qui s'appellent elles-mêmes, il est important de déterminer quand la fonction doit arrêter l'appel récursif afin d’éviter une boucle infinie</a:t>
            </a:r>
          </a:p>
        </p:txBody>
      </p:sp>
      <p:sp>
        <p:nvSpPr>
          <p:cNvPr id="4" name="ZoneTexte 3">
            <a:extLst>
              <a:ext uri="{FF2B5EF4-FFF2-40B4-BE49-F238E27FC236}">
                <a16:creationId xmlns:a16="http://schemas.microsoft.com/office/drawing/2014/main" id="{F1D534B1-80FC-6AFC-B833-77823898AF63}"/>
              </a:ext>
            </a:extLst>
          </p:cNvPr>
          <p:cNvSpPr txBox="1"/>
          <p:nvPr/>
        </p:nvSpPr>
        <p:spPr>
          <a:xfrm>
            <a:off x="3389152" y="5670958"/>
            <a:ext cx="8456103" cy="369332"/>
          </a:xfrm>
          <a:prstGeom prst="rect">
            <a:avLst/>
          </a:prstGeom>
          <a:noFill/>
        </p:spPr>
        <p:txBody>
          <a:bodyPr wrap="square" rtlCol="0">
            <a:spAutoFit/>
          </a:bodyPr>
          <a:lstStyle/>
          <a:p>
            <a:r>
              <a:rPr lang="fr-FR" dirty="0"/>
              <a:t>Exercice: créez un </a:t>
            </a:r>
            <a:r>
              <a:rPr lang="fr-FR" dirty="0" err="1"/>
              <a:t>timer</a:t>
            </a:r>
            <a:r>
              <a:rPr lang="fr-FR" dirty="0"/>
              <a:t> à l’aide d’une fonction récursive </a:t>
            </a:r>
          </a:p>
        </p:txBody>
      </p:sp>
      <p:pic>
        <p:nvPicPr>
          <p:cNvPr id="5" name="Picture 12" descr="JavaScript Logo et symbole, sens, histoire, PNG, marque">
            <a:extLst>
              <a:ext uri="{FF2B5EF4-FFF2-40B4-BE49-F238E27FC236}">
                <a16:creationId xmlns:a16="http://schemas.microsoft.com/office/drawing/2014/main" id="{351F797F-97AF-1439-A3B1-4FFDCE838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pures </a:t>
            </a:r>
          </a:p>
        </p:txBody>
      </p:sp>
      <p:sp>
        <p:nvSpPr>
          <p:cNvPr id="2" name="ZoneTexte 1">
            <a:extLst>
              <a:ext uri="{FF2B5EF4-FFF2-40B4-BE49-F238E27FC236}">
                <a16:creationId xmlns:a16="http://schemas.microsoft.com/office/drawing/2014/main" id="{CD2D3E22-708B-1BC9-1DC6-B893C3169C19}"/>
              </a:ext>
            </a:extLst>
          </p:cNvPr>
          <p:cNvSpPr txBox="1"/>
          <p:nvPr/>
        </p:nvSpPr>
        <p:spPr>
          <a:xfrm>
            <a:off x="1761688" y="1970603"/>
            <a:ext cx="9496338" cy="1569660"/>
          </a:xfrm>
          <a:prstGeom prst="rect">
            <a:avLst/>
          </a:prstGeom>
          <a:noFill/>
        </p:spPr>
        <p:txBody>
          <a:bodyPr wrap="square" rtlCol="0">
            <a:spAutoFit/>
          </a:bodyPr>
          <a:lstStyle/>
          <a:p>
            <a:pPr marL="285750" indent="-285750">
              <a:buFont typeface="Arial" panose="020B0604020202020204" pitchFamily="34" charset="0"/>
              <a:buChar char="•"/>
            </a:pPr>
            <a:r>
              <a:rPr lang="fr-FR" sz="2400" dirty="0"/>
              <a:t>Elle doit toujours retourner la même chose si on lui passe les mêmes arguments </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t>Elle n’aura pas d’effet en dehors de son bloc </a:t>
            </a:r>
          </a:p>
        </p:txBody>
      </p:sp>
      <p:pic>
        <p:nvPicPr>
          <p:cNvPr id="5" name="Image 4">
            <a:extLst>
              <a:ext uri="{FF2B5EF4-FFF2-40B4-BE49-F238E27FC236}">
                <a16:creationId xmlns:a16="http://schemas.microsoft.com/office/drawing/2014/main" id="{568691AE-652D-1E71-4CE5-BCE84286AE3E}"/>
              </a:ext>
            </a:extLst>
          </p:cNvPr>
          <p:cNvPicPr>
            <a:picLocks noChangeAspect="1"/>
          </p:cNvPicPr>
          <p:nvPr/>
        </p:nvPicPr>
        <p:blipFill>
          <a:blip r:embed="rId2"/>
          <a:stretch>
            <a:fillRect/>
          </a:stretch>
        </p:blipFill>
        <p:spPr>
          <a:xfrm>
            <a:off x="2354681" y="4160941"/>
            <a:ext cx="6214557" cy="1795664"/>
          </a:xfrm>
          <a:prstGeom prst="rect">
            <a:avLst/>
          </a:prstGeom>
        </p:spPr>
      </p:pic>
      <p:sp>
        <p:nvSpPr>
          <p:cNvPr id="6" name="ZoneTexte 5">
            <a:extLst>
              <a:ext uri="{FF2B5EF4-FFF2-40B4-BE49-F238E27FC236}">
                <a16:creationId xmlns:a16="http://schemas.microsoft.com/office/drawing/2014/main" id="{D42A52FC-6C53-343A-BBC5-706CABCE0834}"/>
              </a:ext>
            </a:extLst>
          </p:cNvPr>
          <p:cNvSpPr txBox="1"/>
          <p:nvPr/>
        </p:nvSpPr>
        <p:spPr>
          <a:xfrm>
            <a:off x="3481432" y="3624045"/>
            <a:ext cx="8598715" cy="369332"/>
          </a:xfrm>
          <a:prstGeom prst="rect">
            <a:avLst/>
          </a:prstGeom>
          <a:noFill/>
        </p:spPr>
        <p:txBody>
          <a:bodyPr wrap="square" rtlCol="0">
            <a:spAutoFit/>
          </a:bodyPr>
          <a:lstStyle/>
          <a:p>
            <a:r>
              <a:rPr lang="fr-FR" dirty="0"/>
              <a:t>Quelle fonction est une fonction pure ? </a:t>
            </a:r>
          </a:p>
        </p:txBody>
      </p:sp>
      <p:pic>
        <p:nvPicPr>
          <p:cNvPr id="4" name="Picture 12" descr="JavaScript Logo et symbole, sens, histoire, PNG, marque">
            <a:extLst>
              <a:ext uri="{FF2B5EF4-FFF2-40B4-BE49-F238E27FC236}">
                <a16:creationId xmlns:a16="http://schemas.microsoft.com/office/drawing/2014/main" id="{87522B88-B077-52EE-C265-7850E40C0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09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callback </a:t>
            </a:r>
          </a:p>
        </p:txBody>
      </p:sp>
      <p:sp>
        <p:nvSpPr>
          <p:cNvPr id="2" name="ZoneTexte 1">
            <a:extLst>
              <a:ext uri="{FF2B5EF4-FFF2-40B4-BE49-F238E27FC236}">
                <a16:creationId xmlns:a16="http://schemas.microsoft.com/office/drawing/2014/main" id="{683872CB-206F-46C7-8D6A-49946D3CA5E1}"/>
              </a:ext>
            </a:extLst>
          </p:cNvPr>
          <p:cNvSpPr txBox="1"/>
          <p:nvPr/>
        </p:nvSpPr>
        <p:spPr>
          <a:xfrm>
            <a:off x="1526796" y="2353098"/>
            <a:ext cx="9370503" cy="1477328"/>
          </a:xfrm>
          <a:prstGeom prst="rect">
            <a:avLst/>
          </a:prstGeom>
          <a:noFill/>
        </p:spPr>
        <p:txBody>
          <a:bodyPr wrap="square" rtlCol="0">
            <a:spAutoFit/>
          </a:bodyPr>
          <a:lstStyle/>
          <a:p>
            <a:r>
              <a:rPr lang="fr-FR" dirty="0"/>
              <a:t>Méthodes </a:t>
            </a:r>
            <a:r>
              <a:rPr lang="fr-FR" dirty="0" err="1"/>
              <a:t>Js</a:t>
            </a:r>
            <a:r>
              <a:rPr lang="fr-FR" dirty="0"/>
              <a:t> qui utilisent des fonctions </a:t>
            </a:r>
            <a:r>
              <a:rPr lang="fr-FR" dirty="0" err="1"/>
              <a:t>callBack</a:t>
            </a:r>
            <a:r>
              <a:rPr lang="fr-FR" dirty="0"/>
              <a:t>: </a:t>
            </a:r>
          </a:p>
          <a:p>
            <a:pPr marL="285750" indent="-285750">
              <a:buFontTx/>
              <a:buChar char="-"/>
            </a:pPr>
            <a:r>
              <a:rPr lang="fr-FR" dirty="0" err="1"/>
              <a:t>foreach</a:t>
            </a:r>
            <a:r>
              <a:rPr lang="fr-FR" dirty="0"/>
              <a:t>() </a:t>
            </a:r>
            <a:r>
              <a:rPr lang="fr-FR" dirty="0">
                <a:sym typeface="Wingdings" panose="05000000000000000000" pitchFamily="2" charset="2"/>
              </a:rPr>
              <a:t> parcourir un tableau et effectuer des actions sur chaque élément</a:t>
            </a:r>
            <a:endParaRPr lang="fr-FR" dirty="0"/>
          </a:p>
          <a:p>
            <a:pPr marL="285750" indent="-285750">
              <a:buFontTx/>
              <a:buChar char="-"/>
            </a:pPr>
            <a:r>
              <a:rPr lang="fr-FR" dirty="0" err="1"/>
              <a:t>Map</a:t>
            </a:r>
            <a:r>
              <a:rPr lang="fr-FR" dirty="0"/>
              <a:t>() </a:t>
            </a:r>
            <a:r>
              <a:rPr lang="fr-FR" dirty="0">
                <a:sym typeface="Wingdings" panose="05000000000000000000" pitchFamily="2" charset="2"/>
              </a:rPr>
              <a:t> Comme </a:t>
            </a:r>
            <a:r>
              <a:rPr lang="fr-FR" dirty="0" err="1">
                <a:sym typeface="Wingdings" panose="05000000000000000000" pitchFamily="2" charset="2"/>
              </a:rPr>
              <a:t>foreach</a:t>
            </a:r>
            <a:r>
              <a:rPr lang="fr-FR" dirty="0">
                <a:sym typeface="Wingdings" panose="05000000000000000000" pitchFamily="2" charset="2"/>
              </a:rPr>
              <a:t> mais retourne un nouveau tableau avec les modifications</a:t>
            </a:r>
            <a:endParaRPr lang="fr-FR" dirty="0"/>
          </a:p>
          <a:p>
            <a:pPr marL="285750" indent="-285750">
              <a:buFontTx/>
              <a:buChar char="-"/>
            </a:pPr>
            <a:r>
              <a:rPr lang="fr-FR" dirty="0" err="1"/>
              <a:t>Filter</a:t>
            </a:r>
            <a:r>
              <a:rPr lang="fr-FR" dirty="0"/>
              <a:t>() </a:t>
            </a:r>
            <a:r>
              <a:rPr lang="fr-FR" dirty="0">
                <a:sym typeface="Wingdings" panose="05000000000000000000" pitchFamily="2" charset="2"/>
              </a:rPr>
              <a:t> filtrer un tableau </a:t>
            </a:r>
            <a:endParaRPr lang="fr-FR" dirty="0"/>
          </a:p>
          <a:p>
            <a:pPr marL="285750" indent="-285750">
              <a:buFontTx/>
              <a:buChar char="-"/>
            </a:pPr>
            <a:r>
              <a:rPr lang="fr-FR" dirty="0" err="1"/>
              <a:t>Reduce</a:t>
            </a:r>
            <a:r>
              <a:rPr lang="fr-FR" dirty="0"/>
              <a:t>() </a:t>
            </a:r>
            <a:r>
              <a:rPr lang="fr-FR" dirty="0">
                <a:sym typeface="Wingdings" panose="05000000000000000000" pitchFamily="2" charset="2"/>
              </a:rPr>
              <a:t> </a:t>
            </a:r>
            <a:r>
              <a:rPr lang="fr-FR" dirty="0"/>
              <a:t>faire des accumulations sur des tableaux</a:t>
            </a:r>
          </a:p>
        </p:txBody>
      </p:sp>
      <p:sp>
        <p:nvSpPr>
          <p:cNvPr id="4" name="ZoneTexte 3">
            <a:extLst>
              <a:ext uri="{FF2B5EF4-FFF2-40B4-BE49-F238E27FC236}">
                <a16:creationId xmlns:a16="http://schemas.microsoft.com/office/drawing/2014/main" id="{91C49E5D-8762-B196-A85C-5A1CF755F0BF}"/>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foreach</a:t>
            </a:r>
            <a:r>
              <a:rPr lang="fr-FR" dirty="0"/>
              <a:t>(),  créez une fonction </a:t>
            </a:r>
            <a:r>
              <a:rPr lang="fr-FR" dirty="0" err="1"/>
              <a:t>customForEach</a:t>
            </a:r>
            <a:r>
              <a:rPr lang="fr-FR" dirty="0"/>
              <a:t>() qui prend en paramètre un tableau et une fonction </a:t>
            </a:r>
            <a:r>
              <a:rPr lang="fr-FR" dirty="0" err="1"/>
              <a:t>callBack</a:t>
            </a:r>
            <a:r>
              <a:rPr lang="fr-FR" dirty="0"/>
              <a:t>().</a:t>
            </a:r>
          </a:p>
          <a:p>
            <a:pPr marL="285750" indent="-285750">
              <a:buFontTx/>
              <a:buChar char="-"/>
            </a:pPr>
            <a:r>
              <a:rPr lang="fr-FR" dirty="0"/>
              <a:t>Votre fonction </a:t>
            </a:r>
            <a:r>
              <a:rPr lang="fr-FR" dirty="0" err="1"/>
              <a:t>customForEach</a:t>
            </a:r>
            <a:r>
              <a:rPr lang="fr-FR" dirty="0"/>
              <a:t>() devra parcourir le tableau et appeler la fonction </a:t>
            </a:r>
            <a:r>
              <a:rPr lang="fr-FR" dirty="0" err="1"/>
              <a:t>callBack</a:t>
            </a:r>
            <a:r>
              <a:rPr lang="fr-FR" dirty="0"/>
              <a:t>().</a:t>
            </a:r>
          </a:p>
          <a:p>
            <a:pPr marL="285750" indent="-285750">
              <a:buFontTx/>
              <a:buChar char="-"/>
            </a:pPr>
            <a:r>
              <a:rPr lang="fr-FR" dirty="0"/>
              <a:t>La fonction </a:t>
            </a:r>
            <a:r>
              <a:rPr lang="fr-FR" dirty="0" err="1"/>
              <a:t>callBack</a:t>
            </a:r>
            <a:r>
              <a:rPr lang="fr-FR" dirty="0"/>
              <a:t>() affichera dans la console tous les éléments du tableau.</a:t>
            </a:r>
          </a:p>
        </p:txBody>
      </p:sp>
      <p:pic>
        <p:nvPicPr>
          <p:cNvPr id="5" name="Picture 12" descr="JavaScript Logo et symbole, sens, histoire, PNG, marque">
            <a:extLst>
              <a:ext uri="{FF2B5EF4-FFF2-40B4-BE49-F238E27FC236}">
                <a16:creationId xmlns:a16="http://schemas.microsoft.com/office/drawing/2014/main" id="{EE022361-3123-E367-526A-72E68AEDF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72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9. Les fonctions d’ordre supérieur  </a:t>
            </a:r>
          </a:p>
        </p:txBody>
      </p:sp>
      <p:sp>
        <p:nvSpPr>
          <p:cNvPr id="2" name="ZoneTexte 1">
            <a:extLst>
              <a:ext uri="{FF2B5EF4-FFF2-40B4-BE49-F238E27FC236}">
                <a16:creationId xmlns:a16="http://schemas.microsoft.com/office/drawing/2014/main" id="{9605F7BA-8E81-EFA1-341A-650E348D3F94}"/>
              </a:ext>
            </a:extLst>
          </p:cNvPr>
          <p:cNvSpPr txBox="1"/>
          <p:nvPr/>
        </p:nvSpPr>
        <p:spPr>
          <a:xfrm>
            <a:off x="1097281" y="2491598"/>
            <a:ext cx="10437582" cy="1477328"/>
          </a:xfrm>
          <a:prstGeom prst="rect">
            <a:avLst/>
          </a:prstGeom>
          <a:noFill/>
        </p:spPr>
        <p:txBody>
          <a:bodyPr wrap="square" rtlCol="0">
            <a:spAutoFit/>
          </a:bodyPr>
          <a:lstStyle/>
          <a:p>
            <a:r>
              <a:rPr lang="fr-FR" sz="2400" dirty="0"/>
              <a:t>Une fonction d’ordre supérieur rempli au moins l’un des deux critères suivants:</a:t>
            </a:r>
          </a:p>
          <a:p>
            <a:pPr marL="285750" indent="-285750">
              <a:buFont typeface="Arial" panose="020B0604020202020204" pitchFamily="34" charset="0"/>
              <a:buChar char="•"/>
            </a:pPr>
            <a:r>
              <a:rPr lang="fr-FR" sz="2400" dirty="0"/>
              <a:t>Utilise une autre fonction en paramètre </a:t>
            </a:r>
          </a:p>
          <a:p>
            <a:pPr marL="285750" indent="-285750">
              <a:buFont typeface="Arial" panose="020B0604020202020204" pitchFamily="34" charset="0"/>
              <a:buChar char="•"/>
            </a:pPr>
            <a:r>
              <a:rPr lang="fr-FR" sz="2400" dirty="0"/>
              <a:t>Retourne une fonction </a:t>
            </a:r>
          </a:p>
          <a:p>
            <a:r>
              <a:rPr lang="fr-FR" dirty="0"/>
              <a:t> </a:t>
            </a:r>
          </a:p>
        </p:txBody>
      </p:sp>
      <p:sp>
        <p:nvSpPr>
          <p:cNvPr id="4" name="ZoneTexte 3">
            <a:extLst>
              <a:ext uri="{FF2B5EF4-FFF2-40B4-BE49-F238E27FC236}">
                <a16:creationId xmlns:a16="http://schemas.microsoft.com/office/drawing/2014/main" id="{A2DDB423-1D75-24B2-0C5D-6B9D48EFACF8}"/>
              </a:ext>
            </a:extLst>
          </p:cNvPr>
          <p:cNvSpPr txBox="1"/>
          <p:nvPr/>
        </p:nvSpPr>
        <p:spPr>
          <a:xfrm>
            <a:off x="1669409" y="4446165"/>
            <a:ext cx="8456103" cy="1477328"/>
          </a:xfrm>
          <a:prstGeom prst="rect">
            <a:avLst/>
          </a:prstGeom>
          <a:noFill/>
        </p:spPr>
        <p:txBody>
          <a:bodyPr wrap="square" rtlCol="0">
            <a:spAutoFit/>
          </a:bodyPr>
          <a:lstStyle/>
          <a:p>
            <a:r>
              <a:rPr lang="fr-FR" dirty="0"/>
              <a:t>Sur le modèle de la méthode </a:t>
            </a:r>
            <a:r>
              <a:rPr lang="fr-FR" dirty="0" err="1"/>
              <a:t>filter</a:t>
            </a:r>
            <a:r>
              <a:rPr lang="fr-FR" dirty="0"/>
              <a:t>(),  créez une fonction </a:t>
            </a:r>
            <a:r>
              <a:rPr lang="fr-FR" dirty="0" err="1"/>
              <a:t>customFilter</a:t>
            </a:r>
            <a:r>
              <a:rPr lang="fr-FR" dirty="0"/>
              <a:t>() qui prend un paramètre un tableau et une fonction </a:t>
            </a:r>
            <a:r>
              <a:rPr lang="fr-FR" dirty="0" err="1"/>
              <a:t>callBack</a:t>
            </a:r>
            <a:r>
              <a:rPr lang="fr-FR" dirty="0"/>
              <a:t>().</a:t>
            </a:r>
          </a:p>
          <a:p>
            <a:pPr marL="285750" indent="-285750">
              <a:buFontTx/>
              <a:buChar char="-"/>
            </a:pPr>
            <a:r>
              <a:rPr lang="fr-FR" dirty="0"/>
              <a:t>Votre fonction </a:t>
            </a:r>
            <a:r>
              <a:rPr lang="fr-FR" dirty="0" err="1"/>
              <a:t>customFilter</a:t>
            </a:r>
            <a:r>
              <a:rPr lang="fr-FR" dirty="0"/>
              <a:t>() devra parcourir le tableau et pousser l’élément courant dans un autre tableau si le critère est rempli </a:t>
            </a:r>
          </a:p>
          <a:p>
            <a:pPr marL="285750" indent="-285750">
              <a:buFontTx/>
              <a:buChar char="-"/>
            </a:pPr>
            <a:r>
              <a:rPr lang="fr-FR" dirty="0"/>
              <a:t>La fonction </a:t>
            </a:r>
            <a:r>
              <a:rPr lang="fr-FR" dirty="0" err="1"/>
              <a:t>callBack</a:t>
            </a:r>
            <a:r>
              <a:rPr lang="fr-FR" dirty="0"/>
              <a:t>() contiendra la condition à remplir pour filtrer.</a:t>
            </a:r>
          </a:p>
        </p:txBody>
      </p:sp>
      <p:pic>
        <p:nvPicPr>
          <p:cNvPr id="5" name="Picture 12" descr="JavaScript Logo et symbole, sens, histoire, PNG, marque">
            <a:extLst>
              <a:ext uri="{FF2B5EF4-FFF2-40B4-BE49-F238E27FC236}">
                <a16:creationId xmlns:a16="http://schemas.microsoft.com/office/drawing/2014/main" id="{83CE09AF-D4FC-42C0-9347-4E56FC68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28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 Les fonctions</a:t>
            </a:r>
            <a:br>
              <a:rPr lang="fr-FR" dirty="0"/>
            </a:br>
            <a:r>
              <a:rPr lang="fr-FR" dirty="0"/>
              <a:t>	</a:t>
            </a:r>
            <a:r>
              <a:rPr lang="fr-FR" sz="3600" i="1" dirty="0"/>
              <a:t>  10. Les fermetures (</a:t>
            </a:r>
            <a:r>
              <a:rPr lang="fr-FR" sz="3600" i="1" dirty="0" err="1"/>
              <a:t>closure</a:t>
            </a:r>
            <a:r>
              <a:rPr lang="fr-FR" sz="3600" i="1" dirty="0"/>
              <a:t>)</a:t>
            </a:r>
          </a:p>
        </p:txBody>
      </p:sp>
      <p:sp>
        <p:nvSpPr>
          <p:cNvPr id="4" name="ZoneTexte 3">
            <a:extLst>
              <a:ext uri="{FF2B5EF4-FFF2-40B4-BE49-F238E27FC236}">
                <a16:creationId xmlns:a16="http://schemas.microsoft.com/office/drawing/2014/main" id="{C2C93504-456F-4794-8DB2-35B8A3C18C9B}"/>
              </a:ext>
            </a:extLst>
          </p:cNvPr>
          <p:cNvSpPr txBox="1"/>
          <p:nvPr/>
        </p:nvSpPr>
        <p:spPr>
          <a:xfrm>
            <a:off x="1390895" y="2961314"/>
            <a:ext cx="9764785" cy="1384995"/>
          </a:xfrm>
          <a:prstGeom prst="rect">
            <a:avLst/>
          </a:prstGeom>
          <a:noFill/>
        </p:spPr>
        <p:txBody>
          <a:bodyPr wrap="square" rtlCol="0">
            <a:spAutoFit/>
          </a:bodyPr>
          <a:lstStyle/>
          <a:p>
            <a:r>
              <a:rPr lang="fr-FR" sz="2800" dirty="0"/>
              <a:t>Les </a:t>
            </a:r>
            <a:r>
              <a:rPr lang="fr-FR" sz="2800" b="1" dirty="0" err="1"/>
              <a:t>closures</a:t>
            </a:r>
            <a:r>
              <a:rPr lang="fr-FR" sz="2800" dirty="0"/>
              <a:t> sont des </a:t>
            </a:r>
            <a:r>
              <a:rPr lang="fr-FR" sz="2800" b="1" dirty="0"/>
              <a:t>fonctions</a:t>
            </a:r>
            <a:r>
              <a:rPr lang="fr-FR" sz="2800" dirty="0"/>
              <a:t> </a:t>
            </a:r>
            <a:r>
              <a:rPr lang="fr-FR" sz="2800" b="1" dirty="0"/>
              <a:t>contenues</a:t>
            </a:r>
            <a:r>
              <a:rPr lang="fr-FR" sz="2800" dirty="0"/>
              <a:t> </a:t>
            </a:r>
            <a:r>
              <a:rPr lang="fr-FR" sz="2800" b="1" dirty="0"/>
              <a:t>dans une autre fonction</a:t>
            </a:r>
            <a:r>
              <a:rPr lang="fr-FR" sz="2800" dirty="0"/>
              <a:t>, c’est une méthode qui permet de </a:t>
            </a:r>
            <a:r>
              <a:rPr lang="fr-FR" sz="2800" b="1" dirty="0"/>
              <a:t>garder en mémoire </a:t>
            </a:r>
            <a:r>
              <a:rPr lang="fr-FR" sz="2800" dirty="0"/>
              <a:t>la valeur des </a:t>
            </a:r>
            <a:r>
              <a:rPr lang="fr-FR" sz="2800" b="1" dirty="0"/>
              <a:t>variables locales </a:t>
            </a:r>
            <a:r>
              <a:rPr lang="fr-FR" sz="2800" dirty="0"/>
              <a:t>de la fonction parente </a:t>
            </a:r>
          </a:p>
        </p:txBody>
      </p:sp>
      <p:sp>
        <p:nvSpPr>
          <p:cNvPr id="5" name="ZoneTexte 4">
            <a:extLst>
              <a:ext uri="{FF2B5EF4-FFF2-40B4-BE49-F238E27FC236}">
                <a16:creationId xmlns:a16="http://schemas.microsoft.com/office/drawing/2014/main" id="{87358C9B-D461-22B4-8199-EEBAB5B02D20}"/>
              </a:ext>
            </a:extLst>
          </p:cNvPr>
          <p:cNvSpPr txBox="1"/>
          <p:nvPr/>
        </p:nvSpPr>
        <p:spPr>
          <a:xfrm>
            <a:off x="2936146" y="5880683"/>
            <a:ext cx="6727971" cy="369332"/>
          </a:xfrm>
          <a:prstGeom prst="rect">
            <a:avLst/>
          </a:prstGeom>
          <a:noFill/>
        </p:spPr>
        <p:txBody>
          <a:bodyPr wrap="square" rtlCol="0">
            <a:spAutoFit/>
          </a:bodyPr>
          <a:lstStyle/>
          <a:p>
            <a:r>
              <a:rPr lang="fr-FR" dirty="0"/>
              <a:t>Exercice: Créer un </a:t>
            </a:r>
            <a:r>
              <a:rPr lang="fr-FR" dirty="0" err="1"/>
              <a:t>timer</a:t>
            </a:r>
            <a:r>
              <a:rPr lang="fr-FR" dirty="0"/>
              <a:t> à l’aide d’une </a:t>
            </a:r>
            <a:r>
              <a:rPr lang="fr-FR" dirty="0" err="1"/>
              <a:t>closure</a:t>
            </a:r>
            <a:endParaRPr lang="fr-FR" dirty="0"/>
          </a:p>
        </p:txBody>
      </p:sp>
      <p:pic>
        <p:nvPicPr>
          <p:cNvPr id="2" name="Picture 12" descr="JavaScript Logo et symbole, sens, histoire, PNG, marque">
            <a:extLst>
              <a:ext uri="{FF2B5EF4-FFF2-40B4-BE49-F238E27FC236}">
                <a16:creationId xmlns:a16="http://schemas.microsoft.com/office/drawing/2014/main" id="{A8228A2F-6B38-4877-AC99-0462EB381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15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1. Browser Object Model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644242" y="2701255"/>
            <a:ext cx="9798342" cy="2246769"/>
          </a:xfrm>
          <a:prstGeom prst="rect">
            <a:avLst/>
          </a:prstGeom>
          <a:noFill/>
        </p:spPr>
        <p:txBody>
          <a:bodyPr wrap="square" rtlCol="0">
            <a:spAutoFit/>
          </a:bodyPr>
          <a:lstStyle/>
          <a:p>
            <a:r>
              <a:rPr lang="fr-FR" sz="2800" dirty="0"/>
              <a:t>Le BOM est une interface de programmation qui permet d'accéder et de </a:t>
            </a:r>
            <a:r>
              <a:rPr lang="fr-FR" sz="2800" b="1" dirty="0"/>
              <a:t>manipuler les objets </a:t>
            </a:r>
            <a:r>
              <a:rPr lang="fr-FR" sz="2800" dirty="0"/>
              <a:t>de la fenêtre du navigateur, tels que la barre d'adresse, les boutons de navigation et les barres d'outils. </a:t>
            </a:r>
            <a:r>
              <a:rPr lang="fr-FR" sz="2800"/>
              <a:t>Le DOM (Document Object Model) </a:t>
            </a:r>
            <a:r>
              <a:rPr lang="fr-FR" sz="2800" b="1" dirty="0"/>
              <a:t>est une partie </a:t>
            </a:r>
            <a:r>
              <a:rPr lang="fr-FR" sz="2800" b="1"/>
              <a:t>du BOM.</a:t>
            </a:r>
            <a:endParaRPr lang="fr-FR" sz="2800" dirty="0"/>
          </a:p>
        </p:txBody>
      </p:sp>
      <p:pic>
        <p:nvPicPr>
          <p:cNvPr id="4" name="Picture 12" descr="JavaScript Logo et symbole, sens, histoire, PNG, marque">
            <a:extLst>
              <a:ext uri="{FF2B5EF4-FFF2-40B4-BE49-F238E27FC236}">
                <a16:creationId xmlns:a16="http://schemas.microsoft.com/office/drawing/2014/main" id="{3D95CC01-518A-46A7-DEBA-AA5B07509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21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sz="1800" i="1" kern="1200" spc="-50" baseline="0" dirty="0">
                <a:solidFill>
                  <a:srgbClr val="404040"/>
                </a:solidFill>
                <a:effectLst/>
                <a:latin typeface="Bookman Old Style" panose="02050604050505020204" pitchFamily="18" charset="0"/>
                <a:ea typeface="+mj-ea"/>
                <a:cs typeface="+mj-cs"/>
              </a:rPr>
              <a:t> 	</a:t>
            </a:r>
            <a:r>
              <a:rPr lang="fr-FR" sz="3600" i="1" dirty="0"/>
              <a:t>2. L’objet </a:t>
            </a:r>
            <a:r>
              <a:rPr lang="fr-FR" sz="3600" i="1" dirty="0" err="1"/>
              <a:t>window</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représente la fenêtre du navigateur et fournit des méthodes pour manipuler la fenêtre, tels que redimensionner et déplacer la fenêtre, ouvrir une nouvelle fenêtre, etc.</a:t>
            </a:r>
          </a:p>
          <a:p>
            <a:endParaRPr lang="fr-FR" sz="2800" dirty="0"/>
          </a:p>
          <a:p>
            <a:r>
              <a:rPr lang="fr-FR" sz="2800" dirty="0"/>
              <a:t>L’objet </a:t>
            </a:r>
            <a:r>
              <a:rPr lang="fr-FR" sz="2800" dirty="0" err="1"/>
              <a:t>window</a:t>
            </a:r>
            <a:r>
              <a:rPr lang="fr-FR" sz="2800" dirty="0"/>
              <a:t> est dit </a:t>
            </a:r>
            <a:r>
              <a:rPr lang="fr-FR" sz="2800" b="1" dirty="0"/>
              <a:t>global</a:t>
            </a:r>
            <a:r>
              <a:rPr lang="fr-FR" sz="2800" dirty="0"/>
              <a:t> car il </a:t>
            </a:r>
            <a:r>
              <a:rPr lang="fr-FR" sz="2800" b="1" dirty="0"/>
              <a:t>englobe</a:t>
            </a:r>
            <a:r>
              <a:rPr lang="fr-FR" sz="2800" dirty="0"/>
              <a:t> tous les autres objets.</a:t>
            </a:r>
          </a:p>
          <a:p>
            <a:endParaRPr lang="fr-FR" sz="2800" dirty="0">
              <a:sym typeface="Wingdings" panose="05000000000000000000" pitchFamily="2" charset="2"/>
            </a:endParaRPr>
          </a:p>
          <a:p>
            <a:pPr algn="ctr"/>
            <a:r>
              <a:rPr lang="fr-FR" sz="2800" dirty="0">
                <a:sym typeface="Wingdings" panose="05000000000000000000" pitchFamily="2" charset="2"/>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66CDC96-0B93-7AC3-94C5-AD3046F11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810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3. L’objet </a:t>
            </a:r>
            <a:r>
              <a:rPr lang="fr-FR" sz="3600" i="1" dirty="0" err="1"/>
              <a:t>navigator</a:t>
            </a:r>
            <a:r>
              <a:rPr lang="fr-FR" sz="3600" i="1" dirty="0"/>
              <a: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informations sur le </a:t>
            </a:r>
            <a:r>
              <a:rPr lang="fr-FR" sz="2800" b="1" dirty="0"/>
              <a:t>navigateur</a:t>
            </a:r>
            <a:r>
              <a:rPr lang="fr-FR" sz="2800" dirty="0"/>
              <a:t> utilisé, telles que le nom et la version du navigateur, ainsi que des informations sur la géolocalisation et le système d'exploitation utilisé. </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2"/>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8F2BD9E8-94D3-3BEA-F789-A1F882DCC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52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18469" y="2593779"/>
            <a:ext cx="8630874" cy="646331"/>
          </a:xfrm>
          <a:prstGeom prst="rect">
            <a:avLst/>
          </a:prstGeom>
          <a:noFill/>
        </p:spPr>
        <p:txBody>
          <a:bodyPr wrap="square" rtlCol="0">
            <a:spAutoFit/>
          </a:bodyPr>
          <a:lstStyle/>
          <a:p>
            <a:r>
              <a:rPr lang="fr-FR" sz="2000" dirty="0"/>
              <a:t>Syntaxe utilisé en JavaScript pour la concaténation </a:t>
            </a:r>
            <a:r>
              <a:rPr lang="fr-FR" sz="3600" dirty="0">
                <a:sym typeface="Wingdings" panose="05000000000000000000" pitchFamily="2" charset="2"/>
              </a:rPr>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18469" y="3804141"/>
            <a:ext cx="8630874" cy="584775"/>
          </a:xfrm>
          <a:prstGeom prst="rect">
            <a:avLst/>
          </a:prstGeom>
          <a:noFill/>
        </p:spPr>
        <p:txBody>
          <a:bodyPr wrap="square" rtlCol="0">
            <a:spAutoFit/>
          </a:bodyPr>
          <a:lstStyle/>
          <a:p>
            <a:r>
              <a:rPr lang="fr-FR" sz="1600" dirty="0"/>
              <a:t>Créez deux variables nom et prénom puis afficher dans la console « Bonjour [prénom][nom], comment allez-vous ? »</a:t>
            </a:r>
          </a:p>
        </p:txBody>
      </p:sp>
      <p:sp>
        <p:nvSpPr>
          <p:cNvPr id="4" name="ZoneTexte 3">
            <a:extLst>
              <a:ext uri="{FF2B5EF4-FFF2-40B4-BE49-F238E27FC236}">
                <a16:creationId xmlns:a16="http://schemas.microsoft.com/office/drawing/2014/main" id="{7F1C1CE8-5150-BBC7-F8A0-2E499CD80524}"/>
              </a:ext>
            </a:extLst>
          </p:cNvPr>
          <p:cNvSpPr txBox="1"/>
          <p:nvPr/>
        </p:nvSpPr>
        <p:spPr>
          <a:xfrm>
            <a:off x="1318469" y="4870092"/>
            <a:ext cx="8630874" cy="1323439"/>
          </a:xfrm>
          <a:prstGeom prst="rect">
            <a:avLst/>
          </a:prstGeom>
          <a:noFill/>
        </p:spPr>
        <p:txBody>
          <a:bodyPr wrap="square" rtlCol="0">
            <a:spAutoFit/>
          </a:bodyPr>
          <a:lstStyle/>
          <a:p>
            <a:r>
              <a:rPr lang="fr-FR" sz="2000" dirty="0"/>
              <a:t>Pour afficher un message dans la console utilisez </a:t>
            </a:r>
            <a:r>
              <a:rPr lang="fr-FR" sz="2000" dirty="0">
                <a:sym typeface="Wingdings" panose="05000000000000000000" pitchFamily="2" charset="2"/>
              </a:rPr>
              <a:t></a:t>
            </a:r>
          </a:p>
          <a:p>
            <a:endParaRPr lang="fr-FR" sz="2000" dirty="0">
              <a:sym typeface="Wingdings" panose="05000000000000000000" pitchFamily="2" charset="2"/>
            </a:endParaRPr>
          </a:p>
          <a:p>
            <a:r>
              <a:rPr lang="fr-FR" sz="2000" dirty="0">
                <a:sym typeface="Wingdings" panose="05000000000000000000" pitchFamily="2" charset="2"/>
              </a:rPr>
              <a:t>Pour exécuter JavaScript depuis le terminal : ouvrez un terminal à l’emplacement de votre fichier et exécutez  </a:t>
            </a:r>
            <a:r>
              <a:rPr lang="fr-FR" sz="2000" dirty="0" err="1">
                <a:sym typeface="Wingdings" panose="05000000000000000000" pitchFamily="2" charset="2"/>
              </a:rPr>
              <a:t>node</a:t>
            </a:r>
            <a:r>
              <a:rPr lang="fr-FR" sz="2000" dirty="0">
                <a:sym typeface="Wingdings" panose="05000000000000000000" pitchFamily="2" charset="2"/>
              </a:rPr>
              <a:t> monFichier.js</a:t>
            </a:r>
            <a:endParaRPr lang="fr-FR" sz="2000" dirty="0"/>
          </a:p>
        </p:txBody>
      </p:sp>
      <p:pic>
        <p:nvPicPr>
          <p:cNvPr id="8" name="Image 7">
            <a:extLst>
              <a:ext uri="{FF2B5EF4-FFF2-40B4-BE49-F238E27FC236}">
                <a16:creationId xmlns:a16="http://schemas.microsoft.com/office/drawing/2014/main" id="{01D82EF4-B3D2-9367-C02C-3DE5986306FE}"/>
              </a:ext>
            </a:extLst>
          </p:cNvPr>
          <p:cNvPicPr>
            <a:picLocks noChangeAspect="1"/>
          </p:cNvPicPr>
          <p:nvPr/>
        </p:nvPicPr>
        <p:blipFill>
          <a:blip r:embed="rId2"/>
          <a:stretch>
            <a:fillRect/>
          </a:stretch>
        </p:blipFill>
        <p:spPr>
          <a:xfrm>
            <a:off x="7099301" y="4836752"/>
            <a:ext cx="1781424" cy="466790"/>
          </a:xfrm>
          <a:prstGeom prst="rect">
            <a:avLst/>
          </a:prstGeom>
        </p:spPr>
      </p:pic>
      <p:pic>
        <p:nvPicPr>
          <p:cNvPr id="5" name="Picture 12" descr="JavaScript Logo et symbole, sens, histoire, PNG, marque">
            <a:extLst>
              <a:ext uri="{FF2B5EF4-FFF2-40B4-BE49-F238E27FC236}">
                <a16:creationId xmlns:a16="http://schemas.microsoft.com/office/drawing/2014/main" id="{9CDD8CE9-3A4D-0EE4-224B-04B63AFB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109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4. </a:t>
            </a:r>
            <a:r>
              <a:rPr lang="fr-FR" sz="3600" i="1" dirty="0" err="1"/>
              <a:t>History</a:t>
            </a:r>
            <a:endParaRPr lang="fr-FR" sz="3600" i="1" dirty="0"/>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r>
              <a:rPr lang="fr-FR" sz="2800" dirty="0"/>
              <a:t>Cet objet fournit des méthodes pour </a:t>
            </a:r>
            <a:r>
              <a:rPr lang="fr-FR" sz="2800" b="1" dirty="0"/>
              <a:t>naviguer dans l'historique du navigateur</a:t>
            </a:r>
            <a:r>
              <a:rPr lang="fr-FR" sz="2800" dirty="0"/>
              <a:t>, telles que aller en arrière ou en avant dans l'historique, ou charger une page spécifique à partir de l'historique.</a:t>
            </a:r>
          </a:p>
          <a:p>
            <a:endParaRPr lang="fr-FR" sz="2800" dirty="0"/>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67E74CC3-2464-6641-CD00-F45FD1650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315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5. Location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3539430"/>
          </a:xfrm>
          <a:prstGeom prst="rect">
            <a:avLst/>
          </a:prstGeom>
          <a:noFill/>
        </p:spPr>
        <p:txBody>
          <a:bodyPr wrap="square" rtlCol="0">
            <a:spAutoFit/>
          </a:bodyPr>
          <a:lstStyle/>
          <a:p>
            <a:endParaRPr lang="fr-FR" sz="2800" dirty="0"/>
          </a:p>
          <a:p>
            <a:r>
              <a:rPr lang="fr-FR" sz="2800" dirty="0"/>
              <a:t>Cet objet fournit des informations sur </a:t>
            </a:r>
            <a:r>
              <a:rPr lang="fr-FR" sz="2800" b="1" dirty="0"/>
              <a:t>l'URL de la page web actuelle </a:t>
            </a:r>
            <a:r>
              <a:rPr lang="fr-FR" sz="2800" dirty="0"/>
              <a:t>et fournit des méthodes pour manipuler l'URL, telles que rediriger vers une nouvelle page ou recharger la page actuelle.</a:t>
            </a:r>
          </a:p>
          <a:p>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373565D-8E6A-1269-DF9B-A645FEC85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96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6. Screen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l'écran sur lequel la page web est affichée et fournit des informations telles que la largeur et la hauteur de l'écran, la résolution d'écran, etc.</a:t>
            </a:r>
          </a:p>
          <a:p>
            <a:pPr algn="ctr"/>
            <a:endParaRPr lang="fr-FR" sz="2800" dirty="0">
              <a:hlinkClick r:id="rId2"/>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C40D7C44-9121-1117-45C8-C994027AE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039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VII- Le BOM </a:t>
            </a:r>
            <a:br>
              <a:rPr lang="fr-FR" dirty="0"/>
            </a:br>
            <a:r>
              <a:rPr lang="fr-FR" dirty="0"/>
              <a:t>	</a:t>
            </a:r>
            <a:r>
              <a:rPr lang="fr-FR" sz="3600" i="1" dirty="0"/>
              <a:t>  7. Document </a:t>
            </a:r>
          </a:p>
        </p:txBody>
      </p:sp>
      <p:sp>
        <p:nvSpPr>
          <p:cNvPr id="2" name="ZoneTexte 1">
            <a:extLst>
              <a:ext uri="{FF2B5EF4-FFF2-40B4-BE49-F238E27FC236}">
                <a16:creationId xmlns:a16="http://schemas.microsoft.com/office/drawing/2014/main" id="{0AE7295B-7A51-483F-70B0-ABB3611C0C16}"/>
              </a:ext>
            </a:extLst>
          </p:cNvPr>
          <p:cNvSpPr txBox="1"/>
          <p:nvPr/>
        </p:nvSpPr>
        <p:spPr>
          <a:xfrm>
            <a:off x="1501629" y="2357306"/>
            <a:ext cx="9798342" cy="2677656"/>
          </a:xfrm>
          <a:prstGeom prst="rect">
            <a:avLst/>
          </a:prstGeom>
          <a:noFill/>
        </p:spPr>
        <p:txBody>
          <a:bodyPr wrap="square" rtlCol="0">
            <a:spAutoFit/>
          </a:bodyPr>
          <a:lstStyle/>
          <a:p>
            <a:r>
              <a:rPr lang="fr-FR" sz="2800" dirty="0"/>
              <a:t>Cet objet représente la page HTML chargée dans le navigateur. Il contient un ensemble de propriétés et de méthodes qui permettent de manipuler les éléments de la page, de récupérer des informations sur la page, et d'interagir avec l'utilisateur.</a:t>
            </a:r>
            <a:endParaRPr lang="fr-FR" sz="2800" dirty="0">
              <a:hlinkClick r:id="rId2">
                <a:extLst>
                  <a:ext uri="{A12FA001-AC4F-418D-AE19-62706E023703}">
                    <ahyp:hlinkClr xmlns:ahyp="http://schemas.microsoft.com/office/drawing/2018/hyperlinkcolor" val="tx"/>
                  </a:ext>
                </a:extLst>
              </a:hlinkClick>
            </a:endParaRPr>
          </a:p>
          <a:p>
            <a:pPr algn="ctr"/>
            <a:endParaRPr lang="fr-FR" sz="2800" dirty="0">
              <a:hlinkClick r:id="rId2"/>
            </a:endParaRPr>
          </a:p>
          <a:p>
            <a:pPr algn="ctr"/>
            <a:r>
              <a:rPr lang="fr-FR" sz="2800" dirty="0">
                <a:hlinkClick r:id="rId3"/>
              </a:rPr>
              <a:t>DOC MDN </a:t>
            </a:r>
            <a:endParaRPr lang="fr-FR" sz="2800" dirty="0"/>
          </a:p>
        </p:txBody>
      </p:sp>
      <p:pic>
        <p:nvPicPr>
          <p:cNvPr id="4" name="Picture 12" descr="JavaScript Logo et symbole, sens, histoire, PNG, marque">
            <a:extLst>
              <a:ext uri="{FF2B5EF4-FFF2-40B4-BE49-F238E27FC236}">
                <a16:creationId xmlns:a16="http://schemas.microsoft.com/office/drawing/2014/main" id="{48DE93DD-803F-76C1-D38E-CADA39F65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708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1. Document Object Model</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72749"/>
            <a:ext cx="9286613" cy="3693319"/>
          </a:xfrm>
          <a:prstGeom prst="rect">
            <a:avLst/>
          </a:prstGeom>
          <a:noFill/>
        </p:spPr>
        <p:txBody>
          <a:bodyPr wrap="square" rtlCol="0">
            <a:spAutoFit/>
          </a:bodyPr>
          <a:lstStyle/>
          <a:p>
            <a:r>
              <a:rPr lang="fr-FR" dirty="0"/>
              <a:t>Le DOM ( Document Object Model) est une interface de programmation qui permet de représenter un document HTML en tant </a:t>
            </a:r>
            <a:r>
              <a:rPr lang="fr-FR" b="1" dirty="0"/>
              <a:t>qu'arborescence</a:t>
            </a:r>
            <a:r>
              <a:rPr lang="fr-FR" dirty="0"/>
              <a:t> </a:t>
            </a:r>
            <a:r>
              <a:rPr lang="fr-FR" b="1" dirty="0"/>
              <a:t>d'objets</a:t>
            </a:r>
            <a:r>
              <a:rPr lang="fr-FR" dirty="0"/>
              <a:t> JavaScript. </a:t>
            </a:r>
          </a:p>
          <a:p>
            <a:endParaRPr lang="fr-FR" dirty="0"/>
          </a:p>
          <a:p>
            <a:r>
              <a:rPr lang="fr-FR" dirty="0"/>
              <a:t>En d'autres termes, le DOM fournit une représentation de la structure de la page web dans le code JavaScript, nous permettant ainsi de </a:t>
            </a:r>
            <a:r>
              <a:rPr lang="fr-FR" b="1" dirty="0"/>
              <a:t>manipuler</a:t>
            </a:r>
            <a:r>
              <a:rPr lang="fr-FR" dirty="0"/>
              <a:t> les éléments de la page de manière </a:t>
            </a:r>
            <a:r>
              <a:rPr lang="fr-FR" b="1" dirty="0"/>
              <a:t>dynamique</a:t>
            </a:r>
            <a:r>
              <a:rPr lang="fr-FR" dirty="0"/>
              <a:t>. </a:t>
            </a:r>
          </a:p>
          <a:p>
            <a:endParaRPr lang="fr-FR" dirty="0"/>
          </a:p>
          <a:p>
            <a:r>
              <a:rPr lang="fr-FR" dirty="0"/>
              <a:t>Chaque élément du DOM est représenté par un </a:t>
            </a:r>
            <a:r>
              <a:rPr lang="fr-FR" b="1" dirty="0"/>
              <a:t>nœud</a:t>
            </a:r>
            <a:r>
              <a:rPr lang="fr-FR" dirty="0"/>
              <a:t> dans l'arborescence. Le nœud racine de l'arborescence est l'objet </a:t>
            </a:r>
            <a:r>
              <a:rPr lang="fr-FR" b="1" i="0" dirty="0">
                <a:solidFill>
                  <a:srgbClr val="111827"/>
                </a:solidFill>
                <a:effectLst/>
                <a:latin typeface="Söhne Mono"/>
              </a:rPr>
              <a:t>document,</a:t>
            </a:r>
            <a:r>
              <a:rPr lang="fr-FR" b="0" i="0" dirty="0">
                <a:solidFill>
                  <a:srgbClr val="374151"/>
                </a:solidFill>
                <a:effectLst/>
                <a:latin typeface="Söhne"/>
              </a:rPr>
              <a:t> </a:t>
            </a:r>
            <a:r>
              <a:rPr lang="fr-FR" dirty="0"/>
              <a:t>qui représente l'ensemble du document HTML.</a:t>
            </a:r>
          </a:p>
          <a:p>
            <a:endParaRPr lang="fr-FR" dirty="0">
              <a:solidFill>
                <a:srgbClr val="374151"/>
              </a:solidFill>
              <a:latin typeface="Söhne"/>
            </a:endParaRPr>
          </a:p>
          <a:p>
            <a:r>
              <a:rPr lang="fr-FR" dirty="0"/>
              <a:t>Le DOM fournit des </a:t>
            </a:r>
            <a:r>
              <a:rPr lang="fr-FR" b="1" dirty="0"/>
              <a:t>méthodes</a:t>
            </a:r>
            <a:r>
              <a:rPr lang="fr-FR" dirty="0"/>
              <a:t> qui nous permettent </a:t>
            </a:r>
            <a:r>
              <a:rPr lang="fr-FR" b="1" dirty="0"/>
              <a:t>d’accéder</a:t>
            </a:r>
            <a:r>
              <a:rPr lang="fr-FR" dirty="0"/>
              <a:t> aux nœuds de l'arborescence, il fournit également des méthodes qui permettent </a:t>
            </a:r>
            <a:r>
              <a:rPr lang="fr-FR" b="1" dirty="0"/>
              <a:t>d’ajouter, de modifier, de supprimer des nœuds.</a:t>
            </a:r>
          </a:p>
        </p:txBody>
      </p:sp>
      <p:pic>
        <p:nvPicPr>
          <p:cNvPr id="5" name="Picture 12" descr="JavaScript Logo et symbole, sens, histoire, PNG, marque">
            <a:extLst>
              <a:ext uri="{FF2B5EF4-FFF2-40B4-BE49-F238E27FC236}">
                <a16:creationId xmlns:a16="http://schemas.microsoft.com/office/drawing/2014/main" id="{B9C51B14-B511-627A-3B9F-068717D6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97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10686" y="2122415"/>
            <a:ext cx="9286613" cy="4001095"/>
          </a:xfrm>
          <a:prstGeom prst="rect">
            <a:avLst/>
          </a:prstGeom>
          <a:noFill/>
        </p:spPr>
        <p:txBody>
          <a:bodyPr wrap="square" rtlCol="0">
            <a:spAutoFit/>
          </a:bodyPr>
          <a:lstStyle/>
          <a:p>
            <a:r>
              <a:rPr lang="fr-FR" sz="2000" b="1" i="0" dirty="0" err="1">
                <a:solidFill>
                  <a:srgbClr val="111827"/>
                </a:solidFill>
                <a:effectLst/>
                <a:latin typeface="Söhne Mono"/>
              </a:rPr>
              <a:t>getElementsByTagName</a:t>
            </a:r>
            <a:r>
              <a:rPr lang="fr-FR" sz="2000" b="1" i="0" dirty="0">
                <a:solidFill>
                  <a:srgbClr val="111827"/>
                </a:solidFill>
                <a:effectLst/>
                <a:latin typeface="Söhne Mono"/>
              </a:rPr>
              <a:t>(): </a:t>
            </a:r>
            <a:r>
              <a:rPr lang="fr-FR" dirty="0"/>
              <a:t>Retourne une collection d'éléments qui ont le nom de balise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getElementById</a:t>
            </a:r>
            <a:r>
              <a:rPr lang="fr-FR" b="1" i="0" dirty="0">
                <a:solidFill>
                  <a:srgbClr val="374151"/>
                </a:solidFill>
                <a:effectLst/>
                <a:latin typeface="Söhne"/>
              </a:rPr>
              <a:t>(): </a:t>
            </a:r>
            <a:r>
              <a:rPr lang="fr-FR" dirty="0"/>
              <a:t>Retourne l'élément avec l'ID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p>
          <a:p>
            <a:endParaRPr lang="fr-FR" dirty="0"/>
          </a:p>
          <a:p>
            <a:r>
              <a:rPr lang="fr-FR" b="1" i="0" dirty="0" err="1">
                <a:solidFill>
                  <a:srgbClr val="111827"/>
                </a:solidFill>
                <a:effectLst/>
                <a:latin typeface="Söhne Mono"/>
              </a:rPr>
              <a:t>getElementsByClassName</a:t>
            </a:r>
            <a:r>
              <a:rPr lang="fr-FR" b="1" i="0" dirty="0">
                <a:solidFill>
                  <a:srgbClr val="111827"/>
                </a:solidFill>
                <a:effectLst/>
                <a:latin typeface="Söhne Mono"/>
              </a:rPr>
              <a:t>():</a:t>
            </a:r>
            <a:r>
              <a:rPr lang="fr-FR" dirty="0"/>
              <a:t>Cette méthode retourne une collection d'éléments qui ont la classe CSS spécifiée en paramètre.</a:t>
            </a:r>
          </a:p>
          <a:p>
            <a:endParaRPr lang="fr-FR" dirty="0"/>
          </a:p>
        </p:txBody>
      </p:sp>
      <p:pic>
        <p:nvPicPr>
          <p:cNvPr id="5" name="Image 4">
            <a:extLst>
              <a:ext uri="{FF2B5EF4-FFF2-40B4-BE49-F238E27FC236}">
                <a16:creationId xmlns:a16="http://schemas.microsoft.com/office/drawing/2014/main" id="{C96EC237-F980-C5B3-11E4-B1A83D684114}"/>
              </a:ext>
            </a:extLst>
          </p:cNvPr>
          <p:cNvPicPr>
            <a:picLocks noChangeAspect="1"/>
          </p:cNvPicPr>
          <p:nvPr/>
        </p:nvPicPr>
        <p:blipFill>
          <a:blip r:embed="rId2"/>
          <a:stretch>
            <a:fillRect/>
          </a:stretch>
        </p:blipFill>
        <p:spPr>
          <a:xfrm>
            <a:off x="1913282" y="2915015"/>
            <a:ext cx="5915851" cy="390580"/>
          </a:xfrm>
          <a:prstGeom prst="rect">
            <a:avLst/>
          </a:prstGeom>
        </p:spPr>
      </p:pic>
      <p:pic>
        <p:nvPicPr>
          <p:cNvPr id="7" name="Image 6">
            <a:extLst>
              <a:ext uri="{FF2B5EF4-FFF2-40B4-BE49-F238E27FC236}">
                <a16:creationId xmlns:a16="http://schemas.microsoft.com/office/drawing/2014/main" id="{4E443163-1CBD-E9EF-B0E9-CE6D3C98FB5F}"/>
              </a:ext>
            </a:extLst>
          </p:cNvPr>
          <p:cNvPicPr>
            <a:picLocks noChangeAspect="1"/>
          </p:cNvPicPr>
          <p:nvPr/>
        </p:nvPicPr>
        <p:blipFill>
          <a:blip r:embed="rId3"/>
          <a:stretch>
            <a:fillRect/>
          </a:stretch>
        </p:blipFill>
        <p:spPr>
          <a:xfrm>
            <a:off x="1913282" y="4538315"/>
            <a:ext cx="6277851" cy="352474"/>
          </a:xfrm>
          <a:prstGeom prst="rect">
            <a:avLst/>
          </a:prstGeom>
        </p:spPr>
      </p:pic>
      <p:pic>
        <p:nvPicPr>
          <p:cNvPr id="9" name="Image 8">
            <a:extLst>
              <a:ext uri="{FF2B5EF4-FFF2-40B4-BE49-F238E27FC236}">
                <a16:creationId xmlns:a16="http://schemas.microsoft.com/office/drawing/2014/main" id="{6353E8E6-6DB7-FEE8-2F87-98B30F7D58CC}"/>
              </a:ext>
            </a:extLst>
          </p:cNvPr>
          <p:cNvPicPr>
            <a:picLocks noChangeAspect="1"/>
          </p:cNvPicPr>
          <p:nvPr/>
        </p:nvPicPr>
        <p:blipFill>
          <a:blip r:embed="rId4"/>
          <a:stretch>
            <a:fillRect/>
          </a:stretch>
        </p:blipFill>
        <p:spPr>
          <a:xfrm>
            <a:off x="1913282" y="5990140"/>
            <a:ext cx="7582958" cy="266737"/>
          </a:xfrm>
          <a:prstGeom prst="rect">
            <a:avLst/>
          </a:prstGeom>
        </p:spPr>
      </p:pic>
      <p:pic>
        <p:nvPicPr>
          <p:cNvPr id="4" name="Picture 12" descr="JavaScript Logo et symbole, sens, histoire, PNG, marque">
            <a:extLst>
              <a:ext uri="{FF2B5EF4-FFF2-40B4-BE49-F238E27FC236}">
                <a16:creationId xmlns:a16="http://schemas.microsoft.com/office/drawing/2014/main" id="{975062B9-EF34-C909-3245-A219CF10F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33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2. Sélectionner un élément du DOM </a:t>
            </a:r>
          </a:p>
        </p:txBody>
      </p:sp>
      <p:sp>
        <p:nvSpPr>
          <p:cNvPr id="2" name="ZoneTexte 1">
            <a:extLst>
              <a:ext uri="{FF2B5EF4-FFF2-40B4-BE49-F238E27FC236}">
                <a16:creationId xmlns:a16="http://schemas.microsoft.com/office/drawing/2014/main" id="{33B30A53-7888-49FE-26D2-89FBC9843694}"/>
              </a:ext>
            </a:extLst>
          </p:cNvPr>
          <p:cNvSpPr txBox="1"/>
          <p:nvPr/>
        </p:nvSpPr>
        <p:spPr>
          <a:xfrm>
            <a:off x="1635853" y="2332139"/>
            <a:ext cx="9286613" cy="3447098"/>
          </a:xfrm>
          <a:prstGeom prst="rect">
            <a:avLst/>
          </a:prstGeom>
          <a:noFill/>
        </p:spPr>
        <p:txBody>
          <a:bodyPr wrap="square" rtlCol="0">
            <a:spAutoFit/>
          </a:bodyPr>
          <a:lstStyle/>
          <a:p>
            <a:r>
              <a:rPr lang="fr-FR" sz="2000" b="1" i="0" dirty="0" err="1">
                <a:solidFill>
                  <a:srgbClr val="111827"/>
                </a:solidFill>
                <a:effectLst/>
                <a:latin typeface="Söhne Mono"/>
              </a:rPr>
              <a:t>querySelector</a:t>
            </a:r>
            <a:r>
              <a:rPr lang="fr-FR" sz="2000" b="1" i="0" dirty="0">
                <a:solidFill>
                  <a:srgbClr val="111827"/>
                </a:solidFill>
                <a:effectLst/>
                <a:latin typeface="Söhne Mono"/>
              </a:rPr>
              <a:t>(): </a:t>
            </a:r>
            <a:r>
              <a:rPr lang="fr-FR" dirty="0"/>
              <a:t>Retourne le premier élément qui correspond au sélecteur CSS spécifié en paramètre.</a:t>
            </a:r>
          </a:p>
          <a:p>
            <a:endParaRPr lang="fr-FR" b="0" i="0" dirty="0">
              <a:solidFill>
                <a:srgbClr val="374151"/>
              </a:solidFill>
              <a:effectLst/>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a:p>
            <a:r>
              <a:rPr lang="fr-FR" b="1" i="0" dirty="0" err="1">
                <a:solidFill>
                  <a:srgbClr val="111827"/>
                </a:solidFill>
                <a:effectLst/>
                <a:latin typeface="Söhne Mono"/>
              </a:rPr>
              <a:t>querySelectorAll</a:t>
            </a:r>
            <a:r>
              <a:rPr lang="fr-FR" b="1" i="0" dirty="0">
                <a:solidFill>
                  <a:srgbClr val="374151"/>
                </a:solidFill>
                <a:effectLst/>
                <a:latin typeface="Söhne"/>
              </a:rPr>
              <a:t>(): </a:t>
            </a:r>
            <a:r>
              <a:rPr lang="fr-FR" dirty="0"/>
              <a:t>Retourne tous les éléments qui correspondent au sélecteur CSS spécifié en paramètre( #id ou .class ou tag )</a:t>
            </a:r>
          </a:p>
          <a:p>
            <a:endParaRPr lang="fr-FR" dirty="0">
              <a:solidFill>
                <a:srgbClr val="374151"/>
              </a:solidFill>
              <a:latin typeface="Söhne"/>
            </a:endParaRPr>
          </a:p>
          <a:p>
            <a:endParaRPr lang="fr-FR" dirty="0"/>
          </a:p>
          <a:p>
            <a:endParaRPr lang="fr-FR" dirty="0"/>
          </a:p>
        </p:txBody>
      </p:sp>
      <p:pic>
        <p:nvPicPr>
          <p:cNvPr id="6" name="Image 5">
            <a:extLst>
              <a:ext uri="{FF2B5EF4-FFF2-40B4-BE49-F238E27FC236}">
                <a16:creationId xmlns:a16="http://schemas.microsoft.com/office/drawing/2014/main" id="{43C94160-255C-7486-2870-ACA0C838F4B4}"/>
              </a:ext>
            </a:extLst>
          </p:cNvPr>
          <p:cNvPicPr>
            <a:picLocks noChangeAspect="1"/>
          </p:cNvPicPr>
          <p:nvPr/>
        </p:nvPicPr>
        <p:blipFill>
          <a:blip r:embed="rId2"/>
          <a:stretch>
            <a:fillRect/>
          </a:stretch>
        </p:blipFill>
        <p:spPr>
          <a:xfrm>
            <a:off x="2101047" y="3262076"/>
            <a:ext cx="6916115" cy="314369"/>
          </a:xfrm>
          <a:prstGeom prst="rect">
            <a:avLst/>
          </a:prstGeom>
        </p:spPr>
      </p:pic>
      <p:pic>
        <p:nvPicPr>
          <p:cNvPr id="10" name="Image 9">
            <a:extLst>
              <a:ext uri="{FF2B5EF4-FFF2-40B4-BE49-F238E27FC236}">
                <a16:creationId xmlns:a16="http://schemas.microsoft.com/office/drawing/2014/main" id="{8CD4380A-029D-683E-E7F8-B4358787A2DD}"/>
              </a:ext>
            </a:extLst>
          </p:cNvPr>
          <p:cNvPicPr>
            <a:picLocks noChangeAspect="1"/>
          </p:cNvPicPr>
          <p:nvPr/>
        </p:nvPicPr>
        <p:blipFill>
          <a:blip r:embed="rId3"/>
          <a:stretch>
            <a:fillRect/>
          </a:stretch>
        </p:blipFill>
        <p:spPr>
          <a:xfrm>
            <a:off x="2101047" y="5258219"/>
            <a:ext cx="7525800" cy="457264"/>
          </a:xfrm>
          <a:prstGeom prst="rect">
            <a:avLst/>
          </a:prstGeom>
        </p:spPr>
      </p:pic>
      <p:pic>
        <p:nvPicPr>
          <p:cNvPr id="4" name="Picture 12" descr="JavaScript Logo et symbole, sens, histoire, PNG, marque">
            <a:extLst>
              <a:ext uri="{FF2B5EF4-FFF2-40B4-BE49-F238E27FC236}">
                <a16:creationId xmlns:a16="http://schemas.microsoft.com/office/drawing/2014/main" id="{D4B022CA-5F05-E9AA-2D7F-20B8387B7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770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2" name="ZoneTexte 1">
            <a:extLst>
              <a:ext uri="{FF2B5EF4-FFF2-40B4-BE49-F238E27FC236}">
                <a16:creationId xmlns:a16="http://schemas.microsoft.com/office/drawing/2014/main" id="{5F237D0C-D322-8231-032D-5E26013124EB}"/>
              </a:ext>
            </a:extLst>
          </p:cNvPr>
          <p:cNvSpPr txBox="1"/>
          <p:nvPr/>
        </p:nvSpPr>
        <p:spPr>
          <a:xfrm>
            <a:off x="795275" y="2366511"/>
            <a:ext cx="10940923" cy="2862322"/>
          </a:xfrm>
          <a:prstGeom prst="rect">
            <a:avLst/>
          </a:prstGeom>
          <a:noFill/>
        </p:spPr>
        <p:txBody>
          <a:bodyPr wrap="square" rtlCol="0">
            <a:spAutoFit/>
          </a:bodyPr>
          <a:lstStyle/>
          <a:p>
            <a:r>
              <a:rPr lang="fr-FR" sz="2000" b="1" dirty="0" err="1">
                <a:solidFill>
                  <a:srgbClr val="111827"/>
                </a:solidFill>
                <a:latin typeface="Söhne Mono"/>
              </a:rPr>
              <a:t>textContent</a:t>
            </a:r>
            <a:r>
              <a:rPr lang="fr-FR" sz="2000" b="1" dirty="0">
                <a:solidFill>
                  <a:srgbClr val="111827"/>
                </a:solidFill>
                <a:latin typeface="Söhne Mono"/>
              </a:rPr>
              <a:t> </a:t>
            </a:r>
            <a:r>
              <a:rPr lang="fr-FR" sz="2000" dirty="0"/>
              <a:t>: récupère le contenu textuel brut d'un élément, y compris les balises HTML</a:t>
            </a:r>
          </a:p>
          <a:p>
            <a:endParaRPr lang="fr-FR" sz="2000" dirty="0"/>
          </a:p>
          <a:p>
            <a:endParaRPr lang="fr-FR" sz="2000" dirty="0"/>
          </a:p>
          <a:p>
            <a:r>
              <a:rPr lang="fr-FR" sz="2000" b="1" dirty="0" err="1">
                <a:solidFill>
                  <a:srgbClr val="111827"/>
                </a:solidFill>
                <a:latin typeface="Söhne Mono"/>
              </a:rPr>
              <a:t>innerText</a:t>
            </a:r>
            <a:r>
              <a:rPr lang="fr-FR" sz="2000" b="1" dirty="0">
                <a:solidFill>
                  <a:srgbClr val="111827"/>
                </a:solidFill>
                <a:latin typeface="Söhne Mono"/>
              </a:rPr>
              <a:t> </a:t>
            </a:r>
            <a:r>
              <a:rPr lang="fr-FR" sz="2000" dirty="0"/>
              <a:t>: récupère le texte d'un élément, en ignorant les balises HTML </a:t>
            </a:r>
          </a:p>
          <a:p>
            <a:endParaRPr lang="fr-FR" sz="2000" dirty="0"/>
          </a:p>
          <a:p>
            <a:endParaRPr lang="fr-FR" sz="2000" dirty="0"/>
          </a:p>
          <a:p>
            <a:endParaRPr lang="fr-FR" sz="2000" dirty="0"/>
          </a:p>
          <a:p>
            <a:r>
              <a:rPr lang="fr-FR" sz="2000" dirty="0">
                <a:sym typeface="Wingdings" panose="05000000000000000000" pitchFamily="2" charset="2"/>
              </a:rPr>
              <a:t>	 </a:t>
            </a:r>
            <a:r>
              <a:rPr lang="fr-FR" sz="2000" dirty="0" err="1">
                <a:sym typeface="Wingdings" panose="05000000000000000000" pitchFamily="2" charset="2"/>
              </a:rPr>
              <a:t>innerText</a:t>
            </a:r>
            <a:r>
              <a:rPr lang="fr-FR" sz="2000" dirty="0">
                <a:sym typeface="Wingdings" panose="05000000000000000000" pitchFamily="2" charset="2"/>
              </a:rPr>
              <a:t> est une propriété non-standard, son comportement varier entre les 		      </a:t>
            </a:r>
            <a:r>
              <a:rPr lang="fr-FR" sz="2000" dirty="0" err="1">
                <a:sym typeface="Wingdings" panose="05000000000000000000" pitchFamily="2" charset="2"/>
              </a:rPr>
              <a:t>navigateurs,</a:t>
            </a:r>
            <a:r>
              <a:rPr lang="fr-FR" sz="2000" b="1" dirty="0" err="1">
                <a:sym typeface="Wingdings" panose="05000000000000000000" pitchFamily="2" charset="2"/>
              </a:rPr>
              <a:t>textContent</a:t>
            </a:r>
            <a:r>
              <a:rPr lang="fr-FR" sz="2000" b="1" dirty="0">
                <a:sym typeface="Wingdings" panose="05000000000000000000" pitchFamily="2" charset="2"/>
              </a:rPr>
              <a:t> est standardisé et fiable </a:t>
            </a:r>
            <a:endParaRPr lang="fr-FR" sz="2000" b="1" dirty="0"/>
          </a:p>
        </p:txBody>
      </p:sp>
      <p:pic>
        <p:nvPicPr>
          <p:cNvPr id="4" name="Picture 12" descr="JavaScript Logo et symbole, sens, histoire, PNG, marque">
            <a:extLst>
              <a:ext uri="{FF2B5EF4-FFF2-40B4-BE49-F238E27FC236}">
                <a16:creationId xmlns:a16="http://schemas.microsoft.com/office/drawing/2014/main" id="{BE900751-4067-344E-36B5-3B9A1AD77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26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3. Modifier un élément du DOM </a:t>
            </a:r>
          </a:p>
        </p:txBody>
      </p:sp>
      <p:sp>
        <p:nvSpPr>
          <p:cNvPr id="4" name="ZoneTexte 3">
            <a:extLst>
              <a:ext uri="{FF2B5EF4-FFF2-40B4-BE49-F238E27FC236}">
                <a16:creationId xmlns:a16="http://schemas.microsoft.com/office/drawing/2014/main" id="{8F0C5BEE-28BD-CC3B-CDC5-0DE2ED636EB8}"/>
              </a:ext>
            </a:extLst>
          </p:cNvPr>
          <p:cNvSpPr txBox="1"/>
          <p:nvPr/>
        </p:nvSpPr>
        <p:spPr>
          <a:xfrm>
            <a:off x="1251357" y="2399486"/>
            <a:ext cx="9689285" cy="954107"/>
          </a:xfrm>
          <a:prstGeom prst="rect">
            <a:avLst/>
          </a:prstGeom>
          <a:noFill/>
        </p:spPr>
        <p:txBody>
          <a:bodyPr wrap="square" rtlCol="0">
            <a:spAutoFit/>
          </a:bodyPr>
          <a:lstStyle/>
          <a:p>
            <a:r>
              <a:rPr lang="fr-FR" sz="2000" b="1" dirty="0" err="1">
                <a:solidFill>
                  <a:srgbClr val="111827"/>
                </a:solidFill>
                <a:latin typeface="Söhne Mono"/>
              </a:rPr>
              <a:t>innerHtml</a:t>
            </a:r>
            <a:r>
              <a:rPr lang="fr-FR" sz="2000" b="1" dirty="0">
                <a:solidFill>
                  <a:srgbClr val="111827"/>
                </a:solidFill>
                <a:latin typeface="Söhne Mono"/>
              </a:rPr>
              <a:t>: </a:t>
            </a:r>
            <a:r>
              <a:rPr lang="fr-FR" dirty="0"/>
              <a:t>renvoie une chaîne de caractères contenant tout le contenu HTML à l'intérieur de cet élément, y </a:t>
            </a:r>
            <a:r>
              <a:rPr lang="fr-FR" b="1" dirty="0"/>
              <a:t>compris les balises HTML</a:t>
            </a:r>
            <a:r>
              <a:rPr lang="fr-FR" dirty="0"/>
              <a:t>. Nous pouvons l’utiliser pour modifier et ajouter du contenu HTML.</a:t>
            </a:r>
          </a:p>
        </p:txBody>
      </p:sp>
      <p:pic>
        <p:nvPicPr>
          <p:cNvPr id="7" name="Image 6">
            <a:extLst>
              <a:ext uri="{FF2B5EF4-FFF2-40B4-BE49-F238E27FC236}">
                <a16:creationId xmlns:a16="http://schemas.microsoft.com/office/drawing/2014/main" id="{8C205A55-5ADB-2344-31C4-A6FC84239101}"/>
              </a:ext>
            </a:extLst>
          </p:cNvPr>
          <p:cNvPicPr>
            <a:picLocks noChangeAspect="1"/>
          </p:cNvPicPr>
          <p:nvPr/>
        </p:nvPicPr>
        <p:blipFill>
          <a:blip r:embed="rId2"/>
          <a:stretch>
            <a:fillRect/>
          </a:stretch>
        </p:blipFill>
        <p:spPr>
          <a:xfrm>
            <a:off x="3263316" y="3744451"/>
            <a:ext cx="5382376" cy="866896"/>
          </a:xfrm>
          <a:prstGeom prst="rect">
            <a:avLst/>
          </a:prstGeom>
        </p:spPr>
      </p:pic>
      <p:pic>
        <p:nvPicPr>
          <p:cNvPr id="9" name="Image 8">
            <a:extLst>
              <a:ext uri="{FF2B5EF4-FFF2-40B4-BE49-F238E27FC236}">
                <a16:creationId xmlns:a16="http://schemas.microsoft.com/office/drawing/2014/main" id="{813E2F2B-EC99-3723-5DA6-B0E8AD813D59}"/>
              </a:ext>
            </a:extLst>
          </p:cNvPr>
          <p:cNvPicPr>
            <a:picLocks noChangeAspect="1"/>
          </p:cNvPicPr>
          <p:nvPr/>
        </p:nvPicPr>
        <p:blipFill>
          <a:blip r:embed="rId3"/>
          <a:stretch>
            <a:fillRect/>
          </a:stretch>
        </p:blipFill>
        <p:spPr>
          <a:xfrm>
            <a:off x="2501210" y="5126270"/>
            <a:ext cx="6906589" cy="581106"/>
          </a:xfrm>
          <a:prstGeom prst="rect">
            <a:avLst/>
          </a:prstGeom>
        </p:spPr>
      </p:pic>
      <p:pic>
        <p:nvPicPr>
          <p:cNvPr id="2" name="Picture 12" descr="JavaScript Logo et symbole, sens, histoire, PNG, marque">
            <a:extLst>
              <a:ext uri="{FF2B5EF4-FFF2-40B4-BE49-F238E27FC236}">
                <a16:creationId xmlns:a16="http://schemas.microsoft.com/office/drawing/2014/main" id="{AA27B380-458B-661C-449A-BD2185BBF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1024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1501629" y="2473763"/>
            <a:ext cx="9739619" cy="2646878"/>
          </a:xfrm>
          <a:prstGeom prst="rect">
            <a:avLst/>
          </a:prstGeom>
          <a:noFill/>
        </p:spPr>
        <p:txBody>
          <a:bodyPr wrap="square" rtlCol="0">
            <a:spAutoFit/>
          </a:bodyPr>
          <a:lstStyle/>
          <a:p>
            <a:r>
              <a:rPr lang="fr-FR" sz="2000" b="1" dirty="0" err="1">
                <a:solidFill>
                  <a:srgbClr val="111827"/>
                </a:solidFill>
                <a:latin typeface="Söhne Mono"/>
              </a:rPr>
              <a:t>createElement</a:t>
            </a:r>
            <a:r>
              <a:rPr lang="fr-FR" sz="2000" b="1" dirty="0">
                <a:solidFill>
                  <a:srgbClr val="111827"/>
                </a:solidFill>
                <a:latin typeface="Söhne Mono"/>
              </a:rPr>
              <a:t>():</a:t>
            </a:r>
            <a:r>
              <a:rPr lang="fr-FR" dirty="0"/>
              <a:t>Cette méthode crée un nouvel élément avec le nom de balise HTML spécifié en paramètre, mais sans l'insérer dans la page HTML.</a:t>
            </a:r>
          </a:p>
          <a:p>
            <a:endParaRPr lang="fr-FR" dirty="0">
              <a:solidFill>
                <a:srgbClr val="374151"/>
              </a:solidFill>
              <a:latin typeface="Söhne"/>
            </a:endParaRPr>
          </a:p>
          <a:p>
            <a:endParaRPr lang="fr-FR" dirty="0">
              <a:solidFill>
                <a:srgbClr val="374151"/>
              </a:solidFill>
              <a:latin typeface="Söhne"/>
            </a:endParaRPr>
          </a:p>
          <a:p>
            <a:endParaRPr lang="fr-FR" dirty="0"/>
          </a:p>
          <a:p>
            <a:endParaRPr lang="fr-FR" dirty="0"/>
          </a:p>
          <a:p>
            <a:r>
              <a:rPr lang="fr-FR" sz="2000" b="1" dirty="0" err="1">
                <a:solidFill>
                  <a:srgbClr val="111827"/>
                </a:solidFill>
                <a:latin typeface="Söhne Mono"/>
              </a:rPr>
              <a:t>appendChild</a:t>
            </a:r>
            <a:r>
              <a:rPr lang="fr-FR" sz="2000" b="1" dirty="0">
                <a:solidFill>
                  <a:srgbClr val="111827"/>
                </a:solidFill>
                <a:latin typeface="Söhne Mono"/>
              </a:rPr>
              <a:t>() :  </a:t>
            </a:r>
            <a:r>
              <a:rPr lang="fr-FR" dirty="0"/>
              <a:t>Permet d’ajouter un élément enfant un élément parent spécifié, Cette méthode prend en paramètre l'élément à ajouter, et l'ajoute à la fin de la liste des enfants de l'élément parent.</a:t>
            </a:r>
          </a:p>
        </p:txBody>
      </p:sp>
      <p:pic>
        <p:nvPicPr>
          <p:cNvPr id="5" name="Image 4">
            <a:extLst>
              <a:ext uri="{FF2B5EF4-FFF2-40B4-BE49-F238E27FC236}">
                <a16:creationId xmlns:a16="http://schemas.microsoft.com/office/drawing/2014/main" id="{2CBF8203-4B98-AA66-90D9-701A94464DAE}"/>
              </a:ext>
            </a:extLst>
          </p:cNvPr>
          <p:cNvPicPr>
            <a:picLocks noChangeAspect="1"/>
          </p:cNvPicPr>
          <p:nvPr/>
        </p:nvPicPr>
        <p:blipFill>
          <a:blip r:embed="rId2"/>
          <a:stretch>
            <a:fillRect/>
          </a:stretch>
        </p:blipFill>
        <p:spPr>
          <a:xfrm>
            <a:off x="1828818" y="5218320"/>
            <a:ext cx="6011114" cy="876422"/>
          </a:xfrm>
          <a:prstGeom prst="rect">
            <a:avLst/>
          </a:prstGeom>
        </p:spPr>
      </p:pic>
      <p:pic>
        <p:nvPicPr>
          <p:cNvPr id="9" name="Image 8">
            <a:extLst>
              <a:ext uri="{FF2B5EF4-FFF2-40B4-BE49-F238E27FC236}">
                <a16:creationId xmlns:a16="http://schemas.microsoft.com/office/drawing/2014/main" id="{276A8639-ED82-8C7D-B151-33464F2385B1}"/>
              </a:ext>
            </a:extLst>
          </p:cNvPr>
          <p:cNvPicPr>
            <a:picLocks noChangeAspect="1"/>
          </p:cNvPicPr>
          <p:nvPr/>
        </p:nvPicPr>
        <p:blipFill>
          <a:blip r:embed="rId3"/>
          <a:stretch>
            <a:fillRect/>
          </a:stretch>
        </p:blipFill>
        <p:spPr>
          <a:xfrm>
            <a:off x="1828818" y="3356499"/>
            <a:ext cx="5363323" cy="323895"/>
          </a:xfrm>
          <a:prstGeom prst="rect">
            <a:avLst/>
          </a:prstGeom>
        </p:spPr>
      </p:pic>
      <p:pic>
        <p:nvPicPr>
          <p:cNvPr id="4" name="Picture 12" descr="JavaScript Logo et symbole, sens, histoire, PNG, marque">
            <a:extLst>
              <a:ext uri="{FF2B5EF4-FFF2-40B4-BE49-F238E27FC236}">
                <a16:creationId xmlns:a16="http://schemas.microsoft.com/office/drawing/2014/main" id="{CBD0C990-9780-4CB9-0AC0-766E6E202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3. La concaténation ES6  </a:t>
            </a:r>
          </a:p>
        </p:txBody>
      </p:sp>
      <p:sp>
        <p:nvSpPr>
          <p:cNvPr id="7" name="ZoneTexte 6">
            <a:extLst>
              <a:ext uri="{FF2B5EF4-FFF2-40B4-BE49-F238E27FC236}">
                <a16:creationId xmlns:a16="http://schemas.microsoft.com/office/drawing/2014/main" id="{E5084DA0-1BBE-232C-ADCE-7781E79A0B68}"/>
              </a:ext>
            </a:extLst>
          </p:cNvPr>
          <p:cNvSpPr txBox="1"/>
          <p:nvPr/>
        </p:nvSpPr>
        <p:spPr>
          <a:xfrm>
            <a:off x="1372917" y="2285216"/>
            <a:ext cx="8630874" cy="400110"/>
          </a:xfrm>
          <a:prstGeom prst="rect">
            <a:avLst/>
          </a:prstGeom>
          <a:noFill/>
        </p:spPr>
        <p:txBody>
          <a:bodyPr wrap="square" rtlCol="0">
            <a:spAutoFit/>
          </a:bodyPr>
          <a:lstStyle/>
          <a:p>
            <a:r>
              <a:rPr lang="fr-FR" sz="2000" dirty="0"/>
              <a:t>Depuis 2015 il est possible d’utiliser le concept de Template </a:t>
            </a:r>
            <a:r>
              <a:rPr lang="fr-FR" sz="2000" dirty="0" err="1"/>
              <a:t>literal</a:t>
            </a:r>
            <a:r>
              <a:rPr lang="fr-FR" sz="2000" dirty="0"/>
              <a:t> </a:t>
            </a:r>
            <a:endParaRPr lang="fr-FR" sz="3600" dirty="0"/>
          </a:p>
        </p:txBody>
      </p:sp>
      <p:sp>
        <p:nvSpPr>
          <p:cNvPr id="2" name="ZoneTexte 1">
            <a:extLst>
              <a:ext uri="{FF2B5EF4-FFF2-40B4-BE49-F238E27FC236}">
                <a16:creationId xmlns:a16="http://schemas.microsoft.com/office/drawing/2014/main" id="{EDAF8F72-4724-0944-D363-E25A150222F5}"/>
              </a:ext>
            </a:extLst>
          </p:cNvPr>
          <p:cNvSpPr txBox="1"/>
          <p:nvPr/>
        </p:nvSpPr>
        <p:spPr>
          <a:xfrm>
            <a:off x="1372917" y="3818732"/>
            <a:ext cx="9271234" cy="1015663"/>
          </a:xfrm>
          <a:prstGeom prst="rect">
            <a:avLst/>
          </a:prstGeom>
          <a:noFill/>
        </p:spPr>
        <p:txBody>
          <a:bodyPr wrap="square" rtlCol="0">
            <a:spAutoFit/>
          </a:bodyPr>
          <a:lstStyle/>
          <a:p>
            <a:r>
              <a:rPr lang="fr-FR" sz="2000" dirty="0"/>
              <a:t>Pour ce faire il suffit d’utiliser les </a:t>
            </a:r>
            <a:r>
              <a:rPr lang="fr-FR" sz="2000" b="1" dirty="0" err="1"/>
              <a:t>backticks</a:t>
            </a:r>
            <a:r>
              <a:rPr lang="fr-FR" sz="2000" b="1" dirty="0"/>
              <a:t> `` </a:t>
            </a:r>
            <a:r>
              <a:rPr lang="fr-FR" sz="2000" dirty="0"/>
              <a:t>pour afficher nos chaînes de caractères puis d’interpoler nos variables avec la syntaxe suivante </a:t>
            </a:r>
            <a:r>
              <a:rPr lang="fr-FR" sz="2000" b="1" dirty="0">
                <a:sym typeface="Wingdings" panose="05000000000000000000" pitchFamily="2" charset="2"/>
              </a:rPr>
              <a:t> </a:t>
            </a:r>
            <a:r>
              <a:rPr lang="fr-FR" sz="2000" dirty="0"/>
              <a:t> </a:t>
            </a:r>
            <a:r>
              <a:rPr lang="fr-FR" sz="2000" b="1" dirty="0"/>
              <a:t>${</a:t>
            </a:r>
            <a:r>
              <a:rPr lang="fr-FR" sz="2000" dirty="0" err="1"/>
              <a:t>maVariable</a:t>
            </a:r>
            <a:r>
              <a:rPr lang="fr-FR" sz="2000" b="1" dirty="0"/>
              <a:t>}</a:t>
            </a:r>
          </a:p>
          <a:p>
            <a:endParaRPr lang="fr-FR" sz="2000" b="1" dirty="0"/>
          </a:p>
        </p:txBody>
      </p:sp>
      <p:sp>
        <p:nvSpPr>
          <p:cNvPr id="5" name="ZoneTexte 4">
            <a:extLst>
              <a:ext uri="{FF2B5EF4-FFF2-40B4-BE49-F238E27FC236}">
                <a16:creationId xmlns:a16="http://schemas.microsoft.com/office/drawing/2014/main" id="{764812B1-DCD0-FD23-3435-C1AEFF8F38DA}"/>
              </a:ext>
            </a:extLst>
          </p:cNvPr>
          <p:cNvSpPr txBox="1"/>
          <p:nvPr/>
        </p:nvSpPr>
        <p:spPr>
          <a:xfrm>
            <a:off x="3801845" y="5852429"/>
            <a:ext cx="8128932" cy="369332"/>
          </a:xfrm>
          <a:prstGeom prst="rect">
            <a:avLst/>
          </a:prstGeom>
          <a:noFill/>
        </p:spPr>
        <p:txBody>
          <a:bodyPr wrap="square" rtlCol="0">
            <a:spAutoFit/>
          </a:bodyPr>
          <a:lstStyle/>
          <a:p>
            <a:r>
              <a:rPr lang="fr-FR" dirty="0"/>
              <a:t>Même exercice en utilisant le </a:t>
            </a:r>
            <a:r>
              <a:rPr lang="fr-FR" dirty="0" err="1"/>
              <a:t>template</a:t>
            </a:r>
            <a:r>
              <a:rPr lang="fr-FR" dirty="0"/>
              <a:t> </a:t>
            </a:r>
            <a:r>
              <a:rPr lang="fr-FR" dirty="0" err="1"/>
              <a:t>literal</a:t>
            </a:r>
            <a:endParaRPr lang="fr-FR" dirty="0"/>
          </a:p>
        </p:txBody>
      </p:sp>
      <p:pic>
        <p:nvPicPr>
          <p:cNvPr id="4" name="Picture 12" descr="JavaScript Logo et symbole, sens, histoire, PNG, marque">
            <a:extLst>
              <a:ext uri="{FF2B5EF4-FFF2-40B4-BE49-F238E27FC236}">
                <a16:creationId xmlns:a16="http://schemas.microsoft.com/office/drawing/2014/main" id="{F002C092-209D-279C-3E9C-D48302C9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6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587229" y="2223083"/>
            <a:ext cx="11534863" cy="3724096"/>
          </a:xfrm>
          <a:prstGeom prst="rect">
            <a:avLst/>
          </a:prstGeom>
          <a:noFill/>
        </p:spPr>
        <p:txBody>
          <a:bodyPr wrap="square" rtlCol="0">
            <a:spAutoFit/>
          </a:bodyPr>
          <a:lstStyle/>
          <a:p>
            <a:endParaRPr lang="fr-FR" dirty="0"/>
          </a:p>
          <a:p>
            <a:r>
              <a:rPr lang="fr-FR" sz="2000" b="1" dirty="0">
                <a:solidFill>
                  <a:srgbClr val="111827"/>
                </a:solidFill>
                <a:latin typeface="Söhne Mono"/>
              </a:rPr>
              <a:t>Append() : </a:t>
            </a:r>
            <a:r>
              <a:rPr lang="fr-FR" dirty="0"/>
              <a:t>permet d'ajouter un ou plusieurs éléments à un élément parent. Elle peut prendre en paramètre un ou plusieurs arguments qui peuvent être des éléments HTML, des chaînes de caractères ou des objets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sym typeface="Wingdings" panose="05000000000000000000" pitchFamily="2" charset="2"/>
              </a:rPr>
              <a:t> La méthode append() </a:t>
            </a:r>
            <a:r>
              <a:rPr lang="fr-FR" dirty="0"/>
              <a:t>est plus récente et n'est pas prise en charge par tous les navigateurs.</a:t>
            </a:r>
          </a:p>
        </p:txBody>
      </p:sp>
      <p:pic>
        <p:nvPicPr>
          <p:cNvPr id="7" name="Image 6">
            <a:extLst>
              <a:ext uri="{FF2B5EF4-FFF2-40B4-BE49-F238E27FC236}">
                <a16:creationId xmlns:a16="http://schemas.microsoft.com/office/drawing/2014/main" id="{383F632F-0BCA-38E4-0BE0-39397A1F621D}"/>
              </a:ext>
            </a:extLst>
          </p:cNvPr>
          <p:cNvPicPr>
            <a:picLocks noChangeAspect="1"/>
          </p:cNvPicPr>
          <p:nvPr/>
        </p:nvPicPr>
        <p:blipFill>
          <a:blip r:embed="rId2"/>
          <a:stretch>
            <a:fillRect/>
          </a:stretch>
        </p:blipFill>
        <p:spPr>
          <a:xfrm>
            <a:off x="1016777" y="3963334"/>
            <a:ext cx="9316750" cy="657317"/>
          </a:xfrm>
          <a:prstGeom prst="rect">
            <a:avLst/>
          </a:prstGeom>
        </p:spPr>
      </p:pic>
      <p:pic>
        <p:nvPicPr>
          <p:cNvPr id="4" name="Picture 12" descr="JavaScript Logo et symbole, sens, histoire, PNG, marque">
            <a:extLst>
              <a:ext uri="{FF2B5EF4-FFF2-40B4-BE49-F238E27FC236}">
                <a16:creationId xmlns:a16="http://schemas.microsoft.com/office/drawing/2014/main" id="{CC4C1500-C6B3-AEBD-3E49-E6A799D31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73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4. Ajouter un élément au DOM </a:t>
            </a:r>
          </a:p>
        </p:txBody>
      </p:sp>
      <p:sp>
        <p:nvSpPr>
          <p:cNvPr id="2" name="ZoneTexte 1">
            <a:extLst>
              <a:ext uri="{FF2B5EF4-FFF2-40B4-BE49-F238E27FC236}">
                <a16:creationId xmlns:a16="http://schemas.microsoft.com/office/drawing/2014/main" id="{C2D82928-B84A-A96C-3985-6D1A3859D882}"/>
              </a:ext>
            </a:extLst>
          </p:cNvPr>
          <p:cNvSpPr txBox="1"/>
          <p:nvPr/>
        </p:nvSpPr>
        <p:spPr>
          <a:xfrm>
            <a:off x="436227" y="2685219"/>
            <a:ext cx="11534863" cy="954107"/>
          </a:xfrm>
          <a:prstGeom prst="rect">
            <a:avLst/>
          </a:prstGeom>
          <a:noFill/>
        </p:spPr>
        <p:txBody>
          <a:bodyPr wrap="square" rtlCol="0">
            <a:spAutoFit/>
          </a:bodyPr>
          <a:lstStyle/>
          <a:p>
            <a:endParaRPr lang="fr-FR" dirty="0"/>
          </a:p>
          <a:p>
            <a:pPr algn="ctr"/>
            <a:r>
              <a:rPr lang="fr-FR" sz="2000" b="1" dirty="0" err="1">
                <a:solidFill>
                  <a:srgbClr val="111827"/>
                </a:solidFill>
                <a:latin typeface="Söhne Mono"/>
              </a:rPr>
              <a:t>Prepend</a:t>
            </a:r>
            <a:r>
              <a:rPr lang="fr-FR" sz="2000" b="1" dirty="0">
                <a:solidFill>
                  <a:srgbClr val="111827"/>
                </a:solidFill>
                <a:latin typeface="Söhne Mono"/>
              </a:rPr>
              <a:t>(): </a:t>
            </a:r>
            <a:r>
              <a:rPr lang="fr-FR" dirty="0"/>
              <a:t>ajoute un élément enfant au début de la liste des enfants de l'élément parent. Cette méthode prend en paramètre l'élément à ajouter, et l'ajoute au début de la liste des enfants de l'élément </a:t>
            </a:r>
          </a:p>
        </p:txBody>
      </p:sp>
      <p:pic>
        <p:nvPicPr>
          <p:cNvPr id="5" name="Image 4">
            <a:extLst>
              <a:ext uri="{FF2B5EF4-FFF2-40B4-BE49-F238E27FC236}">
                <a16:creationId xmlns:a16="http://schemas.microsoft.com/office/drawing/2014/main" id="{2187284F-401A-C025-5D02-5D6E92F705A1}"/>
              </a:ext>
            </a:extLst>
          </p:cNvPr>
          <p:cNvPicPr>
            <a:picLocks noChangeAspect="1"/>
          </p:cNvPicPr>
          <p:nvPr/>
        </p:nvPicPr>
        <p:blipFill>
          <a:blip r:embed="rId2"/>
          <a:stretch>
            <a:fillRect/>
          </a:stretch>
        </p:blipFill>
        <p:spPr>
          <a:xfrm>
            <a:off x="2947189" y="4343905"/>
            <a:ext cx="5811061" cy="905001"/>
          </a:xfrm>
          <a:prstGeom prst="rect">
            <a:avLst/>
          </a:prstGeom>
        </p:spPr>
      </p:pic>
      <p:pic>
        <p:nvPicPr>
          <p:cNvPr id="4" name="Picture 12" descr="JavaScript Logo et symbole, sens, histoire, PNG, marque">
            <a:extLst>
              <a:ext uri="{FF2B5EF4-FFF2-40B4-BE49-F238E27FC236}">
                <a16:creationId xmlns:a16="http://schemas.microsoft.com/office/drawing/2014/main" id="{AAB448E2-FAB2-BA48-9D4A-51FAC01BC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48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5. Supprimer un élément du DOM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2258661" y="2994099"/>
            <a:ext cx="7153013" cy="461665"/>
          </a:xfrm>
          <a:prstGeom prst="rect">
            <a:avLst/>
          </a:prstGeom>
          <a:noFill/>
        </p:spPr>
        <p:txBody>
          <a:bodyPr wrap="square" rtlCol="0">
            <a:spAutoFit/>
          </a:bodyPr>
          <a:lstStyle/>
          <a:p>
            <a:r>
              <a:rPr lang="fr-FR" sz="2400" b="1" dirty="0" err="1"/>
              <a:t>Remove</a:t>
            </a:r>
            <a:r>
              <a:rPr lang="fr-FR" sz="2400" b="1" dirty="0"/>
              <a:t>(): </a:t>
            </a:r>
            <a:r>
              <a:rPr lang="fr-FR" sz="2000" dirty="0"/>
              <a:t>utilisée pour supprimer un élément HTML du DOM </a:t>
            </a:r>
          </a:p>
        </p:txBody>
      </p:sp>
      <p:pic>
        <p:nvPicPr>
          <p:cNvPr id="5" name="Image 4">
            <a:extLst>
              <a:ext uri="{FF2B5EF4-FFF2-40B4-BE49-F238E27FC236}">
                <a16:creationId xmlns:a16="http://schemas.microsoft.com/office/drawing/2014/main" id="{6B46C0B5-CA0C-049A-F6AD-0C3C91B6B8A0}"/>
              </a:ext>
            </a:extLst>
          </p:cNvPr>
          <p:cNvPicPr>
            <a:picLocks noChangeAspect="1"/>
          </p:cNvPicPr>
          <p:nvPr/>
        </p:nvPicPr>
        <p:blipFill>
          <a:blip r:embed="rId2"/>
          <a:stretch>
            <a:fillRect/>
          </a:stretch>
        </p:blipFill>
        <p:spPr>
          <a:xfrm>
            <a:off x="2380725" y="3853144"/>
            <a:ext cx="6908887" cy="567854"/>
          </a:xfrm>
          <a:prstGeom prst="rect">
            <a:avLst/>
          </a:prstGeom>
        </p:spPr>
      </p:pic>
      <p:pic>
        <p:nvPicPr>
          <p:cNvPr id="4" name="Picture 12" descr="JavaScript Logo et symbole, sens, histoire, PNG, marque">
            <a:extLst>
              <a:ext uri="{FF2B5EF4-FFF2-40B4-BE49-F238E27FC236}">
                <a16:creationId xmlns:a16="http://schemas.microsoft.com/office/drawing/2014/main" id="{51EAC81F-BCCC-939A-7CD1-45388795D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68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6. Modifier le style des éléments </a:t>
            </a:r>
          </a:p>
        </p:txBody>
      </p:sp>
      <p:sp>
        <p:nvSpPr>
          <p:cNvPr id="2" name="ZoneTexte 1">
            <a:extLst>
              <a:ext uri="{FF2B5EF4-FFF2-40B4-BE49-F238E27FC236}">
                <a16:creationId xmlns:a16="http://schemas.microsoft.com/office/drawing/2014/main" id="{9CEF3443-2F90-669E-2557-32202AA71E3B}"/>
              </a:ext>
            </a:extLst>
          </p:cNvPr>
          <p:cNvSpPr txBox="1"/>
          <p:nvPr/>
        </p:nvSpPr>
        <p:spPr>
          <a:xfrm>
            <a:off x="1748264" y="5503178"/>
            <a:ext cx="9865453" cy="369332"/>
          </a:xfrm>
          <a:prstGeom prst="rect">
            <a:avLst/>
          </a:prstGeom>
          <a:noFill/>
        </p:spPr>
        <p:txBody>
          <a:bodyPr wrap="square" rtlCol="0">
            <a:spAutoFit/>
          </a:bodyPr>
          <a:lstStyle/>
          <a:p>
            <a:r>
              <a:rPr lang="fr-FR" dirty="0">
                <a:sym typeface="Wingdings" panose="05000000000000000000" pitchFamily="2" charset="2"/>
              </a:rPr>
              <a:t> Les propriétés appliquée avec JavaScript s</a:t>
            </a:r>
            <a:r>
              <a:rPr lang="fr-FR" dirty="0"/>
              <a:t>’applique après le style </a:t>
            </a:r>
            <a:r>
              <a:rPr lang="fr-FR" dirty="0" err="1"/>
              <a:t>css</a:t>
            </a:r>
            <a:r>
              <a:rPr lang="fr-FR" dirty="0"/>
              <a:t> dans la cascade.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769441"/>
          </a:xfrm>
          <a:prstGeom prst="rect">
            <a:avLst/>
          </a:prstGeom>
          <a:noFill/>
        </p:spPr>
        <p:txBody>
          <a:bodyPr wrap="square" rtlCol="0">
            <a:spAutoFit/>
          </a:bodyPr>
          <a:lstStyle/>
          <a:p>
            <a:pPr algn="ctr"/>
            <a:r>
              <a:rPr lang="fr-FR" sz="2400" b="1" dirty="0"/>
              <a:t>Style</a:t>
            </a:r>
            <a:r>
              <a:rPr lang="fr-FR" dirty="0"/>
              <a:t> :Cette méthode est </a:t>
            </a:r>
            <a:r>
              <a:rPr lang="fr-FR" sz="2000" dirty="0"/>
              <a:t>utilisée pour définir n'importe quelle propriété CSS sur un élément HTML.</a:t>
            </a:r>
          </a:p>
        </p:txBody>
      </p:sp>
      <p:pic>
        <p:nvPicPr>
          <p:cNvPr id="6" name="Image 5">
            <a:extLst>
              <a:ext uri="{FF2B5EF4-FFF2-40B4-BE49-F238E27FC236}">
                <a16:creationId xmlns:a16="http://schemas.microsoft.com/office/drawing/2014/main" id="{BC5B01B2-E560-270E-B1B6-C9F7E5579488}"/>
              </a:ext>
            </a:extLst>
          </p:cNvPr>
          <p:cNvPicPr>
            <a:picLocks noChangeAspect="1"/>
          </p:cNvPicPr>
          <p:nvPr/>
        </p:nvPicPr>
        <p:blipFill>
          <a:blip r:embed="rId2"/>
          <a:stretch>
            <a:fillRect/>
          </a:stretch>
        </p:blipFill>
        <p:spPr>
          <a:xfrm>
            <a:off x="2888893" y="3914168"/>
            <a:ext cx="5944430" cy="562053"/>
          </a:xfrm>
          <a:prstGeom prst="rect">
            <a:avLst/>
          </a:prstGeom>
        </p:spPr>
      </p:pic>
      <p:pic>
        <p:nvPicPr>
          <p:cNvPr id="5" name="Picture 12" descr="JavaScript Logo et symbole, sens, histoire, PNG, marque">
            <a:extLst>
              <a:ext uri="{FF2B5EF4-FFF2-40B4-BE49-F238E27FC236}">
                <a16:creationId xmlns:a16="http://schemas.microsoft.com/office/drawing/2014/main" id="{05004667-E573-CA41-18B0-793BD67CA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62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396767" y="2581557"/>
            <a:ext cx="10024844" cy="1077218"/>
          </a:xfrm>
          <a:prstGeom prst="rect">
            <a:avLst/>
          </a:prstGeom>
          <a:noFill/>
        </p:spPr>
        <p:txBody>
          <a:bodyPr wrap="square" rtlCol="0">
            <a:spAutoFit/>
          </a:bodyPr>
          <a:lstStyle/>
          <a:p>
            <a:pPr algn="ctr"/>
            <a:r>
              <a:rPr lang="fr-FR" sz="2400" b="1" dirty="0" err="1"/>
              <a:t>className</a:t>
            </a:r>
            <a:r>
              <a:rPr lang="fr-FR" dirty="0"/>
              <a:t> :</a:t>
            </a:r>
            <a:r>
              <a:rPr lang="fr-FR" sz="2000" dirty="0"/>
              <a:t>est une chaîne de caractères qui représente la liste de classes CSS appliquées à un élément HTML. Cette propriété peut être utilisée pour modifier la liste de classes CSS d'un élément en remplaçant complètement la chaîne existante.</a:t>
            </a:r>
          </a:p>
        </p:txBody>
      </p:sp>
      <p:pic>
        <p:nvPicPr>
          <p:cNvPr id="7" name="Image 6">
            <a:extLst>
              <a:ext uri="{FF2B5EF4-FFF2-40B4-BE49-F238E27FC236}">
                <a16:creationId xmlns:a16="http://schemas.microsoft.com/office/drawing/2014/main" id="{1038A4E5-3D30-BFA8-0BCF-9AB8FCB8FD33}"/>
              </a:ext>
            </a:extLst>
          </p:cNvPr>
          <p:cNvPicPr>
            <a:picLocks noChangeAspect="1"/>
          </p:cNvPicPr>
          <p:nvPr/>
        </p:nvPicPr>
        <p:blipFill>
          <a:blip r:embed="rId2"/>
          <a:stretch>
            <a:fillRect/>
          </a:stretch>
        </p:blipFill>
        <p:spPr>
          <a:xfrm>
            <a:off x="2493867" y="4080862"/>
            <a:ext cx="7830643" cy="1095528"/>
          </a:xfrm>
          <a:prstGeom prst="rect">
            <a:avLst/>
          </a:prstGeom>
        </p:spPr>
      </p:pic>
      <p:pic>
        <p:nvPicPr>
          <p:cNvPr id="2" name="Picture 12" descr="JavaScript Logo et symbole, sens, histoire, PNG, marque">
            <a:extLst>
              <a:ext uri="{FF2B5EF4-FFF2-40B4-BE49-F238E27FC236}">
                <a16:creationId xmlns:a16="http://schemas.microsoft.com/office/drawing/2014/main" id="{A80C9362-674F-08A4-B675-46B8975F1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173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4" name="ZoneTexte 3">
            <a:extLst>
              <a:ext uri="{FF2B5EF4-FFF2-40B4-BE49-F238E27FC236}">
                <a16:creationId xmlns:a16="http://schemas.microsoft.com/office/drawing/2014/main" id="{54353363-BAFD-662F-8FBD-02AB59B6D43B}"/>
              </a:ext>
            </a:extLst>
          </p:cNvPr>
          <p:cNvSpPr txBox="1"/>
          <p:nvPr/>
        </p:nvSpPr>
        <p:spPr>
          <a:xfrm>
            <a:off x="1237376" y="2000617"/>
            <a:ext cx="10024844" cy="1077218"/>
          </a:xfrm>
          <a:prstGeom prst="rect">
            <a:avLst/>
          </a:prstGeom>
          <a:noFill/>
        </p:spPr>
        <p:txBody>
          <a:bodyPr wrap="square" rtlCol="0">
            <a:spAutoFit/>
          </a:bodyPr>
          <a:lstStyle/>
          <a:p>
            <a:pPr algn="ctr"/>
            <a:r>
              <a:rPr lang="fr-FR" sz="2400" b="1" dirty="0" err="1"/>
              <a:t>classList</a:t>
            </a:r>
            <a:r>
              <a:rPr lang="fr-FR" dirty="0"/>
              <a:t> :</a:t>
            </a:r>
            <a:r>
              <a:rPr lang="fr-FR" sz="2000" dirty="0"/>
              <a:t>est un objet qui représente la liste des classes CSS d'un élément HTML. Elle contient des méthodes pour ajouter, supprimer, remplacer ainsi que vérifier la présence d’une classe ou non.</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333537" y="3215003"/>
            <a:ext cx="7524925" cy="2646878"/>
          </a:xfrm>
          <a:prstGeom prst="rect">
            <a:avLst/>
          </a:prstGeom>
          <a:noFill/>
        </p:spPr>
        <p:txBody>
          <a:bodyPr wrap="square" rtlCol="0">
            <a:spAutoFit/>
          </a:bodyPr>
          <a:lstStyle/>
          <a:p>
            <a:pPr marL="342900" indent="-342900">
              <a:buFont typeface="Arial" panose="020B0604020202020204" pitchFamily="34" charset="0"/>
              <a:buChar char="•"/>
            </a:pPr>
            <a:r>
              <a:rPr lang="fr-FR" sz="2000" b="1" dirty="0" err="1"/>
              <a:t>Add</a:t>
            </a:r>
            <a:r>
              <a:rPr lang="fr-FR" sz="1800" dirty="0"/>
              <a:t> : Permet d’ajouter une classe </a:t>
            </a:r>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err="1"/>
              <a:t>Contains</a:t>
            </a:r>
            <a:r>
              <a:rPr lang="fr-FR" sz="1800" dirty="0"/>
              <a:t> : Permet de vérifier la présence d’une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endParaRPr lang="fr-FR" dirty="0"/>
          </a:p>
        </p:txBody>
      </p:sp>
      <p:pic>
        <p:nvPicPr>
          <p:cNvPr id="6" name="Image 5">
            <a:extLst>
              <a:ext uri="{FF2B5EF4-FFF2-40B4-BE49-F238E27FC236}">
                <a16:creationId xmlns:a16="http://schemas.microsoft.com/office/drawing/2014/main" id="{62698CF4-4456-88BE-50F5-2282C31F59BA}"/>
              </a:ext>
            </a:extLst>
          </p:cNvPr>
          <p:cNvPicPr>
            <a:picLocks noChangeAspect="1"/>
          </p:cNvPicPr>
          <p:nvPr/>
        </p:nvPicPr>
        <p:blipFill>
          <a:blip r:embed="rId2"/>
          <a:stretch>
            <a:fillRect/>
          </a:stretch>
        </p:blipFill>
        <p:spPr>
          <a:xfrm>
            <a:off x="3211618" y="3726887"/>
            <a:ext cx="5630061" cy="628738"/>
          </a:xfrm>
          <a:prstGeom prst="rect">
            <a:avLst/>
          </a:prstGeom>
        </p:spPr>
      </p:pic>
      <p:pic>
        <p:nvPicPr>
          <p:cNvPr id="8" name="Image 7">
            <a:extLst>
              <a:ext uri="{FF2B5EF4-FFF2-40B4-BE49-F238E27FC236}">
                <a16:creationId xmlns:a16="http://schemas.microsoft.com/office/drawing/2014/main" id="{2FDF36B1-3B86-E731-99AE-9FE5AF4AD5C7}"/>
              </a:ext>
            </a:extLst>
          </p:cNvPr>
          <p:cNvPicPr>
            <a:picLocks noChangeAspect="1"/>
          </p:cNvPicPr>
          <p:nvPr/>
        </p:nvPicPr>
        <p:blipFill>
          <a:blip r:embed="rId3"/>
          <a:stretch>
            <a:fillRect/>
          </a:stretch>
        </p:blipFill>
        <p:spPr>
          <a:xfrm>
            <a:off x="3211618" y="5204530"/>
            <a:ext cx="5439534" cy="1118748"/>
          </a:xfrm>
          <a:prstGeom prst="rect">
            <a:avLst/>
          </a:prstGeom>
        </p:spPr>
      </p:pic>
      <p:pic>
        <p:nvPicPr>
          <p:cNvPr id="5" name="Picture 12" descr="JavaScript Logo et symbole, sens, histoire, PNG, marque">
            <a:extLst>
              <a:ext uri="{FF2B5EF4-FFF2-40B4-BE49-F238E27FC236}">
                <a16:creationId xmlns:a16="http://schemas.microsoft.com/office/drawing/2014/main" id="{B6B48DA5-B59E-7BA2-DB64-DB5333F61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58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79" y="286603"/>
            <a:ext cx="11167425" cy="1450757"/>
          </a:xfrm>
        </p:spPr>
        <p:txBody>
          <a:bodyPr>
            <a:normAutofit/>
          </a:bodyPr>
          <a:lstStyle/>
          <a:p>
            <a:r>
              <a:rPr lang="fr-FR" dirty="0"/>
              <a:t>VIII- Le DOM </a:t>
            </a:r>
            <a:br>
              <a:rPr lang="fr-FR" dirty="0"/>
            </a:br>
            <a:r>
              <a:rPr lang="fr-FR" dirty="0"/>
              <a:t>	</a:t>
            </a:r>
            <a:r>
              <a:rPr lang="fr-FR" sz="3600" i="1" dirty="0"/>
              <a:t>  7. Interagir avec les classes html </a:t>
            </a:r>
          </a:p>
        </p:txBody>
      </p:sp>
      <p:sp>
        <p:nvSpPr>
          <p:cNvPr id="2" name="ZoneTexte 1">
            <a:extLst>
              <a:ext uri="{FF2B5EF4-FFF2-40B4-BE49-F238E27FC236}">
                <a16:creationId xmlns:a16="http://schemas.microsoft.com/office/drawing/2014/main" id="{F0D97AC7-3D03-393C-5244-02841AF396A0}"/>
              </a:ext>
            </a:extLst>
          </p:cNvPr>
          <p:cNvSpPr txBox="1"/>
          <p:nvPr/>
        </p:nvSpPr>
        <p:spPr>
          <a:xfrm>
            <a:off x="2659309" y="1919765"/>
            <a:ext cx="8850386" cy="3200876"/>
          </a:xfrm>
          <a:prstGeom prst="rect">
            <a:avLst/>
          </a:prstGeom>
          <a:noFill/>
        </p:spPr>
        <p:txBody>
          <a:bodyPr wrap="square" rtlCol="0">
            <a:spAutoFit/>
          </a:bodyPr>
          <a:lstStyle/>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r>
              <a:rPr lang="fr-FR" sz="2000" b="1" dirty="0" err="1"/>
              <a:t>Remove</a:t>
            </a:r>
            <a:r>
              <a:rPr lang="fr-FR" sz="1800" dirty="0"/>
              <a:t>: Permet de supprimer une classe</a:t>
            </a:r>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pPr marL="342900" indent="-342900">
              <a:buFont typeface="Arial" panose="020B0604020202020204" pitchFamily="34" charset="0"/>
              <a:buChar char="•"/>
            </a:pPr>
            <a:endParaRPr lang="fr-FR" sz="1800" dirty="0"/>
          </a:p>
          <a:p>
            <a:pPr marL="342900" indent="-342900">
              <a:buFont typeface="Arial" panose="020B0604020202020204" pitchFamily="34" charset="0"/>
              <a:buChar char="•"/>
            </a:pPr>
            <a:endParaRPr lang="fr-FR" dirty="0"/>
          </a:p>
          <a:p>
            <a:endParaRPr lang="fr-FR" sz="1800" dirty="0"/>
          </a:p>
          <a:p>
            <a:pPr marL="342900" indent="-342900">
              <a:buFont typeface="Arial" panose="020B0604020202020204" pitchFamily="34" charset="0"/>
              <a:buChar char="•"/>
            </a:pPr>
            <a:r>
              <a:rPr lang="fr-FR" sz="2000" b="1" dirty="0"/>
              <a:t>Replace</a:t>
            </a:r>
            <a:r>
              <a:rPr lang="fr-FR" sz="1800" dirty="0"/>
              <a:t>: Permet de modifier une classe</a:t>
            </a:r>
          </a:p>
          <a:p>
            <a:endParaRPr lang="fr-FR" dirty="0"/>
          </a:p>
        </p:txBody>
      </p:sp>
      <p:pic>
        <p:nvPicPr>
          <p:cNvPr id="7" name="Image 6">
            <a:extLst>
              <a:ext uri="{FF2B5EF4-FFF2-40B4-BE49-F238E27FC236}">
                <a16:creationId xmlns:a16="http://schemas.microsoft.com/office/drawing/2014/main" id="{BB3AD3F7-98B4-3299-D8B2-9073D483B83E}"/>
              </a:ext>
            </a:extLst>
          </p:cNvPr>
          <p:cNvPicPr>
            <a:picLocks noChangeAspect="1"/>
          </p:cNvPicPr>
          <p:nvPr/>
        </p:nvPicPr>
        <p:blipFill>
          <a:blip r:embed="rId2"/>
          <a:stretch>
            <a:fillRect/>
          </a:stretch>
        </p:blipFill>
        <p:spPr>
          <a:xfrm>
            <a:off x="3109000" y="3132478"/>
            <a:ext cx="6192114" cy="962159"/>
          </a:xfrm>
          <a:prstGeom prst="rect">
            <a:avLst/>
          </a:prstGeom>
        </p:spPr>
      </p:pic>
      <p:pic>
        <p:nvPicPr>
          <p:cNvPr id="10" name="Image 9">
            <a:extLst>
              <a:ext uri="{FF2B5EF4-FFF2-40B4-BE49-F238E27FC236}">
                <a16:creationId xmlns:a16="http://schemas.microsoft.com/office/drawing/2014/main" id="{6269262E-C3B5-881B-270C-4FB8E1072C26}"/>
              </a:ext>
            </a:extLst>
          </p:cNvPr>
          <p:cNvPicPr>
            <a:picLocks noChangeAspect="1"/>
          </p:cNvPicPr>
          <p:nvPr/>
        </p:nvPicPr>
        <p:blipFill>
          <a:blip r:embed="rId3"/>
          <a:stretch>
            <a:fillRect/>
          </a:stretch>
        </p:blipFill>
        <p:spPr>
          <a:xfrm>
            <a:off x="3109000" y="5307350"/>
            <a:ext cx="5668166" cy="666843"/>
          </a:xfrm>
          <a:prstGeom prst="rect">
            <a:avLst/>
          </a:prstGeom>
        </p:spPr>
      </p:pic>
      <p:pic>
        <p:nvPicPr>
          <p:cNvPr id="4" name="Picture 12" descr="JavaScript Logo et symbole, sens, histoire, PNG, marque">
            <a:extLst>
              <a:ext uri="{FF2B5EF4-FFF2-40B4-BE49-F238E27FC236}">
                <a16:creationId xmlns:a16="http://schemas.microsoft.com/office/drawing/2014/main" id="{1793D1D0-3543-543E-7E19-118D3D527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E7373E66-041F-37D5-0ADF-25BA87ABC979}"/>
              </a:ext>
            </a:extLst>
          </p:cNvPr>
          <p:cNvSpPr>
            <a:spLocks noGrp="1"/>
          </p:cNvSpPr>
          <p:nvPr>
            <p:ph type="title"/>
          </p:nvPr>
        </p:nvSpPr>
        <p:spPr>
          <a:xfrm>
            <a:off x="1097280" y="286603"/>
            <a:ext cx="10058400" cy="1450757"/>
          </a:xfrm>
        </p:spPr>
        <p:txBody>
          <a:bodyPr>
            <a:normAutofit/>
          </a:bodyPr>
          <a:lstStyle/>
          <a:p>
            <a:r>
              <a:rPr lang="fr-FR" dirty="0"/>
              <a:t>I- Variables et opérateurs</a:t>
            </a:r>
            <a:br>
              <a:rPr lang="fr-FR" dirty="0"/>
            </a:br>
            <a:r>
              <a:rPr lang="fr-FR" dirty="0"/>
              <a:t>	</a:t>
            </a:r>
            <a:r>
              <a:rPr lang="fr-FR" sz="3600" i="1" dirty="0"/>
              <a:t>  4. Le débogueur </a:t>
            </a:r>
          </a:p>
        </p:txBody>
      </p:sp>
      <p:sp>
        <p:nvSpPr>
          <p:cNvPr id="5" name="ZoneTexte 4">
            <a:extLst>
              <a:ext uri="{FF2B5EF4-FFF2-40B4-BE49-F238E27FC236}">
                <a16:creationId xmlns:a16="http://schemas.microsoft.com/office/drawing/2014/main" id="{9D3EE425-CA88-0938-7D5B-CF5D5EDBC710}"/>
              </a:ext>
            </a:extLst>
          </p:cNvPr>
          <p:cNvSpPr txBox="1"/>
          <p:nvPr/>
        </p:nvSpPr>
        <p:spPr>
          <a:xfrm>
            <a:off x="1442906" y="2030136"/>
            <a:ext cx="9712774" cy="369332"/>
          </a:xfrm>
          <a:prstGeom prst="rect">
            <a:avLst/>
          </a:prstGeom>
          <a:noFill/>
        </p:spPr>
        <p:txBody>
          <a:bodyPr wrap="square" rtlCol="0">
            <a:spAutoFit/>
          </a:bodyPr>
          <a:lstStyle/>
          <a:p>
            <a:r>
              <a:rPr lang="fr-FR" dirty="0"/>
              <a:t>L’outil de débogage intégré à vs code nous permet d’analyser notre code ligne par ligne. </a:t>
            </a:r>
          </a:p>
        </p:txBody>
      </p:sp>
      <p:pic>
        <p:nvPicPr>
          <p:cNvPr id="9" name="Image 8">
            <a:extLst>
              <a:ext uri="{FF2B5EF4-FFF2-40B4-BE49-F238E27FC236}">
                <a16:creationId xmlns:a16="http://schemas.microsoft.com/office/drawing/2014/main" id="{DC812172-85D5-5227-D529-BBEBE18C5861}"/>
              </a:ext>
            </a:extLst>
          </p:cNvPr>
          <p:cNvPicPr>
            <a:picLocks noChangeAspect="1"/>
          </p:cNvPicPr>
          <p:nvPr/>
        </p:nvPicPr>
        <p:blipFill>
          <a:blip r:embed="rId2"/>
          <a:stretch>
            <a:fillRect/>
          </a:stretch>
        </p:blipFill>
        <p:spPr>
          <a:xfrm>
            <a:off x="1442906" y="2525086"/>
            <a:ext cx="2348366" cy="3569516"/>
          </a:xfrm>
          <a:prstGeom prst="rect">
            <a:avLst/>
          </a:prstGeom>
        </p:spPr>
      </p:pic>
      <p:sp>
        <p:nvSpPr>
          <p:cNvPr id="10" name="ZoneTexte 9">
            <a:extLst>
              <a:ext uri="{FF2B5EF4-FFF2-40B4-BE49-F238E27FC236}">
                <a16:creationId xmlns:a16="http://schemas.microsoft.com/office/drawing/2014/main" id="{92731D96-53EC-234A-F7BA-00C14522C507}"/>
              </a:ext>
            </a:extLst>
          </p:cNvPr>
          <p:cNvSpPr txBox="1"/>
          <p:nvPr/>
        </p:nvSpPr>
        <p:spPr>
          <a:xfrm>
            <a:off x="4447781" y="3479389"/>
            <a:ext cx="6277762" cy="646331"/>
          </a:xfrm>
          <a:prstGeom prst="rect">
            <a:avLst/>
          </a:prstGeom>
          <a:noFill/>
        </p:spPr>
        <p:txBody>
          <a:bodyPr wrap="square" rtlCol="0">
            <a:spAutoFit/>
          </a:bodyPr>
          <a:lstStyle/>
          <a:p>
            <a:r>
              <a:rPr lang="fr-FR" dirty="0"/>
              <a:t>Il est nécessaire de définir au moins un point d’arrêt afin de pouvoir arrêter le programme à cette ligne </a:t>
            </a:r>
          </a:p>
        </p:txBody>
      </p:sp>
      <p:pic>
        <p:nvPicPr>
          <p:cNvPr id="12" name="Image 11">
            <a:extLst>
              <a:ext uri="{FF2B5EF4-FFF2-40B4-BE49-F238E27FC236}">
                <a16:creationId xmlns:a16="http://schemas.microsoft.com/office/drawing/2014/main" id="{D24DFC82-E7A7-2A9D-86E4-B86DDA88BA5F}"/>
              </a:ext>
            </a:extLst>
          </p:cNvPr>
          <p:cNvPicPr>
            <a:picLocks noChangeAspect="1"/>
          </p:cNvPicPr>
          <p:nvPr/>
        </p:nvPicPr>
        <p:blipFill>
          <a:blip r:embed="rId3"/>
          <a:stretch>
            <a:fillRect/>
          </a:stretch>
        </p:blipFill>
        <p:spPr>
          <a:xfrm>
            <a:off x="4605337" y="4464663"/>
            <a:ext cx="2981325" cy="590550"/>
          </a:xfrm>
          <a:prstGeom prst="rect">
            <a:avLst/>
          </a:prstGeom>
        </p:spPr>
      </p:pic>
      <p:pic>
        <p:nvPicPr>
          <p:cNvPr id="2" name="Picture 12" descr="JavaScript Logo et symbole, sens, histoire, PNG, marque">
            <a:extLst>
              <a:ext uri="{FF2B5EF4-FFF2-40B4-BE49-F238E27FC236}">
                <a16:creationId xmlns:a16="http://schemas.microsoft.com/office/drawing/2014/main" id="{405FE3C7-7618-36FD-5915-CEAFDDB2A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0582" y="286603"/>
            <a:ext cx="1550195" cy="87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109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3934</Words>
  <Application>Microsoft Office PowerPoint</Application>
  <PresentationFormat>Grand écran</PresentationFormat>
  <Paragraphs>486</Paragraphs>
  <Slides>86</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86</vt:i4>
      </vt:variant>
    </vt:vector>
  </HeadingPairs>
  <TitlesOfParts>
    <vt:vector size="96" baseType="lpstr">
      <vt:lpstr>Arial</vt:lpstr>
      <vt:lpstr>Bookman Old Style</vt:lpstr>
      <vt:lpstr>Calibri</vt:lpstr>
      <vt:lpstr>Calibri Light</vt:lpstr>
      <vt:lpstr>Franklin Gothic Book</vt:lpstr>
      <vt:lpstr>Söhne</vt:lpstr>
      <vt:lpstr>Söhne Mono</vt:lpstr>
      <vt:lpstr>udemy sans</vt:lpstr>
      <vt:lpstr>Wingdings</vt:lpstr>
      <vt:lpstr>Thème Office</vt:lpstr>
      <vt:lpstr>Présentation PowerPoint</vt:lpstr>
      <vt:lpstr>Introduction</vt:lpstr>
      <vt:lpstr>Introduction</vt:lpstr>
      <vt:lpstr>Introduction ECMASCRIPT</vt:lpstr>
      <vt:lpstr>I- Variables et opérateurs    1. Les variables </vt:lpstr>
      <vt:lpstr>I- Variables et opérateurs    2. Les types </vt:lpstr>
      <vt:lpstr>I- Variables et opérateurs    3. La concaténation </vt:lpstr>
      <vt:lpstr>I- Variables et opérateurs    3. La concaténation ES6  </vt:lpstr>
      <vt:lpstr>I- Variables et opérateurs    4. Le débogueur </vt:lpstr>
      <vt:lpstr>I- Variables et opérateurs    4. Le débogueur </vt:lpstr>
      <vt:lpstr>I- Variables et opérateurs    4. Le débogueur </vt:lpstr>
      <vt:lpstr>I- Variables et opérateurs    5. opérateurs arithmétiques </vt:lpstr>
      <vt:lpstr>I- Variables et opérateurs    6. Questions /exercices</vt:lpstr>
      <vt:lpstr>II- Les boîtes de dialogues     1. Définition </vt:lpstr>
      <vt:lpstr>II- Les boîtes de dialogues     1. afficher une information  </vt:lpstr>
      <vt:lpstr>II- Les boîtes de dialogues     2. Demander une confirmation</vt:lpstr>
      <vt:lpstr>II- Les boîtes de dialogues     3. Demander une information</vt:lpstr>
      <vt:lpstr>III- La logique     1. Opérateurs de comparaisons</vt:lpstr>
      <vt:lpstr>III- La logique     2. Conditions (if / else)</vt:lpstr>
      <vt:lpstr>III- La logique     2. Conditions (if / else)</vt:lpstr>
      <vt:lpstr>III- La logique     3. Conditions (switch)</vt:lpstr>
      <vt:lpstr>III- La logique     4. Opérateur logique </vt:lpstr>
      <vt:lpstr>III- La logique     5. Conditions ternaires</vt:lpstr>
      <vt:lpstr>III- La logique     6. Boucles while</vt:lpstr>
      <vt:lpstr>III- La logique     7. Boucles do … while</vt:lpstr>
      <vt:lpstr>III- La logique     7. Boucles for …</vt:lpstr>
      <vt:lpstr>III- La logique     8. Break &amp; continue </vt:lpstr>
      <vt:lpstr>III- La logique     8. Gérer les exceptions</vt:lpstr>
      <vt:lpstr>III- La logique     9. Questions /exercices</vt:lpstr>
      <vt:lpstr>III- La logique     9. Questions /exercices</vt:lpstr>
      <vt:lpstr>III- La logique     9. Questions /exercices</vt:lpstr>
      <vt:lpstr>IV- Les tableaux    1. tableau simple</vt:lpstr>
      <vt:lpstr>IV- Les tableaux    2. tableau à plusieurs dimensions</vt:lpstr>
      <vt:lpstr>IV- Les tableaux    3. tableau associatif</vt:lpstr>
      <vt:lpstr>IV- Les tableaux    4. Accéder aux éléments</vt:lpstr>
      <vt:lpstr>IV- Les tableaux    5. Ajouter / supprimer des éléments</vt:lpstr>
      <vt:lpstr>IV- Les tableaux    5. Ajouter / supprimer des éléments</vt:lpstr>
      <vt:lpstr>IV- Les tableaux    5. Méthodes spécifique aux tableaux </vt:lpstr>
      <vt:lpstr>IV- Les tableaux    5. Méthodes spécifique aux tableaux </vt:lpstr>
      <vt:lpstr>IV- Les tableaux    5. Méthodes spécifique aux tableaux </vt:lpstr>
      <vt:lpstr>IV- Les tableaux    5. Méthodes spécifique aux tableaux </vt:lpstr>
      <vt:lpstr>IV- Les tableaux    6. Les boucles -  for … in  </vt:lpstr>
      <vt:lpstr>IV- Les tableaux    7. Les boucles -  for … of  </vt:lpstr>
      <vt:lpstr>IV- Les tableaux    8. Les callBack</vt:lpstr>
      <vt:lpstr>IV- Les tableaux    8. Les callBack -  foreach</vt:lpstr>
      <vt:lpstr>IV- Les tableaux    8. Les callBack -  map</vt:lpstr>
      <vt:lpstr>IV- Les tableaux    8. Les callBack -  filter</vt:lpstr>
      <vt:lpstr>IV- Les tableaux    8. Les callBack -  reduce</vt:lpstr>
      <vt:lpstr>V- Les chaînes de caractères     1. Les méthodes</vt:lpstr>
      <vt:lpstr>V- Les chaînes de caractères     1. Les méthodes</vt:lpstr>
      <vt:lpstr>V- Les chaînes de caractères     2. Les REGEX (expression rationnelle)</vt:lpstr>
      <vt:lpstr>V- Les chaînes de caractères     3. La méthode replace </vt:lpstr>
      <vt:lpstr>VI- Les fonctions    1. Déclarer une fonction </vt:lpstr>
      <vt:lpstr>VI- Les fonctions    2. Les paramètres</vt:lpstr>
      <vt:lpstr>VI- Les fonctions    3. la portée des variables </vt:lpstr>
      <vt:lpstr>VI- Les fonctions    4. Le Hoisting – le hissage des données </vt:lpstr>
      <vt:lpstr>VI- Les fonctions    5. return</vt:lpstr>
      <vt:lpstr>VI- Les fonctions    6. Les paramètres par défaut</vt:lpstr>
      <vt:lpstr>VI- Les fonctions    7. fonctions de conversion de données </vt:lpstr>
      <vt:lpstr>VI- Les fonctions    8. Les fonctions fléchées </vt:lpstr>
      <vt:lpstr>VI- Les fonctions    9. les fonctions anonymes </vt:lpstr>
      <vt:lpstr>VI- Les fonctions    8. Les fonctions récursives </vt:lpstr>
      <vt:lpstr>VI- Les fonctions    9. Les fonctions pures </vt:lpstr>
      <vt:lpstr>VI- Les fonctions    9. Les fonctions callback </vt:lpstr>
      <vt:lpstr>VI- Les fonctions    9. Les fonctions d’ordre supérieur  </vt:lpstr>
      <vt:lpstr>VI- Les fonctions    10. Les fermetures (closure)</vt:lpstr>
      <vt:lpstr>VII- Le BOM     1. Browser Object Model </vt:lpstr>
      <vt:lpstr>VII- Le BOM    2. L’objet window </vt:lpstr>
      <vt:lpstr>VII- Le BOM     3. L’objet navigator </vt:lpstr>
      <vt:lpstr>VII- Le BOM     4. History</vt:lpstr>
      <vt:lpstr>VII- Le BOM     5. Location </vt:lpstr>
      <vt:lpstr>VII- Le BOM     6. Screen </vt:lpstr>
      <vt:lpstr>VII- Le BOM     7. Document </vt:lpstr>
      <vt:lpstr>VIII- Le DOM     1. Document Object Model</vt:lpstr>
      <vt:lpstr>VIII- Le DOM     2. Sélectionner un élément du DOM </vt:lpstr>
      <vt:lpstr>VIII- Le DOM     2. Sélectionner un élément du DOM </vt:lpstr>
      <vt:lpstr>VIII- Le DOM     3. Modifier un élément du DOM </vt:lpstr>
      <vt:lpstr>VIII- Le DOM     3. Modifier un élément du DOM </vt:lpstr>
      <vt:lpstr>VIII- Le DOM     4. Ajouter un élément au DOM </vt:lpstr>
      <vt:lpstr>VIII- Le DOM     4. Ajouter un élément au DOM </vt:lpstr>
      <vt:lpstr>VIII- Le DOM     4. Ajouter un élément au DOM </vt:lpstr>
      <vt:lpstr>VIII- Le DOM     5. Supprimer un élément du DOM </vt:lpstr>
      <vt:lpstr>VIII- Le DOM     6. Modifier le style des éléments </vt:lpstr>
      <vt:lpstr>VIII- Le DOM     7. Interagir avec les classes html </vt:lpstr>
      <vt:lpstr>VIII- Le DOM     7. Interagir avec les classes html </vt:lpstr>
      <vt:lpstr>VIII- Le DOM     7. Interagir avec les classes html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Barda Matthieu</dc:creator>
  <cp:lastModifiedBy>Barda Matthieu</cp:lastModifiedBy>
  <cp:revision>6</cp:revision>
  <dcterms:created xsi:type="dcterms:W3CDTF">2023-12-11T14:37:24Z</dcterms:created>
  <dcterms:modified xsi:type="dcterms:W3CDTF">2023-12-18T15:07:48Z</dcterms:modified>
</cp:coreProperties>
</file>