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470" r:id="rId4"/>
    <p:sldId id="468" r:id="rId5"/>
    <p:sldId id="467" r:id="rId6"/>
    <p:sldId id="469" r:id="rId7"/>
    <p:sldId id="303" r:id="rId8"/>
    <p:sldId id="336" r:id="rId9"/>
    <p:sldId id="304" r:id="rId10"/>
    <p:sldId id="306" r:id="rId11"/>
    <p:sldId id="307" r:id="rId12"/>
    <p:sldId id="30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37" r:id="rId21"/>
    <p:sldId id="315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38" r:id="rId30"/>
    <p:sldId id="339" r:id="rId31"/>
    <p:sldId id="340" r:id="rId32"/>
    <p:sldId id="325" r:id="rId33"/>
    <p:sldId id="346" r:id="rId34"/>
    <p:sldId id="347" r:id="rId35"/>
    <p:sldId id="348" r:id="rId36"/>
    <p:sldId id="349" r:id="rId37"/>
    <p:sldId id="377" r:id="rId38"/>
    <p:sldId id="350" r:id="rId39"/>
    <p:sldId id="351" r:id="rId40"/>
    <p:sldId id="352" r:id="rId41"/>
    <p:sldId id="471" r:id="rId42"/>
    <p:sldId id="353" r:id="rId43"/>
    <p:sldId id="354" r:id="rId44"/>
    <p:sldId id="355" r:id="rId45"/>
    <p:sldId id="356" r:id="rId46"/>
    <p:sldId id="357" r:id="rId47"/>
    <p:sldId id="358" r:id="rId48"/>
    <p:sldId id="359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FE62D-FDE0-381A-02E0-8C25B613D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D21B48-D13D-9369-8C8A-6522FE061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CE25BA-FA3D-1120-3AD0-867B7077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C7271-7A26-1FA9-3992-A8805202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E23D0-F79C-5B16-B0CA-274EC4ED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F9CAC-9BB3-8E67-381E-EBF9252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388F9-EB25-3AAB-5CF3-9B79A5BD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6C81D-CBC5-8EE3-8F7E-6B87DC5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A0A15-5C9B-8202-0C01-A58B613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F3F3E1-9B19-646A-A7A1-C5A2E897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BA3479-A34D-388F-310E-DD88C0C9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E48FA3-7C78-7B01-76E4-B5BE7C58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BF5C8-196D-D103-7289-7401925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E8FE5-DD0F-0C42-A683-42A7103D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FE0D6B-316D-749A-7270-B76D1C0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7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6530D-6F27-5EE3-BE4C-F653342E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137B2-5F10-5475-1344-F00BC8D7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BA5E5-C0BC-30BA-1482-B876365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B6D27-655E-DC68-1606-4E3838A4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DAB8-24D5-5D5A-B61C-E9EF920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2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21FAD-3985-D3D2-8238-1583B2EC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4AC5C-CCC6-9806-FC14-CF02E7C3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4BBCB-11EA-FBD7-F11D-171E4D5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3D9EF-AF51-E63B-EAB9-DA884BA0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13717-A6ED-F774-EDB1-998E4AE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D6B59-95BF-9248-A3AD-29B8C869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A29B1-3558-8E18-E70D-DE213B54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55187-8747-455A-2C03-498A6BD5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33CBD-4F87-A50B-5E59-537F8E95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FDBB2-7F51-49EF-7A78-721DCDC2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C6503-A7A8-3CE1-158A-C0E354DB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D584-443C-6FDE-9C88-765CB183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0D1B8-9B27-DCFE-A8A6-7D3B2422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D7A54F-69BA-5299-0433-89EF48B7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258B59-9FB3-8955-B85E-3C3182AD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A00D8-1104-B789-9F3E-978C58C8A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9A906D-2CA2-9843-151A-B8B4D2EF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440C3-ADFA-FEB0-B55F-00F2648B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85F322-CB33-83A1-B04D-5951642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24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1D5A5-A594-0CEB-8DE1-EBCF53F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9451E5-A54D-0395-22FB-ACC30738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BE1A3B-F55E-E712-1ED5-21E80D6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D91F38-2FD3-C914-A646-B890CA21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C53FB6-DC39-726F-EB57-B8C029F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EA86B-9385-2312-CCA7-386264BA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31A38E-4FBE-3C50-8386-7966D72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440A-1496-69FB-C359-CA875F42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F371-74F2-833E-BFE7-33B3F188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6560FE-E395-19E1-9C39-65ACC9E0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FCA93D-0671-05E8-A455-79376F45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638A5-4052-0A8C-5EB3-3595C023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5A5566-65FE-5794-AE1F-9817ACA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B42F0-6C19-5D8B-C65F-525E5EC7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A70A43-004F-C201-35B2-790BB866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371CD0-797A-D022-7609-C30A40AB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0D619-CC1F-236D-CA52-D6913EA9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14C04-6A07-E42D-47FD-9C67F93D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27C79-33DC-EDA0-F194-CCD4D97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1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047687-0DFA-0857-3901-E45D6DE2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12414-FF30-0C33-BB8F-7321326E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AA30D-FB44-1FFC-6C66-45D6336C1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1AA8-A60B-4213-843B-33CCD8DDD4AE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A6C53-53FE-E590-3352-FA30E707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0D7BE2-522D-180E-D2E2-3C658467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FEB-E7B6-4C4E-B5E8-00D1BA40CE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5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8348034-C8B5-727A-4FD8-60EF6440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68" y="460005"/>
            <a:ext cx="3697307" cy="209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C2AED8F-8FA6-567B-EC91-DAA8A1AC5993}"/>
              </a:ext>
            </a:extLst>
          </p:cNvPr>
          <p:cNvSpPr txBox="1"/>
          <p:nvPr/>
        </p:nvSpPr>
        <p:spPr>
          <a:xfrm>
            <a:off x="3053594" y="3443681"/>
            <a:ext cx="5452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3458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menu à gauche recherchez les variables qui vous intéresses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067686-D030-D4B9-4E4E-35822446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56" y="2508525"/>
            <a:ext cx="2160325" cy="3758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D0CBE4-51AA-454D-9F84-A0919FFC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65" y="2508525"/>
            <a:ext cx="4722780" cy="3758269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04F2270-1905-0BAE-D896-16C3AF31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6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097280" y="215028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variables sont prêtes à être observées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FC7F4-5651-FA6C-9BE4-7020B71B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2661811"/>
            <a:ext cx="5381625" cy="1952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352D9B-9D71-DD3A-E470-0DE6AC2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86" y="5257228"/>
            <a:ext cx="2571750" cy="600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8FDF58-3C7E-0E35-16BF-23666CB9D87E}"/>
              </a:ext>
            </a:extLst>
          </p:cNvPr>
          <p:cNvSpPr txBox="1"/>
          <p:nvPr/>
        </p:nvSpPr>
        <p:spPr>
          <a:xfrm>
            <a:off x="1097280" y="5372599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suffit de lancer l’</a:t>
            </a:r>
            <a:r>
              <a:rPr lang="fr-FR" dirty="0" err="1"/>
              <a:t>éxécution</a:t>
            </a:r>
            <a:r>
              <a:rPr lang="fr-FR" dirty="0"/>
              <a:t> du script en mode pas à pas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5E9B80A-4A1C-BC19-9853-37E9506A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2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opérateurs arithmétiques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273104" y="2300481"/>
            <a:ext cx="86308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  <a:r>
              <a:rPr lang="fr-FR" sz="3200" dirty="0"/>
              <a:t> 	</a:t>
            </a:r>
            <a:r>
              <a:rPr lang="fr-FR" sz="3200" dirty="0">
                <a:sym typeface="Wingdings" panose="05000000000000000000" pitchFamily="2" charset="2"/>
              </a:rPr>
              <a:t> Addition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- </a:t>
            </a:r>
            <a:r>
              <a:rPr lang="fr-FR" sz="3200" dirty="0">
                <a:sym typeface="Wingdings" panose="05000000000000000000" pitchFamily="2" charset="2"/>
              </a:rPr>
              <a:t>	 Soustraction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</a:t>
            </a:r>
            <a:r>
              <a:rPr lang="fr-FR" sz="3200" dirty="0">
                <a:sym typeface="Wingdings" panose="05000000000000000000" pitchFamily="2" charset="2"/>
              </a:rPr>
              <a:t>	 multiplication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/ </a:t>
            </a:r>
            <a:r>
              <a:rPr lang="fr-FR" sz="3200" dirty="0">
                <a:sym typeface="Wingdings" panose="05000000000000000000" pitchFamily="2" charset="2"/>
              </a:rPr>
              <a:t>	 division 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% </a:t>
            </a:r>
            <a:r>
              <a:rPr lang="fr-FR" sz="3200" dirty="0">
                <a:sym typeface="Wingdings" panose="05000000000000000000" pitchFamily="2" charset="2"/>
              </a:rPr>
              <a:t>	 modulo ( restant d’une division)</a:t>
            </a:r>
          </a:p>
          <a:p>
            <a:r>
              <a:rPr lang="fr-FR" sz="3200" b="1" dirty="0">
                <a:sym typeface="Wingdings" panose="05000000000000000000" pitchFamily="2" charset="2"/>
              </a:rPr>
              <a:t>**</a:t>
            </a:r>
            <a:r>
              <a:rPr lang="fr-FR" sz="3200" dirty="0">
                <a:sym typeface="Wingdings" panose="05000000000000000000" pitchFamily="2" charset="2"/>
              </a:rPr>
              <a:t> 	 carré d’un nombre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B7312A3C-8C58-7AD5-85F3-883A12B0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8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Questions /exercices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CDD71B-23E9-1886-1D9C-D39903E5224F}"/>
              </a:ext>
            </a:extLst>
          </p:cNvPr>
          <p:cNvSpPr txBox="1"/>
          <p:nvPr/>
        </p:nvSpPr>
        <p:spPr>
          <a:xfrm>
            <a:off x="1005001" y="2080433"/>
            <a:ext cx="1013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Lorsqu'on crée une variable qui ne devra pas être modifiée par la suite, quel mot-clé devons-nous utiliser ?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VAR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LET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0070C0"/>
                </a:solidFill>
                <a:latin typeface="udemy sans"/>
              </a:rPr>
              <a:t>CONST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6B1C9D-3FF8-2617-BB34-7FAF5E59085B}"/>
              </a:ext>
            </a:extLst>
          </p:cNvPr>
          <p:cNvSpPr txBox="1"/>
          <p:nvPr/>
        </p:nvSpPr>
        <p:spPr>
          <a:xfrm>
            <a:off x="1005001" y="3577238"/>
            <a:ext cx="987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Lorsqu'on crée une variable qui pourra être modifiée par la suite, quel mot-clé </a:t>
            </a:r>
            <a:r>
              <a:rPr lang="fr-FR" b="1" i="0" dirty="0">
                <a:solidFill>
                  <a:srgbClr val="1C1D1F"/>
                </a:solidFill>
                <a:effectLst/>
                <a:latin typeface="udemy sans"/>
              </a:rPr>
              <a:t>privilégier</a:t>
            </a:r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 ?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VAR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0070C0"/>
                </a:solidFill>
                <a:latin typeface="udemy sans"/>
              </a:rPr>
              <a:t>LET </a:t>
            </a:r>
          </a:p>
          <a:p>
            <a:pPr marL="342900" indent="-342900">
              <a:buAutoNum type="arabicPeriod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CONST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680D4E-EED6-8063-FE34-F6D5572A5C19}"/>
              </a:ext>
            </a:extLst>
          </p:cNvPr>
          <p:cNvSpPr txBox="1"/>
          <p:nvPr/>
        </p:nvSpPr>
        <p:spPr>
          <a:xfrm>
            <a:off x="1005001" y="4976624"/>
            <a:ext cx="987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1C1D1F"/>
                </a:solidFill>
                <a:effectLst/>
                <a:latin typeface="udemy sans"/>
              </a:rPr>
              <a:t>Qu'est-ce que la concaténation ?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1.   Permet de créer des variables non-modifiables 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2</a:t>
            </a:r>
            <a:r>
              <a:rPr lang="fr-FR" dirty="0">
                <a:solidFill>
                  <a:srgbClr val="0070C0"/>
                </a:solidFill>
                <a:latin typeface="udemy sans"/>
              </a:rPr>
              <a:t>.   Permet d’afficher plusieurs variables et chaînes de caractères à la fois  </a:t>
            </a:r>
          </a:p>
          <a:p>
            <a:pPr marL="342900" indent="-342900">
              <a:buAutoNum type="arabicPeriod" startAt="3"/>
            </a:pPr>
            <a:r>
              <a:rPr lang="fr-FR" dirty="0">
                <a:solidFill>
                  <a:srgbClr val="1C1D1F"/>
                </a:solidFill>
                <a:latin typeface="udemy sans"/>
              </a:rPr>
              <a:t>Permet de faire des additions </a:t>
            </a:r>
          </a:p>
          <a:p>
            <a:r>
              <a:rPr lang="fr-FR" dirty="0">
                <a:solidFill>
                  <a:srgbClr val="1C1D1F"/>
                </a:solidFill>
                <a:latin typeface="udemy sans"/>
              </a:rPr>
              <a:t>								</a:t>
            </a:r>
          </a:p>
        </p:txBody>
      </p:sp>
      <p:pic>
        <p:nvPicPr>
          <p:cNvPr id="6" name="Picture 12" descr="JavaScript Logo et symbole, sens, histoire, PNG, marque">
            <a:extLst>
              <a:ext uri="{FF2B5EF4-FFF2-40B4-BE49-F238E27FC236}">
                <a16:creationId xmlns:a16="http://schemas.microsoft.com/office/drawing/2014/main" id="{79084019-B6B0-06CF-9DA3-47E8CD4B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0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Définition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367405" y="3229761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Permet d’afficher un message à l’utilisateur et/ou demander une information.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1B750E26-E1EC-42B4-5DAB-A5B62216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afficher une information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afficher un message dans une pop-up on utilise la fonction </a:t>
            </a:r>
            <a:r>
              <a:rPr lang="fr-FR" sz="3600" dirty="0" err="1"/>
              <a:t>Alert</a:t>
            </a:r>
            <a:r>
              <a:rPr lang="fr-FR" sz="3600" dirty="0"/>
              <a:t>(), cette fonction prend en paramètre le message à envoyer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3AE904-F7A1-97B1-F268-E605031D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99" y="4563611"/>
            <a:ext cx="7932715" cy="862252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CE1A5C1C-1F85-B489-C8A4-19B61643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0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Demander une confirmation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demander à l’utilisateur une confirmation </a:t>
            </a:r>
          </a:p>
          <a:p>
            <a:r>
              <a:rPr lang="fr-FR" sz="3600" dirty="0">
                <a:sym typeface="Wingdings" panose="05000000000000000000" pitchFamily="2" charset="2"/>
              </a:rPr>
              <a:t> </a:t>
            </a:r>
            <a:r>
              <a:rPr lang="fr-FR" sz="3600" dirty="0" err="1">
                <a:sym typeface="Wingdings" panose="05000000000000000000" pitchFamily="2" charset="2"/>
              </a:rPr>
              <a:t>confirm</a:t>
            </a:r>
            <a:r>
              <a:rPr lang="fr-FR" sz="3600" dirty="0">
                <a:sym typeface="Wingdings" panose="05000000000000000000" pitchFamily="2" charset="2"/>
              </a:rPr>
              <a:t>()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56BE1-C489-5CB3-D76C-B9B680E6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3909135"/>
            <a:ext cx="10117245" cy="5909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CED474-38A0-4D45-05F8-B71138A285D4}"/>
              </a:ext>
            </a:extLst>
          </p:cNvPr>
          <p:cNvSpPr txBox="1"/>
          <p:nvPr/>
        </p:nvSpPr>
        <p:spPr>
          <a:xfrm>
            <a:off x="1318469" y="5202572"/>
            <a:ext cx="920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À vous: demandez à l’utilisateur de valider ou non et envoyer un message différent dans les deux cas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66A541A1-96BE-9274-1272-9DC12F2B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II- Les boîtes de dialogues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Demander une information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Pour demander à l’utilisateur une information </a:t>
            </a:r>
          </a:p>
          <a:p>
            <a:r>
              <a:rPr lang="fr-FR" sz="3600" dirty="0">
                <a:sym typeface="Wingdings" panose="05000000000000000000" pitchFamily="2" charset="2"/>
              </a:rPr>
              <a:t> prompt()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01A576-AD38-1A80-24D4-D037FF0E4F8C}"/>
              </a:ext>
            </a:extLst>
          </p:cNvPr>
          <p:cNvSpPr txBox="1"/>
          <p:nvPr/>
        </p:nvSpPr>
        <p:spPr>
          <a:xfrm>
            <a:off x="1318469" y="5202572"/>
            <a:ext cx="920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À vous: demandez à l’utilisateur son âge puis afficher, Bonjour, vous avez … ans.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9F98DC-6E0A-48F1-840A-23CDE833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17" y="3765594"/>
            <a:ext cx="7184590" cy="1094795"/>
          </a:xfrm>
          <a:prstGeom prst="rect">
            <a:avLst/>
          </a:prstGeom>
        </p:spPr>
      </p:pic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05559156-6551-BA90-546F-ED549170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3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Opérateurs de comparaisons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2818700" y="2172749"/>
            <a:ext cx="9202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== : égal à la valeur </a:t>
            </a:r>
          </a:p>
          <a:p>
            <a:r>
              <a:rPr lang="fr-FR" sz="3600" dirty="0"/>
              <a:t>=== : égale à la valeur et au type </a:t>
            </a:r>
          </a:p>
          <a:p>
            <a:r>
              <a:rPr lang="fr-FR" sz="3600" dirty="0"/>
              <a:t>!= : différent de la valeur </a:t>
            </a:r>
          </a:p>
          <a:p>
            <a:r>
              <a:rPr lang="fr-FR" sz="3600" dirty="0"/>
              <a:t>!== : différent de la valeur et du type </a:t>
            </a:r>
          </a:p>
          <a:p>
            <a:r>
              <a:rPr lang="fr-FR" sz="3600" dirty="0"/>
              <a:t>&gt;/&lt;: supérieur / inférieur</a:t>
            </a:r>
          </a:p>
          <a:p>
            <a:r>
              <a:rPr lang="fr-FR" sz="3600" dirty="0"/>
              <a:t>&gt;= : supérieur ou égal </a:t>
            </a:r>
          </a:p>
          <a:p>
            <a:r>
              <a:rPr lang="fr-FR" sz="3600" dirty="0"/>
              <a:t>&lt;= : inférieur ou égal </a:t>
            </a:r>
          </a:p>
          <a:p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E77F2E2-93C1-8DDA-B1D3-3FFD5608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3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Conditions (if / </a:t>
            </a:r>
            <a:r>
              <a:rPr lang="fr-FR" sz="3600" i="1" dirty="0" err="1"/>
              <a:t>else</a:t>
            </a:r>
            <a:r>
              <a:rPr lang="fr-FR" sz="36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Voici les différentes structures possibles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274314-97B9-5D0B-11DF-70DD2BD2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31" y="3429000"/>
            <a:ext cx="1962424" cy="10097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9C2CE1-8815-49DA-DABC-AB1175D3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33" y="3429000"/>
            <a:ext cx="2248214" cy="17718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6BE8C-F82C-DA98-BB37-BBC263FD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138" y="3410742"/>
            <a:ext cx="2286319" cy="2791215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A99C5E-5824-0752-069F-D1CB2EDF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Créé en 1995 par Netscape communication corporation</a:t>
            </a:r>
          </a:p>
          <a:p>
            <a:r>
              <a:rPr lang="fr-FR" sz="2400" dirty="0"/>
              <a:t>Originellement appelé </a:t>
            </a:r>
            <a:r>
              <a:rPr lang="fr-FR" sz="2400" dirty="0" err="1"/>
              <a:t>LiveScript</a:t>
            </a:r>
            <a:endParaRPr lang="fr-FR" sz="2400" dirty="0"/>
          </a:p>
          <a:p>
            <a:r>
              <a:rPr lang="fr-FR" sz="2400" dirty="0"/>
              <a:t>Suite à l’association entre Netscape et SUN (créateur de JAVA), </a:t>
            </a:r>
            <a:r>
              <a:rPr lang="fr-FR" sz="2400" dirty="0" err="1"/>
              <a:t>LiveScript</a:t>
            </a:r>
            <a:r>
              <a:rPr lang="fr-FR" sz="2400" dirty="0"/>
              <a:t> est rebaptisé JavaScript  </a:t>
            </a:r>
          </a:p>
          <a:p>
            <a:endParaRPr lang="fr-FR" sz="2400" dirty="0"/>
          </a:p>
          <a:p>
            <a:r>
              <a:rPr lang="fr-FR" sz="2400" dirty="0"/>
              <a:t>JavaScript est inspiré des langages C et JAVA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2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Conditions (if / </a:t>
            </a:r>
            <a:r>
              <a:rPr lang="fr-FR" sz="3600" i="1" dirty="0" err="1"/>
              <a:t>else</a:t>
            </a:r>
            <a:r>
              <a:rPr lang="fr-FR" sz="36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300292" y="2374084"/>
            <a:ext cx="9202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Exercice: écrire un programme qui effectue une condition sur une variable âge et renvoi </a:t>
            </a:r>
          </a:p>
          <a:p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-18 : Vous n'êtes pas majeur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 18 et 20 : Vous êtes majeur en France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000" dirty="0"/>
              <a:t>21+ : Vous êtes majeur partout, à vous les casinos !</a:t>
            </a:r>
          </a:p>
          <a:p>
            <a:endParaRPr lang="fr-FR" sz="36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496C8C6-846C-A3E6-7335-4DA043DF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9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Conditions (switch)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1249959" y="2223083"/>
            <a:ext cx="9202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Les switch nous permettent de gérer bien plus de conditions que les if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0D2CEA-5BBA-00D9-30E6-6B3D94FF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57" y="3429000"/>
            <a:ext cx="8162925" cy="2876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2F6B0AA-AA41-EDBE-8FDE-631C0EE9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5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Opérateur logique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D90B23-9001-5115-3545-13A423F1FA6A}"/>
              </a:ext>
            </a:extLst>
          </p:cNvPr>
          <p:cNvSpPr txBox="1"/>
          <p:nvPr/>
        </p:nvSpPr>
        <p:spPr>
          <a:xfrm>
            <a:off x="3909269" y="3058538"/>
            <a:ext cx="9202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&amp;&amp;	 </a:t>
            </a:r>
            <a:r>
              <a:rPr lang="fr-FR" sz="3200" dirty="0">
                <a:sym typeface="Wingdings" panose="05000000000000000000" pitchFamily="2" charset="2"/>
              </a:rPr>
              <a:t> ET </a:t>
            </a:r>
          </a:p>
          <a:p>
            <a:r>
              <a:rPr lang="fr-FR" sz="3200" dirty="0">
                <a:sym typeface="Wingdings" panose="05000000000000000000" pitchFamily="2" charset="2"/>
              </a:rPr>
              <a:t>|| 	  OU </a:t>
            </a:r>
          </a:p>
          <a:p>
            <a:r>
              <a:rPr lang="fr-FR" sz="3200" dirty="0">
                <a:sym typeface="Wingdings" panose="05000000000000000000" pitchFamily="2" charset="2"/>
              </a:rPr>
              <a:t>! 	  NOT </a:t>
            </a:r>
          </a:p>
          <a:p>
            <a:r>
              <a:rPr lang="fr-FR" sz="3200" dirty="0">
                <a:sym typeface="Wingdings" panose="05000000000000000000" pitchFamily="2" charset="2"/>
              </a:rPr>
              <a:t>^ 	  XOR </a:t>
            </a:r>
            <a:endParaRPr lang="fr-FR" sz="32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7E19E68-7BF3-D308-CD6E-D6B67A71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4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Conditions ternaires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09451E-A7FA-F0FA-0960-744D9896FC9E}"/>
              </a:ext>
            </a:extLst>
          </p:cNvPr>
          <p:cNvSpPr txBox="1"/>
          <p:nvPr/>
        </p:nvSpPr>
        <p:spPr>
          <a:xfrm>
            <a:off x="1567791" y="2818701"/>
            <a:ext cx="941244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Permet de réaliser une condition sur une ligne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dirty="0"/>
              <a:t>Structure: </a:t>
            </a:r>
          </a:p>
          <a:p>
            <a:r>
              <a:rPr lang="fr-FR" sz="2400" dirty="0"/>
              <a:t>Booléen </a:t>
            </a:r>
            <a:r>
              <a:rPr lang="fr-FR" sz="2400" dirty="0">
                <a:solidFill>
                  <a:srgbClr val="FF0000"/>
                </a:solidFill>
              </a:rPr>
              <a:t>?</a:t>
            </a:r>
            <a:r>
              <a:rPr lang="fr-FR" sz="2400" dirty="0"/>
              <a:t> Instruction si condition vraie </a:t>
            </a:r>
            <a:r>
              <a:rPr lang="fr-FR" sz="2400" b="1" dirty="0">
                <a:solidFill>
                  <a:srgbClr val="FF0000"/>
                </a:solidFill>
              </a:rPr>
              <a:t>: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instruction si condition fausse</a:t>
            </a:r>
          </a:p>
          <a:p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DA9CC14B-BC23-30E1-F7C9-26729469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Boucles </a:t>
            </a:r>
            <a:r>
              <a:rPr lang="fr-FR" sz="3600" i="1" dirty="0" err="1"/>
              <a:t>while</a:t>
            </a:r>
            <a:endParaRPr lang="fr-FR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3E459-9739-E3BB-8849-24476743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75" y="2025171"/>
            <a:ext cx="4897312" cy="30954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92623B3-4FD6-A862-3D2B-99633114DDB4}"/>
              </a:ext>
            </a:extLst>
          </p:cNvPr>
          <p:cNvSpPr txBox="1"/>
          <p:nvPr/>
        </p:nvSpPr>
        <p:spPr>
          <a:xfrm>
            <a:off x="1568741" y="5478011"/>
            <a:ext cx="995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Exécute une série d’instructions </a:t>
            </a:r>
            <a:r>
              <a:rPr lang="fr-FR" sz="2800" b="1" dirty="0"/>
              <a:t>tant que </a:t>
            </a:r>
            <a:r>
              <a:rPr lang="fr-FR" sz="2800" dirty="0"/>
              <a:t>la condition est </a:t>
            </a:r>
            <a:r>
              <a:rPr lang="fr-FR" sz="2800" b="1" dirty="0"/>
              <a:t>vraie</a:t>
            </a:r>
            <a:r>
              <a:rPr lang="fr-FR" sz="2800" dirty="0"/>
              <a:t>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87F59A-D9D1-E5E1-8C38-6C008A28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475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Boucles do … </a:t>
            </a:r>
            <a:r>
              <a:rPr lang="fr-FR" sz="3600" i="1" dirty="0" err="1"/>
              <a:t>while</a:t>
            </a:r>
            <a:endParaRPr lang="fr-FR" sz="3600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AAA601-B626-CA1A-AF97-B0CB5902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88" y="2026438"/>
            <a:ext cx="3896006" cy="28051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532EA-97C5-6303-D7C0-698E0C47D1DC}"/>
              </a:ext>
            </a:extLst>
          </p:cNvPr>
          <p:cNvSpPr txBox="1"/>
          <p:nvPr/>
        </p:nvSpPr>
        <p:spPr>
          <a:xfrm>
            <a:off x="1231504" y="5220282"/>
            <a:ext cx="1013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Très similaire à la boucle </a:t>
            </a:r>
            <a:r>
              <a:rPr lang="fr-FR" sz="2400" b="1" dirty="0" err="1"/>
              <a:t>While</a:t>
            </a:r>
            <a:r>
              <a:rPr lang="fr-FR" sz="2400" dirty="0"/>
              <a:t> mais permet d’exécuter </a:t>
            </a:r>
            <a:r>
              <a:rPr lang="fr-FR" sz="2400" b="1" i="1" dirty="0"/>
              <a:t>au moins une fois </a:t>
            </a:r>
            <a:r>
              <a:rPr lang="fr-FR" sz="2400" dirty="0"/>
              <a:t>les instructions avant d’effectuer la condition.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D10A1004-A57D-EA65-048E-9BF4AEDC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5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Boucles for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B6A718-50BF-3D9A-F106-68DB25CB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52" y="2948587"/>
            <a:ext cx="9262095" cy="2026083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5725DB48-1A72-5912-AA60-991FC131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5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Break &amp; continue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69C5E6-439E-FD19-FD70-381C7B48453B}"/>
              </a:ext>
            </a:extLst>
          </p:cNvPr>
          <p:cNvSpPr txBox="1"/>
          <p:nvPr/>
        </p:nvSpPr>
        <p:spPr>
          <a:xfrm>
            <a:off x="1497994" y="3468848"/>
            <a:ext cx="9196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Break </a:t>
            </a:r>
            <a:r>
              <a:rPr lang="fr-FR" sz="2800" dirty="0">
                <a:sym typeface="Wingdings" panose="05000000000000000000" pitchFamily="2" charset="2"/>
              </a:rPr>
              <a:t> Stop le programme et sort de la boucle </a:t>
            </a:r>
          </a:p>
          <a:p>
            <a:r>
              <a:rPr lang="fr-FR" sz="2800" dirty="0">
                <a:sym typeface="Wingdings" panose="05000000000000000000" pitchFamily="2" charset="2"/>
              </a:rPr>
              <a:t>Continue  Stop de programme passe à l’itération suivante </a:t>
            </a:r>
            <a:endParaRPr lang="fr-FR" sz="2800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C13E9D3C-3DD4-AC86-176A-2B673657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7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Gérer les exceptions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17A02E-E725-025F-7CC0-6ADEB8F4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13" y="3595516"/>
            <a:ext cx="3573704" cy="23187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1241571" y="2130804"/>
            <a:ext cx="991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Cette structure agit un peu comme un if … </a:t>
            </a:r>
            <a:r>
              <a:rPr lang="fr-FR" sz="2400" dirty="0" err="1"/>
              <a:t>else</a:t>
            </a:r>
            <a:r>
              <a:rPr lang="fr-FR" sz="2400" dirty="0"/>
              <a:t>… mais spécifique à la gestion des exceptions.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5773DBB-AAE1-8150-A4F0-458BFC45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4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9. Questions /exercices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3516966" y="2049541"/>
            <a:ext cx="42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Quel résultat affiche ce code ?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E95C89-16CE-AC25-3FE2-23C05C05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1" y="2614565"/>
            <a:ext cx="5712903" cy="113744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94C5E1C-0268-5BBE-A15B-06B631FA9402}"/>
              </a:ext>
            </a:extLst>
          </p:cNvPr>
          <p:cNvSpPr txBox="1"/>
          <p:nvPr/>
        </p:nvSpPr>
        <p:spPr>
          <a:xfrm>
            <a:off x="419450" y="4035105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8C02A95-1D8C-4411-8F5D-24B15A9816BC}"/>
              </a:ext>
            </a:extLst>
          </p:cNvPr>
          <p:cNvSpPr txBox="1"/>
          <p:nvPr/>
        </p:nvSpPr>
        <p:spPr>
          <a:xfrm>
            <a:off x="419450" y="5173714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16F971-E127-B3D3-CE18-5344C06904F4}"/>
              </a:ext>
            </a:extLst>
          </p:cNvPr>
          <p:cNvSpPr txBox="1"/>
          <p:nvPr/>
        </p:nvSpPr>
        <p:spPr>
          <a:xfrm>
            <a:off x="6847955" y="3861653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A89925-7C15-594A-3838-E202D41A1196}"/>
              </a:ext>
            </a:extLst>
          </p:cNvPr>
          <p:cNvSpPr txBox="1"/>
          <p:nvPr/>
        </p:nvSpPr>
        <p:spPr>
          <a:xfrm>
            <a:off x="7405801" y="3861653"/>
            <a:ext cx="35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Indéfiniment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D5E5A51F-CFD3-777B-3FC6-7CBDBA1B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A3289-CC7C-7ACD-085D-F6068B74A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76" y="5385861"/>
            <a:ext cx="3915321" cy="3143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6AC55F1-02E1-C584-50D7-338761404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72" y="3861653"/>
            <a:ext cx="3231679" cy="94287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87FD39-B3CA-6154-34F1-3876DA3FF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71" y="4885344"/>
            <a:ext cx="3231680" cy="10010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242F080-2E3E-29D4-A5D7-8542E3BD3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55" y="4298586"/>
            <a:ext cx="3886742" cy="28579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5B35BDD-0C46-FEED-DCE8-0D806178D3DD}"/>
              </a:ext>
            </a:extLst>
          </p:cNvPr>
          <p:cNvSpPr txBox="1"/>
          <p:nvPr/>
        </p:nvSpPr>
        <p:spPr>
          <a:xfrm>
            <a:off x="6819376" y="4945192"/>
            <a:ext cx="67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D03FC5F-65A7-EF41-944D-B23F76850917}"/>
              </a:ext>
            </a:extLst>
          </p:cNvPr>
          <p:cNvSpPr txBox="1"/>
          <p:nvPr/>
        </p:nvSpPr>
        <p:spPr>
          <a:xfrm>
            <a:off x="7377222" y="4945192"/>
            <a:ext cx="351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Indéfiniment</a:t>
            </a:r>
          </a:p>
        </p:txBody>
      </p:sp>
    </p:spTree>
    <p:extLst>
      <p:ext uri="{BB962C8B-B14F-4D97-AF65-F5344CB8AC3E}">
        <p14:creationId xmlns:p14="http://schemas.microsoft.com/office/powerpoint/2010/main" val="28288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3015007" y="2185782"/>
            <a:ext cx="65516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nombreuses applications utilisent Javascript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Discord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Facebook (créateur de </a:t>
            </a:r>
            <a:r>
              <a:rPr lang="fr-FR" sz="2400" dirty="0" err="1"/>
              <a:t>ReactJs</a:t>
            </a:r>
            <a:r>
              <a:rPr lang="fr-FR" sz="2400" dirty="0"/>
              <a:t> &amp; </a:t>
            </a:r>
            <a:r>
              <a:rPr lang="fr-FR" sz="2400" dirty="0" err="1"/>
              <a:t>GraphQL</a:t>
            </a:r>
            <a:r>
              <a:rPr lang="fr-F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LinkedIn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Airbnb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Trello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Figma</a:t>
            </a:r>
            <a:r>
              <a:rPr lang="fr-F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  <a:p>
            <a:endParaRPr lang="fr-FR" sz="2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7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9. Questions /exercices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3568803" y="2872702"/>
            <a:ext cx="557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mot-clé « continue » permet:</a:t>
            </a:r>
          </a:p>
          <a:p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D’indiquer qu’il n’y a pas d’erreur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D’arrêter la boucle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De passer à la prochaine itération </a:t>
            </a:r>
          </a:p>
          <a:p>
            <a:endParaRPr lang="fr-FR" sz="2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10D8F24F-CD06-053F-4896-9C9CDF922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6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III- La logique 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9. Questions /exercices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3488D3-D772-DCAE-1B42-E6C8ECC754EC}"/>
              </a:ext>
            </a:extLst>
          </p:cNvPr>
          <p:cNvSpPr txBox="1"/>
          <p:nvPr/>
        </p:nvSpPr>
        <p:spPr>
          <a:xfrm>
            <a:off x="815523" y="1965186"/>
            <a:ext cx="9914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Que renvoi le programme suivant </a:t>
            </a:r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BA29BC-1AD8-7321-EE4A-176D7DD0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23" y="2587043"/>
            <a:ext cx="4637321" cy="24976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CA41E45-0A46-9FAB-33E9-F200717F2847}"/>
              </a:ext>
            </a:extLst>
          </p:cNvPr>
          <p:cNvSpPr txBox="1"/>
          <p:nvPr/>
        </p:nvSpPr>
        <p:spPr>
          <a:xfrm>
            <a:off x="6904140" y="3474520"/>
            <a:ext cx="551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Groupe 1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Groupe 2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Groupe 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E5561C-3804-4AF9-1074-B3923FC7740D}"/>
              </a:ext>
            </a:extLst>
          </p:cNvPr>
          <p:cNvSpPr txBox="1"/>
          <p:nvPr/>
        </p:nvSpPr>
        <p:spPr>
          <a:xfrm>
            <a:off x="10530980" y="6031684"/>
            <a:ext cx="377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exo cour 2</a:t>
            </a:r>
          </a:p>
        </p:txBody>
      </p:sp>
      <p:pic>
        <p:nvPicPr>
          <p:cNvPr id="7" name="Picture 12" descr="JavaScript Logo et symbole, sens, histoire, PNG, marque">
            <a:extLst>
              <a:ext uri="{FF2B5EF4-FFF2-40B4-BE49-F238E27FC236}">
                <a16:creationId xmlns:a16="http://schemas.microsoft.com/office/drawing/2014/main" id="{55465880-36DE-C40F-37B2-7A17070F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6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tableau simple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48E5F1F-D9BB-0EF6-FEEF-DC4F34CD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08" y="2462307"/>
            <a:ext cx="8057095" cy="145075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0DAF185-52E3-ABEF-C576-10DA9DC1E8DF}"/>
              </a:ext>
            </a:extLst>
          </p:cNvPr>
          <p:cNvSpPr txBox="1"/>
          <p:nvPr/>
        </p:nvSpPr>
        <p:spPr>
          <a:xfrm>
            <a:off x="1403744" y="4521666"/>
            <a:ext cx="9127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Voici la syntaxe utilisée depuis ES6, nous retiendrons donc celle-ci cependant nous aborderons également l’ancienne syntaxe.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F1D51F6-FCC3-545C-E6D4-9050C4F1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2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tableau à plusieurs dimensions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B96267-E2DB-A47D-2789-1B19BE3B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16" y="2617197"/>
            <a:ext cx="6039567" cy="2647677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3B861D5D-E0A0-3C59-2FCE-247C0C70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7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tableau associatif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F4F832-FBDC-54A2-57F4-37C46BF00D65}"/>
              </a:ext>
            </a:extLst>
          </p:cNvPr>
          <p:cNvSpPr txBox="1"/>
          <p:nvPr/>
        </p:nvSpPr>
        <p:spPr>
          <a:xfrm>
            <a:off x="1428645" y="5120641"/>
            <a:ext cx="939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Il existe plusieurs notations pour les tableaux associatifs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C57ABE-8B8E-F622-C8AA-EB4F6AEE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4" y="2173866"/>
            <a:ext cx="5058481" cy="21243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031C07A-6E75-9118-BFBA-10D1C88D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99" y="2173866"/>
            <a:ext cx="5338733" cy="2124371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5BA3BF5-EB0B-98AF-1723-87D095E69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44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Accéder aux éléments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788565" y="2385375"/>
            <a:ext cx="110147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Lenght</a:t>
            </a:r>
            <a:r>
              <a:rPr lang="fr-FR" sz="2000" dirty="0"/>
              <a:t> : renvoi le nombre d’éléments du tableau ( ne fonctionne que sur les tableaux simples ! </a:t>
            </a:r>
            <a:r>
              <a:rPr lang="fr-FR" dirty="0"/>
              <a:t>)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 err="1"/>
              <a:t>indexOf</a:t>
            </a:r>
            <a:r>
              <a:rPr lang="fr-FR" sz="2000" dirty="0"/>
              <a:t>: renvoi l’index d’une valeur ( ne fonctionne que sur les tableaux simples ! )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8DA98-728F-40C0-DFE4-3374666A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1" y="3006606"/>
            <a:ext cx="3639058" cy="42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2F3AD5-F2A5-90C0-4EDB-9EB19FB7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13" y="4914006"/>
            <a:ext cx="4544059" cy="685896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31A771-87F3-3822-50A2-BE903741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36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Ajouter / supprimer des éléments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503027" y="2273585"/>
            <a:ext cx="91859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Push</a:t>
            </a:r>
            <a:r>
              <a:rPr lang="fr-FR" sz="2800" dirty="0"/>
              <a:t> : Permet d’ajouter un élément à la </a:t>
            </a:r>
            <a:r>
              <a:rPr lang="fr-FR" sz="2800" b="1" dirty="0"/>
              <a:t>fin</a:t>
            </a:r>
            <a:r>
              <a:rPr lang="fr-FR" sz="2800" dirty="0"/>
              <a:t> du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800" dirty="0"/>
          </a:p>
          <a:p>
            <a:r>
              <a:rPr lang="fr-FR" sz="2800" b="1" dirty="0" err="1"/>
              <a:t>Unshift</a:t>
            </a:r>
            <a:r>
              <a:rPr lang="fr-FR" sz="2800" dirty="0"/>
              <a:t> : Permet d’ajouter un élément au </a:t>
            </a:r>
            <a:r>
              <a:rPr lang="fr-FR" sz="2800" b="1" dirty="0"/>
              <a:t>début</a:t>
            </a:r>
            <a:r>
              <a:rPr lang="fr-FR" sz="2800" dirty="0"/>
              <a:t> du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19409E-8C48-64D0-3391-C9A6137E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68" y="2971144"/>
            <a:ext cx="5005299" cy="8472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4849F3-44B8-4A0E-9880-B8C0E244C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868" y="5237452"/>
            <a:ext cx="5255863" cy="936845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A7B8D76B-CFCE-9010-FD6F-51ACFE9F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14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Ajouter / supprimer des éléments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627466" y="2372333"/>
            <a:ext cx="918594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Pop</a:t>
            </a:r>
            <a:r>
              <a:rPr lang="fr-FR" sz="2800" dirty="0"/>
              <a:t> : Supprime le </a:t>
            </a:r>
            <a:r>
              <a:rPr lang="fr-FR" sz="2800" b="1" dirty="0"/>
              <a:t>dernier</a:t>
            </a:r>
            <a:r>
              <a:rPr lang="fr-FR" sz="2800" dirty="0"/>
              <a:t> élément du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Shift</a:t>
            </a:r>
            <a:r>
              <a:rPr lang="fr-FR" sz="2800" dirty="0"/>
              <a:t> : Supprime le </a:t>
            </a:r>
            <a:r>
              <a:rPr lang="fr-FR" sz="2800" b="1" dirty="0"/>
              <a:t>premier</a:t>
            </a:r>
            <a:r>
              <a:rPr lang="fr-FR" sz="2800" dirty="0"/>
              <a:t> élément du tableau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06F5F7-6536-9B22-0337-A18A950F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87" y="2931721"/>
            <a:ext cx="3145826" cy="9344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BC9960-750F-D4E4-E4E4-F4AFEC1A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87" y="5179971"/>
            <a:ext cx="3188314" cy="860103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9BE21851-593D-E553-91AC-08D981568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90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795245" y="2385375"/>
            <a:ext cx="91859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Splice</a:t>
            </a:r>
            <a:r>
              <a:rPr lang="fr-FR" dirty="0"/>
              <a:t>: Permet d’</a:t>
            </a:r>
            <a:r>
              <a:rPr lang="fr-FR" b="1" dirty="0"/>
              <a:t>ajouter/supprimer </a:t>
            </a:r>
            <a:r>
              <a:rPr lang="fr-FR" dirty="0"/>
              <a:t>un élément, uniquement disponible pour les tableaux simples et multidimensionnels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Slice</a:t>
            </a:r>
            <a:r>
              <a:rPr lang="fr-FR" dirty="0"/>
              <a:t> : </a:t>
            </a:r>
            <a:r>
              <a:rPr lang="fr-FR" b="1" dirty="0"/>
              <a:t>Copie</a:t>
            </a:r>
            <a:r>
              <a:rPr lang="fr-FR" dirty="0"/>
              <a:t> les valeurs d’un tableau et les enregistre dans un </a:t>
            </a:r>
            <a:r>
              <a:rPr lang="fr-FR" b="1" dirty="0"/>
              <a:t>autre tableau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26808E-993E-C474-D59D-18745AD8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1" y="3429000"/>
            <a:ext cx="8602275" cy="6192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9658C5-D667-1B8D-CF41-48FA666E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63" y="5001476"/>
            <a:ext cx="8830907" cy="685896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A6721FF4-B32E-F2A2-8BFF-46FDDCDD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3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713064" y="2427320"/>
            <a:ext cx="109056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Concat</a:t>
            </a:r>
            <a:r>
              <a:rPr lang="fr-FR" dirty="0"/>
              <a:t>: Permet d’assembler deux tableaux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3200" b="1" dirty="0" err="1"/>
              <a:t>Includes</a:t>
            </a:r>
            <a:r>
              <a:rPr lang="fr-FR" sz="2000" dirty="0"/>
              <a:t> : retourne </a:t>
            </a:r>
            <a:r>
              <a:rPr lang="fr-FR" sz="2000" dirty="0" err="1"/>
              <a:t>true</a:t>
            </a:r>
            <a:r>
              <a:rPr lang="fr-FR" sz="2000" dirty="0"/>
              <a:t> ou false, permet de vérifier la présence d’un élément dans le tableau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8D8F2C-54D9-3BFD-11AF-C7EDFD8A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67" y="3105746"/>
            <a:ext cx="5639587" cy="847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7D3ED7-BA24-BC51-D75D-0F5F7842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67" y="5150908"/>
            <a:ext cx="5277587" cy="93358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872CAC97-42FC-5A22-933E-2704215F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3907"/>
            <a:ext cx="4052237" cy="876779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ECMASCRIPT</a:t>
            </a:r>
            <a:endParaRPr lang="fr-FR" sz="3600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513347" y="2401443"/>
            <a:ext cx="114174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European</a:t>
            </a:r>
            <a:r>
              <a:rPr lang="fr-FR" sz="2400" dirty="0"/>
              <a:t> Computer </a:t>
            </a:r>
            <a:r>
              <a:rPr lang="fr-FR" sz="2400" dirty="0" err="1"/>
              <a:t>Manufacturers</a:t>
            </a:r>
            <a:r>
              <a:rPr lang="fr-FR" sz="2400" dirty="0"/>
              <a:t> Association </a:t>
            </a:r>
          </a:p>
          <a:p>
            <a:r>
              <a:rPr lang="fr-FR" sz="2400" dirty="0"/>
              <a:t>Est un organisme qui définit les standards sur lesquels JavaScript est basé (</a:t>
            </a:r>
            <a:r>
              <a:rPr lang="fr-FR" sz="2400" dirty="0" err="1"/>
              <a:t>ECMAScript</a:t>
            </a:r>
            <a:r>
              <a:rPr lang="fr-FR" sz="2400" dirty="0"/>
              <a:t>)</a:t>
            </a:r>
          </a:p>
          <a:p>
            <a:r>
              <a:rPr lang="fr-FR" sz="2400" dirty="0"/>
              <a:t>Il définit les règles et les concepts que le langage implémente </a:t>
            </a:r>
          </a:p>
          <a:p>
            <a:r>
              <a:rPr lang="fr-FR" sz="2400" dirty="0"/>
              <a:t>Il vise à assurer la cohérence et la compatibilité du langage sur les différents navigateurs  </a:t>
            </a:r>
          </a:p>
          <a:p>
            <a:endParaRPr lang="fr-FR" sz="2400" dirty="0"/>
          </a:p>
          <a:p>
            <a:r>
              <a:rPr lang="fr-FR" sz="2400" dirty="0"/>
              <a:t>La première version parait en 1997 avec ES1, en juin 2023 est paru la version ES14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943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786856" y="1957537"/>
            <a:ext cx="91859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flat</a:t>
            </a:r>
            <a:r>
              <a:rPr lang="fr-FR" dirty="0"/>
              <a:t>: Permet d’assembler deux tableaux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 err="1"/>
              <a:t>join</a:t>
            </a:r>
            <a:r>
              <a:rPr lang="fr-FR" dirty="0"/>
              <a:t> : Transforme un tableau en chaîne de caractères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Reverse</a:t>
            </a:r>
            <a:r>
              <a:rPr lang="fr-FR" dirty="0"/>
              <a:t>: reverser un tableau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AC282F-055E-1FFA-5642-DF930FE3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44" y="2741326"/>
            <a:ext cx="5944430" cy="3334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E9D5B10-BE59-D10C-DD10-A2852E66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978" y="5951780"/>
            <a:ext cx="5183389" cy="39514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56CF80C-98B2-B441-C3EA-6FBCD482A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978" y="4218994"/>
            <a:ext cx="5287113" cy="819264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F33D38B-0E79-DA5F-69FD-72F05044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64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5. Méthodes spécifique aux tableaux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FBDB47-657F-B6D5-A7E7-80400EFF1DD4}"/>
              </a:ext>
            </a:extLst>
          </p:cNvPr>
          <p:cNvSpPr txBox="1"/>
          <p:nvPr/>
        </p:nvSpPr>
        <p:spPr>
          <a:xfrm>
            <a:off x="1533507" y="3096224"/>
            <a:ext cx="91859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 </a:t>
            </a:r>
            <a:r>
              <a:rPr lang="fr-FR" dirty="0"/>
              <a:t>: Permet de trier un tableau en </a:t>
            </a:r>
            <a:r>
              <a:rPr lang="fr-FR" b="1" dirty="0"/>
              <a:t>convertissant ses éléments en chaînes de caractères</a:t>
            </a:r>
            <a:r>
              <a:rPr lang="fr-FR" dirty="0"/>
              <a:t>, puis en les comparant selon leur valeur Unicode.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F33D38B-0E79-DA5F-69FD-72F05044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937951-DD88-A98F-2BD9-32238272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84" y="4120430"/>
            <a:ext cx="382005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4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6. Les boucles -  for … in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A0A45-419C-03D5-67F0-4C7FD49A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44" y="2392580"/>
            <a:ext cx="7537266" cy="14507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F0EEE3-507D-DAC9-A53D-4B6EE81027A4}"/>
              </a:ext>
            </a:extLst>
          </p:cNvPr>
          <p:cNvSpPr txBox="1"/>
          <p:nvPr/>
        </p:nvSpPr>
        <p:spPr>
          <a:xfrm>
            <a:off x="1551963" y="4797475"/>
            <a:ext cx="88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Parcourt un tableau et retourne ses </a:t>
            </a:r>
            <a:r>
              <a:rPr lang="fr-FR" sz="3600" b="1" dirty="0"/>
              <a:t>indices</a:t>
            </a:r>
            <a:r>
              <a:rPr lang="fr-FR" sz="3600" dirty="0"/>
              <a:t>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8B24F5F-8934-A929-2736-1564C190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28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7. Les boucles -  for … of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196DB5-1DAB-9C6E-BD67-CF21BF66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41" y="2483938"/>
            <a:ext cx="7349434" cy="1450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CD6133-D451-00F5-F316-F1E7E587BBE1}"/>
              </a:ext>
            </a:extLst>
          </p:cNvPr>
          <p:cNvSpPr txBox="1"/>
          <p:nvPr/>
        </p:nvSpPr>
        <p:spPr>
          <a:xfrm>
            <a:off x="1551963" y="4681273"/>
            <a:ext cx="883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Parcourt un tableau et retourne ses </a:t>
            </a:r>
            <a:r>
              <a:rPr lang="fr-FR" sz="3600" b="1" dirty="0"/>
              <a:t>valeurs</a:t>
            </a:r>
            <a:r>
              <a:rPr lang="fr-FR" sz="3600" dirty="0"/>
              <a:t>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58C1BD37-7566-AFB8-42D2-0F27E68C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49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endParaRPr lang="fr-FR" sz="3600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82A896-BC37-5CBD-F437-8A3071DC49FE}"/>
              </a:ext>
            </a:extLst>
          </p:cNvPr>
          <p:cNvSpPr txBox="1"/>
          <p:nvPr/>
        </p:nvSpPr>
        <p:spPr>
          <a:xfrm>
            <a:off x="823519" y="5016617"/>
            <a:ext cx="1054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méthodes/fonctions </a:t>
            </a:r>
            <a:r>
              <a:rPr lang="fr-FR" sz="2400" dirty="0" err="1"/>
              <a:t>callBack</a:t>
            </a:r>
            <a:r>
              <a:rPr lang="fr-FR" sz="2400" dirty="0"/>
              <a:t> sont des </a:t>
            </a:r>
            <a:r>
              <a:rPr lang="fr-FR" sz="2400" b="1" dirty="0"/>
              <a:t>fonctions</a:t>
            </a:r>
            <a:r>
              <a:rPr lang="fr-FR" sz="2400" dirty="0"/>
              <a:t> qui vont être </a:t>
            </a:r>
            <a:r>
              <a:rPr lang="fr-FR" sz="2400" b="1" dirty="0"/>
              <a:t>utilisées en argument </a:t>
            </a:r>
            <a:r>
              <a:rPr lang="fr-FR" sz="2400" dirty="0"/>
              <a:t>par d’autres fonctions.</a:t>
            </a:r>
          </a:p>
          <a:p>
            <a:pPr algn="ctr"/>
            <a:r>
              <a:rPr lang="fr-FR" sz="2400" dirty="0"/>
              <a:t>Nous allons voir ensemble certaines fonctions en JS qui utilisent des </a:t>
            </a:r>
            <a:r>
              <a:rPr lang="fr-FR" sz="2400" dirty="0" err="1"/>
              <a:t>callBack</a:t>
            </a:r>
            <a:endParaRPr lang="fr-FR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4852E-7452-537E-C8AD-BD44BB3B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34" y="2281104"/>
            <a:ext cx="6682392" cy="2295791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F5FE4CC-A520-7046-6F3E-6414B46A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96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foreach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336958" y="4909404"/>
            <a:ext cx="115180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Utilisée pour exécuter une fonction sur chaque élément d'un tableau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Ne retourne rien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Idéale pour afficher les éléments d’un tableau</a:t>
            </a:r>
          </a:p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22C1D58-1D66-D671-CB1E-61425D43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48" y="2264446"/>
            <a:ext cx="6379499" cy="10670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199B6DF-1C44-81A6-01BA-4FFE877E7143}"/>
              </a:ext>
            </a:extLst>
          </p:cNvPr>
          <p:cNvSpPr txBox="1"/>
          <p:nvPr/>
        </p:nvSpPr>
        <p:spPr>
          <a:xfrm>
            <a:off x="2843468" y="3429000"/>
            <a:ext cx="82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Elément : valeur de l’élément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Index: indice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Tableau: le tableau d’origine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95E3D958-24D5-D70C-6E79-CFA399FF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2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map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294736" y="5022040"/>
            <a:ext cx="11602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600" dirty="0"/>
              <a:t>Crée un nouveau tableau en transformant chaque élément du tableau original. 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600" dirty="0"/>
              <a:t>Idéale pour convertir ou effectuer une opération sur les données d'un tableau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778B3A-446B-93A1-1881-22689BCB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00" y="2014895"/>
            <a:ext cx="8668960" cy="11336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84FDAE9-0EED-D70A-33FB-5431F1985018}"/>
              </a:ext>
            </a:extLst>
          </p:cNvPr>
          <p:cNvSpPr txBox="1"/>
          <p:nvPr/>
        </p:nvSpPr>
        <p:spPr>
          <a:xfrm>
            <a:off x="2231472" y="3363985"/>
            <a:ext cx="82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Elément : valeur de l’élément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Index: indice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Tableau: le tableau d’origine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65AB72CE-E3CF-01E2-6583-C9EB1424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42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filter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183078" y="5001737"/>
            <a:ext cx="12008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/>
              <a:t>Crée un nouveau tableau contenant les éléments du tableau original qui satisfont une condition spécifiée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dirty="0"/>
              <a:t>Utilisée pour filtrer un ensemble de données selon des critères définis</a:t>
            </a:r>
            <a:endParaRPr lang="fr-FR" sz="2600" b="1" dirty="0"/>
          </a:p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294A3-A938-2914-014D-FC95C503D341}"/>
              </a:ext>
            </a:extLst>
          </p:cNvPr>
          <p:cNvSpPr txBox="1"/>
          <p:nvPr/>
        </p:nvSpPr>
        <p:spPr>
          <a:xfrm>
            <a:off x="2306973" y="3353499"/>
            <a:ext cx="8087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Elément : valeur de l’élément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Index: indice en cours de 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Tableau: le tableau d’origine 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C2243B-8944-E5AD-A941-5ECA282A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90" y="2012024"/>
            <a:ext cx="8983329" cy="1171739"/>
          </a:xfrm>
          <a:prstGeom prst="rect">
            <a:avLst/>
          </a:prstGeom>
        </p:spPr>
      </p:pic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CC189E28-37DE-FB73-E94F-DB9C0A8A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93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IV- Les tableaux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8. Les </a:t>
            </a:r>
            <a:r>
              <a:rPr lang="fr-FR" sz="3600" i="1" dirty="0" err="1"/>
              <a:t>callBack</a:t>
            </a:r>
            <a:r>
              <a:rPr lang="fr-FR" sz="3600" i="1" dirty="0"/>
              <a:t> -  </a:t>
            </a:r>
            <a:r>
              <a:rPr lang="fr-FR" sz="3600" i="1" dirty="0" err="1"/>
              <a:t>reduce</a:t>
            </a:r>
            <a:endParaRPr lang="fr-FR" sz="3600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0EF7FC-625C-9F63-ACFD-1D74DDFA94CB}"/>
              </a:ext>
            </a:extLst>
          </p:cNvPr>
          <p:cNvSpPr txBox="1"/>
          <p:nvPr/>
        </p:nvSpPr>
        <p:spPr>
          <a:xfrm>
            <a:off x="858194" y="5363593"/>
            <a:ext cx="105365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600" dirty="0"/>
              <a:t>Accumule les valeurs d'un tableau pour produire une seule valeur, par exemple, une somme, une moyenne…</a:t>
            </a:r>
          </a:p>
          <a:p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488F07-7494-2E05-1D99-75A964B2195D}"/>
              </a:ext>
            </a:extLst>
          </p:cNvPr>
          <p:cNvSpPr txBox="1"/>
          <p:nvPr/>
        </p:nvSpPr>
        <p:spPr>
          <a:xfrm>
            <a:off x="70077" y="6488668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Exos- 3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93C34A-7E23-2637-5258-0170B56A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48" y="2059115"/>
            <a:ext cx="8716591" cy="10955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10265DF-583B-5368-6F50-83FF97D465EA}"/>
              </a:ext>
            </a:extLst>
          </p:cNvPr>
          <p:cNvSpPr txBox="1"/>
          <p:nvPr/>
        </p:nvSpPr>
        <p:spPr>
          <a:xfrm>
            <a:off x="578840" y="3288775"/>
            <a:ext cx="112580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A</a:t>
            </a:r>
            <a:r>
              <a:rPr lang="fr-FR" sz="1600" dirty="0" err="1">
                <a:solidFill>
                  <a:srgbClr val="FF0000"/>
                </a:solidFill>
              </a:rPr>
              <a:t>ccumulator</a:t>
            </a:r>
            <a:r>
              <a:rPr lang="fr-FR" sz="1600" dirty="0">
                <a:solidFill>
                  <a:srgbClr val="FF0000"/>
                </a:solidFill>
              </a:rPr>
              <a:t>: La valeur qui résulte de la précédente itération de la fonction callback, ou de la valeur initiale si elle est fournie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0000"/>
                </a:solidFill>
              </a:rPr>
              <a:t>currentValue</a:t>
            </a:r>
            <a:r>
              <a:rPr lang="fr-FR" sz="1600" dirty="0">
                <a:solidFill>
                  <a:srgbClr val="FF0000"/>
                </a:solidFill>
              </a:rPr>
              <a:t>: La valeur de l'élément actuel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0000"/>
                </a:solidFill>
              </a:rPr>
              <a:t>InitialValue</a:t>
            </a:r>
            <a:r>
              <a:rPr lang="fr-FR" sz="1600" dirty="0">
                <a:solidFill>
                  <a:srgbClr val="FF0000"/>
                </a:solidFill>
              </a:rPr>
              <a:t> : La valeur initiale de l'accumulateur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/>
              <a:t>La fonction callback peut également prendre deux arguments optionnels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Index: L'index de l'élément actuel du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Array</a:t>
            </a:r>
            <a:r>
              <a:rPr lang="fr-FR" sz="1600" dirty="0"/>
              <a:t> : Le tableau sur lequel la méthode a été appelée </a:t>
            </a:r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4372045E-3E02-DD41-9B0C-04472870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3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1. Les variables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628702" y="2401443"/>
            <a:ext cx="9526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Var </a:t>
            </a:r>
            <a:r>
              <a:rPr lang="fr-FR" sz="4400" dirty="0">
                <a:sym typeface="Wingdings" panose="05000000000000000000" pitchFamily="2" charset="2"/>
              </a:rPr>
              <a:t> </a:t>
            </a:r>
            <a:r>
              <a:rPr lang="fr-FR" sz="4400" dirty="0" err="1">
                <a:sym typeface="Wingdings" panose="05000000000000000000" pitchFamily="2" charset="2"/>
              </a:rPr>
              <a:t>function</a:t>
            </a:r>
            <a:r>
              <a:rPr lang="fr-FR" sz="4400" dirty="0">
                <a:sym typeface="Wingdings" panose="05000000000000000000" pitchFamily="2" charset="2"/>
              </a:rPr>
              <a:t>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>
                <a:sym typeface="Wingdings" panose="05000000000000000000" pitchFamily="2" charset="2"/>
              </a:rPr>
              <a:t>Let  block </a:t>
            </a:r>
            <a:r>
              <a:rPr lang="fr-FR" sz="4400" dirty="0" err="1">
                <a:sym typeface="Wingdings" panose="05000000000000000000" pitchFamily="2" charset="2"/>
              </a:rPr>
              <a:t>scoped</a:t>
            </a:r>
            <a:endParaRPr lang="fr-FR" sz="4400" dirty="0">
              <a:sym typeface="Wingdings" panose="05000000000000000000" pitchFamily="2" charset="2"/>
            </a:endParaRPr>
          </a:p>
          <a:p>
            <a:endParaRPr lang="fr-FR" sz="4400" dirty="0">
              <a:sym typeface="Wingdings" panose="05000000000000000000" pitchFamily="2" charset="2"/>
            </a:endParaRPr>
          </a:p>
          <a:p>
            <a:r>
              <a:rPr lang="fr-FR" sz="4400" dirty="0" err="1">
                <a:sym typeface="Wingdings" panose="05000000000000000000" pitchFamily="2" charset="2"/>
              </a:rPr>
              <a:t>Const</a:t>
            </a:r>
            <a:r>
              <a:rPr lang="fr-FR" sz="4400" dirty="0">
                <a:sym typeface="Wingdings" panose="05000000000000000000" pitchFamily="2" charset="2"/>
              </a:rPr>
              <a:t>  valeur fixe (lecture seule)</a:t>
            </a:r>
            <a:endParaRPr lang="fr-FR" sz="4400" dirty="0"/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E07820C-DE00-D478-BCE5-A6119451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2. Les types </a:t>
            </a:r>
          </a:p>
        </p:txBody>
      </p:sp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02BF3082-50FE-DF17-E262-71DCED29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922AB7-5F82-2F17-068E-CE40A9240BD2}"/>
              </a:ext>
            </a:extLst>
          </p:cNvPr>
          <p:cNvSpPr txBox="1"/>
          <p:nvPr/>
        </p:nvSpPr>
        <p:spPr>
          <a:xfrm>
            <a:off x="1181819" y="2113472"/>
            <a:ext cx="89628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JavaScript est un langage à</a:t>
            </a:r>
            <a:r>
              <a:rPr lang="fr-FR" b="1" dirty="0"/>
              <a:t> typage faible </a:t>
            </a:r>
            <a:r>
              <a:rPr lang="fr-FR" dirty="0"/>
              <a:t>(Le type est déterminé dynamiquement en fonction de la valeur affectée à la variable). </a:t>
            </a:r>
          </a:p>
          <a:p>
            <a:r>
              <a:rPr lang="fr-FR" dirty="0"/>
              <a:t>Cela signifie que vous pouvez initialiser une variable en tant que nombre, puis la réaffecter comme chaîne.</a:t>
            </a:r>
          </a:p>
          <a:p>
            <a:endParaRPr lang="fr-FR" dirty="0"/>
          </a:p>
          <a:p>
            <a:r>
              <a:rPr lang="fr-FR" sz="2000" b="1" u="sng" dirty="0"/>
              <a:t>Les types 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String(chaîne)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Number</a:t>
            </a:r>
            <a:r>
              <a:rPr lang="fr-FR" dirty="0"/>
              <a:t> (nombre)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Boolean (logique)</a:t>
            </a:r>
          </a:p>
          <a:p>
            <a:endParaRPr lang="fr-FR" dirty="0"/>
          </a:p>
          <a:p>
            <a:r>
              <a:rPr lang="fr-FR" sz="2000" b="1" u="sng" dirty="0"/>
              <a:t>Les types non-primitifs: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18469" y="2593779"/>
            <a:ext cx="86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Syntaxe utilisé en JavaScript pour la concaténation </a:t>
            </a:r>
            <a:r>
              <a:rPr lang="fr-FR" sz="3600" dirty="0">
                <a:sym typeface="Wingdings" panose="05000000000000000000" pitchFamily="2" charset="2"/>
              </a:rPr>
              <a:t>  +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18469" y="3804141"/>
            <a:ext cx="863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Créez deux variables nom et prénom puis afficher dans la console « Bonjour [prénom][nom], comment allez-vous ?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1C1CE8-5150-BBC7-F8A0-2E499CD80524}"/>
              </a:ext>
            </a:extLst>
          </p:cNvPr>
          <p:cNvSpPr txBox="1"/>
          <p:nvPr/>
        </p:nvSpPr>
        <p:spPr>
          <a:xfrm>
            <a:off x="1318469" y="4870092"/>
            <a:ext cx="8630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afficher un message dans la console utilisez </a:t>
            </a:r>
            <a:r>
              <a:rPr lang="fr-FR" sz="2000" dirty="0">
                <a:sym typeface="Wingdings" panose="05000000000000000000" pitchFamily="2" charset="2"/>
              </a:rPr>
              <a:t>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Pour exécuter JavaScript depuis le terminal : ouvrez un terminal à l’emplacement de votre fichier et exécutez  </a:t>
            </a:r>
            <a:r>
              <a:rPr lang="fr-FR" sz="2000" dirty="0" err="1">
                <a:sym typeface="Wingdings" panose="05000000000000000000" pitchFamily="2" charset="2"/>
              </a:rPr>
              <a:t>node</a:t>
            </a:r>
            <a:r>
              <a:rPr lang="fr-FR" sz="2000" dirty="0">
                <a:sym typeface="Wingdings" panose="05000000000000000000" pitchFamily="2" charset="2"/>
              </a:rPr>
              <a:t> monFichier.js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D82EF4-B3D2-9367-C02C-3DE59863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1" y="4836752"/>
            <a:ext cx="1781424" cy="466790"/>
          </a:xfrm>
          <a:prstGeom prst="rect">
            <a:avLst/>
          </a:prstGeom>
        </p:spPr>
      </p:pic>
      <p:pic>
        <p:nvPicPr>
          <p:cNvPr id="5" name="Picture 12" descr="JavaScript Logo et symbole, sens, histoire, PNG, marque">
            <a:extLst>
              <a:ext uri="{FF2B5EF4-FFF2-40B4-BE49-F238E27FC236}">
                <a16:creationId xmlns:a16="http://schemas.microsoft.com/office/drawing/2014/main" id="{9CDD8CE9-3A4D-0EE4-224B-04B63AFB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1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3. La concaténation ES6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84DA0-1BBE-232C-ADCE-7781E79A0B68}"/>
              </a:ext>
            </a:extLst>
          </p:cNvPr>
          <p:cNvSpPr txBox="1"/>
          <p:nvPr/>
        </p:nvSpPr>
        <p:spPr>
          <a:xfrm>
            <a:off x="1372917" y="2285216"/>
            <a:ext cx="863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Depuis 2015 il est possible d’utiliser le concept de Template </a:t>
            </a:r>
            <a:r>
              <a:rPr lang="fr-FR" sz="2000" dirty="0" err="1"/>
              <a:t>literal</a:t>
            </a:r>
            <a:r>
              <a:rPr lang="fr-FR" sz="2000" dirty="0"/>
              <a:t> </a:t>
            </a:r>
            <a:endParaRPr lang="fr-FR" sz="3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AF8F72-4724-0944-D363-E25A150222F5}"/>
              </a:ext>
            </a:extLst>
          </p:cNvPr>
          <p:cNvSpPr txBox="1"/>
          <p:nvPr/>
        </p:nvSpPr>
        <p:spPr>
          <a:xfrm>
            <a:off x="1372917" y="3818732"/>
            <a:ext cx="9271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Pour ce faire il suffit d’utiliser les </a:t>
            </a:r>
            <a:r>
              <a:rPr lang="fr-FR" sz="2000" b="1" dirty="0" err="1"/>
              <a:t>backticks</a:t>
            </a:r>
            <a:r>
              <a:rPr lang="fr-FR" sz="2000" b="1" dirty="0"/>
              <a:t> `` </a:t>
            </a:r>
            <a:r>
              <a:rPr lang="fr-FR" sz="2000" dirty="0"/>
              <a:t>pour afficher nos chaînes de caractères puis d’interpoler nos variables avec la syntaxe suivante </a:t>
            </a:r>
            <a:r>
              <a:rPr lang="fr-FR" sz="2000" b="1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 </a:t>
            </a:r>
            <a:r>
              <a:rPr lang="fr-FR" sz="2000" b="1" dirty="0"/>
              <a:t>${</a:t>
            </a:r>
            <a:r>
              <a:rPr lang="fr-FR" sz="2000" dirty="0" err="1"/>
              <a:t>maVariable</a:t>
            </a:r>
            <a:r>
              <a:rPr lang="fr-FR" sz="2000" b="1" dirty="0"/>
              <a:t>}</a:t>
            </a:r>
          </a:p>
          <a:p>
            <a:endParaRPr lang="fr-FR" sz="20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4812B1-DCD0-FD23-3435-C1AEFF8F38DA}"/>
              </a:ext>
            </a:extLst>
          </p:cNvPr>
          <p:cNvSpPr txBox="1"/>
          <p:nvPr/>
        </p:nvSpPr>
        <p:spPr>
          <a:xfrm>
            <a:off x="3801845" y="5852429"/>
            <a:ext cx="812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Même exercice en utilisant le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literal</a:t>
            </a:r>
            <a:endParaRPr lang="fr-FR" dirty="0"/>
          </a:p>
        </p:txBody>
      </p:sp>
      <p:pic>
        <p:nvPicPr>
          <p:cNvPr id="4" name="Picture 12" descr="JavaScript Logo et symbole, sens, histoire, PNG, marque">
            <a:extLst>
              <a:ext uri="{FF2B5EF4-FFF2-40B4-BE49-F238E27FC236}">
                <a16:creationId xmlns:a16="http://schemas.microsoft.com/office/drawing/2014/main" id="{F002C092-209D-279C-3E9C-D48302C9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7373E66-041F-37D5-0ADF-25BA87A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I- Variables et opérateurs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i="1" dirty="0"/>
              <a:t>  4. Le débogueur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3EE425-CA88-0938-7D5B-CF5D5EDBC710}"/>
              </a:ext>
            </a:extLst>
          </p:cNvPr>
          <p:cNvSpPr txBox="1"/>
          <p:nvPr/>
        </p:nvSpPr>
        <p:spPr>
          <a:xfrm>
            <a:off x="1442906" y="2030136"/>
            <a:ext cx="971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L’outil de débogage intégré à vs code nous permet d’analyser notre code ligne par ligne.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812172-85D5-5227-D529-BBEBE18C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2525086"/>
            <a:ext cx="2348366" cy="35695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731D96-53EC-234A-F7BA-00C14522C507}"/>
              </a:ext>
            </a:extLst>
          </p:cNvPr>
          <p:cNvSpPr txBox="1"/>
          <p:nvPr/>
        </p:nvSpPr>
        <p:spPr>
          <a:xfrm>
            <a:off x="4447781" y="3479389"/>
            <a:ext cx="627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nécessaire de définir au moins un point d’arrêt afin de pouvoir arrêter le programme à cette ligne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4DFC82-E7A7-2A9D-86E4-B86DDA88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4464663"/>
            <a:ext cx="2981325" cy="590550"/>
          </a:xfrm>
          <a:prstGeom prst="rect">
            <a:avLst/>
          </a:prstGeom>
        </p:spPr>
      </p:pic>
      <p:pic>
        <p:nvPicPr>
          <p:cNvPr id="2" name="Picture 12" descr="JavaScript Logo et symbole, sens, histoire, PNG, marque">
            <a:extLst>
              <a:ext uri="{FF2B5EF4-FFF2-40B4-BE49-F238E27FC236}">
                <a16:creationId xmlns:a16="http://schemas.microsoft.com/office/drawing/2014/main" id="{405FE3C7-7618-36FD-5915-CEAFDDB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582" y="286603"/>
            <a:ext cx="1550195" cy="87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1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1819</Words>
  <Application>Microsoft Office PowerPoint</Application>
  <PresentationFormat>Grand écran</PresentationFormat>
  <Paragraphs>268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udemy sans</vt:lpstr>
      <vt:lpstr>Wingdings</vt:lpstr>
      <vt:lpstr>Thème Office</vt:lpstr>
      <vt:lpstr>Présentation PowerPoint</vt:lpstr>
      <vt:lpstr>Introduction</vt:lpstr>
      <vt:lpstr>Introduction</vt:lpstr>
      <vt:lpstr>Introduction ECMASCRIPT</vt:lpstr>
      <vt:lpstr>I- Variables et opérateurs    1. Les variables </vt:lpstr>
      <vt:lpstr>I- Variables et opérateurs    2. Les types </vt:lpstr>
      <vt:lpstr>I- Variables et opérateurs    3. La concaténation </vt:lpstr>
      <vt:lpstr>I- Variables et opérateurs    3. La concaténation ES6  </vt:lpstr>
      <vt:lpstr>I- Variables et opérateurs    4. Le débogueur </vt:lpstr>
      <vt:lpstr>I- Variables et opérateurs    4. Le débogueur </vt:lpstr>
      <vt:lpstr>I- Variables et opérateurs    4. Le débogueur </vt:lpstr>
      <vt:lpstr>I- Variables et opérateurs    5. opérateurs arithmétiques </vt:lpstr>
      <vt:lpstr>I- Variables et opérateurs    6. Questions /exercices</vt:lpstr>
      <vt:lpstr>II- Les boîtes de dialogues     1. Définition </vt:lpstr>
      <vt:lpstr>II- Les boîtes de dialogues     1. afficher une information  </vt:lpstr>
      <vt:lpstr>II- Les boîtes de dialogues     2. Demander une confirmation</vt:lpstr>
      <vt:lpstr>II- Les boîtes de dialogues     3. Demander une information</vt:lpstr>
      <vt:lpstr>III- La logique     1. Opérateurs de comparaisons</vt:lpstr>
      <vt:lpstr>III- La logique     2. Conditions (if / else)</vt:lpstr>
      <vt:lpstr>III- La logique     2. Conditions (if / else)</vt:lpstr>
      <vt:lpstr>III- La logique     3. Conditions (switch)</vt:lpstr>
      <vt:lpstr>III- La logique     4. Opérateur logique </vt:lpstr>
      <vt:lpstr>III- La logique     5. Conditions ternaires</vt:lpstr>
      <vt:lpstr>III- La logique     6. Boucles while</vt:lpstr>
      <vt:lpstr>III- La logique     7. Boucles do … while</vt:lpstr>
      <vt:lpstr>III- La logique     7. Boucles for …</vt:lpstr>
      <vt:lpstr>III- La logique     8. Break &amp; continue </vt:lpstr>
      <vt:lpstr>III- La logique     8. Gérer les exceptions</vt:lpstr>
      <vt:lpstr>III- La logique     9. Questions /exercices</vt:lpstr>
      <vt:lpstr>III- La logique     9. Questions /exercices</vt:lpstr>
      <vt:lpstr>III- La logique     9. Questions /exercices</vt:lpstr>
      <vt:lpstr>IV- Les tableaux    1. tableau simple</vt:lpstr>
      <vt:lpstr>IV- Les tableaux    2. tableau à plusieurs dimensions</vt:lpstr>
      <vt:lpstr>IV- Les tableaux    3. tableau associatif</vt:lpstr>
      <vt:lpstr>IV- Les tableaux    4. Accéder aux éléments</vt:lpstr>
      <vt:lpstr>IV- Les tableaux    5. Ajouter / supprimer des éléments</vt:lpstr>
      <vt:lpstr>IV- Les tableaux    5. Ajouter / supprimer des éléments</vt:lpstr>
      <vt:lpstr>IV- Les tableaux    5. Méthodes spécifique aux tableaux </vt:lpstr>
      <vt:lpstr>IV- Les tableaux    5. Méthodes spécifique aux tableaux </vt:lpstr>
      <vt:lpstr>IV- Les tableaux    5. Méthodes spécifique aux tableaux </vt:lpstr>
      <vt:lpstr>IV- Les tableaux    5. Méthodes spécifique aux tableaux </vt:lpstr>
      <vt:lpstr>IV- Les tableaux    6. Les boucles -  for … in  </vt:lpstr>
      <vt:lpstr>IV- Les tableaux    7. Les boucles -  for … of  </vt:lpstr>
      <vt:lpstr>IV- Les tableaux    8. Les callBack</vt:lpstr>
      <vt:lpstr>IV- Les tableaux    8. Les callBack -  foreach</vt:lpstr>
      <vt:lpstr>IV- Les tableaux    8. Les callBack -  map</vt:lpstr>
      <vt:lpstr>IV- Les tableaux    8. Les callBack -  filter</vt:lpstr>
      <vt:lpstr>IV- Les tableaux    8. Les callBack -  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Barda Matthieu</dc:creator>
  <cp:lastModifiedBy>Barda Matthieu</cp:lastModifiedBy>
  <cp:revision>3</cp:revision>
  <dcterms:created xsi:type="dcterms:W3CDTF">2023-12-11T14:37:24Z</dcterms:created>
  <dcterms:modified xsi:type="dcterms:W3CDTF">2023-12-13T14:59:07Z</dcterms:modified>
</cp:coreProperties>
</file>