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470" r:id="rId4"/>
    <p:sldId id="468" r:id="rId5"/>
    <p:sldId id="467" r:id="rId6"/>
    <p:sldId id="469" r:id="rId7"/>
    <p:sldId id="303" r:id="rId8"/>
    <p:sldId id="336" r:id="rId9"/>
    <p:sldId id="304" r:id="rId10"/>
    <p:sldId id="306" r:id="rId11"/>
    <p:sldId id="307" r:id="rId12"/>
    <p:sldId id="30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FE62D-FDE0-381A-02E0-8C25B613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D21B48-D13D-9369-8C8A-6522FE06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E25BA-FA3D-1120-3AD0-867B7077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C7271-7A26-1FA9-3992-A8805202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E23D0-F79C-5B16-B0CA-274EC4E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9CAC-9BB3-8E67-381E-EBF9252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388F9-EB25-3AAB-5CF3-9B79A5BD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6C81D-CBC5-8EE3-8F7E-6B87DC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0A15-5C9B-8202-0C01-A58B613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3F3E1-9B19-646A-A7A1-C5A2E89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BA3479-A34D-388F-310E-DD88C0C9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E48FA3-7C78-7B01-76E4-B5BE7C58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BF5C8-196D-D103-7289-7401925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E8FE5-DD0F-0C42-A683-42A7103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E0D6B-316D-749A-7270-B76D1C0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7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6530D-6F27-5EE3-BE4C-F653342E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137B2-5F10-5475-1344-F00BC8D7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BA5E5-C0BC-30BA-1482-B876365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B6D27-655E-DC68-1606-4E3838A4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DAB8-24D5-5D5A-B61C-E9EF920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21FAD-3985-D3D2-8238-1583B2EC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4AC5C-CCC6-9806-FC14-CF02E7C3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BBCB-11EA-FBD7-F11D-171E4D5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3D9EF-AF51-E63B-EAB9-DA884BA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13717-A6ED-F774-EDB1-998E4AE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D6B59-95BF-9248-A3AD-29B8C86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A29B1-3558-8E18-E70D-DE213B54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55187-8747-455A-2C03-498A6BD5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33CBD-4F87-A50B-5E59-537F8E9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FDBB2-7F51-49EF-7A78-721DCDC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C6503-A7A8-3CE1-158A-C0E354D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D584-443C-6FDE-9C88-765CB183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0D1B8-9B27-DCFE-A8A6-7D3B2422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D7A54F-69BA-5299-0433-89EF48B7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258B59-9FB3-8955-B85E-3C3182AD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A00D8-1104-B789-9F3E-978C58C8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9A906D-2CA2-9843-151A-B8B4D2EF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440C3-ADFA-FEB0-B55F-00F2648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85F322-CB33-83A1-B04D-5951642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4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1D5A5-A594-0CEB-8DE1-EBCF53F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9451E5-A54D-0395-22FB-ACC30738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E1A3B-F55E-E712-1ED5-21E80D6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91F38-2FD3-C914-A646-B890CA2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C53FB6-DC39-726F-EB57-B8C029F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EA86B-9385-2312-CCA7-386264B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1A38E-4FBE-3C50-8386-7966D72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440A-1496-69FB-C359-CA875F4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F371-74F2-833E-BFE7-33B3F188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6560FE-E395-19E1-9C39-65ACC9E0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CA93D-0671-05E8-A455-79376F4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638A5-4052-0A8C-5EB3-3595C02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5A5566-65FE-5794-AE1F-9817ACA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42F0-6C19-5D8B-C65F-525E5EC7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A70A43-004F-C201-35B2-790BB866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371CD0-797A-D022-7609-C30A40AB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0D619-CC1F-236D-CA52-D6913EA9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14C04-6A07-E42D-47FD-9C67F9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27C79-33DC-EDA0-F194-CCD4D97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047687-0DFA-0857-3901-E45D6DE2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12414-FF30-0C33-BB8F-7321326E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AA30D-FB44-1FFC-6C66-45D6336C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1AA8-A60B-4213-843B-33CCD8DDD4AE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A6C53-53FE-E590-3352-FA30E707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D7BE2-522D-180E-D2E2-3C658467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8348034-C8B5-727A-4FD8-60EF6440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68" y="460005"/>
            <a:ext cx="3697307" cy="20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2AED8F-8FA6-567B-EC91-DAA8A1AC5993}"/>
              </a:ext>
            </a:extLst>
          </p:cNvPr>
          <p:cNvSpPr txBox="1"/>
          <p:nvPr/>
        </p:nvSpPr>
        <p:spPr>
          <a:xfrm>
            <a:off x="3053594" y="3443681"/>
            <a:ext cx="5452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3458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menu à gauche recherchez les variables qui vous intéresses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067686-D030-D4B9-4E4E-35822446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6" y="2508525"/>
            <a:ext cx="2160325" cy="3758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D0CBE4-51AA-454D-9F84-A0919FFC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65" y="2508525"/>
            <a:ext cx="4722780" cy="3758269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04F2270-1905-0BAE-D896-16C3AF31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6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097280" y="215028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variables sont prêtes à être observées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FC7F4-5651-FA6C-9BE4-7020B71B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2661811"/>
            <a:ext cx="5381625" cy="195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52D9B-9D71-DD3A-E470-0DE6AC2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86" y="5257228"/>
            <a:ext cx="2571750" cy="600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8FDF58-3C7E-0E35-16BF-23666CB9D87E}"/>
              </a:ext>
            </a:extLst>
          </p:cNvPr>
          <p:cNvSpPr txBox="1"/>
          <p:nvPr/>
        </p:nvSpPr>
        <p:spPr>
          <a:xfrm>
            <a:off x="1097280" y="5372599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lancer l’</a:t>
            </a:r>
            <a:r>
              <a:rPr lang="fr-FR" dirty="0" err="1"/>
              <a:t>éxécution</a:t>
            </a:r>
            <a:r>
              <a:rPr lang="fr-FR" dirty="0"/>
              <a:t> du script en mode pas à pas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5E9B80A-4A1C-BC19-9853-37E9506A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2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opérateurs arithmétiques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273104" y="2300481"/>
            <a:ext cx="86308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  <a:r>
              <a:rPr lang="fr-FR" sz="3200" dirty="0"/>
              <a:t> 	</a:t>
            </a:r>
            <a:r>
              <a:rPr lang="fr-FR" sz="3200" dirty="0">
                <a:sym typeface="Wingdings" panose="05000000000000000000" pitchFamily="2" charset="2"/>
              </a:rPr>
              <a:t> Addition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- </a:t>
            </a:r>
            <a:r>
              <a:rPr lang="fr-FR" sz="3200" dirty="0">
                <a:sym typeface="Wingdings" panose="05000000000000000000" pitchFamily="2" charset="2"/>
              </a:rPr>
              <a:t>	 Soustraction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</a:t>
            </a:r>
            <a:r>
              <a:rPr lang="fr-FR" sz="3200" dirty="0">
                <a:sym typeface="Wingdings" panose="05000000000000000000" pitchFamily="2" charset="2"/>
              </a:rPr>
              <a:t>	 multiplication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/ </a:t>
            </a:r>
            <a:r>
              <a:rPr lang="fr-FR" sz="3200" dirty="0">
                <a:sym typeface="Wingdings" panose="05000000000000000000" pitchFamily="2" charset="2"/>
              </a:rPr>
              <a:t>	 division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% </a:t>
            </a:r>
            <a:r>
              <a:rPr lang="fr-FR" sz="3200" dirty="0">
                <a:sym typeface="Wingdings" panose="05000000000000000000" pitchFamily="2" charset="2"/>
              </a:rPr>
              <a:t>	 modulo ( restant d’une division)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**</a:t>
            </a:r>
            <a:r>
              <a:rPr lang="fr-FR" sz="3200" dirty="0">
                <a:sym typeface="Wingdings" panose="05000000000000000000" pitchFamily="2" charset="2"/>
              </a:rPr>
              <a:t> 	 carré d’un nombre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7312A3C-8C58-7AD5-85F3-883A12B0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Créé en 1995 par Netscape communication corporation</a:t>
            </a:r>
          </a:p>
          <a:p>
            <a:r>
              <a:rPr lang="fr-FR" sz="2400" dirty="0"/>
              <a:t>Originellement appelé </a:t>
            </a:r>
            <a:r>
              <a:rPr lang="fr-FR" sz="2400" dirty="0" err="1"/>
              <a:t>LiveScript</a:t>
            </a:r>
            <a:endParaRPr lang="fr-FR" sz="2400" dirty="0"/>
          </a:p>
          <a:p>
            <a:r>
              <a:rPr lang="fr-FR" sz="2400" dirty="0"/>
              <a:t>Suite à l’association entre Netscape et SUN (créateur de JAVA), </a:t>
            </a:r>
            <a:r>
              <a:rPr lang="fr-FR" sz="2400" dirty="0" err="1"/>
              <a:t>LiveScript</a:t>
            </a:r>
            <a:r>
              <a:rPr lang="fr-FR" sz="2400" dirty="0"/>
              <a:t> est rebaptisé JavaScript  </a:t>
            </a:r>
          </a:p>
          <a:p>
            <a:endParaRPr lang="fr-FR" sz="2400" dirty="0"/>
          </a:p>
          <a:p>
            <a:r>
              <a:rPr lang="fr-FR" sz="2400" dirty="0"/>
              <a:t>JavaScript est inspiré des langages C et JAVA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2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015007" y="2185782"/>
            <a:ext cx="6551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nombreuses applications utilisent Javascript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Facebook (créateur de </a:t>
            </a:r>
            <a:r>
              <a:rPr lang="fr-FR" sz="2400" dirty="0" err="1"/>
              <a:t>ReactJs</a:t>
            </a:r>
            <a:r>
              <a:rPr lang="fr-FR" sz="2400" dirty="0"/>
              <a:t> &amp; </a:t>
            </a:r>
            <a:r>
              <a:rPr lang="fr-FR" sz="2400" dirty="0" err="1"/>
              <a:t>GraphQL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Airbnb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Trello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Figma</a:t>
            </a:r>
            <a:r>
              <a:rPr lang="fr-F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ECMASCRIPT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 </a:t>
            </a:r>
          </a:p>
          <a:p>
            <a:r>
              <a:rPr lang="fr-FR" sz="2400" dirty="0"/>
              <a:t>Est un organisme qui définit les standards sur lesquels JavaScript est basé (</a:t>
            </a:r>
            <a:r>
              <a:rPr lang="fr-FR" sz="2400" dirty="0" err="1"/>
              <a:t>ECMAScript</a:t>
            </a:r>
            <a:r>
              <a:rPr lang="fr-FR" sz="2400" dirty="0"/>
              <a:t>)</a:t>
            </a:r>
          </a:p>
          <a:p>
            <a:r>
              <a:rPr lang="fr-FR" sz="2400" dirty="0"/>
              <a:t>Il définit les règles et les concepts que le langage implémente </a:t>
            </a:r>
          </a:p>
          <a:p>
            <a:r>
              <a:rPr lang="fr-FR" sz="2400" dirty="0"/>
              <a:t>Il vise à assurer la cohérence et la compatibilité du langage sur les différents navigateurs  </a:t>
            </a:r>
          </a:p>
          <a:p>
            <a:endParaRPr lang="fr-FR" sz="2400" dirty="0"/>
          </a:p>
          <a:p>
            <a:r>
              <a:rPr lang="fr-FR" sz="2400" dirty="0"/>
              <a:t>La première version parait en 1997 avec ES1, en juin 2023 est paru la version ES14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variables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628702" y="2401443"/>
            <a:ext cx="9526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Var </a:t>
            </a:r>
            <a:r>
              <a:rPr lang="fr-FR" sz="4400" dirty="0">
                <a:sym typeface="Wingdings" panose="05000000000000000000" pitchFamily="2" charset="2"/>
              </a:rPr>
              <a:t> </a:t>
            </a:r>
            <a:r>
              <a:rPr lang="fr-FR" sz="4400" dirty="0" err="1">
                <a:sym typeface="Wingdings" panose="05000000000000000000" pitchFamily="2" charset="2"/>
              </a:rPr>
              <a:t>function</a:t>
            </a:r>
            <a:r>
              <a:rPr lang="fr-FR" sz="4400" dirty="0">
                <a:sym typeface="Wingdings" panose="05000000000000000000" pitchFamily="2" charset="2"/>
              </a:rPr>
              <a:t>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>
                <a:sym typeface="Wingdings" panose="05000000000000000000" pitchFamily="2" charset="2"/>
              </a:rPr>
              <a:t>Let  block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 err="1">
                <a:sym typeface="Wingdings" panose="05000000000000000000" pitchFamily="2" charset="2"/>
              </a:rPr>
              <a:t>Const</a:t>
            </a:r>
            <a:r>
              <a:rPr lang="fr-FR" sz="4400" dirty="0">
                <a:sym typeface="Wingdings" panose="05000000000000000000" pitchFamily="2" charset="2"/>
              </a:rPr>
              <a:t>  valeur fixe (lecture seule)</a:t>
            </a:r>
            <a:endParaRPr lang="fr-FR" sz="4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Les types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2BF3082-50FE-DF17-E262-71DCED29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922AB7-5F82-2F17-068E-CE40A9240BD2}"/>
              </a:ext>
            </a:extLst>
          </p:cNvPr>
          <p:cNvSpPr txBox="1"/>
          <p:nvPr/>
        </p:nvSpPr>
        <p:spPr>
          <a:xfrm>
            <a:off x="1181819" y="2113472"/>
            <a:ext cx="8962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 est un langage à</a:t>
            </a:r>
            <a:r>
              <a:rPr lang="fr-FR" b="1" dirty="0"/>
              <a:t> typage faible </a:t>
            </a:r>
            <a:r>
              <a:rPr lang="fr-FR" dirty="0"/>
              <a:t>(Le type est déterminé dynamiquement en fonction de la valeur affectée à la variable). </a:t>
            </a:r>
          </a:p>
          <a:p>
            <a:r>
              <a:rPr lang="fr-FR" dirty="0"/>
              <a:t>Cela signifie que vous pouvez initialiser une variable en tant que nombre, puis la réaffecter comme chaîne.</a:t>
            </a:r>
          </a:p>
          <a:p>
            <a:endParaRPr lang="fr-FR" dirty="0"/>
          </a:p>
          <a:p>
            <a:r>
              <a:rPr lang="fr-FR" sz="2000" b="1" u="sng" dirty="0"/>
              <a:t>Les types 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String(chaîne)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</a:t>
            </a:r>
            <a:r>
              <a:rPr lang="fr-FR" dirty="0"/>
              <a:t> (nombre)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Boolean (logique)</a:t>
            </a:r>
          </a:p>
          <a:p>
            <a:endParaRPr lang="fr-FR" dirty="0"/>
          </a:p>
          <a:p>
            <a:r>
              <a:rPr lang="fr-FR" sz="2000" b="1" u="sng" dirty="0"/>
              <a:t>Les types non-primitifs: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18469" y="2593779"/>
            <a:ext cx="86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Syntaxe utilisé en JavaScript pour la concaténation </a:t>
            </a:r>
            <a:r>
              <a:rPr lang="fr-FR" sz="3600" dirty="0">
                <a:sym typeface="Wingdings" panose="05000000000000000000" pitchFamily="2" charset="2"/>
              </a:rPr>
              <a:t>  +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18469" y="3804141"/>
            <a:ext cx="863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Créez deux variables nom et prénom puis afficher dans la console « Bonjour [prénom][nom], comment allez-vous ?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1C1CE8-5150-BBC7-F8A0-2E499CD80524}"/>
              </a:ext>
            </a:extLst>
          </p:cNvPr>
          <p:cNvSpPr txBox="1"/>
          <p:nvPr/>
        </p:nvSpPr>
        <p:spPr>
          <a:xfrm>
            <a:off x="1318469" y="4870092"/>
            <a:ext cx="863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afficher un message dans la console utilisez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Pour exécuter JavaScript depuis le terminal : ouvrez un terminal à l’emplacement de votre fichier et exécutez  </a:t>
            </a:r>
            <a:r>
              <a:rPr lang="fr-FR" sz="2000" dirty="0" err="1">
                <a:sym typeface="Wingdings" panose="05000000000000000000" pitchFamily="2" charset="2"/>
              </a:rPr>
              <a:t>node</a:t>
            </a:r>
            <a:r>
              <a:rPr lang="fr-FR" sz="2000" dirty="0">
                <a:sym typeface="Wingdings" panose="05000000000000000000" pitchFamily="2" charset="2"/>
              </a:rPr>
              <a:t> monFichier.js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82EF4-B3D2-9367-C02C-3DE59863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1" y="4836752"/>
            <a:ext cx="1781424" cy="466790"/>
          </a:xfrm>
          <a:prstGeom prst="rect">
            <a:avLst/>
          </a:prstGeom>
        </p:spPr>
      </p:pic>
      <p:pic>
        <p:nvPicPr>
          <p:cNvPr id="5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DD8CE9-3A4D-0EE4-224B-04B63AF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ES6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72917" y="2285216"/>
            <a:ext cx="863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Depuis 2015 il est possible d’utiliser le concept de Template </a:t>
            </a:r>
            <a:r>
              <a:rPr lang="fr-FR" sz="2000" dirty="0" err="1"/>
              <a:t>literal</a:t>
            </a:r>
            <a:r>
              <a:rPr lang="fr-FR" sz="2000" dirty="0"/>
              <a:t> 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72917" y="3818732"/>
            <a:ext cx="9271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ce faire il suffit d’utiliser les </a:t>
            </a:r>
            <a:r>
              <a:rPr lang="fr-FR" sz="2000" b="1" dirty="0" err="1"/>
              <a:t>backticks</a:t>
            </a:r>
            <a:r>
              <a:rPr lang="fr-FR" sz="2000" b="1" dirty="0"/>
              <a:t> `` </a:t>
            </a:r>
            <a:r>
              <a:rPr lang="fr-FR" sz="2000" dirty="0"/>
              <a:t>pour afficher nos chaînes de caractères puis d’interpoler nos variables avec la syntaxe suivante </a:t>
            </a:r>
            <a:r>
              <a:rPr lang="fr-FR" sz="2000" b="1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 </a:t>
            </a:r>
            <a:r>
              <a:rPr lang="fr-FR" sz="2000" b="1" dirty="0"/>
              <a:t>${</a:t>
            </a:r>
            <a:r>
              <a:rPr lang="fr-FR" sz="2000" dirty="0" err="1"/>
              <a:t>maVariable</a:t>
            </a:r>
            <a:r>
              <a:rPr lang="fr-FR" sz="2000" b="1" dirty="0"/>
              <a:t>}</a:t>
            </a:r>
          </a:p>
          <a:p>
            <a:endParaRPr lang="fr-FR" sz="20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4812B1-DCD0-FD23-3435-C1AEFF8F38DA}"/>
              </a:ext>
            </a:extLst>
          </p:cNvPr>
          <p:cNvSpPr txBox="1"/>
          <p:nvPr/>
        </p:nvSpPr>
        <p:spPr>
          <a:xfrm>
            <a:off x="3801845" y="5852429"/>
            <a:ext cx="8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Même exercice en utilisant le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literal</a:t>
            </a:r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F002C092-209D-279C-3E9C-D48302C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L’outil de débogage intégré à vs code nous permet d’analyser notre code ligne par ligne.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812172-85D5-5227-D529-BBEBE18C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2525086"/>
            <a:ext cx="2348366" cy="35695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731D96-53EC-234A-F7BA-00C14522C507}"/>
              </a:ext>
            </a:extLst>
          </p:cNvPr>
          <p:cNvSpPr txBox="1"/>
          <p:nvPr/>
        </p:nvSpPr>
        <p:spPr>
          <a:xfrm>
            <a:off x="4447781" y="3479389"/>
            <a:ext cx="62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nécessaire de définir au moins un point d’arrêt afin de pouvoir arrêter le programme à cette ligne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4DFC82-E7A7-2A9D-86E4-B86DDA8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4464663"/>
            <a:ext cx="2981325" cy="590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05FE3C7-7618-36FD-5915-CEAFDDB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1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497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Introduction</vt:lpstr>
      <vt:lpstr>Introduction</vt:lpstr>
      <vt:lpstr>Introduction ECMASCRIPT</vt:lpstr>
      <vt:lpstr>I- Variables et opérateurs    1. Les variables </vt:lpstr>
      <vt:lpstr>I- Variables et opérateurs    2. Les types </vt:lpstr>
      <vt:lpstr>I- Variables et opérateurs    3. La concaténation </vt:lpstr>
      <vt:lpstr>I- Variables et opérateurs    3. La concaténation ES6  </vt:lpstr>
      <vt:lpstr>I- Variables et opérateurs    4. Le débogueur </vt:lpstr>
      <vt:lpstr>I- Variables et opérateurs    4. Le débogueur </vt:lpstr>
      <vt:lpstr>I- Variables et opérateurs    4. Le débogueur </vt:lpstr>
      <vt:lpstr>I- Variables et opérateurs    5. opérateurs arithmétiques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1</cp:revision>
  <dcterms:created xsi:type="dcterms:W3CDTF">2023-12-11T14:37:24Z</dcterms:created>
  <dcterms:modified xsi:type="dcterms:W3CDTF">2023-12-11T14:40:20Z</dcterms:modified>
</cp:coreProperties>
</file>