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97" r:id="rId4"/>
    <p:sldId id="292" r:id="rId5"/>
    <p:sldId id="293" r:id="rId6"/>
    <p:sldId id="295" r:id="rId7"/>
    <p:sldId id="296" r:id="rId8"/>
    <p:sldId id="259" r:id="rId9"/>
    <p:sldId id="258" r:id="rId10"/>
    <p:sldId id="290" r:id="rId11"/>
    <p:sldId id="286" r:id="rId12"/>
    <p:sldId id="287" r:id="rId13"/>
    <p:sldId id="288" r:id="rId14"/>
    <p:sldId id="260" r:id="rId15"/>
    <p:sldId id="262" r:id="rId16"/>
    <p:sldId id="263" r:id="rId17"/>
    <p:sldId id="264" r:id="rId18"/>
    <p:sldId id="274" r:id="rId19"/>
    <p:sldId id="267" r:id="rId20"/>
    <p:sldId id="268" r:id="rId21"/>
    <p:sldId id="266" r:id="rId22"/>
    <p:sldId id="270" r:id="rId23"/>
    <p:sldId id="300" r:id="rId24"/>
    <p:sldId id="271" r:id="rId25"/>
    <p:sldId id="272" r:id="rId26"/>
    <p:sldId id="273" r:id="rId27"/>
    <p:sldId id="275" r:id="rId28"/>
    <p:sldId id="285" r:id="rId29"/>
    <p:sldId id="298" r:id="rId30"/>
    <p:sldId id="276" r:id="rId31"/>
    <p:sldId id="277" r:id="rId32"/>
    <p:sldId id="278" r:id="rId33"/>
    <p:sldId id="279" r:id="rId34"/>
    <p:sldId id="280" r:id="rId35"/>
    <p:sldId id="281" r:id="rId36"/>
    <p:sldId id="282" r:id="rId37"/>
    <p:sldId id="283" r:id="rId38"/>
    <p:sldId id="284"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p:scale>
          <a:sx n="125" d="100"/>
          <a:sy n="125" d="100"/>
        </p:scale>
        <p:origin x="-1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hyperlink" Target="https://www.mongodb.com/docs/manual/reference/method/db.collection.update/#op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hyperlink" Target="https://www.mongodb.com/docs/manual/reference/operator/updat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mongodb.com/docs/manual/reference/operator/query/" TargetMode="External"/><Relationship Id="rId2" Type="http://schemas.openxmlformats.org/officeDocument/2006/relationships/hyperlink" Target="https://www.mongodb.com/docs/manual/reference/operator/aggregation-pipel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ngodb.com/docs/manual/introdu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7A237-E648-1D37-D348-18537AA6F989}"/>
              </a:ext>
            </a:extLst>
          </p:cNvPr>
          <p:cNvSpPr>
            <a:spLocks noGrp="1"/>
          </p:cNvSpPr>
          <p:nvPr>
            <p:ph type="ctrTitle"/>
          </p:nvPr>
        </p:nvSpPr>
        <p:spPr/>
        <p:txBody>
          <a:bodyPr/>
          <a:lstStyle/>
          <a:p>
            <a:r>
              <a:rPr lang="fr-FR" dirty="0"/>
              <a:t>Not Only SQL </a:t>
            </a:r>
          </a:p>
        </p:txBody>
      </p:sp>
      <p:pic>
        <p:nvPicPr>
          <p:cNvPr id="4104" name="Picture 8" descr="Free NoSQL databases - Javatpoint">
            <a:extLst>
              <a:ext uri="{FF2B5EF4-FFF2-40B4-BE49-F238E27FC236}">
                <a16:creationId xmlns:a16="http://schemas.microsoft.com/office/drawing/2014/main" id="{EBFF4909-C8F0-C973-ADCE-AE47465CB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79" y="160995"/>
            <a:ext cx="2789760" cy="326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9392A-029F-1D33-1525-37540B6949DF}"/>
              </a:ext>
            </a:extLst>
          </p:cNvPr>
          <p:cNvSpPr>
            <a:spLocks noGrp="1"/>
          </p:cNvSpPr>
          <p:nvPr>
            <p:ph type="title"/>
          </p:nvPr>
        </p:nvSpPr>
        <p:spPr/>
        <p:txBody>
          <a:bodyPr/>
          <a:lstStyle/>
          <a:p>
            <a:r>
              <a:rPr lang="fr-FR" dirty="0"/>
              <a:t>Dénormalisation</a:t>
            </a:r>
          </a:p>
        </p:txBody>
      </p:sp>
      <p:sp>
        <p:nvSpPr>
          <p:cNvPr id="3" name="Espace réservé du contenu 2">
            <a:extLst>
              <a:ext uri="{FF2B5EF4-FFF2-40B4-BE49-F238E27FC236}">
                <a16:creationId xmlns:a16="http://schemas.microsoft.com/office/drawing/2014/main" id="{4FD9851D-FEC5-EAAE-1DA7-B6BF556FBA75}"/>
              </a:ext>
            </a:extLst>
          </p:cNvPr>
          <p:cNvSpPr>
            <a:spLocks noGrp="1"/>
          </p:cNvSpPr>
          <p:nvPr>
            <p:ph idx="1"/>
          </p:nvPr>
        </p:nvSpPr>
        <p:spPr>
          <a:xfrm>
            <a:off x="486834" y="1488613"/>
            <a:ext cx="9061026" cy="5274496"/>
          </a:xfrm>
        </p:spPr>
        <p:txBody>
          <a:bodyPr>
            <a:normAutofit fontScale="92500" lnSpcReduction="20000"/>
          </a:bodyPr>
          <a:lstStyle/>
          <a:p>
            <a:pPr marL="0" indent="0">
              <a:buNone/>
            </a:pPr>
            <a:r>
              <a:rPr lang="fr-FR" b="1" u="sng" dirty="0"/>
              <a:t>Avantages :</a:t>
            </a:r>
          </a:p>
          <a:p>
            <a:r>
              <a:rPr lang="fr-FR" b="1" dirty="0"/>
              <a:t>Performances en Lecture</a:t>
            </a:r>
            <a:r>
              <a:rPr lang="fr-FR" dirty="0"/>
              <a:t>: Les requêtes sont plus rapides car elles nécessitent moins de jointures.</a:t>
            </a:r>
          </a:p>
          <a:p>
            <a:r>
              <a:rPr lang="fr-FR" b="1" dirty="0"/>
              <a:t>Simplicité des Requêtes</a:t>
            </a:r>
            <a:r>
              <a:rPr lang="fr-FR" dirty="0"/>
              <a:t>: Les requêtes sont plus simples à écrire car toutes les données nécessaires sont contenues dans un seul document.</a:t>
            </a:r>
          </a:p>
          <a:p>
            <a:r>
              <a:rPr lang="fr-FR" b="1" dirty="0"/>
              <a:t>Réduction de la Charge Serveur</a:t>
            </a:r>
            <a:r>
              <a:rPr lang="fr-FR" dirty="0"/>
              <a:t>: Moins de charge en raison de la réduction du nombre de requêtes.</a:t>
            </a:r>
          </a:p>
          <a:p>
            <a:r>
              <a:rPr lang="fr-FR" b="1" dirty="0"/>
              <a:t>Scalabilité en Lecture</a:t>
            </a:r>
            <a:r>
              <a:rPr lang="fr-FR" dirty="0"/>
              <a:t>: La dénormalisation peut améliorer la scalabilité pour les applications en lecture-intensive.</a:t>
            </a:r>
          </a:p>
          <a:p>
            <a:pPr marL="0" indent="0">
              <a:buNone/>
            </a:pPr>
            <a:endParaRPr lang="fr-FR" dirty="0"/>
          </a:p>
          <a:p>
            <a:pPr marL="0" indent="0">
              <a:buNone/>
            </a:pPr>
            <a:r>
              <a:rPr lang="fr-FR" b="1" u="sng" dirty="0"/>
              <a:t>Inconvénients :</a:t>
            </a:r>
          </a:p>
          <a:p>
            <a:r>
              <a:rPr lang="fr-FR" b="1" dirty="0"/>
              <a:t>Redondance des Données</a:t>
            </a:r>
            <a:r>
              <a:rPr lang="fr-FR" dirty="0"/>
              <a:t>: Les données redondantes peuvent prendre plus de place et entraîner une utilisation accrue de l'espace de stockage.</a:t>
            </a:r>
          </a:p>
          <a:p>
            <a:r>
              <a:rPr lang="fr-FR" b="1" dirty="0"/>
              <a:t>Maintenance Complexifiée</a:t>
            </a:r>
            <a:r>
              <a:rPr lang="fr-FR" dirty="0"/>
              <a:t>: Les mises à jour, les insertions et les suppressions peuvent devenir plus complexes et coûteuses en termes de performances, car il faut maintenir la cohérence des données à plusieurs endroits.</a:t>
            </a:r>
          </a:p>
          <a:p>
            <a:r>
              <a:rPr lang="fr-FR" b="1" dirty="0"/>
              <a:t>Risque d'Incohérence</a:t>
            </a:r>
            <a:r>
              <a:rPr lang="fr-FR" dirty="0"/>
              <a:t>: S'il y a des défaillances dans les processus de mise à jour, les données peuvent devenir incohérentes.</a:t>
            </a:r>
          </a:p>
          <a:p>
            <a:endParaRPr lang="fr-FR" dirty="0"/>
          </a:p>
        </p:txBody>
      </p:sp>
    </p:spTree>
    <p:extLst>
      <p:ext uri="{BB962C8B-B14F-4D97-AF65-F5344CB8AC3E}">
        <p14:creationId xmlns:p14="http://schemas.microsoft.com/office/powerpoint/2010/main" val="326635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59C58-82DC-3C39-2826-E0C06E3E6AF4}"/>
              </a:ext>
            </a:extLst>
          </p:cNvPr>
          <p:cNvSpPr>
            <a:spLocks noGrp="1"/>
          </p:cNvSpPr>
          <p:nvPr>
            <p:ph type="title"/>
          </p:nvPr>
        </p:nvSpPr>
        <p:spPr/>
        <p:txBody>
          <a:bodyPr/>
          <a:lstStyle/>
          <a:p>
            <a:r>
              <a:rPr lang="fr-FR" dirty="0"/>
              <a:t>Référencement </a:t>
            </a:r>
          </a:p>
        </p:txBody>
      </p:sp>
      <p:sp>
        <p:nvSpPr>
          <p:cNvPr id="3" name="Espace réservé du contenu 2">
            <a:extLst>
              <a:ext uri="{FF2B5EF4-FFF2-40B4-BE49-F238E27FC236}">
                <a16:creationId xmlns:a16="http://schemas.microsoft.com/office/drawing/2014/main" id="{916DF4EE-B694-39D2-DEF2-3A85771FC36B}"/>
              </a:ext>
            </a:extLst>
          </p:cNvPr>
          <p:cNvSpPr>
            <a:spLocks noGrp="1"/>
          </p:cNvSpPr>
          <p:nvPr>
            <p:ph idx="1"/>
          </p:nvPr>
        </p:nvSpPr>
        <p:spPr/>
        <p:txBody>
          <a:bodyPr/>
          <a:lstStyle/>
          <a:p>
            <a:pPr marL="0" indent="0">
              <a:buNone/>
            </a:pPr>
            <a:r>
              <a:rPr lang="fr-FR" b="1" u="sng" dirty="0"/>
              <a:t>Définition</a:t>
            </a:r>
            <a:r>
              <a:rPr lang="fr-FR" dirty="0"/>
              <a:t> :</a:t>
            </a:r>
          </a:p>
          <a:p>
            <a:pPr marL="0" indent="0">
              <a:buNone/>
            </a:pPr>
            <a:r>
              <a:rPr lang="fr-FR" dirty="0"/>
              <a:t>Permet de </a:t>
            </a:r>
            <a:r>
              <a:rPr lang="fr-FR" b="1" dirty="0"/>
              <a:t>lier des documents </a:t>
            </a:r>
            <a:r>
              <a:rPr lang="fr-FR" dirty="0"/>
              <a:t>entre eux par des </a:t>
            </a:r>
            <a:r>
              <a:rPr lang="fr-FR" b="1" dirty="0"/>
              <a:t>identifiants uniques</a:t>
            </a:r>
            <a:r>
              <a:rPr lang="fr-FR" dirty="0"/>
              <a:t>. </a:t>
            </a:r>
          </a:p>
          <a:p>
            <a:pPr marL="0" indent="0">
              <a:buNone/>
            </a:pPr>
            <a:r>
              <a:rPr lang="fr-FR" dirty="0"/>
              <a:t>Un document stockera les identifiants (de type </a:t>
            </a:r>
            <a:r>
              <a:rPr lang="fr-FR" b="1" dirty="0"/>
              <a:t>ObjectID</a:t>
            </a:r>
            <a:r>
              <a:rPr lang="fr-FR" dirty="0"/>
              <a:t> ou </a:t>
            </a:r>
            <a:r>
              <a:rPr lang="fr-FR" b="1" dirty="0"/>
              <a:t>personnalisé</a:t>
            </a:r>
            <a:r>
              <a:rPr lang="fr-FR" dirty="0"/>
              <a:t>) des documents relatifs situés dans d'autres collections. </a:t>
            </a:r>
          </a:p>
          <a:p>
            <a:pPr marL="0" indent="0">
              <a:buNone/>
            </a:pPr>
            <a:r>
              <a:rPr lang="fr-FR" dirty="0"/>
              <a:t>Cette méthode est similaire aux </a:t>
            </a:r>
            <a:r>
              <a:rPr lang="fr-FR" b="1" dirty="0"/>
              <a:t>clés étrangères </a:t>
            </a:r>
            <a:r>
              <a:rPr lang="fr-FR" dirty="0"/>
              <a:t>dans les bases de données relationnelles SQL. </a:t>
            </a:r>
          </a:p>
          <a:p>
            <a:pPr marL="0" indent="0">
              <a:buNone/>
            </a:pPr>
            <a:r>
              <a:rPr lang="fr-FR" dirty="0"/>
              <a:t>Le référencement permet de </a:t>
            </a:r>
            <a:r>
              <a:rPr lang="fr-FR" b="1" dirty="0"/>
              <a:t>maintenir des données normalisées </a:t>
            </a:r>
            <a:r>
              <a:rPr lang="fr-FR" dirty="0"/>
              <a:t>et peut </a:t>
            </a:r>
            <a:r>
              <a:rPr lang="fr-FR" b="1" dirty="0"/>
              <a:t>faciliter la mise à jour des données</a:t>
            </a:r>
            <a:r>
              <a:rPr lang="fr-FR" dirty="0"/>
              <a:t>, car chaque donnée n'est stockée qu'à un seul endroit</a:t>
            </a:r>
          </a:p>
        </p:txBody>
      </p:sp>
    </p:spTree>
    <p:extLst>
      <p:ext uri="{BB962C8B-B14F-4D97-AF65-F5344CB8AC3E}">
        <p14:creationId xmlns:p14="http://schemas.microsoft.com/office/powerpoint/2010/main" val="68897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3EEA1-A253-3524-CFBC-4656CEE5FF6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E2AA7A7-5D7B-D214-66FD-51B6D0F86A29}"/>
              </a:ext>
            </a:extLst>
          </p:cNvPr>
          <p:cNvSpPr>
            <a:spLocks noGrp="1"/>
          </p:cNvSpPr>
          <p:nvPr>
            <p:ph type="title"/>
          </p:nvPr>
        </p:nvSpPr>
        <p:spPr/>
        <p:txBody>
          <a:bodyPr/>
          <a:lstStyle/>
          <a:p>
            <a:r>
              <a:rPr lang="fr-FR" dirty="0"/>
              <a:t>Référencement </a:t>
            </a:r>
          </a:p>
        </p:txBody>
      </p:sp>
      <p:sp>
        <p:nvSpPr>
          <p:cNvPr id="3" name="Espace réservé du contenu 2">
            <a:extLst>
              <a:ext uri="{FF2B5EF4-FFF2-40B4-BE49-F238E27FC236}">
                <a16:creationId xmlns:a16="http://schemas.microsoft.com/office/drawing/2014/main" id="{23FC4214-D1E1-82AE-DFD7-6FC3727D65DD}"/>
              </a:ext>
            </a:extLst>
          </p:cNvPr>
          <p:cNvSpPr>
            <a:spLocks noGrp="1"/>
          </p:cNvSpPr>
          <p:nvPr>
            <p:ph idx="1"/>
          </p:nvPr>
        </p:nvSpPr>
        <p:spPr/>
        <p:txBody>
          <a:bodyPr>
            <a:normAutofit fontScale="92500" lnSpcReduction="20000"/>
          </a:bodyPr>
          <a:lstStyle/>
          <a:p>
            <a:pPr marL="0" indent="0">
              <a:buNone/>
            </a:pPr>
            <a:r>
              <a:rPr lang="fr-FR" dirty="0"/>
              <a:t>Il existe </a:t>
            </a:r>
            <a:r>
              <a:rPr lang="fr-FR" b="1" dirty="0"/>
              <a:t>deux manières </a:t>
            </a:r>
            <a:r>
              <a:rPr lang="fr-FR" dirty="0"/>
              <a:t>de faire référence à un document: </a:t>
            </a:r>
          </a:p>
          <a:p>
            <a:pPr marL="0" indent="0">
              <a:buNone/>
            </a:pPr>
            <a:endParaRPr lang="fr-FR" dirty="0"/>
          </a:p>
          <a:p>
            <a:r>
              <a:rPr lang="fr-FR" dirty="0"/>
              <a:t> </a:t>
            </a:r>
            <a:r>
              <a:rPr lang="fr-FR" b="1" u="sng" dirty="0"/>
              <a:t>DBRefs</a:t>
            </a:r>
            <a:r>
              <a:rPr lang="fr-FR" dirty="0"/>
              <a:t>: Objet contenant des références à d'autres documents, incluant le nom de la collection et l'ID du document référencé. Utile pour des structures de données où les documents sont répartis sur plusieurs bases de données.</a:t>
            </a:r>
          </a:p>
          <a:p>
            <a:endParaRPr lang="fr-FR" dirty="0"/>
          </a:p>
          <a:p>
            <a:r>
              <a:rPr lang="fr-FR" b="1" u="sng" dirty="0"/>
              <a:t>IDs Simples</a:t>
            </a:r>
            <a:r>
              <a:rPr lang="fr-FR" dirty="0"/>
              <a:t>: Utilisation directe des identifiants de documents (ObjectId) pour référencer d'autres documents au sein de la même base de données ou collection. C'est la méthode de référencement la plus directe et la plus fréquemment utilisée.</a:t>
            </a:r>
          </a:p>
          <a:p>
            <a:pPr marL="0" indent="0">
              <a:buNone/>
            </a:pPr>
            <a:endParaRPr lang="fr-FR" dirty="0"/>
          </a:p>
          <a:p>
            <a:pPr marL="0" indent="0">
              <a:buNone/>
            </a:pPr>
            <a:r>
              <a:rPr lang="fr-FR" dirty="0"/>
              <a:t>Les </a:t>
            </a:r>
            <a:r>
              <a:rPr lang="fr-FR" b="1" dirty="0"/>
              <a:t>DBRefs sont rarement utilisés</a:t>
            </a:r>
            <a:r>
              <a:rPr lang="fr-FR" dirty="0"/>
              <a:t>, avec l'introduction de </a:t>
            </a:r>
            <a:r>
              <a:rPr lang="fr-FR" b="1" dirty="0"/>
              <a:t>$lookup </a:t>
            </a:r>
            <a:r>
              <a:rPr lang="fr-FR" dirty="0"/>
              <a:t>dans les pipelines d'agrégation qui permet des opérations similaires aux jointures SQL.</a:t>
            </a:r>
          </a:p>
        </p:txBody>
      </p:sp>
      <p:sp>
        <p:nvSpPr>
          <p:cNvPr id="5" name="Flèche : droite 4">
            <a:extLst>
              <a:ext uri="{FF2B5EF4-FFF2-40B4-BE49-F238E27FC236}">
                <a16:creationId xmlns:a16="http://schemas.microsoft.com/office/drawing/2014/main" id="{8CF2080F-5107-F0F9-34AA-44B40C8221F3}"/>
              </a:ext>
            </a:extLst>
          </p:cNvPr>
          <p:cNvSpPr/>
          <p:nvPr/>
        </p:nvSpPr>
        <p:spPr>
          <a:xfrm>
            <a:off x="274320" y="5196840"/>
            <a:ext cx="403014" cy="327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814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286AA-CE7C-2A26-5818-040E553E798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11DC0E-73F2-996E-7447-6C338BA48077}"/>
              </a:ext>
            </a:extLst>
          </p:cNvPr>
          <p:cNvSpPr>
            <a:spLocks noGrp="1"/>
          </p:cNvSpPr>
          <p:nvPr>
            <p:ph type="title"/>
          </p:nvPr>
        </p:nvSpPr>
        <p:spPr/>
        <p:txBody>
          <a:bodyPr/>
          <a:lstStyle/>
          <a:p>
            <a:r>
              <a:rPr lang="fr-FR" dirty="0"/>
              <a:t>Référencement </a:t>
            </a:r>
          </a:p>
        </p:txBody>
      </p:sp>
      <p:sp>
        <p:nvSpPr>
          <p:cNvPr id="3" name="Espace réservé du contenu 2">
            <a:extLst>
              <a:ext uri="{FF2B5EF4-FFF2-40B4-BE49-F238E27FC236}">
                <a16:creationId xmlns:a16="http://schemas.microsoft.com/office/drawing/2014/main" id="{5835D5CB-F72F-7DE1-330E-EEAFDD772A15}"/>
              </a:ext>
            </a:extLst>
          </p:cNvPr>
          <p:cNvSpPr>
            <a:spLocks noGrp="1"/>
          </p:cNvSpPr>
          <p:nvPr>
            <p:ph idx="1"/>
          </p:nvPr>
        </p:nvSpPr>
        <p:spPr>
          <a:xfrm>
            <a:off x="677334" y="1234441"/>
            <a:ext cx="8596668" cy="4806922"/>
          </a:xfrm>
        </p:spPr>
        <p:txBody>
          <a:bodyPr>
            <a:normAutofit/>
          </a:bodyPr>
          <a:lstStyle/>
          <a:p>
            <a:pPr marL="0" indent="0">
              <a:buNone/>
            </a:pPr>
            <a:r>
              <a:rPr lang="fr-FR" b="1" u="sng" dirty="0"/>
              <a:t>DBRefs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b="1" u="sng" dirty="0"/>
              <a:t>ObjectId</a:t>
            </a:r>
          </a:p>
        </p:txBody>
      </p:sp>
      <p:pic>
        <p:nvPicPr>
          <p:cNvPr id="7" name="Image 6">
            <a:extLst>
              <a:ext uri="{FF2B5EF4-FFF2-40B4-BE49-F238E27FC236}">
                <a16:creationId xmlns:a16="http://schemas.microsoft.com/office/drawing/2014/main" id="{EA89520F-80F7-A849-7625-279D9FABD6F3}"/>
              </a:ext>
            </a:extLst>
          </p:cNvPr>
          <p:cNvPicPr>
            <a:picLocks noChangeAspect="1"/>
          </p:cNvPicPr>
          <p:nvPr/>
        </p:nvPicPr>
        <p:blipFill>
          <a:blip r:embed="rId2"/>
          <a:stretch>
            <a:fillRect/>
          </a:stretch>
        </p:blipFill>
        <p:spPr>
          <a:xfrm>
            <a:off x="7085416" y="2655362"/>
            <a:ext cx="3126415" cy="2106640"/>
          </a:xfrm>
          <a:prstGeom prst="rect">
            <a:avLst/>
          </a:prstGeom>
        </p:spPr>
      </p:pic>
      <p:pic>
        <p:nvPicPr>
          <p:cNvPr id="9" name="Image 8">
            <a:extLst>
              <a:ext uri="{FF2B5EF4-FFF2-40B4-BE49-F238E27FC236}">
                <a16:creationId xmlns:a16="http://schemas.microsoft.com/office/drawing/2014/main" id="{7D2659D1-76C4-693A-F74C-199A6B5C034E}"/>
              </a:ext>
            </a:extLst>
          </p:cNvPr>
          <p:cNvPicPr>
            <a:picLocks noChangeAspect="1"/>
          </p:cNvPicPr>
          <p:nvPr/>
        </p:nvPicPr>
        <p:blipFill>
          <a:blip r:embed="rId3"/>
          <a:stretch>
            <a:fillRect/>
          </a:stretch>
        </p:blipFill>
        <p:spPr>
          <a:xfrm>
            <a:off x="2173266" y="4533218"/>
            <a:ext cx="4039886" cy="1951402"/>
          </a:xfrm>
          <a:prstGeom prst="rect">
            <a:avLst/>
          </a:prstGeom>
        </p:spPr>
      </p:pic>
      <p:pic>
        <p:nvPicPr>
          <p:cNvPr id="5" name="Image 4">
            <a:extLst>
              <a:ext uri="{FF2B5EF4-FFF2-40B4-BE49-F238E27FC236}">
                <a16:creationId xmlns:a16="http://schemas.microsoft.com/office/drawing/2014/main" id="{2BF37E44-DEAE-F584-4086-736E20D13190}"/>
              </a:ext>
            </a:extLst>
          </p:cNvPr>
          <p:cNvPicPr>
            <a:picLocks noChangeAspect="1"/>
          </p:cNvPicPr>
          <p:nvPr/>
        </p:nvPicPr>
        <p:blipFill>
          <a:blip r:embed="rId4"/>
          <a:stretch>
            <a:fillRect/>
          </a:stretch>
        </p:blipFill>
        <p:spPr>
          <a:xfrm>
            <a:off x="2173266" y="1270000"/>
            <a:ext cx="2892390" cy="2438682"/>
          </a:xfrm>
          <a:prstGeom prst="rect">
            <a:avLst/>
          </a:prstGeom>
        </p:spPr>
      </p:pic>
    </p:spTree>
    <p:extLst>
      <p:ext uri="{BB962C8B-B14F-4D97-AF65-F5344CB8AC3E}">
        <p14:creationId xmlns:p14="http://schemas.microsoft.com/office/powerpoint/2010/main" val="320507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E1B2-42BE-45B6-CD29-F1ABD7601B00}"/>
              </a:ext>
            </a:extLst>
          </p:cNvPr>
          <p:cNvSpPr>
            <a:spLocks noGrp="1"/>
          </p:cNvSpPr>
          <p:nvPr>
            <p:ph type="title"/>
          </p:nvPr>
        </p:nvSpPr>
        <p:spPr/>
        <p:txBody>
          <a:bodyPr/>
          <a:lstStyle/>
          <a:p>
            <a:r>
              <a:rPr lang="fr-FR" dirty="0"/>
              <a:t>Référencement</a:t>
            </a:r>
          </a:p>
        </p:txBody>
      </p:sp>
      <p:sp>
        <p:nvSpPr>
          <p:cNvPr id="3" name="Espace réservé du contenu 2">
            <a:extLst>
              <a:ext uri="{FF2B5EF4-FFF2-40B4-BE49-F238E27FC236}">
                <a16:creationId xmlns:a16="http://schemas.microsoft.com/office/drawing/2014/main" id="{81FE0C72-4CED-DAEB-C68F-5D5684835DA0}"/>
              </a:ext>
            </a:extLst>
          </p:cNvPr>
          <p:cNvSpPr>
            <a:spLocks noGrp="1"/>
          </p:cNvSpPr>
          <p:nvPr>
            <p:ph idx="1"/>
          </p:nvPr>
        </p:nvSpPr>
        <p:spPr>
          <a:xfrm>
            <a:off x="677334" y="1181100"/>
            <a:ext cx="8596668" cy="5676899"/>
          </a:xfrm>
        </p:spPr>
        <p:txBody>
          <a:bodyPr>
            <a:normAutofit/>
          </a:bodyPr>
          <a:lstStyle/>
          <a:p>
            <a:endParaRPr lang="fr-FR" dirty="0"/>
          </a:p>
          <a:p>
            <a:pPr marL="0" indent="0">
              <a:buNone/>
            </a:pPr>
            <a:r>
              <a:rPr lang="fr-FR" b="1" u="sng" dirty="0"/>
              <a:t>Avantages :</a:t>
            </a:r>
          </a:p>
          <a:p>
            <a:r>
              <a:rPr lang="fr-FR" b="1" dirty="0"/>
              <a:t>Intégrité des données: </a:t>
            </a:r>
            <a:r>
              <a:rPr lang="fr-FR" dirty="0"/>
              <a:t>Les données sont stockées une seule fois, ce qui garantit leur cohérence et évite la duplication.</a:t>
            </a:r>
          </a:p>
          <a:p>
            <a:r>
              <a:rPr lang="fr-FR" b="1" dirty="0"/>
              <a:t>Économie d’espace</a:t>
            </a:r>
            <a:r>
              <a:rPr lang="fr-FR" dirty="0"/>
              <a:t>: Comme les données ne sont pas dupliquées, l'utilisation de l'espace de stockage peut être plus efficace.</a:t>
            </a:r>
          </a:p>
          <a:p>
            <a:r>
              <a:rPr lang="fr-FR" b="1" dirty="0"/>
              <a:t>Mises à jour facilitées: </a:t>
            </a:r>
            <a:r>
              <a:rPr lang="fr-FR" dirty="0"/>
              <a:t>Les mises à jour sont plus simples car les données ne résident qu'à un seul endroit.</a:t>
            </a:r>
          </a:p>
          <a:p>
            <a:pPr marL="0" indent="0">
              <a:buNone/>
            </a:pPr>
            <a:r>
              <a:rPr lang="fr-FR" b="1" u="sng" dirty="0"/>
              <a:t>Inconvénients :</a:t>
            </a:r>
          </a:p>
          <a:p>
            <a:r>
              <a:rPr lang="fr-FR" b="1" dirty="0"/>
              <a:t>Performances en lecture: </a:t>
            </a:r>
            <a:r>
              <a:rPr lang="fr-FR" dirty="0"/>
              <a:t>Les lectures nécessitent potentiellement de multiples requêtes pour assembler les données.</a:t>
            </a:r>
          </a:p>
          <a:p>
            <a:r>
              <a:rPr lang="fr-FR" b="1" dirty="0"/>
              <a:t>Complexité des requêtes: </a:t>
            </a:r>
            <a:r>
              <a:rPr lang="fr-FR" dirty="0"/>
              <a:t>Écrire des requêtes peut être plus complexe et nécessiter une compréhension approfondie des relations entre les collections.</a:t>
            </a:r>
          </a:p>
          <a:p>
            <a:r>
              <a:rPr lang="fr-FR" b="1" dirty="0"/>
              <a:t>Charge serveur accrue: </a:t>
            </a:r>
            <a:r>
              <a:rPr lang="fr-FR" dirty="0"/>
              <a:t>Le serveur peut être plus sollicité à cause des opérations de jointure nécessaires pour reconstituer les données.</a:t>
            </a:r>
          </a:p>
        </p:txBody>
      </p:sp>
    </p:spTree>
    <p:extLst>
      <p:ext uri="{BB962C8B-B14F-4D97-AF65-F5344CB8AC3E}">
        <p14:creationId xmlns:p14="http://schemas.microsoft.com/office/powerpoint/2010/main" val="310233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CD4A1-4332-C4D4-3AB7-01D68E314C5F}"/>
              </a:ext>
            </a:extLst>
          </p:cNvPr>
          <p:cNvSpPr>
            <a:spLocks noGrp="1"/>
          </p:cNvSpPr>
          <p:nvPr>
            <p:ph type="title"/>
          </p:nvPr>
        </p:nvSpPr>
        <p:spPr>
          <a:xfrm>
            <a:off x="0" y="0"/>
            <a:ext cx="8596668" cy="1320800"/>
          </a:xfrm>
        </p:spPr>
        <p:txBody>
          <a:bodyPr/>
          <a:lstStyle/>
          <a:p>
            <a:r>
              <a:rPr lang="fr-FR" dirty="0"/>
              <a:t>Interagir avec une BDD mongoDB avec nodeJs </a:t>
            </a:r>
          </a:p>
        </p:txBody>
      </p:sp>
      <p:sp>
        <p:nvSpPr>
          <p:cNvPr id="3" name="Espace réservé du contenu 2">
            <a:extLst>
              <a:ext uri="{FF2B5EF4-FFF2-40B4-BE49-F238E27FC236}">
                <a16:creationId xmlns:a16="http://schemas.microsoft.com/office/drawing/2014/main" id="{5602296F-8B5D-D673-41A7-64F56A07EDEF}"/>
              </a:ext>
            </a:extLst>
          </p:cNvPr>
          <p:cNvSpPr>
            <a:spLocks noGrp="1"/>
          </p:cNvSpPr>
          <p:nvPr>
            <p:ph idx="1"/>
          </p:nvPr>
        </p:nvSpPr>
        <p:spPr/>
        <p:txBody>
          <a:bodyPr/>
          <a:lstStyle/>
          <a:p>
            <a:pPr marL="0" indent="0">
              <a:buNone/>
            </a:pPr>
            <a:r>
              <a:rPr lang="fr-FR" dirty="0">
                <a:solidFill>
                  <a:schemeClr val="tx1"/>
                </a:solidFill>
              </a:rPr>
              <a:t>Préalable</a:t>
            </a:r>
            <a:r>
              <a:rPr lang="fr-FR" dirty="0">
                <a:solidFill>
                  <a:schemeClr val="tx1"/>
                </a:solidFill>
                <a:latin typeface="Google Sans"/>
              </a:rPr>
              <a:t> : installer </a:t>
            </a:r>
            <a:r>
              <a:rPr lang="fr-FR" dirty="0" err="1">
                <a:solidFill>
                  <a:schemeClr val="tx1"/>
                </a:solidFill>
                <a:latin typeface="Google Sans"/>
              </a:rPr>
              <a:t>npm</a:t>
            </a:r>
            <a:r>
              <a:rPr lang="fr-FR" dirty="0">
                <a:solidFill>
                  <a:schemeClr val="tx1"/>
                </a:solidFill>
                <a:latin typeface="Google Sans"/>
              </a:rPr>
              <a:t> et </a:t>
            </a:r>
            <a:r>
              <a:rPr lang="fr-FR" dirty="0" err="1">
                <a:solidFill>
                  <a:schemeClr val="tx1"/>
                </a:solidFill>
                <a:latin typeface="Google Sans"/>
              </a:rPr>
              <a:t>mongoDB</a:t>
            </a:r>
            <a:r>
              <a:rPr lang="fr-FR" dirty="0">
                <a:solidFill>
                  <a:schemeClr val="tx1"/>
                </a:solidFill>
                <a:latin typeface="Google Sans"/>
              </a:rPr>
              <a:t>:</a:t>
            </a:r>
          </a:p>
          <a:p>
            <a:pPr marL="0" indent="0">
              <a:buNone/>
            </a:pPr>
            <a:endParaRPr lang="fr-FR" dirty="0">
              <a:solidFill>
                <a:schemeClr val="tx1"/>
              </a:solidFill>
              <a:latin typeface="Google Sans"/>
            </a:endParaRPr>
          </a:p>
          <a:p>
            <a:pPr marL="0" indent="0">
              <a:buNone/>
            </a:pPr>
            <a:endParaRPr lang="fr-FR" dirty="0">
              <a:solidFill>
                <a:srgbClr val="E8EAED"/>
              </a:solidFill>
              <a:latin typeface="Google Sans"/>
            </a:endParaRPr>
          </a:p>
          <a:p>
            <a:pPr marL="0" indent="0">
              <a:buNone/>
            </a:pPr>
            <a:r>
              <a:rPr lang="fr-FR" b="0" i="0" dirty="0">
                <a:solidFill>
                  <a:srgbClr val="E8EAED"/>
                </a:solidFill>
                <a:effectLst/>
                <a:latin typeface="Google Sans"/>
              </a:rPr>
              <a:t> </a:t>
            </a:r>
            <a:r>
              <a:rPr lang="fr-FR" b="1" u="sng" dirty="0"/>
              <a:t>Étape 1 </a:t>
            </a:r>
            <a:r>
              <a:rPr lang="fr-FR" dirty="0"/>
              <a:t>: Commencez par importer le pilote mongoDB, qui nous fournit toutes les méthodes nécessaires pour :</a:t>
            </a:r>
          </a:p>
          <a:p>
            <a:pPr lvl="1"/>
            <a:r>
              <a:rPr lang="fr-FR" dirty="0"/>
              <a:t>Se connecter à une BDD</a:t>
            </a:r>
          </a:p>
          <a:p>
            <a:pPr lvl="1"/>
            <a:r>
              <a:rPr lang="fr-FR" dirty="0"/>
              <a:t>Exécuter des requêtes</a:t>
            </a:r>
          </a:p>
          <a:p>
            <a:pPr lvl="1"/>
            <a:r>
              <a:rPr lang="fr-FR" dirty="0"/>
              <a:t>Effectuer des opérations CRUD  </a:t>
            </a:r>
          </a:p>
        </p:txBody>
      </p:sp>
      <p:pic>
        <p:nvPicPr>
          <p:cNvPr id="5" name="Image 4">
            <a:extLst>
              <a:ext uri="{FF2B5EF4-FFF2-40B4-BE49-F238E27FC236}">
                <a16:creationId xmlns:a16="http://schemas.microsoft.com/office/drawing/2014/main" id="{AE7A4119-9333-CFBB-7F25-F944E8E4AA62}"/>
              </a:ext>
            </a:extLst>
          </p:cNvPr>
          <p:cNvPicPr>
            <a:picLocks noChangeAspect="1"/>
          </p:cNvPicPr>
          <p:nvPr/>
        </p:nvPicPr>
        <p:blipFill>
          <a:blip r:embed="rId2"/>
          <a:stretch>
            <a:fillRect/>
          </a:stretch>
        </p:blipFill>
        <p:spPr>
          <a:xfrm>
            <a:off x="3043004" y="5846072"/>
            <a:ext cx="3991532" cy="390580"/>
          </a:xfrm>
          <a:prstGeom prst="rect">
            <a:avLst/>
          </a:prstGeom>
        </p:spPr>
      </p:pic>
      <p:sp>
        <p:nvSpPr>
          <p:cNvPr id="6" name="Flèche : droite 5">
            <a:extLst>
              <a:ext uri="{FF2B5EF4-FFF2-40B4-BE49-F238E27FC236}">
                <a16:creationId xmlns:a16="http://schemas.microsoft.com/office/drawing/2014/main" id="{DE707200-57E5-7692-5D77-B4F86322DF0E}"/>
              </a:ext>
            </a:extLst>
          </p:cNvPr>
          <p:cNvSpPr/>
          <p:nvPr/>
        </p:nvSpPr>
        <p:spPr>
          <a:xfrm>
            <a:off x="1160114" y="5729018"/>
            <a:ext cx="1466662" cy="624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8FD4B4E5-7237-2146-E5C4-31E98EF3B1B7}"/>
              </a:ext>
            </a:extLst>
          </p:cNvPr>
          <p:cNvSpPr/>
          <p:nvPr/>
        </p:nvSpPr>
        <p:spPr>
          <a:xfrm rot="10800000">
            <a:off x="7450764" y="5729018"/>
            <a:ext cx="1466662" cy="624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27BAE09-A090-607E-1D50-A69BF40ED546}"/>
              </a:ext>
            </a:extLst>
          </p:cNvPr>
          <p:cNvPicPr>
            <a:picLocks noChangeAspect="1"/>
          </p:cNvPicPr>
          <p:nvPr/>
        </p:nvPicPr>
        <p:blipFill>
          <a:blip r:embed="rId3"/>
          <a:stretch>
            <a:fillRect/>
          </a:stretch>
        </p:blipFill>
        <p:spPr>
          <a:xfrm>
            <a:off x="4734088" y="2160589"/>
            <a:ext cx="1247949" cy="381053"/>
          </a:xfrm>
          <a:prstGeom prst="rect">
            <a:avLst/>
          </a:prstGeom>
        </p:spPr>
      </p:pic>
      <p:pic>
        <p:nvPicPr>
          <p:cNvPr id="10" name="Image 9">
            <a:extLst>
              <a:ext uri="{FF2B5EF4-FFF2-40B4-BE49-F238E27FC236}">
                <a16:creationId xmlns:a16="http://schemas.microsoft.com/office/drawing/2014/main" id="{A73EF008-223C-43B3-F98E-D36A4BFBBB6A}"/>
              </a:ext>
            </a:extLst>
          </p:cNvPr>
          <p:cNvPicPr>
            <a:picLocks noChangeAspect="1"/>
          </p:cNvPicPr>
          <p:nvPr/>
        </p:nvPicPr>
        <p:blipFill>
          <a:blip r:embed="rId4"/>
          <a:stretch>
            <a:fillRect/>
          </a:stretch>
        </p:blipFill>
        <p:spPr>
          <a:xfrm>
            <a:off x="6528289" y="2132009"/>
            <a:ext cx="1381318" cy="438211"/>
          </a:xfrm>
          <a:prstGeom prst="rect">
            <a:avLst/>
          </a:prstGeom>
        </p:spPr>
      </p:pic>
    </p:spTree>
    <p:extLst>
      <p:ext uri="{BB962C8B-B14F-4D97-AF65-F5344CB8AC3E}">
        <p14:creationId xmlns:p14="http://schemas.microsoft.com/office/powerpoint/2010/main" val="73707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A0376-430E-AFC7-7E0B-2A6A62EE4C58}"/>
              </a:ext>
            </a:extLst>
          </p:cNvPr>
          <p:cNvSpPr>
            <a:spLocks noGrp="1"/>
          </p:cNvSpPr>
          <p:nvPr>
            <p:ph type="title"/>
          </p:nvPr>
        </p:nvSpPr>
        <p:spPr>
          <a:xfrm>
            <a:off x="0" y="0"/>
            <a:ext cx="8596668" cy="1320800"/>
          </a:xfrm>
        </p:spPr>
        <p:txBody>
          <a:bodyPr/>
          <a:lstStyle/>
          <a:p>
            <a:r>
              <a:rPr lang="fr-FR" dirty="0"/>
              <a:t>Interagir avec une BDD mongoDB avec nodeJs </a:t>
            </a:r>
          </a:p>
        </p:txBody>
      </p:sp>
      <p:sp>
        <p:nvSpPr>
          <p:cNvPr id="3" name="Espace réservé du contenu 2">
            <a:extLst>
              <a:ext uri="{FF2B5EF4-FFF2-40B4-BE49-F238E27FC236}">
                <a16:creationId xmlns:a16="http://schemas.microsoft.com/office/drawing/2014/main" id="{9114EAA6-A383-68C8-3143-A1E8804E3510}"/>
              </a:ext>
            </a:extLst>
          </p:cNvPr>
          <p:cNvSpPr>
            <a:spLocks noGrp="1"/>
          </p:cNvSpPr>
          <p:nvPr>
            <p:ph idx="1"/>
          </p:nvPr>
        </p:nvSpPr>
        <p:spPr/>
        <p:txBody>
          <a:bodyPr/>
          <a:lstStyle/>
          <a:p>
            <a:pPr marL="0" indent="0">
              <a:buNone/>
            </a:pPr>
            <a:r>
              <a:rPr lang="fr-FR" b="1" u="sng" dirty="0"/>
              <a:t>Étape 2 </a:t>
            </a:r>
            <a:r>
              <a:rPr lang="fr-FR" dirty="0"/>
              <a:t>:Créer une nouvelle instance du client mongoDB en passant en paramètre les informations pour la connexion à la base de données.</a:t>
            </a:r>
          </a:p>
          <a:p>
            <a:pPr marL="0" indent="0">
              <a:buNone/>
            </a:pPr>
            <a:endParaRPr lang="fr-FR" dirty="0"/>
          </a:p>
          <a:p>
            <a:pPr marL="0" indent="0">
              <a:buNone/>
            </a:pPr>
            <a:endParaRPr lang="fr-FR" dirty="0"/>
          </a:p>
          <a:p>
            <a:pPr marL="0" indent="0">
              <a:buNone/>
            </a:pPr>
            <a:r>
              <a:rPr lang="fr-FR" dirty="0"/>
              <a:t>Exemple générique: </a:t>
            </a:r>
          </a:p>
          <a:p>
            <a:pPr marL="0" indent="0">
              <a:buNone/>
            </a:pPr>
            <a:endParaRPr lang="fr-FR" dirty="0"/>
          </a:p>
          <a:p>
            <a:pPr marL="0" indent="0">
              <a:buNone/>
            </a:pPr>
            <a:endParaRPr lang="fr-FR" dirty="0"/>
          </a:p>
          <a:p>
            <a:pPr marL="0" indent="0">
              <a:buNone/>
            </a:pPr>
            <a:r>
              <a:rPr lang="fr-FR" dirty="0"/>
              <a:t>Exemple spécifique au localhost: </a:t>
            </a:r>
          </a:p>
        </p:txBody>
      </p:sp>
      <p:pic>
        <p:nvPicPr>
          <p:cNvPr id="5" name="Image 4">
            <a:extLst>
              <a:ext uri="{FF2B5EF4-FFF2-40B4-BE49-F238E27FC236}">
                <a16:creationId xmlns:a16="http://schemas.microsoft.com/office/drawing/2014/main" id="{5DEF3BC3-EE4C-955A-9CAE-0CBAE6883061}"/>
              </a:ext>
            </a:extLst>
          </p:cNvPr>
          <p:cNvPicPr>
            <a:picLocks noChangeAspect="1"/>
          </p:cNvPicPr>
          <p:nvPr/>
        </p:nvPicPr>
        <p:blipFill>
          <a:blip r:embed="rId2"/>
          <a:stretch>
            <a:fillRect/>
          </a:stretch>
        </p:blipFill>
        <p:spPr>
          <a:xfrm>
            <a:off x="3399196" y="3019942"/>
            <a:ext cx="3419952" cy="352474"/>
          </a:xfrm>
          <a:prstGeom prst="rect">
            <a:avLst/>
          </a:prstGeom>
        </p:spPr>
      </p:pic>
      <p:pic>
        <p:nvPicPr>
          <p:cNvPr id="7" name="Image 6">
            <a:extLst>
              <a:ext uri="{FF2B5EF4-FFF2-40B4-BE49-F238E27FC236}">
                <a16:creationId xmlns:a16="http://schemas.microsoft.com/office/drawing/2014/main" id="{A30DB70C-CA6F-1C51-1AA8-EB36F8026ADA}"/>
              </a:ext>
            </a:extLst>
          </p:cNvPr>
          <p:cNvPicPr>
            <a:picLocks noChangeAspect="1"/>
          </p:cNvPicPr>
          <p:nvPr/>
        </p:nvPicPr>
        <p:blipFill>
          <a:blip r:embed="rId3"/>
          <a:stretch>
            <a:fillRect/>
          </a:stretch>
        </p:blipFill>
        <p:spPr>
          <a:xfrm>
            <a:off x="677334" y="4088275"/>
            <a:ext cx="5877745" cy="390580"/>
          </a:xfrm>
          <a:prstGeom prst="rect">
            <a:avLst/>
          </a:prstGeom>
        </p:spPr>
      </p:pic>
      <p:pic>
        <p:nvPicPr>
          <p:cNvPr id="9" name="Image 8">
            <a:extLst>
              <a:ext uri="{FF2B5EF4-FFF2-40B4-BE49-F238E27FC236}">
                <a16:creationId xmlns:a16="http://schemas.microsoft.com/office/drawing/2014/main" id="{5A2E8D6B-7066-94A8-4760-89D826F9B48E}"/>
              </a:ext>
            </a:extLst>
          </p:cNvPr>
          <p:cNvPicPr>
            <a:picLocks noChangeAspect="1"/>
          </p:cNvPicPr>
          <p:nvPr/>
        </p:nvPicPr>
        <p:blipFill>
          <a:blip r:embed="rId4"/>
          <a:stretch>
            <a:fillRect/>
          </a:stretch>
        </p:blipFill>
        <p:spPr>
          <a:xfrm>
            <a:off x="677334" y="5312802"/>
            <a:ext cx="5277587" cy="523948"/>
          </a:xfrm>
          <a:prstGeom prst="rect">
            <a:avLst/>
          </a:prstGeom>
        </p:spPr>
      </p:pic>
    </p:spTree>
    <p:extLst>
      <p:ext uri="{BB962C8B-B14F-4D97-AF65-F5344CB8AC3E}">
        <p14:creationId xmlns:p14="http://schemas.microsoft.com/office/powerpoint/2010/main" val="186363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B8D4-01BC-62A4-78C6-F0099935B5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D1AB53-8ED7-ECA5-289E-52F914BBC54D}"/>
              </a:ext>
            </a:extLst>
          </p:cNvPr>
          <p:cNvSpPr>
            <a:spLocks noGrp="1"/>
          </p:cNvSpPr>
          <p:nvPr>
            <p:ph type="title"/>
          </p:nvPr>
        </p:nvSpPr>
        <p:spPr>
          <a:xfrm>
            <a:off x="0" y="0"/>
            <a:ext cx="8596668" cy="1320800"/>
          </a:xfrm>
        </p:spPr>
        <p:txBody>
          <a:bodyPr/>
          <a:lstStyle/>
          <a:p>
            <a:r>
              <a:rPr lang="fr-FR" dirty="0"/>
              <a:t>Interagir avec une BDD mongoDB avec nodeJs </a:t>
            </a:r>
          </a:p>
        </p:txBody>
      </p:sp>
      <p:sp>
        <p:nvSpPr>
          <p:cNvPr id="3" name="Espace réservé du contenu 2">
            <a:extLst>
              <a:ext uri="{FF2B5EF4-FFF2-40B4-BE49-F238E27FC236}">
                <a16:creationId xmlns:a16="http://schemas.microsoft.com/office/drawing/2014/main" id="{F9D39A9F-3809-3CA2-1B34-D0476E631D9A}"/>
              </a:ext>
            </a:extLst>
          </p:cNvPr>
          <p:cNvSpPr>
            <a:spLocks noGrp="1"/>
          </p:cNvSpPr>
          <p:nvPr>
            <p:ph idx="1"/>
          </p:nvPr>
        </p:nvSpPr>
        <p:spPr>
          <a:xfrm>
            <a:off x="677334" y="1617381"/>
            <a:ext cx="8596668" cy="4629510"/>
          </a:xfrm>
        </p:spPr>
        <p:txBody>
          <a:bodyPr/>
          <a:lstStyle/>
          <a:p>
            <a:pPr marL="0" indent="0">
              <a:buNone/>
            </a:pPr>
            <a:r>
              <a:rPr lang="fr-FR" b="1" u="sng" dirty="0"/>
              <a:t>Étape 3 </a:t>
            </a:r>
            <a:r>
              <a:rPr lang="fr-FR" dirty="0"/>
              <a:t>:Se connecter à la base de données en appelant la méthode </a:t>
            </a:r>
            <a:r>
              <a:rPr lang="fr-FR" b="1" dirty="0"/>
              <a:t>asynchrone connect() </a:t>
            </a:r>
            <a:r>
              <a:rPr lang="fr-FR" dirty="0"/>
              <a:t>qui est fourni par le client mongoDB .</a:t>
            </a:r>
          </a:p>
          <a:p>
            <a:pPr marL="0" indent="0">
              <a:buNone/>
            </a:pPr>
            <a:endParaRPr lang="fr-FR" dirty="0"/>
          </a:p>
          <a:p>
            <a:pPr marL="0" indent="0">
              <a:buNone/>
            </a:pPr>
            <a:endParaRPr lang="fr-FR" dirty="0"/>
          </a:p>
          <a:p>
            <a:pPr marL="0" indent="0">
              <a:buNone/>
            </a:pPr>
            <a:endParaRPr lang="fr-FR" dirty="0"/>
          </a:p>
          <a:p>
            <a:pPr marL="0" indent="0">
              <a:buNone/>
            </a:pPr>
            <a:r>
              <a:rPr lang="fr-FR" dirty="0"/>
              <a:t>Une fois la connexion à la base de données effectuée, il faudra utiliser la méthode db() du client mongoDB afin de créer des requêtes et effectuer des opérations CRUD.</a:t>
            </a:r>
          </a:p>
          <a:p>
            <a:pPr marL="0" indent="0">
              <a:buNone/>
            </a:pPr>
            <a:endParaRPr lang="fr-FR" dirty="0"/>
          </a:p>
          <a:p>
            <a:pPr marL="0" indent="0">
              <a:buNone/>
            </a:pPr>
            <a:endParaRPr lang="fr-FR" dirty="0"/>
          </a:p>
          <a:p>
            <a:pPr marL="0" indent="0">
              <a:buNone/>
            </a:pPr>
            <a:r>
              <a:rPr lang="fr-FR" dirty="0"/>
              <a:t>Pour chaque opération il faudra </a:t>
            </a:r>
            <a:r>
              <a:rPr lang="fr-FR" b="1" dirty="0"/>
              <a:t>spécifier la collection </a:t>
            </a:r>
            <a:r>
              <a:rPr lang="fr-FR" dirty="0"/>
              <a:t>sur laquelle réaliser on souhaite opérer: </a:t>
            </a:r>
          </a:p>
        </p:txBody>
      </p:sp>
      <p:pic>
        <p:nvPicPr>
          <p:cNvPr id="6" name="Image 5">
            <a:extLst>
              <a:ext uri="{FF2B5EF4-FFF2-40B4-BE49-F238E27FC236}">
                <a16:creationId xmlns:a16="http://schemas.microsoft.com/office/drawing/2014/main" id="{1155D7B2-4A86-8FF1-FA8C-4C0F628909BC}"/>
              </a:ext>
            </a:extLst>
          </p:cNvPr>
          <p:cNvPicPr>
            <a:picLocks noChangeAspect="1"/>
          </p:cNvPicPr>
          <p:nvPr/>
        </p:nvPicPr>
        <p:blipFill>
          <a:blip r:embed="rId2"/>
          <a:stretch>
            <a:fillRect/>
          </a:stretch>
        </p:blipFill>
        <p:spPr>
          <a:xfrm>
            <a:off x="3826630" y="2613311"/>
            <a:ext cx="2238687" cy="400106"/>
          </a:xfrm>
          <a:prstGeom prst="rect">
            <a:avLst/>
          </a:prstGeom>
        </p:spPr>
      </p:pic>
      <p:pic>
        <p:nvPicPr>
          <p:cNvPr id="10" name="Image 9">
            <a:extLst>
              <a:ext uri="{FF2B5EF4-FFF2-40B4-BE49-F238E27FC236}">
                <a16:creationId xmlns:a16="http://schemas.microsoft.com/office/drawing/2014/main" id="{F66CFC02-79E6-C316-50F0-98D0DA7051B6}"/>
              </a:ext>
            </a:extLst>
          </p:cNvPr>
          <p:cNvPicPr>
            <a:picLocks noChangeAspect="1"/>
          </p:cNvPicPr>
          <p:nvPr/>
        </p:nvPicPr>
        <p:blipFill>
          <a:blip r:embed="rId3"/>
          <a:stretch>
            <a:fillRect/>
          </a:stretch>
        </p:blipFill>
        <p:spPr>
          <a:xfrm>
            <a:off x="4219452" y="4514538"/>
            <a:ext cx="1295581" cy="400106"/>
          </a:xfrm>
          <a:prstGeom prst="rect">
            <a:avLst/>
          </a:prstGeom>
        </p:spPr>
      </p:pic>
      <p:sp>
        <p:nvSpPr>
          <p:cNvPr id="11" name="Rectangle : coins arrondis 10">
            <a:extLst>
              <a:ext uri="{FF2B5EF4-FFF2-40B4-BE49-F238E27FC236}">
                <a16:creationId xmlns:a16="http://schemas.microsoft.com/office/drawing/2014/main" id="{B57C451C-80B6-B80A-2253-3C3F12382B00}"/>
              </a:ext>
            </a:extLst>
          </p:cNvPr>
          <p:cNvSpPr/>
          <p:nvPr/>
        </p:nvSpPr>
        <p:spPr>
          <a:xfrm>
            <a:off x="1902016" y="6020310"/>
            <a:ext cx="6147303" cy="59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client.db().collection(‘</a:t>
            </a:r>
            <a:r>
              <a:rPr lang="fr-FR" dirty="0"/>
              <a:t>nomCollection</a:t>
            </a:r>
            <a:r>
              <a:rPr lang="fr-FR" dirty="0">
                <a:solidFill>
                  <a:srgbClr val="FF0000"/>
                </a:solidFill>
              </a:rPr>
              <a:t>’).</a:t>
            </a:r>
            <a:r>
              <a:rPr lang="fr-FR" dirty="0"/>
              <a:t>actionARealiser()</a:t>
            </a:r>
          </a:p>
        </p:txBody>
      </p:sp>
    </p:spTree>
    <p:extLst>
      <p:ext uri="{BB962C8B-B14F-4D97-AF65-F5344CB8AC3E}">
        <p14:creationId xmlns:p14="http://schemas.microsoft.com/office/powerpoint/2010/main" val="305743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AB042-7E1E-5C75-6D01-08CFBA9F4B81}"/>
              </a:ext>
            </a:extLst>
          </p:cNvPr>
          <p:cNvSpPr>
            <a:spLocks noGrp="1"/>
          </p:cNvSpPr>
          <p:nvPr>
            <p:ph type="title"/>
          </p:nvPr>
        </p:nvSpPr>
        <p:spPr/>
        <p:txBody>
          <a:bodyPr/>
          <a:lstStyle/>
          <a:p>
            <a:r>
              <a:rPr lang="fr-FR" dirty="0"/>
              <a:t>Interagir avec une BDD mongoDB avec nodeJs </a:t>
            </a:r>
          </a:p>
        </p:txBody>
      </p:sp>
      <p:sp>
        <p:nvSpPr>
          <p:cNvPr id="3" name="Espace réservé du contenu 2">
            <a:extLst>
              <a:ext uri="{FF2B5EF4-FFF2-40B4-BE49-F238E27FC236}">
                <a16:creationId xmlns:a16="http://schemas.microsoft.com/office/drawing/2014/main" id="{715C5C1B-F750-44A0-DF40-55FD34DEFDF5}"/>
              </a:ext>
            </a:extLst>
          </p:cNvPr>
          <p:cNvSpPr>
            <a:spLocks noGrp="1"/>
          </p:cNvSpPr>
          <p:nvPr>
            <p:ph idx="1"/>
          </p:nvPr>
        </p:nvSpPr>
        <p:spPr/>
        <p:txBody>
          <a:bodyPr/>
          <a:lstStyle/>
          <a:p>
            <a:pPr marL="0" indent="0">
              <a:buNone/>
            </a:pPr>
            <a:endParaRPr lang="fr-FR" dirty="0"/>
          </a:p>
          <a:p>
            <a:pPr marL="0" indent="0">
              <a:buNone/>
            </a:pPr>
            <a:r>
              <a:rPr lang="fr-FR" b="1" u="sng" dirty="0"/>
              <a:t>Étape 4: </a:t>
            </a:r>
            <a:r>
              <a:rPr lang="fr-FR" dirty="0"/>
              <a:t>une fois vos requêtes effectuées il est recommandé de </a:t>
            </a:r>
            <a:r>
              <a:rPr lang="fr-FR" b="1" dirty="0"/>
              <a:t>fermer la connexion à la BDD</a:t>
            </a:r>
            <a:r>
              <a:rPr lang="fr-FR" dirty="0"/>
              <a:t> afin de garantir une gestion appropriée des ressources.</a:t>
            </a:r>
          </a:p>
        </p:txBody>
      </p:sp>
      <p:pic>
        <p:nvPicPr>
          <p:cNvPr id="5" name="Image 4">
            <a:extLst>
              <a:ext uri="{FF2B5EF4-FFF2-40B4-BE49-F238E27FC236}">
                <a16:creationId xmlns:a16="http://schemas.microsoft.com/office/drawing/2014/main" id="{9243A7E8-9152-FDCE-F6BD-01452C4EC57E}"/>
              </a:ext>
            </a:extLst>
          </p:cNvPr>
          <p:cNvPicPr>
            <a:picLocks noChangeAspect="1"/>
          </p:cNvPicPr>
          <p:nvPr/>
        </p:nvPicPr>
        <p:blipFill>
          <a:blip r:embed="rId2"/>
          <a:stretch>
            <a:fillRect/>
          </a:stretch>
        </p:blipFill>
        <p:spPr>
          <a:xfrm>
            <a:off x="3942061" y="4032796"/>
            <a:ext cx="2067213" cy="409632"/>
          </a:xfrm>
          <a:prstGeom prst="rect">
            <a:avLst/>
          </a:prstGeom>
        </p:spPr>
      </p:pic>
    </p:spTree>
    <p:extLst>
      <p:ext uri="{BB962C8B-B14F-4D97-AF65-F5344CB8AC3E}">
        <p14:creationId xmlns:p14="http://schemas.microsoft.com/office/powerpoint/2010/main" val="87345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CB1D5-5281-0DC4-C209-4F98775340E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A06B161-B408-0CC6-F45C-2AF9F8AD1E29}"/>
              </a:ext>
            </a:extLst>
          </p:cNvPr>
          <p:cNvSpPr>
            <a:spLocks noGrp="1"/>
          </p:cNvSpPr>
          <p:nvPr>
            <p:ph type="title"/>
          </p:nvPr>
        </p:nvSpPr>
        <p:spPr>
          <a:xfrm>
            <a:off x="0" y="0"/>
            <a:ext cx="8596668" cy="769545"/>
          </a:xfrm>
        </p:spPr>
        <p:txBody>
          <a:bodyPr/>
          <a:lstStyle/>
          <a:p>
            <a:r>
              <a:rPr lang="fr-FR" dirty="0"/>
              <a:t>Ajouter des données </a:t>
            </a:r>
          </a:p>
        </p:txBody>
      </p:sp>
      <p:sp>
        <p:nvSpPr>
          <p:cNvPr id="4" name="Rectangle 1">
            <a:extLst>
              <a:ext uri="{FF2B5EF4-FFF2-40B4-BE49-F238E27FC236}">
                <a16:creationId xmlns:a16="http://schemas.microsoft.com/office/drawing/2014/main" id="{440AD421-401B-25AC-613A-22523DBE92B4}"/>
              </a:ext>
            </a:extLst>
          </p:cNvPr>
          <p:cNvSpPr>
            <a:spLocks noGrp="1" noChangeArrowheads="1"/>
          </p:cNvSpPr>
          <p:nvPr>
            <p:ph idx="1"/>
          </p:nvPr>
        </p:nvSpPr>
        <p:spPr bwMode="auto">
          <a:xfrm>
            <a:off x="306142" y="1495508"/>
            <a:ext cx="54729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fr-FR" altLang="fr-FR" b="1" u="sng" dirty="0"/>
              <a:t>insertOne() </a:t>
            </a:r>
            <a:r>
              <a:rPr lang="fr-FR" altLang="fr-FR" dirty="0"/>
              <a:t>: Cette méthode est utilisée pour </a:t>
            </a:r>
            <a:r>
              <a:rPr lang="fr-FR" altLang="fr-FR" b="1" dirty="0"/>
              <a:t>insérer un seul document </a:t>
            </a:r>
            <a:r>
              <a:rPr lang="fr-FR" altLang="fr-FR" dirty="0"/>
              <a:t>dans une collection. </a:t>
            </a:r>
            <a:r>
              <a:rPr lang="fr-FR" altLang="fr-FR" b="1" i="1" dirty="0"/>
              <a:t>Elle prend en paramètre l’objet du document à insérer</a:t>
            </a:r>
            <a:r>
              <a:rPr lang="fr-FR" altLang="fr-FR"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p>
          <a:p>
            <a:pPr marL="0" marR="0" lvl="0" indent="0" algn="l" defTabSz="914400" rtl="0" eaLnBrk="0" fontAlgn="base" latinLnBrk="0" hangingPunct="0">
              <a:lnSpc>
                <a:spcPct val="100000"/>
              </a:lnSpc>
              <a:spcBef>
                <a:spcPct val="0"/>
              </a:spcBef>
              <a:spcAft>
                <a:spcPct val="0"/>
              </a:spcAft>
              <a:buClrTx/>
              <a:buSzTx/>
              <a:buNone/>
              <a:tabLst/>
            </a:pPr>
            <a:endParaRPr lang="fr-FR" altLang="fr-FR" dirty="0"/>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p>
          <a:p>
            <a:pPr marL="0" marR="0" lvl="0" indent="0" algn="l" defTabSz="914400" rtl="0" eaLnBrk="0" fontAlgn="base" latinLnBrk="0" hangingPunct="0">
              <a:lnSpc>
                <a:spcPct val="100000"/>
              </a:lnSpc>
              <a:spcBef>
                <a:spcPct val="0"/>
              </a:spcBef>
              <a:spcAft>
                <a:spcPct val="0"/>
              </a:spcAft>
              <a:buClrTx/>
              <a:buSzTx/>
              <a:buNone/>
              <a:tabLst/>
            </a:pPr>
            <a:endParaRPr lang="fr-FR" altLang="fr-FR" dirty="0"/>
          </a:p>
          <a:p>
            <a:pPr marL="0" marR="0" lvl="0" indent="0" algn="l" defTabSz="914400" rtl="0" eaLnBrk="0" fontAlgn="base" latinLnBrk="0" hangingPunct="0">
              <a:lnSpc>
                <a:spcPct val="100000"/>
              </a:lnSpc>
              <a:spcBef>
                <a:spcPct val="0"/>
              </a:spcBef>
              <a:spcAft>
                <a:spcPct val="0"/>
              </a:spcAft>
              <a:buClrTx/>
              <a:buSzTx/>
              <a:buNone/>
              <a:tabLst/>
            </a:pPr>
            <a:endParaRPr lang="fr-FR" altLang="fr-FR" dirty="0"/>
          </a:p>
          <a:p>
            <a:pPr marL="0" marR="0" lvl="0" indent="0" algn="l" defTabSz="914400" rtl="0" eaLnBrk="0" fontAlgn="base" latinLnBrk="0" hangingPunct="0">
              <a:lnSpc>
                <a:spcPct val="100000"/>
              </a:lnSpc>
              <a:spcBef>
                <a:spcPct val="0"/>
              </a:spcBef>
              <a:spcAft>
                <a:spcPct val="0"/>
              </a:spcAft>
              <a:buClrTx/>
              <a:buSzTx/>
              <a:buNone/>
              <a:tabLst/>
            </a:pPr>
            <a:r>
              <a:rPr lang="fr-FR" altLang="fr-FR" b="1" u="sng" dirty="0"/>
              <a:t>insertMany() </a:t>
            </a:r>
            <a:r>
              <a:rPr lang="fr-FR" altLang="fr-FR" dirty="0"/>
              <a:t>: Cette méthode est utilisée pour </a:t>
            </a:r>
            <a:r>
              <a:rPr lang="fr-FR" altLang="fr-FR" b="1" dirty="0"/>
              <a:t>insérer plusieurs documents </a:t>
            </a:r>
            <a:r>
              <a:rPr lang="fr-FR" altLang="fr-FR" dirty="0"/>
              <a:t>dans une collection en une seule opération. </a:t>
            </a:r>
            <a:r>
              <a:rPr lang="fr-FR" altLang="fr-FR" b="1" i="1" dirty="0"/>
              <a:t>Elle prend en paramètre un tableau d’objets qui représente les objets à insérer.</a:t>
            </a:r>
            <a:endParaRPr kumimoji="0" lang="fr-FR" altLang="fr-FR" sz="1800" b="1" i="1"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FE54B23C-658B-3192-2755-0B6A07120EFB}"/>
              </a:ext>
            </a:extLst>
          </p:cNvPr>
          <p:cNvPicPr>
            <a:picLocks noChangeAspect="1"/>
          </p:cNvPicPr>
          <p:nvPr/>
        </p:nvPicPr>
        <p:blipFill>
          <a:blip r:embed="rId2"/>
          <a:stretch>
            <a:fillRect/>
          </a:stretch>
        </p:blipFill>
        <p:spPr>
          <a:xfrm>
            <a:off x="6580814" y="1001159"/>
            <a:ext cx="3629532" cy="2067213"/>
          </a:xfrm>
          <a:prstGeom prst="rect">
            <a:avLst/>
          </a:prstGeom>
        </p:spPr>
      </p:pic>
      <p:pic>
        <p:nvPicPr>
          <p:cNvPr id="7" name="Image 6">
            <a:extLst>
              <a:ext uri="{FF2B5EF4-FFF2-40B4-BE49-F238E27FC236}">
                <a16:creationId xmlns:a16="http://schemas.microsoft.com/office/drawing/2014/main" id="{CA184ABF-AFFA-25BE-53EE-3578F494F479}"/>
              </a:ext>
            </a:extLst>
          </p:cNvPr>
          <p:cNvPicPr>
            <a:picLocks noChangeAspect="1"/>
          </p:cNvPicPr>
          <p:nvPr/>
        </p:nvPicPr>
        <p:blipFill>
          <a:blip r:embed="rId3"/>
          <a:stretch>
            <a:fillRect/>
          </a:stretch>
        </p:blipFill>
        <p:spPr>
          <a:xfrm>
            <a:off x="6580814" y="3226628"/>
            <a:ext cx="3419952" cy="3229426"/>
          </a:xfrm>
          <a:prstGeom prst="rect">
            <a:avLst/>
          </a:prstGeom>
        </p:spPr>
      </p:pic>
    </p:spTree>
    <p:extLst>
      <p:ext uri="{BB962C8B-B14F-4D97-AF65-F5344CB8AC3E}">
        <p14:creationId xmlns:p14="http://schemas.microsoft.com/office/powerpoint/2010/main" val="366453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CB05C-39E8-AAE6-E7F2-D6186EC53A6C}"/>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CF22E4FA-4F06-184B-47F9-F50C3F588B10}"/>
              </a:ext>
            </a:extLst>
          </p:cNvPr>
          <p:cNvSpPr>
            <a:spLocks noGrp="1"/>
          </p:cNvSpPr>
          <p:nvPr>
            <p:ph idx="1"/>
          </p:nvPr>
        </p:nvSpPr>
        <p:spPr/>
        <p:txBody>
          <a:bodyPr/>
          <a:lstStyle/>
          <a:p>
            <a:pPr marL="0" indent="0">
              <a:buNone/>
            </a:pPr>
            <a:r>
              <a:rPr lang="fr-FR" sz="1800" dirty="0"/>
              <a:t>Depuis le début des années 2000, il y a une </a:t>
            </a:r>
            <a:r>
              <a:rPr lang="fr-FR" sz="1800" b="1" dirty="0"/>
              <a:t>forte augmentation des données </a:t>
            </a:r>
            <a:r>
              <a:rPr lang="fr-FR" sz="1800" dirty="0"/>
              <a:t>sur le Web, notamment avec l’émergence des réseaux sociaux et de la popularité croissante du web.</a:t>
            </a:r>
            <a:br>
              <a:rPr lang="fr-FR" sz="1800" dirty="0"/>
            </a:br>
            <a:br>
              <a:rPr lang="fr-FR" sz="1800" dirty="0"/>
            </a:br>
            <a:br>
              <a:rPr lang="fr-FR" sz="1800" dirty="0"/>
            </a:br>
            <a:r>
              <a:rPr lang="fr-FR" sz="1800" dirty="0"/>
              <a:t>Cela a conduit à une nouvelle façon de gérer les données : </a:t>
            </a:r>
            <a:br>
              <a:rPr lang="fr-FR" sz="1800" dirty="0"/>
            </a:br>
            <a:endParaRPr lang="fr-FR" sz="1800" dirty="0"/>
          </a:p>
          <a:p>
            <a:pPr marL="0" indent="0">
              <a:buNone/>
            </a:pPr>
            <a:br>
              <a:rPr lang="fr-FR" sz="1800" dirty="0"/>
            </a:br>
            <a:r>
              <a:rPr lang="fr-FR" sz="1800" dirty="0"/>
              <a:t>		Émergence des bases de données </a:t>
            </a:r>
            <a:r>
              <a:rPr lang="fr-FR" sz="1800" b="1" dirty="0"/>
              <a:t>NoSQL</a:t>
            </a:r>
            <a:r>
              <a:rPr lang="fr-FR" sz="1800" dirty="0"/>
              <a:t> (</a:t>
            </a:r>
            <a:r>
              <a:rPr lang="fr-FR" sz="1800" b="1" dirty="0">
                <a:solidFill>
                  <a:srgbClr val="92D050"/>
                </a:solidFill>
              </a:rPr>
              <a:t>N</a:t>
            </a:r>
            <a:r>
              <a:rPr lang="fr-FR" sz="1800" dirty="0"/>
              <a:t>ot </a:t>
            </a:r>
            <a:r>
              <a:rPr lang="fr-FR" sz="1800" b="1" dirty="0">
                <a:solidFill>
                  <a:srgbClr val="92D050"/>
                </a:solidFill>
              </a:rPr>
              <a:t>O</a:t>
            </a:r>
            <a:r>
              <a:rPr lang="fr-FR" sz="1800" dirty="0"/>
              <a:t>nly </a:t>
            </a:r>
            <a:r>
              <a:rPr lang="fr-FR" sz="1800" b="1" dirty="0">
                <a:solidFill>
                  <a:srgbClr val="92D050"/>
                </a:solidFill>
              </a:rPr>
              <a:t>SQL</a:t>
            </a:r>
            <a:r>
              <a:rPr lang="fr-FR" sz="1800" dirty="0"/>
              <a:t>).</a:t>
            </a:r>
            <a:endParaRPr lang="fr-FR" dirty="0"/>
          </a:p>
        </p:txBody>
      </p:sp>
      <p:sp>
        <p:nvSpPr>
          <p:cNvPr id="4" name="Flèche : droite 3">
            <a:extLst>
              <a:ext uri="{FF2B5EF4-FFF2-40B4-BE49-F238E27FC236}">
                <a16:creationId xmlns:a16="http://schemas.microsoft.com/office/drawing/2014/main" id="{9E69114E-F602-E213-82B3-28F80FD3A8C1}"/>
              </a:ext>
            </a:extLst>
          </p:cNvPr>
          <p:cNvSpPr/>
          <p:nvPr/>
        </p:nvSpPr>
        <p:spPr>
          <a:xfrm>
            <a:off x="830580" y="4495800"/>
            <a:ext cx="701040" cy="355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8334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9C8AC-215A-F247-9F05-6A562A3F02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D3259B-1D3C-9742-DD68-86A951630FFE}"/>
              </a:ext>
            </a:extLst>
          </p:cNvPr>
          <p:cNvSpPr>
            <a:spLocks noGrp="1"/>
          </p:cNvSpPr>
          <p:nvPr>
            <p:ph type="title"/>
          </p:nvPr>
        </p:nvSpPr>
        <p:spPr>
          <a:xfrm>
            <a:off x="0" y="0"/>
            <a:ext cx="8596668" cy="769545"/>
          </a:xfrm>
        </p:spPr>
        <p:txBody>
          <a:bodyPr/>
          <a:lstStyle/>
          <a:p>
            <a:r>
              <a:rPr lang="fr-FR" dirty="0"/>
              <a:t>Ajouter des données </a:t>
            </a:r>
          </a:p>
        </p:txBody>
      </p:sp>
      <p:sp>
        <p:nvSpPr>
          <p:cNvPr id="4" name="Rectangle 1">
            <a:extLst>
              <a:ext uri="{FF2B5EF4-FFF2-40B4-BE49-F238E27FC236}">
                <a16:creationId xmlns:a16="http://schemas.microsoft.com/office/drawing/2014/main" id="{DBC861F9-2377-587A-8D7B-526CD42A8527}"/>
              </a:ext>
            </a:extLst>
          </p:cNvPr>
          <p:cNvSpPr>
            <a:spLocks noGrp="1" noChangeArrowheads="1"/>
          </p:cNvSpPr>
          <p:nvPr>
            <p:ph idx="1"/>
          </p:nvPr>
        </p:nvSpPr>
        <p:spPr bwMode="auto">
          <a:xfrm>
            <a:off x="324249" y="1081562"/>
            <a:ext cx="92090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fr-FR" altLang="fr-FR" dirty="0"/>
              <a:t>Lorsque l’on insère un document dans une </a:t>
            </a:r>
            <a:r>
              <a:rPr lang="fr-FR" altLang="fr-FR" b="1" dirty="0"/>
              <a:t>collection mongoDB génère automatiquement un _id unique</a:t>
            </a:r>
            <a:r>
              <a:rPr lang="fr-FR" altLang="fr-FR" dirty="0"/>
              <a:t> pour chaque document sous forme de chaîne de caractère de type </a:t>
            </a:r>
            <a:r>
              <a:rPr lang="fr-FR" altLang="fr-FR" b="1" u="sng" dirty="0"/>
              <a:t>ObjectId</a:t>
            </a:r>
            <a:r>
              <a:rPr lang="fr-FR" altLang="fr-FR" dirty="0"/>
              <a:t> </a:t>
            </a:r>
            <a:endParaRPr kumimoji="0" lang="fr-FR" altLang="fr-FR" sz="1800" i="1"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97DF85A3-AD5A-6C7C-1187-55797BFD247C}"/>
              </a:ext>
            </a:extLst>
          </p:cNvPr>
          <p:cNvPicPr>
            <a:picLocks noChangeAspect="1"/>
          </p:cNvPicPr>
          <p:nvPr/>
        </p:nvPicPr>
        <p:blipFill>
          <a:blip r:embed="rId2"/>
          <a:stretch>
            <a:fillRect/>
          </a:stretch>
        </p:blipFill>
        <p:spPr>
          <a:xfrm>
            <a:off x="852843" y="4888978"/>
            <a:ext cx="2659902" cy="1679577"/>
          </a:xfrm>
          <a:prstGeom prst="rect">
            <a:avLst/>
          </a:prstGeom>
        </p:spPr>
      </p:pic>
      <p:pic>
        <p:nvPicPr>
          <p:cNvPr id="9" name="Image 8">
            <a:extLst>
              <a:ext uri="{FF2B5EF4-FFF2-40B4-BE49-F238E27FC236}">
                <a16:creationId xmlns:a16="http://schemas.microsoft.com/office/drawing/2014/main" id="{326C7788-1B84-0EB4-C767-EC57E8931B11}"/>
              </a:ext>
            </a:extLst>
          </p:cNvPr>
          <p:cNvPicPr>
            <a:picLocks noChangeAspect="1"/>
          </p:cNvPicPr>
          <p:nvPr/>
        </p:nvPicPr>
        <p:blipFill>
          <a:blip r:embed="rId3"/>
          <a:stretch>
            <a:fillRect/>
          </a:stretch>
        </p:blipFill>
        <p:spPr>
          <a:xfrm>
            <a:off x="979591" y="2098455"/>
            <a:ext cx="2487886" cy="1476099"/>
          </a:xfrm>
          <a:prstGeom prst="rect">
            <a:avLst/>
          </a:prstGeom>
        </p:spPr>
      </p:pic>
      <p:pic>
        <p:nvPicPr>
          <p:cNvPr id="11" name="Image 10">
            <a:extLst>
              <a:ext uri="{FF2B5EF4-FFF2-40B4-BE49-F238E27FC236}">
                <a16:creationId xmlns:a16="http://schemas.microsoft.com/office/drawing/2014/main" id="{B1FD2ABD-6BDA-F5C4-0B8E-126730F02A1A}"/>
              </a:ext>
            </a:extLst>
          </p:cNvPr>
          <p:cNvPicPr>
            <a:picLocks noChangeAspect="1"/>
          </p:cNvPicPr>
          <p:nvPr/>
        </p:nvPicPr>
        <p:blipFill>
          <a:blip r:embed="rId4"/>
          <a:stretch>
            <a:fillRect/>
          </a:stretch>
        </p:blipFill>
        <p:spPr>
          <a:xfrm>
            <a:off x="5177422" y="2081416"/>
            <a:ext cx="3969249" cy="1347584"/>
          </a:xfrm>
          <a:prstGeom prst="rect">
            <a:avLst/>
          </a:prstGeom>
        </p:spPr>
      </p:pic>
      <p:pic>
        <p:nvPicPr>
          <p:cNvPr id="13" name="Image 12">
            <a:extLst>
              <a:ext uri="{FF2B5EF4-FFF2-40B4-BE49-F238E27FC236}">
                <a16:creationId xmlns:a16="http://schemas.microsoft.com/office/drawing/2014/main" id="{B0276BC1-1CE7-278A-FA5C-A7831703ABAD}"/>
              </a:ext>
            </a:extLst>
          </p:cNvPr>
          <p:cNvPicPr>
            <a:picLocks noChangeAspect="1"/>
          </p:cNvPicPr>
          <p:nvPr/>
        </p:nvPicPr>
        <p:blipFill>
          <a:blip r:embed="rId5"/>
          <a:stretch>
            <a:fillRect/>
          </a:stretch>
        </p:blipFill>
        <p:spPr>
          <a:xfrm>
            <a:off x="5265396" y="5102646"/>
            <a:ext cx="3560460" cy="1347584"/>
          </a:xfrm>
          <a:prstGeom prst="rect">
            <a:avLst/>
          </a:prstGeom>
        </p:spPr>
      </p:pic>
      <p:sp>
        <p:nvSpPr>
          <p:cNvPr id="14" name="ZoneTexte 13">
            <a:extLst>
              <a:ext uri="{FF2B5EF4-FFF2-40B4-BE49-F238E27FC236}">
                <a16:creationId xmlns:a16="http://schemas.microsoft.com/office/drawing/2014/main" id="{7F7BB34F-74BC-4C45-C9AD-C322C0939EEB}"/>
              </a:ext>
            </a:extLst>
          </p:cNvPr>
          <p:cNvSpPr txBox="1"/>
          <p:nvPr/>
        </p:nvSpPr>
        <p:spPr>
          <a:xfrm>
            <a:off x="852843" y="3820562"/>
            <a:ext cx="8436012" cy="646331"/>
          </a:xfrm>
          <a:prstGeom prst="rect">
            <a:avLst/>
          </a:prstGeom>
          <a:noFill/>
        </p:spPr>
        <p:txBody>
          <a:bodyPr wrap="square" rtlCol="0">
            <a:spAutoFit/>
          </a:bodyPr>
          <a:lstStyle/>
          <a:p>
            <a:r>
              <a:rPr lang="fr-FR" dirty="0"/>
              <a:t>Mais il est possible </a:t>
            </a:r>
            <a:r>
              <a:rPr lang="fr-FR" b="1" dirty="0"/>
              <a:t>d’ajouter un _id personnalisé </a:t>
            </a:r>
            <a:r>
              <a:rPr lang="fr-FR" dirty="0"/>
              <a:t>en spécifiant sa valeur lors de l’insertion du document.</a:t>
            </a:r>
          </a:p>
        </p:txBody>
      </p:sp>
    </p:spTree>
    <p:extLst>
      <p:ext uri="{BB962C8B-B14F-4D97-AF65-F5344CB8AC3E}">
        <p14:creationId xmlns:p14="http://schemas.microsoft.com/office/powerpoint/2010/main" val="409671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63FB3-3E72-3DDC-CDA8-6B1B432BECBF}"/>
              </a:ext>
            </a:extLst>
          </p:cNvPr>
          <p:cNvSpPr>
            <a:spLocks noGrp="1"/>
          </p:cNvSpPr>
          <p:nvPr>
            <p:ph type="title"/>
          </p:nvPr>
        </p:nvSpPr>
        <p:spPr>
          <a:xfrm>
            <a:off x="0" y="0"/>
            <a:ext cx="8596668" cy="1320800"/>
          </a:xfrm>
        </p:spPr>
        <p:txBody>
          <a:bodyPr/>
          <a:lstStyle/>
          <a:p>
            <a:r>
              <a:rPr lang="fr-FR" dirty="0"/>
              <a:t>Modifier des données </a:t>
            </a:r>
          </a:p>
        </p:txBody>
      </p:sp>
      <p:sp>
        <p:nvSpPr>
          <p:cNvPr id="3" name="Espace réservé du contenu 2">
            <a:extLst>
              <a:ext uri="{FF2B5EF4-FFF2-40B4-BE49-F238E27FC236}">
                <a16:creationId xmlns:a16="http://schemas.microsoft.com/office/drawing/2014/main" id="{E14CE69C-923A-5E56-2B8D-2F46C640B6BF}"/>
              </a:ext>
            </a:extLst>
          </p:cNvPr>
          <p:cNvSpPr>
            <a:spLocks noGrp="1"/>
          </p:cNvSpPr>
          <p:nvPr>
            <p:ph idx="1"/>
          </p:nvPr>
        </p:nvSpPr>
        <p:spPr>
          <a:xfrm>
            <a:off x="722601" y="1320800"/>
            <a:ext cx="8596668" cy="5390551"/>
          </a:xfrm>
        </p:spPr>
        <p:txBody>
          <a:bodyPr/>
          <a:lstStyle/>
          <a:p>
            <a:pPr marL="0" indent="0">
              <a:buNone/>
            </a:pPr>
            <a:r>
              <a:rPr lang="fr-FR" dirty="0"/>
              <a:t>A l’instar de l’ajout de données il existe 2 méthodes pour modifier des documents existants: </a:t>
            </a:r>
          </a:p>
          <a:p>
            <a:pPr marL="0" indent="0">
              <a:buNone/>
            </a:pPr>
            <a:endParaRPr lang="fr-FR" dirty="0"/>
          </a:p>
          <a:p>
            <a:pPr marL="0" indent="0">
              <a:buNone/>
            </a:pPr>
            <a:r>
              <a:rPr lang="fr-FR" b="1" u="sng" dirty="0"/>
              <a:t>updateOne()</a:t>
            </a:r>
            <a:r>
              <a:rPr lang="fr-FR" dirty="0"/>
              <a:t>: permet de mettre à jour un seul document en fonction du filtre spécifié. </a:t>
            </a:r>
            <a:r>
              <a:rPr lang="fr-FR" b="1" i="1" dirty="0"/>
              <a:t>Prend au minimum 2 paramètres</a:t>
            </a:r>
            <a:r>
              <a:rPr lang="fr-FR" i="1" dirty="0"/>
              <a:t>;</a:t>
            </a:r>
            <a:r>
              <a:rPr lang="fr-FR" dirty="0"/>
              <a:t> </a:t>
            </a:r>
            <a:r>
              <a:rPr lang="fr-FR" b="1" dirty="0"/>
              <a:t>le filtre </a:t>
            </a:r>
            <a:r>
              <a:rPr lang="fr-FR" dirty="0"/>
              <a:t>qui sélectionne le document à modifier et </a:t>
            </a:r>
            <a:r>
              <a:rPr lang="fr-FR" b="1" dirty="0"/>
              <a:t>la nouvelle valeur</a:t>
            </a:r>
            <a:r>
              <a:rPr lang="fr-FR" dirty="0"/>
              <a:t>.</a:t>
            </a:r>
          </a:p>
          <a:p>
            <a:pPr marL="0" indent="0">
              <a:buNone/>
            </a:pPr>
            <a:endParaRPr lang="fr-FR" dirty="0"/>
          </a:p>
          <a:p>
            <a:pPr marL="0" indent="0">
              <a:buNone/>
            </a:pPr>
            <a:r>
              <a:rPr lang="fr-FR" b="1" u="sng" dirty="0"/>
              <a:t>updateMany()</a:t>
            </a:r>
            <a:r>
              <a:rPr lang="fr-FR" dirty="0"/>
              <a:t>: permet de mettre à jour plusieurs documents qui correspondent au filtre spécifié. </a:t>
            </a:r>
            <a:r>
              <a:rPr lang="fr-FR" b="1" i="1" dirty="0"/>
              <a:t>Prend au minimum 2 paramètres; </a:t>
            </a:r>
            <a:r>
              <a:rPr lang="fr-FR" b="1" dirty="0"/>
              <a:t>le filtre </a:t>
            </a:r>
            <a:r>
              <a:rPr lang="fr-FR" dirty="0"/>
              <a:t>qui sélectionne les documents à modifier et </a:t>
            </a:r>
            <a:r>
              <a:rPr lang="fr-FR" b="1" dirty="0"/>
              <a:t>la nouvelle valeur</a:t>
            </a:r>
            <a:r>
              <a:rPr lang="fr-FR" dirty="0"/>
              <a:t>.</a:t>
            </a:r>
          </a:p>
          <a:p>
            <a:pPr marL="0" indent="0">
              <a:buNone/>
            </a:pPr>
            <a:endParaRPr lang="fr-FR" dirty="0"/>
          </a:p>
          <a:p>
            <a:pPr marL="0" indent="0">
              <a:buNone/>
            </a:pPr>
            <a:endParaRPr lang="fr-FR" dirty="0"/>
          </a:p>
          <a:p>
            <a:pPr marL="0" indent="0">
              <a:buNone/>
            </a:pPr>
            <a:endParaRPr lang="fr-FR" dirty="0"/>
          </a:p>
          <a:p>
            <a:pPr marL="0" indent="0" algn="ctr">
              <a:buNone/>
            </a:pPr>
            <a:r>
              <a:rPr lang="fr-FR" dirty="0">
                <a:hlinkClick r:id="rId2"/>
              </a:rPr>
              <a:t>Liste des options possibles pour UPDATE </a:t>
            </a:r>
            <a:endParaRPr lang="fr-FR" dirty="0"/>
          </a:p>
          <a:p>
            <a:pPr marL="0" indent="0">
              <a:buNone/>
            </a:pPr>
            <a:endParaRPr lang="fr-FR" dirty="0"/>
          </a:p>
        </p:txBody>
      </p:sp>
      <p:sp>
        <p:nvSpPr>
          <p:cNvPr id="6" name="Rectangle : coins arrondis 5">
            <a:extLst>
              <a:ext uri="{FF2B5EF4-FFF2-40B4-BE49-F238E27FC236}">
                <a16:creationId xmlns:a16="http://schemas.microsoft.com/office/drawing/2014/main" id="{BE450EBF-5D30-9409-E6BB-564413C182B3}"/>
              </a:ext>
            </a:extLst>
          </p:cNvPr>
          <p:cNvSpPr/>
          <p:nvPr/>
        </p:nvSpPr>
        <p:spPr>
          <a:xfrm>
            <a:off x="2190938" y="4904005"/>
            <a:ext cx="5839485" cy="59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updateOne(</a:t>
            </a:r>
            <a:r>
              <a:rPr lang="fr-FR" dirty="0"/>
              <a:t>&lt;filtre&gt;</a:t>
            </a:r>
            <a:r>
              <a:rPr lang="fr-FR" dirty="0">
                <a:solidFill>
                  <a:srgbClr val="FF0000"/>
                </a:solidFill>
              </a:rPr>
              <a:t>,</a:t>
            </a:r>
            <a:r>
              <a:rPr lang="fr-FR" dirty="0"/>
              <a:t> &lt;nouvelle valeur&gt;</a:t>
            </a:r>
            <a:r>
              <a:rPr lang="fr-FR" dirty="0">
                <a:solidFill>
                  <a:srgbClr val="FF0000"/>
                </a:solidFill>
              </a:rPr>
              <a:t>,</a:t>
            </a:r>
            <a:r>
              <a:rPr lang="fr-FR" dirty="0"/>
              <a:t> &lt;options&gt;</a:t>
            </a:r>
            <a:r>
              <a:rPr lang="fr-FR" dirty="0">
                <a:solidFill>
                  <a:srgbClr val="FF0000"/>
                </a:solidFill>
              </a:rPr>
              <a:t>)</a:t>
            </a:r>
          </a:p>
        </p:txBody>
      </p:sp>
    </p:spTree>
    <p:extLst>
      <p:ext uri="{BB962C8B-B14F-4D97-AF65-F5344CB8AC3E}">
        <p14:creationId xmlns:p14="http://schemas.microsoft.com/office/powerpoint/2010/main" val="1852355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74DC2-C56C-1A45-56CE-E847DDD624E6}"/>
              </a:ext>
            </a:extLst>
          </p:cNvPr>
          <p:cNvSpPr>
            <a:spLocks noGrp="1"/>
          </p:cNvSpPr>
          <p:nvPr>
            <p:ph type="title"/>
          </p:nvPr>
        </p:nvSpPr>
        <p:spPr>
          <a:xfrm>
            <a:off x="0" y="0"/>
            <a:ext cx="8596668" cy="633743"/>
          </a:xfrm>
        </p:spPr>
        <p:txBody>
          <a:bodyPr>
            <a:normAutofit fontScale="90000"/>
          </a:bodyPr>
          <a:lstStyle/>
          <a:p>
            <a:r>
              <a:rPr lang="fr-FR" dirty="0"/>
              <a:t>Modifier des données </a:t>
            </a:r>
          </a:p>
        </p:txBody>
      </p:sp>
      <p:pic>
        <p:nvPicPr>
          <p:cNvPr id="5" name="Image 4">
            <a:extLst>
              <a:ext uri="{FF2B5EF4-FFF2-40B4-BE49-F238E27FC236}">
                <a16:creationId xmlns:a16="http://schemas.microsoft.com/office/drawing/2014/main" id="{FD5EB196-5F40-98D2-C7F1-69D94A3715F1}"/>
              </a:ext>
            </a:extLst>
          </p:cNvPr>
          <p:cNvPicPr>
            <a:picLocks noChangeAspect="1"/>
          </p:cNvPicPr>
          <p:nvPr/>
        </p:nvPicPr>
        <p:blipFill>
          <a:blip r:embed="rId2"/>
          <a:stretch>
            <a:fillRect/>
          </a:stretch>
        </p:blipFill>
        <p:spPr>
          <a:xfrm>
            <a:off x="2436864" y="891502"/>
            <a:ext cx="4439270" cy="1743318"/>
          </a:xfrm>
          <a:prstGeom prst="rect">
            <a:avLst/>
          </a:prstGeom>
        </p:spPr>
      </p:pic>
      <p:sp>
        <p:nvSpPr>
          <p:cNvPr id="6" name="ZoneTexte 5">
            <a:extLst>
              <a:ext uri="{FF2B5EF4-FFF2-40B4-BE49-F238E27FC236}">
                <a16:creationId xmlns:a16="http://schemas.microsoft.com/office/drawing/2014/main" id="{57658847-0167-E48B-E469-38D248D0E52E}"/>
              </a:ext>
            </a:extLst>
          </p:cNvPr>
          <p:cNvSpPr txBox="1"/>
          <p:nvPr/>
        </p:nvSpPr>
        <p:spPr>
          <a:xfrm>
            <a:off x="860079" y="3088677"/>
            <a:ext cx="8596668" cy="923330"/>
          </a:xfrm>
          <a:prstGeom prst="rect">
            <a:avLst/>
          </a:prstGeom>
          <a:noFill/>
        </p:spPr>
        <p:txBody>
          <a:bodyPr wrap="square" rtlCol="0">
            <a:spAutoFit/>
          </a:bodyPr>
          <a:lstStyle/>
          <a:p>
            <a:r>
              <a:rPr lang="fr-FR" dirty="0">
                <a:solidFill>
                  <a:schemeClr val="tx1">
                    <a:lumMod val="75000"/>
                    <a:lumOff val="25000"/>
                  </a:schemeClr>
                </a:solidFill>
              </a:rPr>
              <a:t>Dans ce premier exemple nous modifions un document qui utilise un _id personnalisé, si on souhaite filtrer sur un _id de type ObjectId</a:t>
            </a:r>
            <a:r>
              <a:rPr lang="fr-FR" b="1" dirty="0">
                <a:solidFill>
                  <a:schemeClr val="tx1">
                    <a:lumMod val="75000"/>
                    <a:lumOff val="25000"/>
                  </a:schemeClr>
                </a:solidFill>
              </a:rPr>
              <a:t>, il faut au préalable importer ObjectId.</a:t>
            </a:r>
          </a:p>
        </p:txBody>
      </p:sp>
      <p:pic>
        <p:nvPicPr>
          <p:cNvPr id="10" name="Image 9">
            <a:extLst>
              <a:ext uri="{FF2B5EF4-FFF2-40B4-BE49-F238E27FC236}">
                <a16:creationId xmlns:a16="http://schemas.microsoft.com/office/drawing/2014/main" id="{329D1515-7AA7-745B-45C3-B485AB6ECB48}"/>
              </a:ext>
            </a:extLst>
          </p:cNvPr>
          <p:cNvPicPr>
            <a:picLocks noChangeAspect="1"/>
          </p:cNvPicPr>
          <p:nvPr/>
        </p:nvPicPr>
        <p:blipFill>
          <a:blip r:embed="rId3"/>
          <a:stretch>
            <a:fillRect/>
          </a:stretch>
        </p:blipFill>
        <p:spPr>
          <a:xfrm>
            <a:off x="2027232" y="4379856"/>
            <a:ext cx="3848637" cy="495369"/>
          </a:xfrm>
          <a:prstGeom prst="rect">
            <a:avLst/>
          </a:prstGeom>
        </p:spPr>
      </p:pic>
      <p:pic>
        <p:nvPicPr>
          <p:cNvPr id="12" name="Image 11">
            <a:extLst>
              <a:ext uri="{FF2B5EF4-FFF2-40B4-BE49-F238E27FC236}">
                <a16:creationId xmlns:a16="http://schemas.microsoft.com/office/drawing/2014/main" id="{F6497230-F273-D013-318C-EBA4672913A5}"/>
              </a:ext>
            </a:extLst>
          </p:cNvPr>
          <p:cNvPicPr>
            <a:picLocks noChangeAspect="1"/>
          </p:cNvPicPr>
          <p:nvPr/>
        </p:nvPicPr>
        <p:blipFill>
          <a:blip r:embed="rId4"/>
          <a:stretch>
            <a:fillRect/>
          </a:stretch>
        </p:blipFill>
        <p:spPr>
          <a:xfrm>
            <a:off x="2027232" y="5089754"/>
            <a:ext cx="5048955" cy="1638529"/>
          </a:xfrm>
          <a:prstGeom prst="rect">
            <a:avLst/>
          </a:prstGeom>
        </p:spPr>
      </p:pic>
    </p:spTree>
    <p:extLst>
      <p:ext uri="{BB962C8B-B14F-4D97-AF65-F5344CB8AC3E}">
        <p14:creationId xmlns:p14="http://schemas.microsoft.com/office/powerpoint/2010/main" val="323033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C7E13-012C-CEB1-1B7D-B3258EE3D64C}"/>
              </a:ext>
            </a:extLst>
          </p:cNvPr>
          <p:cNvSpPr>
            <a:spLocks noGrp="1"/>
          </p:cNvSpPr>
          <p:nvPr>
            <p:ph type="title"/>
          </p:nvPr>
        </p:nvSpPr>
        <p:spPr>
          <a:xfrm>
            <a:off x="0" y="0"/>
            <a:ext cx="8596668" cy="672860"/>
          </a:xfrm>
        </p:spPr>
        <p:txBody>
          <a:bodyPr/>
          <a:lstStyle/>
          <a:p>
            <a:r>
              <a:rPr lang="fr-FR" dirty="0"/>
              <a:t>Modifier des données </a:t>
            </a:r>
          </a:p>
        </p:txBody>
      </p:sp>
      <p:sp>
        <p:nvSpPr>
          <p:cNvPr id="3" name="Espace réservé du contenu 2">
            <a:extLst>
              <a:ext uri="{FF2B5EF4-FFF2-40B4-BE49-F238E27FC236}">
                <a16:creationId xmlns:a16="http://schemas.microsoft.com/office/drawing/2014/main" id="{D8EEEF22-7DE7-9507-22C1-BB4613DEE1FC}"/>
              </a:ext>
            </a:extLst>
          </p:cNvPr>
          <p:cNvSpPr>
            <a:spLocks noGrp="1"/>
          </p:cNvSpPr>
          <p:nvPr>
            <p:ph idx="1"/>
          </p:nvPr>
        </p:nvSpPr>
        <p:spPr>
          <a:xfrm>
            <a:off x="677334" y="672860"/>
            <a:ext cx="8596668" cy="5995359"/>
          </a:xfrm>
        </p:spPr>
        <p:txBody>
          <a:bodyPr>
            <a:normAutofit fontScale="92500" lnSpcReduction="20000"/>
          </a:bodyPr>
          <a:lstStyle/>
          <a:p>
            <a:pPr marL="0" indent="0">
              <a:buNone/>
            </a:pPr>
            <a:r>
              <a:rPr lang="fr-FR" dirty="0"/>
              <a:t>Liste des opérateurs qui peuvent être utile avec update:</a:t>
            </a:r>
          </a:p>
          <a:p>
            <a:pPr marL="0" indent="0">
              <a:buNone/>
            </a:pPr>
            <a:r>
              <a:rPr lang="fr-FR" dirty="0"/>
              <a:t> </a:t>
            </a:r>
          </a:p>
          <a:p>
            <a:r>
              <a:rPr lang="fr-FR" b="1" u="sng" dirty="0"/>
              <a:t>$rename: </a:t>
            </a:r>
            <a:r>
              <a:rPr lang="fr-FR" dirty="0"/>
              <a:t>Change le nom d'un champ.</a:t>
            </a:r>
          </a:p>
          <a:p>
            <a:pPr marL="0" indent="0">
              <a:buNone/>
            </a:pPr>
            <a:endParaRPr lang="fr-FR" dirty="0"/>
          </a:p>
          <a:p>
            <a:r>
              <a:rPr lang="fr-FR" dirty="0"/>
              <a:t> </a:t>
            </a:r>
            <a:r>
              <a:rPr lang="fr-FR" b="1" u="sng" dirty="0"/>
              <a:t>$unset: </a:t>
            </a:r>
            <a:r>
              <a:rPr lang="fr-FR" dirty="0"/>
              <a:t>Supprime un champ spécifique d'un document. Si le champ n'existe pas, cette opération n'a aucun effet.</a:t>
            </a:r>
          </a:p>
          <a:p>
            <a:pPr marL="0" indent="0">
              <a:buNone/>
            </a:pPr>
            <a:endParaRPr lang="fr-FR" dirty="0"/>
          </a:p>
          <a:p>
            <a:r>
              <a:rPr lang="fr-FR" dirty="0"/>
              <a:t> </a:t>
            </a:r>
            <a:r>
              <a:rPr lang="fr-FR" b="1" u="sng" dirty="0"/>
              <a:t>$push: </a:t>
            </a:r>
            <a:r>
              <a:rPr lang="fr-FR" dirty="0"/>
              <a:t>Ajoute une valeur à un tableau. Si le champ n'est pas un tableau, l'opération échouera.</a:t>
            </a:r>
          </a:p>
          <a:p>
            <a:pPr marL="0" indent="0">
              <a:buNone/>
            </a:pPr>
            <a:endParaRPr lang="fr-FR" dirty="0"/>
          </a:p>
          <a:p>
            <a:r>
              <a:rPr lang="fr-FR" dirty="0"/>
              <a:t> </a:t>
            </a:r>
            <a:r>
              <a:rPr lang="fr-FR" b="1" u="sng" dirty="0"/>
              <a:t>$addToSet: </a:t>
            </a:r>
            <a:r>
              <a:rPr lang="fr-FR" dirty="0"/>
              <a:t>Ajoute une valeur à un tableau, seulement si la valeur n'existe pas déjà dans le tableau (pour éviter les doublons).</a:t>
            </a:r>
          </a:p>
          <a:p>
            <a:pPr marL="0" indent="0">
              <a:buNone/>
            </a:pPr>
            <a:endParaRPr lang="fr-FR" dirty="0"/>
          </a:p>
          <a:p>
            <a:r>
              <a:rPr lang="fr-FR" b="1" u="sng" dirty="0"/>
              <a:t>$pull: </a:t>
            </a:r>
            <a:r>
              <a:rPr lang="fr-FR" dirty="0"/>
              <a:t>Supprime les valeurs qui correspondent à une condition spécifiée d'un tableau.</a:t>
            </a:r>
          </a:p>
          <a:p>
            <a:pPr marL="0" indent="0">
              <a:buNone/>
            </a:pPr>
            <a:endParaRPr lang="fr-FR" dirty="0"/>
          </a:p>
          <a:p>
            <a:r>
              <a:rPr lang="fr-FR" b="1" u="sng" dirty="0"/>
              <a:t>$each: </a:t>
            </a:r>
            <a:r>
              <a:rPr lang="fr-FR" dirty="0"/>
              <a:t>Utilisé avec $push ou $addToSet pour ajouter plusieurs éléments à un tableau.</a:t>
            </a:r>
            <a:br>
              <a:rPr lang="fr-FR" dirty="0"/>
            </a:br>
            <a:r>
              <a:rPr lang="fr-FR" dirty="0"/>
              <a:t> </a:t>
            </a:r>
          </a:p>
          <a:p>
            <a:pPr marL="0" indent="0" algn="ctr">
              <a:buNone/>
            </a:pPr>
            <a:r>
              <a:rPr lang="fr-FR" dirty="0">
                <a:hlinkClick r:id="rId2"/>
              </a:rPr>
              <a:t>Liste des opérateurs utilisés avec UPDATE </a:t>
            </a:r>
            <a:endParaRPr lang="fr-FR" dirty="0"/>
          </a:p>
        </p:txBody>
      </p:sp>
    </p:spTree>
    <p:extLst>
      <p:ext uri="{BB962C8B-B14F-4D97-AF65-F5344CB8AC3E}">
        <p14:creationId xmlns:p14="http://schemas.microsoft.com/office/powerpoint/2010/main" val="1354814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208EB-0571-8A8F-13C2-76325A004406}"/>
              </a:ext>
            </a:extLst>
          </p:cNvPr>
          <p:cNvSpPr>
            <a:spLocks noGrp="1"/>
          </p:cNvSpPr>
          <p:nvPr>
            <p:ph type="title"/>
          </p:nvPr>
        </p:nvSpPr>
        <p:spPr>
          <a:xfrm>
            <a:off x="0" y="0"/>
            <a:ext cx="8596668" cy="1320800"/>
          </a:xfrm>
        </p:spPr>
        <p:txBody>
          <a:bodyPr/>
          <a:lstStyle/>
          <a:p>
            <a:r>
              <a:rPr lang="fr-FR" dirty="0"/>
              <a:t>Supprimer des données </a:t>
            </a:r>
          </a:p>
        </p:txBody>
      </p:sp>
      <p:sp>
        <p:nvSpPr>
          <p:cNvPr id="3" name="Espace réservé du contenu 2">
            <a:extLst>
              <a:ext uri="{FF2B5EF4-FFF2-40B4-BE49-F238E27FC236}">
                <a16:creationId xmlns:a16="http://schemas.microsoft.com/office/drawing/2014/main" id="{F04F34CD-8FA2-B9E5-2946-6527BC25A86D}"/>
              </a:ext>
            </a:extLst>
          </p:cNvPr>
          <p:cNvSpPr>
            <a:spLocks noGrp="1"/>
          </p:cNvSpPr>
          <p:nvPr>
            <p:ph idx="1"/>
          </p:nvPr>
        </p:nvSpPr>
        <p:spPr/>
        <p:txBody>
          <a:bodyPr/>
          <a:lstStyle/>
          <a:p>
            <a:r>
              <a:rPr lang="fr-FR" b="1" u="sng" dirty="0"/>
              <a:t>deleteOne():</a:t>
            </a:r>
            <a:r>
              <a:rPr lang="fr-FR" dirty="0"/>
              <a:t>permet de supprimer un seul document en fonction du filtre spécifié. </a:t>
            </a:r>
            <a:r>
              <a:rPr lang="fr-FR" b="1" i="1" dirty="0"/>
              <a:t>Prend en paramètres</a:t>
            </a:r>
            <a:r>
              <a:rPr lang="fr-FR" i="1" dirty="0"/>
              <a:t>;</a:t>
            </a:r>
            <a:r>
              <a:rPr lang="fr-FR" dirty="0"/>
              <a:t> </a:t>
            </a:r>
            <a:r>
              <a:rPr lang="fr-FR" b="1" dirty="0"/>
              <a:t>le filtre </a:t>
            </a:r>
            <a:r>
              <a:rPr lang="fr-FR" dirty="0"/>
              <a:t>qui sélectionne le document à supprimer.</a:t>
            </a:r>
          </a:p>
          <a:p>
            <a:pPr marL="0" indent="0">
              <a:buNone/>
            </a:pPr>
            <a:endParaRPr lang="fr-FR" dirty="0"/>
          </a:p>
          <a:p>
            <a:r>
              <a:rPr lang="fr-FR" b="1" u="sng" dirty="0"/>
              <a:t>deleteMany(): </a:t>
            </a:r>
            <a:r>
              <a:rPr lang="fr-FR" dirty="0"/>
              <a:t>Permet de supprimer plusieurs documents qui correspondent au filtre spécifié. </a:t>
            </a:r>
            <a:r>
              <a:rPr lang="fr-FR" b="1" i="1" dirty="0"/>
              <a:t>Prend en paramètres</a:t>
            </a:r>
            <a:r>
              <a:rPr lang="fr-FR" i="1" dirty="0"/>
              <a:t>;</a:t>
            </a:r>
            <a:r>
              <a:rPr lang="fr-FR" dirty="0"/>
              <a:t> </a:t>
            </a:r>
            <a:r>
              <a:rPr lang="fr-FR" b="1" dirty="0"/>
              <a:t>le filtre </a:t>
            </a:r>
            <a:r>
              <a:rPr lang="fr-FR" dirty="0"/>
              <a:t>qui sélectionne les documents à supprimer.</a:t>
            </a:r>
          </a:p>
          <a:p>
            <a:endParaRPr lang="fr-FR" dirty="0"/>
          </a:p>
        </p:txBody>
      </p:sp>
      <p:sp>
        <p:nvSpPr>
          <p:cNvPr id="4" name="Rectangle : coins arrondis 3">
            <a:extLst>
              <a:ext uri="{FF2B5EF4-FFF2-40B4-BE49-F238E27FC236}">
                <a16:creationId xmlns:a16="http://schemas.microsoft.com/office/drawing/2014/main" id="{1EE2D35B-1347-DB1F-59E1-95FC0F4FD20D}"/>
              </a:ext>
            </a:extLst>
          </p:cNvPr>
          <p:cNvSpPr/>
          <p:nvPr/>
        </p:nvSpPr>
        <p:spPr>
          <a:xfrm>
            <a:off x="2190938" y="5618033"/>
            <a:ext cx="5839485" cy="59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deleteOne(</a:t>
            </a:r>
            <a:r>
              <a:rPr lang="fr-FR" dirty="0">
                <a:solidFill>
                  <a:schemeClr val="bg1"/>
                </a:solidFill>
              </a:rPr>
              <a:t>&lt;</a:t>
            </a:r>
            <a:r>
              <a:rPr lang="fr-FR" dirty="0"/>
              <a:t>filtre&gt;</a:t>
            </a:r>
            <a:r>
              <a:rPr lang="fr-FR" dirty="0">
                <a:solidFill>
                  <a:srgbClr val="FF0000"/>
                </a:solidFill>
              </a:rPr>
              <a:t>,</a:t>
            </a:r>
            <a:r>
              <a:rPr lang="fr-FR" dirty="0"/>
              <a:t>&lt;options&gt;</a:t>
            </a:r>
            <a:r>
              <a:rPr lang="fr-FR" dirty="0">
                <a:solidFill>
                  <a:srgbClr val="FF0000"/>
                </a:solidFill>
              </a:rPr>
              <a:t>)</a:t>
            </a:r>
          </a:p>
        </p:txBody>
      </p:sp>
    </p:spTree>
    <p:extLst>
      <p:ext uri="{BB962C8B-B14F-4D97-AF65-F5344CB8AC3E}">
        <p14:creationId xmlns:p14="http://schemas.microsoft.com/office/powerpoint/2010/main" val="10662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1C042-89CE-6412-AAE1-93F8BF607905}"/>
              </a:ext>
            </a:extLst>
          </p:cNvPr>
          <p:cNvSpPr>
            <a:spLocks noGrp="1"/>
          </p:cNvSpPr>
          <p:nvPr>
            <p:ph type="title"/>
          </p:nvPr>
        </p:nvSpPr>
        <p:spPr>
          <a:xfrm>
            <a:off x="0" y="0"/>
            <a:ext cx="4745692" cy="612618"/>
          </a:xfrm>
        </p:spPr>
        <p:txBody>
          <a:bodyPr>
            <a:normAutofit fontScale="90000"/>
          </a:bodyPr>
          <a:lstStyle/>
          <a:p>
            <a:r>
              <a:rPr lang="fr-FR" dirty="0"/>
              <a:t>Supprimer des données </a:t>
            </a:r>
          </a:p>
        </p:txBody>
      </p:sp>
      <p:pic>
        <p:nvPicPr>
          <p:cNvPr id="7" name="Image 6">
            <a:extLst>
              <a:ext uri="{FF2B5EF4-FFF2-40B4-BE49-F238E27FC236}">
                <a16:creationId xmlns:a16="http://schemas.microsoft.com/office/drawing/2014/main" id="{90767AAC-3D08-CBE9-612E-305A1F9CDA6C}"/>
              </a:ext>
            </a:extLst>
          </p:cNvPr>
          <p:cNvPicPr>
            <a:picLocks noChangeAspect="1"/>
          </p:cNvPicPr>
          <p:nvPr/>
        </p:nvPicPr>
        <p:blipFill>
          <a:blip r:embed="rId2"/>
          <a:stretch>
            <a:fillRect/>
          </a:stretch>
        </p:blipFill>
        <p:spPr>
          <a:xfrm>
            <a:off x="2860116" y="2757359"/>
            <a:ext cx="5077534" cy="1162212"/>
          </a:xfrm>
          <a:prstGeom prst="rect">
            <a:avLst/>
          </a:prstGeom>
        </p:spPr>
      </p:pic>
      <p:pic>
        <p:nvPicPr>
          <p:cNvPr id="3" name="Image 2">
            <a:extLst>
              <a:ext uri="{FF2B5EF4-FFF2-40B4-BE49-F238E27FC236}">
                <a16:creationId xmlns:a16="http://schemas.microsoft.com/office/drawing/2014/main" id="{8617CFC6-B1D6-A05B-2B15-AB06E02519E8}"/>
              </a:ext>
            </a:extLst>
          </p:cNvPr>
          <p:cNvPicPr>
            <a:picLocks noChangeAspect="1"/>
          </p:cNvPicPr>
          <p:nvPr/>
        </p:nvPicPr>
        <p:blipFill>
          <a:blip r:embed="rId3"/>
          <a:stretch>
            <a:fillRect/>
          </a:stretch>
        </p:blipFill>
        <p:spPr>
          <a:xfrm>
            <a:off x="3322632" y="1529976"/>
            <a:ext cx="3848637" cy="495369"/>
          </a:xfrm>
          <a:prstGeom prst="rect">
            <a:avLst/>
          </a:prstGeom>
        </p:spPr>
      </p:pic>
    </p:spTree>
    <p:extLst>
      <p:ext uri="{BB962C8B-B14F-4D97-AF65-F5344CB8AC3E}">
        <p14:creationId xmlns:p14="http://schemas.microsoft.com/office/powerpoint/2010/main" val="337729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B9D9D-8E65-8A6E-030F-C8CF0EB3F676}"/>
              </a:ext>
            </a:extLst>
          </p:cNvPr>
          <p:cNvSpPr>
            <a:spLocks noGrp="1"/>
          </p:cNvSpPr>
          <p:nvPr>
            <p:ph type="title"/>
          </p:nvPr>
        </p:nvSpPr>
        <p:spPr>
          <a:xfrm>
            <a:off x="162963" y="356250"/>
            <a:ext cx="8596668" cy="629206"/>
          </a:xfrm>
        </p:spPr>
        <p:txBody>
          <a:bodyPr>
            <a:normAutofit fontScale="90000"/>
          </a:bodyPr>
          <a:lstStyle/>
          <a:p>
            <a:r>
              <a:rPr lang="fr-FR" dirty="0"/>
              <a:t>Sélectionner des données : find()</a:t>
            </a:r>
          </a:p>
        </p:txBody>
      </p:sp>
      <p:sp>
        <p:nvSpPr>
          <p:cNvPr id="3" name="Espace réservé du contenu 2">
            <a:extLst>
              <a:ext uri="{FF2B5EF4-FFF2-40B4-BE49-F238E27FC236}">
                <a16:creationId xmlns:a16="http://schemas.microsoft.com/office/drawing/2014/main" id="{7470F9A6-0EDD-0658-3BE3-14176822D261}"/>
              </a:ext>
            </a:extLst>
          </p:cNvPr>
          <p:cNvSpPr>
            <a:spLocks noGrp="1"/>
          </p:cNvSpPr>
          <p:nvPr>
            <p:ph idx="1"/>
          </p:nvPr>
        </p:nvSpPr>
        <p:spPr>
          <a:xfrm>
            <a:off x="677334" y="1411775"/>
            <a:ext cx="8596668" cy="4629588"/>
          </a:xfrm>
        </p:spPr>
        <p:txBody>
          <a:bodyPr/>
          <a:lstStyle/>
          <a:p>
            <a:r>
              <a:rPr lang="fr-FR" b="1" u="sng" dirty="0"/>
              <a:t>findOne</a:t>
            </a:r>
            <a:r>
              <a:rPr lang="fr-FR" dirty="0"/>
              <a:t>: permet de retourner un document correspondant au filtre passé en paramètre. Peut prendre jusqu’à 2 paramètres: le filtre et la projection ( permet de spécifier quels champs doivent être inclus)</a:t>
            </a:r>
          </a:p>
          <a:p>
            <a:endParaRPr lang="fr-FR" dirty="0"/>
          </a:p>
          <a:p>
            <a:pPr marL="0" indent="0">
              <a:buNone/>
            </a:pPr>
            <a:endParaRPr lang="fr-FR" dirty="0"/>
          </a:p>
          <a:p>
            <a:pPr marL="0" indent="0">
              <a:buNone/>
            </a:pPr>
            <a:endParaRPr lang="fr-FR" dirty="0"/>
          </a:p>
          <a:p>
            <a:r>
              <a:rPr lang="fr-FR" b="1" u="sng" dirty="0"/>
              <a:t>Find</a:t>
            </a:r>
            <a:r>
              <a:rPr lang="fr-FR" dirty="0"/>
              <a:t>: Retourne un tableau de documents qui correspondent au critère passé en paramètre. Peut prendre jusqu’à 2 paramètres: le filtre et la projection ( permet de spécifier quels champs doivent être inclus)</a:t>
            </a:r>
          </a:p>
          <a:p>
            <a:endParaRPr lang="fr-FR" dirty="0"/>
          </a:p>
        </p:txBody>
      </p:sp>
      <p:pic>
        <p:nvPicPr>
          <p:cNvPr id="5" name="Image 4">
            <a:extLst>
              <a:ext uri="{FF2B5EF4-FFF2-40B4-BE49-F238E27FC236}">
                <a16:creationId xmlns:a16="http://schemas.microsoft.com/office/drawing/2014/main" id="{CC852981-AFCB-9656-901C-0F14C254D4F1}"/>
              </a:ext>
            </a:extLst>
          </p:cNvPr>
          <p:cNvPicPr>
            <a:picLocks noChangeAspect="1"/>
          </p:cNvPicPr>
          <p:nvPr/>
        </p:nvPicPr>
        <p:blipFill>
          <a:blip r:embed="rId2"/>
          <a:stretch>
            <a:fillRect/>
          </a:stretch>
        </p:blipFill>
        <p:spPr>
          <a:xfrm>
            <a:off x="1465859" y="2620978"/>
            <a:ext cx="8284724" cy="457200"/>
          </a:xfrm>
          <a:prstGeom prst="rect">
            <a:avLst/>
          </a:prstGeom>
        </p:spPr>
      </p:pic>
      <p:pic>
        <p:nvPicPr>
          <p:cNvPr id="11" name="Image 10">
            <a:extLst>
              <a:ext uri="{FF2B5EF4-FFF2-40B4-BE49-F238E27FC236}">
                <a16:creationId xmlns:a16="http://schemas.microsoft.com/office/drawing/2014/main" id="{BB055A5D-B6B5-0076-F261-682FF0FDE953}"/>
              </a:ext>
            </a:extLst>
          </p:cNvPr>
          <p:cNvPicPr>
            <a:picLocks noChangeAspect="1"/>
          </p:cNvPicPr>
          <p:nvPr/>
        </p:nvPicPr>
        <p:blipFill>
          <a:blip r:embed="rId3"/>
          <a:stretch>
            <a:fillRect/>
          </a:stretch>
        </p:blipFill>
        <p:spPr>
          <a:xfrm>
            <a:off x="1465858" y="4752154"/>
            <a:ext cx="5611008" cy="485843"/>
          </a:xfrm>
          <a:prstGeom prst="rect">
            <a:avLst/>
          </a:prstGeom>
        </p:spPr>
      </p:pic>
      <p:sp>
        <p:nvSpPr>
          <p:cNvPr id="12" name="Rectangle : coins arrondis 11">
            <a:extLst>
              <a:ext uri="{FF2B5EF4-FFF2-40B4-BE49-F238E27FC236}">
                <a16:creationId xmlns:a16="http://schemas.microsoft.com/office/drawing/2014/main" id="{D66546AE-A871-22D5-DF4E-F99289299CA2}"/>
              </a:ext>
            </a:extLst>
          </p:cNvPr>
          <p:cNvSpPr/>
          <p:nvPr/>
        </p:nvSpPr>
        <p:spPr>
          <a:xfrm>
            <a:off x="3759449" y="5906614"/>
            <a:ext cx="3296972" cy="59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find(</a:t>
            </a:r>
            <a:r>
              <a:rPr lang="fr-FR" dirty="0"/>
              <a:t>&lt;filtre&gt;</a:t>
            </a:r>
            <a:r>
              <a:rPr lang="fr-FR" dirty="0">
                <a:solidFill>
                  <a:srgbClr val="FF0000"/>
                </a:solidFill>
              </a:rPr>
              <a:t>,</a:t>
            </a:r>
            <a:r>
              <a:rPr lang="fr-FR" dirty="0"/>
              <a:t> &lt;projection&gt;</a:t>
            </a:r>
            <a:r>
              <a:rPr lang="fr-FR" dirty="0">
                <a:solidFill>
                  <a:srgbClr val="FF0000"/>
                </a:solidFill>
              </a:rPr>
              <a:t>)</a:t>
            </a:r>
          </a:p>
        </p:txBody>
      </p:sp>
    </p:spTree>
    <p:extLst>
      <p:ext uri="{BB962C8B-B14F-4D97-AF65-F5344CB8AC3E}">
        <p14:creationId xmlns:p14="http://schemas.microsoft.com/office/powerpoint/2010/main" val="329611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3F42D-391B-7EE4-BA18-0483DBE75039}"/>
              </a:ext>
            </a:extLst>
          </p:cNvPr>
          <p:cNvSpPr>
            <a:spLocks noGrp="1"/>
          </p:cNvSpPr>
          <p:nvPr>
            <p:ph type="title"/>
          </p:nvPr>
        </p:nvSpPr>
        <p:spPr>
          <a:xfrm>
            <a:off x="0" y="1882"/>
            <a:ext cx="8596668" cy="612618"/>
          </a:xfrm>
        </p:spPr>
        <p:txBody>
          <a:bodyPr>
            <a:normAutofit fontScale="90000"/>
          </a:bodyPr>
          <a:lstStyle/>
          <a:p>
            <a:r>
              <a:rPr lang="fr-FR" dirty="0"/>
              <a:t>Sélectionner des données : find()</a:t>
            </a:r>
          </a:p>
        </p:txBody>
      </p:sp>
      <p:sp>
        <p:nvSpPr>
          <p:cNvPr id="3" name="Espace réservé du contenu 2">
            <a:extLst>
              <a:ext uri="{FF2B5EF4-FFF2-40B4-BE49-F238E27FC236}">
                <a16:creationId xmlns:a16="http://schemas.microsoft.com/office/drawing/2014/main" id="{580DB04E-3F08-2B3D-4034-0577D1AB186A}"/>
              </a:ext>
            </a:extLst>
          </p:cNvPr>
          <p:cNvSpPr>
            <a:spLocks noGrp="1"/>
          </p:cNvSpPr>
          <p:nvPr>
            <p:ph idx="1"/>
          </p:nvPr>
        </p:nvSpPr>
        <p:spPr>
          <a:xfrm>
            <a:off x="614899" y="2231371"/>
            <a:ext cx="8596668" cy="2612362"/>
          </a:xfrm>
        </p:spPr>
        <p:txBody>
          <a:bodyPr>
            <a:normAutofit fontScale="92500" lnSpcReduction="20000"/>
          </a:bodyPr>
          <a:lstStyle/>
          <a:p>
            <a:pPr marL="0" indent="0">
              <a:buNone/>
            </a:pPr>
            <a:r>
              <a:rPr lang="fr-FR" b="1" u="sng" dirty="0"/>
              <a:t>Filtre</a:t>
            </a:r>
            <a:r>
              <a:rPr lang="fr-FR" dirty="0"/>
              <a:t> : Permet de filtrer les documents retournés par la requête offrant la possibilité d’utiliser divers opérateurs.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b="1" u="sng" dirty="0"/>
              <a:t>Projection</a:t>
            </a:r>
            <a:r>
              <a:rPr lang="fr-FR" dirty="0"/>
              <a:t> : Permet de spécifier quel champ doit être sélectionné en utilisant des valeurs booléennes: 1 les champs est sélectionné, 0 il ne sera pas présent dans le résultat de la requête. </a:t>
            </a:r>
          </a:p>
          <a:p>
            <a:pPr marL="0" indent="0">
              <a:buNone/>
            </a:pPr>
            <a:endParaRPr lang="fr-FR" dirty="0"/>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634245F2-B7FB-26A1-9C33-6F5F79C54F1A}"/>
              </a:ext>
            </a:extLst>
          </p:cNvPr>
          <p:cNvPicPr>
            <a:picLocks noChangeAspect="1"/>
          </p:cNvPicPr>
          <p:nvPr/>
        </p:nvPicPr>
        <p:blipFill>
          <a:blip r:embed="rId2"/>
          <a:stretch>
            <a:fillRect/>
          </a:stretch>
        </p:blipFill>
        <p:spPr>
          <a:xfrm>
            <a:off x="921720" y="2939355"/>
            <a:ext cx="6430272" cy="466790"/>
          </a:xfrm>
          <a:prstGeom prst="rect">
            <a:avLst/>
          </a:prstGeom>
        </p:spPr>
      </p:pic>
      <p:pic>
        <p:nvPicPr>
          <p:cNvPr id="7" name="Image 6">
            <a:extLst>
              <a:ext uri="{FF2B5EF4-FFF2-40B4-BE49-F238E27FC236}">
                <a16:creationId xmlns:a16="http://schemas.microsoft.com/office/drawing/2014/main" id="{0CCF806D-61F9-E03F-4E9A-FA94F1CDDF25}"/>
              </a:ext>
            </a:extLst>
          </p:cNvPr>
          <p:cNvPicPr>
            <a:picLocks noChangeAspect="1"/>
          </p:cNvPicPr>
          <p:nvPr/>
        </p:nvPicPr>
        <p:blipFill>
          <a:blip r:embed="rId3"/>
          <a:stretch>
            <a:fillRect/>
          </a:stretch>
        </p:blipFill>
        <p:spPr>
          <a:xfrm>
            <a:off x="921720" y="5027452"/>
            <a:ext cx="8592749" cy="362001"/>
          </a:xfrm>
          <a:prstGeom prst="rect">
            <a:avLst/>
          </a:prstGeom>
        </p:spPr>
      </p:pic>
    </p:spTree>
    <p:extLst>
      <p:ext uri="{BB962C8B-B14F-4D97-AF65-F5344CB8AC3E}">
        <p14:creationId xmlns:p14="http://schemas.microsoft.com/office/powerpoint/2010/main" val="1890884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DA78-8033-2681-DCF0-BD98288F681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9A332B-4E48-CA4D-E2AD-AF1BFE9A75C2}"/>
              </a:ext>
            </a:extLst>
          </p:cNvPr>
          <p:cNvSpPr>
            <a:spLocks noGrp="1"/>
          </p:cNvSpPr>
          <p:nvPr>
            <p:ph type="title"/>
          </p:nvPr>
        </p:nvSpPr>
        <p:spPr>
          <a:xfrm>
            <a:off x="0" y="1882"/>
            <a:ext cx="8596668" cy="612618"/>
          </a:xfrm>
        </p:spPr>
        <p:txBody>
          <a:bodyPr>
            <a:normAutofit fontScale="90000"/>
          </a:bodyPr>
          <a:lstStyle/>
          <a:p>
            <a:r>
              <a:rPr lang="fr-FR" dirty="0"/>
              <a:t>Sélectionner des données : find()</a:t>
            </a:r>
          </a:p>
        </p:txBody>
      </p:sp>
      <p:sp>
        <p:nvSpPr>
          <p:cNvPr id="3" name="Espace réservé du contenu 2">
            <a:extLst>
              <a:ext uri="{FF2B5EF4-FFF2-40B4-BE49-F238E27FC236}">
                <a16:creationId xmlns:a16="http://schemas.microsoft.com/office/drawing/2014/main" id="{F8E41E90-3388-2BD1-A10A-4414772CCEB4}"/>
              </a:ext>
            </a:extLst>
          </p:cNvPr>
          <p:cNvSpPr>
            <a:spLocks noGrp="1"/>
          </p:cNvSpPr>
          <p:nvPr>
            <p:ph idx="1"/>
          </p:nvPr>
        </p:nvSpPr>
        <p:spPr>
          <a:xfrm>
            <a:off x="677334" y="816638"/>
            <a:ext cx="8596668" cy="5946301"/>
          </a:xfrm>
        </p:spPr>
        <p:txBody>
          <a:bodyPr>
            <a:normAutofit lnSpcReduction="10000"/>
          </a:bodyPr>
          <a:lstStyle/>
          <a:p>
            <a:pPr marL="0" indent="0">
              <a:buNone/>
            </a:pPr>
            <a:r>
              <a:rPr lang="fr-FR" dirty="0"/>
              <a:t>Un certain nombre d’opérateurs de requêtes peuvent être utilisés en parallèle de find(): </a:t>
            </a:r>
          </a:p>
          <a:p>
            <a:pPr marL="0" indent="0">
              <a:buNone/>
            </a:pPr>
            <a:r>
              <a:rPr lang="fr-FR" b="1" u="sng" dirty="0"/>
              <a:t>Sort() </a:t>
            </a:r>
            <a:r>
              <a:rPr lang="fr-FR" dirty="0"/>
              <a:t>: Permet de spécifier l’ordre de tri ( 1 =  croissant / -1 = décroissant)</a:t>
            </a:r>
          </a:p>
          <a:p>
            <a:pPr marL="0" indent="0">
              <a:buNone/>
            </a:pPr>
            <a:endParaRPr lang="fr-FR" dirty="0"/>
          </a:p>
          <a:p>
            <a:pPr marL="0" indent="0">
              <a:buNone/>
            </a:pPr>
            <a:r>
              <a:rPr lang="fr-FR" b="1" u="sng" dirty="0"/>
              <a:t>Limit() </a:t>
            </a:r>
            <a:r>
              <a:rPr lang="fr-FR" dirty="0"/>
              <a:t>: Limite le nombre de documents retournés. </a:t>
            </a:r>
          </a:p>
          <a:p>
            <a:pPr marL="0" indent="0">
              <a:buNone/>
            </a:pPr>
            <a:endParaRPr lang="fr-FR" dirty="0"/>
          </a:p>
          <a:p>
            <a:pPr marL="0" indent="0">
              <a:buNone/>
            </a:pPr>
            <a:endParaRPr lang="fr-FR" dirty="0"/>
          </a:p>
          <a:p>
            <a:pPr marL="0" indent="0">
              <a:buNone/>
            </a:pPr>
            <a:r>
              <a:rPr lang="fr-FR" b="1" u="sng" dirty="0"/>
              <a:t>CountDocuments()</a:t>
            </a:r>
            <a:r>
              <a:rPr lang="fr-FR" dirty="0"/>
              <a:t>: retourne le nombre de documents stocké dans une collection.</a:t>
            </a:r>
          </a:p>
          <a:p>
            <a:pPr marL="0" indent="0">
              <a:buNone/>
            </a:pPr>
            <a:r>
              <a:rPr lang="fr-FR" dirty="0"/>
              <a:t> </a:t>
            </a:r>
          </a:p>
          <a:p>
            <a:pPr marL="0" indent="0">
              <a:buNone/>
            </a:pPr>
            <a:endParaRPr lang="fr-FR" dirty="0"/>
          </a:p>
          <a:p>
            <a:pPr marL="0" indent="0">
              <a:buNone/>
            </a:pPr>
            <a:r>
              <a:rPr lang="fr-FR" b="1" u="sng" dirty="0"/>
              <a:t>$exists </a:t>
            </a:r>
            <a:r>
              <a:rPr lang="fr-FR" dirty="0"/>
              <a:t>: utiliser pour vérifier l’existence d’un champ spécifique dans les documents d'une collection.</a:t>
            </a:r>
          </a:p>
          <a:p>
            <a:pPr marL="0" indent="0">
              <a:buNone/>
            </a:pPr>
            <a:endParaRPr lang="fr-FR" dirty="0"/>
          </a:p>
          <a:p>
            <a:pPr marL="0" indent="0">
              <a:buNone/>
            </a:pPr>
            <a:endParaRPr lang="fr-FR" dirty="0"/>
          </a:p>
          <a:p>
            <a:pPr marL="0" indent="0">
              <a:buNone/>
            </a:pPr>
            <a:r>
              <a:rPr lang="fr-FR" b="1" u="sng" dirty="0"/>
              <a:t>toArray() </a:t>
            </a:r>
            <a:r>
              <a:rPr lang="fr-FR" dirty="0"/>
              <a:t>: convertit le curseur de résultats en un tableau de document.</a:t>
            </a:r>
          </a:p>
          <a:p>
            <a:pPr marL="0" indent="0">
              <a:buNone/>
            </a:pPr>
            <a:endParaRPr lang="fr-FR" dirty="0"/>
          </a:p>
          <a:p>
            <a:pPr marL="0" indent="0">
              <a:buNone/>
            </a:pPr>
            <a:endParaRPr lang="fr-FR" dirty="0"/>
          </a:p>
        </p:txBody>
      </p:sp>
      <p:pic>
        <p:nvPicPr>
          <p:cNvPr id="9" name="Image 8">
            <a:extLst>
              <a:ext uri="{FF2B5EF4-FFF2-40B4-BE49-F238E27FC236}">
                <a16:creationId xmlns:a16="http://schemas.microsoft.com/office/drawing/2014/main" id="{625EA134-C289-87AA-C89D-01793FCB2F88}"/>
              </a:ext>
            </a:extLst>
          </p:cNvPr>
          <p:cNvPicPr>
            <a:picLocks noChangeAspect="1"/>
          </p:cNvPicPr>
          <p:nvPr/>
        </p:nvPicPr>
        <p:blipFill>
          <a:blip r:embed="rId2"/>
          <a:stretch>
            <a:fillRect/>
          </a:stretch>
        </p:blipFill>
        <p:spPr>
          <a:xfrm>
            <a:off x="1840110" y="1747974"/>
            <a:ext cx="6115904" cy="438211"/>
          </a:xfrm>
          <a:prstGeom prst="rect">
            <a:avLst/>
          </a:prstGeom>
        </p:spPr>
      </p:pic>
      <p:pic>
        <p:nvPicPr>
          <p:cNvPr id="11" name="Image 10">
            <a:extLst>
              <a:ext uri="{FF2B5EF4-FFF2-40B4-BE49-F238E27FC236}">
                <a16:creationId xmlns:a16="http://schemas.microsoft.com/office/drawing/2014/main" id="{689DD344-4CFD-FC4C-32ED-C36E9D296326}"/>
              </a:ext>
            </a:extLst>
          </p:cNvPr>
          <p:cNvPicPr>
            <a:picLocks noChangeAspect="1"/>
          </p:cNvPicPr>
          <p:nvPr/>
        </p:nvPicPr>
        <p:blipFill>
          <a:blip r:embed="rId3"/>
          <a:stretch>
            <a:fillRect/>
          </a:stretch>
        </p:blipFill>
        <p:spPr>
          <a:xfrm>
            <a:off x="1840110" y="2606203"/>
            <a:ext cx="5353797" cy="381053"/>
          </a:xfrm>
          <a:prstGeom prst="rect">
            <a:avLst/>
          </a:prstGeom>
        </p:spPr>
      </p:pic>
      <p:pic>
        <p:nvPicPr>
          <p:cNvPr id="13" name="Image 12">
            <a:extLst>
              <a:ext uri="{FF2B5EF4-FFF2-40B4-BE49-F238E27FC236}">
                <a16:creationId xmlns:a16="http://schemas.microsoft.com/office/drawing/2014/main" id="{1CDA9BD2-078C-CA7D-A56C-0A0427325C9B}"/>
              </a:ext>
            </a:extLst>
          </p:cNvPr>
          <p:cNvPicPr>
            <a:picLocks noChangeAspect="1"/>
          </p:cNvPicPr>
          <p:nvPr/>
        </p:nvPicPr>
        <p:blipFill>
          <a:blip r:embed="rId4"/>
          <a:stretch>
            <a:fillRect/>
          </a:stretch>
        </p:blipFill>
        <p:spPr>
          <a:xfrm>
            <a:off x="1840110" y="3870744"/>
            <a:ext cx="5363323" cy="514422"/>
          </a:xfrm>
          <a:prstGeom prst="rect">
            <a:avLst/>
          </a:prstGeom>
        </p:spPr>
      </p:pic>
      <p:pic>
        <p:nvPicPr>
          <p:cNvPr id="15" name="Image 14">
            <a:extLst>
              <a:ext uri="{FF2B5EF4-FFF2-40B4-BE49-F238E27FC236}">
                <a16:creationId xmlns:a16="http://schemas.microsoft.com/office/drawing/2014/main" id="{86455D23-8F34-5133-0C7D-859947C8DBF6}"/>
              </a:ext>
            </a:extLst>
          </p:cNvPr>
          <p:cNvPicPr>
            <a:picLocks noChangeAspect="1"/>
          </p:cNvPicPr>
          <p:nvPr/>
        </p:nvPicPr>
        <p:blipFill>
          <a:blip r:embed="rId5"/>
          <a:stretch>
            <a:fillRect/>
          </a:stretch>
        </p:blipFill>
        <p:spPr>
          <a:xfrm>
            <a:off x="1840110" y="6429517"/>
            <a:ext cx="5410955" cy="333422"/>
          </a:xfrm>
          <a:prstGeom prst="rect">
            <a:avLst/>
          </a:prstGeom>
        </p:spPr>
      </p:pic>
      <p:pic>
        <p:nvPicPr>
          <p:cNvPr id="6" name="Image 5">
            <a:extLst>
              <a:ext uri="{FF2B5EF4-FFF2-40B4-BE49-F238E27FC236}">
                <a16:creationId xmlns:a16="http://schemas.microsoft.com/office/drawing/2014/main" id="{8821E76D-1DD0-90F7-063C-C4BFFB38A15C}"/>
              </a:ext>
            </a:extLst>
          </p:cNvPr>
          <p:cNvPicPr>
            <a:picLocks noChangeAspect="1"/>
          </p:cNvPicPr>
          <p:nvPr/>
        </p:nvPicPr>
        <p:blipFill>
          <a:blip r:embed="rId6"/>
          <a:stretch>
            <a:fillRect/>
          </a:stretch>
        </p:blipFill>
        <p:spPr>
          <a:xfrm>
            <a:off x="1840110" y="5279990"/>
            <a:ext cx="7144747" cy="457264"/>
          </a:xfrm>
          <a:prstGeom prst="rect">
            <a:avLst/>
          </a:prstGeom>
        </p:spPr>
      </p:pic>
    </p:spTree>
    <p:extLst>
      <p:ext uri="{BB962C8B-B14F-4D97-AF65-F5344CB8AC3E}">
        <p14:creationId xmlns:p14="http://schemas.microsoft.com/office/powerpoint/2010/main" val="4155853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392641-494C-1022-A64C-11988E46B78E}"/>
              </a:ext>
            </a:extLst>
          </p:cNvPr>
          <p:cNvSpPr>
            <a:spLocks noGrp="1"/>
          </p:cNvSpPr>
          <p:nvPr>
            <p:ph type="title"/>
          </p:nvPr>
        </p:nvSpPr>
        <p:spPr/>
        <p:txBody>
          <a:bodyPr/>
          <a:lstStyle/>
          <a:p>
            <a:r>
              <a:rPr lang="fr-FR" dirty="0"/>
              <a:t>Sélectionner des données : find()</a:t>
            </a:r>
          </a:p>
        </p:txBody>
      </p:sp>
      <p:sp>
        <p:nvSpPr>
          <p:cNvPr id="3" name="Espace réservé du contenu 2">
            <a:extLst>
              <a:ext uri="{FF2B5EF4-FFF2-40B4-BE49-F238E27FC236}">
                <a16:creationId xmlns:a16="http://schemas.microsoft.com/office/drawing/2014/main" id="{A4FB8401-22F6-CB99-F459-560326F30943}"/>
              </a:ext>
            </a:extLst>
          </p:cNvPr>
          <p:cNvSpPr>
            <a:spLocks noGrp="1"/>
          </p:cNvSpPr>
          <p:nvPr>
            <p:ph idx="1"/>
          </p:nvPr>
        </p:nvSpPr>
        <p:spPr/>
        <p:txBody>
          <a:bodyPr/>
          <a:lstStyle/>
          <a:p>
            <a:r>
              <a:rPr lang="fr-FR" b="1" u="sng" dirty="0"/>
              <a:t>Distinct(): </a:t>
            </a:r>
            <a:r>
              <a:rPr lang="fr-FR" dirty="0"/>
              <a:t>Permet de récupérer une liste sans doublons.</a:t>
            </a:r>
          </a:p>
          <a:p>
            <a:endParaRPr lang="fr-FR" dirty="0"/>
          </a:p>
          <a:p>
            <a:endParaRPr lang="fr-FR" dirty="0"/>
          </a:p>
          <a:p>
            <a:endParaRPr lang="fr-FR" dirty="0"/>
          </a:p>
          <a:p>
            <a:r>
              <a:rPr lang="fr-FR" b="1" u="sng" dirty="0"/>
              <a:t>Project(): </a:t>
            </a:r>
            <a:r>
              <a:rPr lang="fr-FR" dirty="0"/>
              <a:t>Permet de spécifier quel champ sera afficher dans la requête, utilité équivalente à projection. </a:t>
            </a:r>
          </a:p>
        </p:txBody>
      </p:sp>
      <p:pic>
        <p:nvPicPr>
          <p:cNvPr id="5" name="Image 4">
            <a:extLst>
              <a:ext uri="{FF2B5EF4-FFF2-40B4-BE49-F238E27FC236}">
                <a16:creationId xmlns:a16="http://schemas.microsoft.com/office/drawing/2014/main" id="{EEBC06A3-9B04-C624-0DCC-81A524BC229F}"/>
              </a:ext>
            </a:extLst>
          </p:cNvPr>
          <p:cNvPicPr>
            <a:picLocks noChangeAspect="1"/>
          </p:cNvPicPr>
          <p:nvPr/>
        </p:nvPicPr>
        <p:blipFill>
          <a:blip r:embed="rId2"/>
          <a:stretch>
            <a:fillRect/>
          </a:stretch>
        </p:blipFill>
        <p:spPr>
          <a:xfrm>
            <a:off x="166142" y="4565600"/>
            <a:ext cx="10393225" cy="362001"/>
          </a:xfrm>
          <a:prstGeom prst="rect">
            <a:avLst/>
          </a:prstGeom>
        </p:spPr>
      </p:pic>
      <p:pic>
        <p:nvPicPr>
          <p:cNvPr id="7" name="Image 6">
            <a:extLst>
              <a:ext uri="{FF2B5EF4-FFF2-40B4-BE49-F238E27FC236}">
                <a16:creationId xmlns:a16="http://schemas.microsoft.com/office/drawing/2014/main" id="{52BECAC2-0264-665E-D2E2-D343A59E5F57}"/>
              </a:ext>
            </a:extLst>
          </p:cNvPr>
          <p:cNvPicPr>
            <a:picLocks noChangeAspect="1"/>
          </p:cNvPicPr>
          <p:nvPr/>
        </p:nvPicPr>
        <p:blipFill>
          <a:blip r:embed="rId3"/>
          <a:stretch>
            <a:fillRect/>
          </a:stretch>
        </p:blipFill>
        <p:spPr>
          <a:xfrm>
            <a:off x="746012" y="2820093"/>
            <a:ext cx="6335009" cy="362001"/>
          </a:xfrm>
          <a:prstGeom prst="rect">
            <a:avLst/>
          </a:prstGeom>
        </p:spPr>
      </p:pic>
    </p:spTree>
    <p:extLst>
      <p:ext uri="{BB962C8B-B14F-4D97-AF65-F5344CB8AC3E}">
        <p14:creationId xmlns:p14="http://schemas.microsoft.com/office/powerpoint/2010/main" val="10612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17B19-7DBB-E0E2-8B6C-B43156C331DD}"/>
              </a:ext>
            </a:extLst>
          </p:cNvPr>
          <p:cNvSpPr>
            <a:spLocks noGrp="1"/>
          </p:cNvSpPr>
          <p:nvPr>
            <p:ph type="title"/>
          </p:nvPr>
        </p:nvSpPr>
        <p:spPr>
          <a:xfrm>
            <a:off x="0" y="0"/>
            <a:ext cx="8596668" cy="1320800"/>
          </a:xfrm>
        </p:spPr>
        <p:txBody>
          <a:bodyPr/>
          <a:lstStyle/>
          <a:p>
            <a:r>
              <a:rPr lang="fr-FR" sz="3600" dirty="0"/>
              <a:t>Popularité des divers Bases de données en production de projets – année 2020</a:t>
            </a:r>
            <a:endParaRPr lang="fr-FR" dirty="0"/>
          </a:p>
        </p:txBody>
      </p:sp>
      <p:pic>
        <p:nvPicPr>
          <p:cNvPr id="4" name="Espace réservé du contenu 3">
            <a:extLst>
              <a:ext uri="{FF2B5EF4-FFF2-40B4-BE49-F238E27FC236}">
                <a16:creationId xmlns:a16="http://schemas.microsoft.com/office/drawing/2014/main" id="{C869F6EB-474F-D6BC-FE71-A1B2213606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90906" y="1930400"/>
            <a:ext cx="6409153" cy="4446350"/>
          </a:xfrm>
          <a:prstGeom prst="rect">
            <a:avLst/>
          </a:prstGeom>
        </p:spPr>
      </p:pic>
    </p:spTree>
    <p:extLst>
      <p:ext uri="{BB962C8B-B14F-4D97-AF65-F5344CB8AC3E}">
        <p14:creationId xmlns:p14="http://schemas.microsoft.com/office/powerpoint/2010/main" val="366436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92037-D729-9150-5810-279F6356F05D}"/>
              </a:ext>
            </a:extLst>
          </p:cNvPr>
          <p:cNvSpPr>
            <a:spLocks noGrp="1"/>
          </p:cNvSpPr>
          <p:nvPr>
            <p:ph type="title"/>
          </p:nvPr>
        </p:nvSpPr>
        <p:spPr>
          <a:xfrm>
            <a:off x="1578" y="0"/>
            <a:ext cx="9272424" cy="775580"/>
          </a:xfrm>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464EDAF4-34E1-B22A-7432-FBB58C7F6606}"/>
              </a:ext>
            </a:extLst>
          </p:cNvPr>
          <p:cNvSpPr>
            <a:spLocks noGrp="1"/>
          </p:cNvSpPr>
          <p:nvPr>
            <p:ph idx="1"/>
          </p:nvPr>
        </p:nvSpPr>
        <p:spPr/>
        <p:txBody>
          <a:bodyPr/>
          <a:lstStyle/>
          <a:p>
            <a:pPr marL="0" indent="0">
              <a:buNone/>
            </a:pPr>
            <a:r>
              <a:rPr lang="fr-FR" b="1" u="sng" dirty="0"/>
              <a:t>Définition</a:t>
            </a:r>
            <a:r>
              <a:rPr lang="fr-FR" dirty="0"/>
              <a:t> : Les opérations d'agrégation traitent les enregistrements de données et </a:t>
            </a:r>
            <a:r>
              <a:rPr lang="fr-FR" b="1" dirty="0"/>
              <a:t>renvoient les résultats calculés</a:t>
            </a:r>
            <a:r>
              <a:rPr lang="fr-FR" dirty="0"/>
              <a:t>.</a:t>
            </a:r>
            <a:br>
              <a:rPr lang="fr-FR" dirty="0"/>
            </a:br>
            <a:br>
              <a:rPr lang="fr-FR" dirty="0"/>
            </a:br>
            <a:r>
              <a:rPr lang="fr-FR" dirty="0"/>
              <a:t>Les documents entrent dans un </a:t>
            </a:r>
            <a:r>
              <a:rPr lang="fr-FR" b="1" dirty="0"/>
              <a:t>pipeline</a:t>
            </a:r>
            <a:r>
              <a:rPr lang="fr-FR" dirty="0"/>
              <a:t> éventuellement à </a:t>
            </a:r>
            <a:r>
              <a:rPr lang="fr-FR" b="1" dirty="0"/>
              <a:t>plusieurs étapes </a:t>
            </a:r>
            <a:r>
              <a:rPr lang="fr-FR" dirty="0"/>
              <a:t>(stages) qui </a:t>
            </a:r>
            <a:r>
              <a:rPr lang="fr-FR" b="1" dirty="0"/>
              <a:t>transforme les documents en un résultat agrégé</a:t>
            </a:r>
            <a:r>
              <a:rPr lang="fr-FR" dirty="0"/>
              <a:t>.</a:t>
            </a:r>
          </a:p>
          <a:p>
            <a:pPr marL="0" indent="0">
              <a:buNone/>
            </a:pPr>
            <a:endParaRPr lang="fr-FR" dirty="0"/>
          </a:p>
          <a:p>
            <a:pPr marL="0" indent="0">
              <a:buNone/>
            </a:pPr>
            <a:r>
              <a:rPr lang="fr-FR" dirty="0"/>
              <a:t>Tout comme les </a:t>
            </a:r>
            <a:r>
              <a:rPr lang="fr-FR" b="1" dirty="0"/>
              <a:t>méthodes find() et findOne() </a:t>
            </a:r>
            <a:r>
              <a:rPr lang="fr-FR" dirty="0"/>
              <a:t>les méthodes d’agrégation </a:t>
            </a:r>
            <a:r>
              <a:rPr lang="fr-FR" b="1" dirty="0"/>
              <a:t>permettent de sélectionner un ou plusieurs documents</a:t>
            </a:r>
            <a:r>
              <a:rPr lang="fr-FR" dirty="0"/>
              <a:t> mais en y appliquant des traitements plus complexes. </a:t>
            </a:r>
          </a:p>
          <a:p>
            <a:pPr marL="0" indent="0">
              <a:buNone/>
            </a:pPr>
            <a:endParaRPr lang="fr-FR" dirty="0"/>
          </a:p>
        </p:txBody>
      </p:sp>
    </p:spTree>
    <p:extLst>
      <p:ext uri="{BB962C8B-B14F-4D97-AF65-F5344CB8AC3E}">
        <p14:creationId xmlns:p14="http://schemas.microsoft.com/office/powerpoint/2010/main" val="2412948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090AA-A287-1F7D-78CE-545ED5EA0FE3}"/>
              </a:ext>
            </a:extLst>
          </p:cNvPr>
          <p:cNvSpPr>
            <a:spLocks noGrp="1"/>
          </p:cNvSpPr>
          <p:nvPr>
            <p:ph type="title"/>
          </p:nvPr>
        </p:nvSpPr>
        <p:spPr>
          <a:xfrm>
            <a:off x="0" y="0"/>
            <a:ext cx="8596668" cy="685046"/>
          </a:xfrm>
        </p:spPr>
        <p:txBody>
          <a:bodyPr/>
          <a:lstStyle/>
          <a:p>
            <a:r>
              <a:rPr lang="fr-FR" dirty="0"/>
              <a:t>Sélectionner des données : Agrégation</a:t>
            </a:r>
          </a:p>
        </p:txBody>
      </p:sp>
      <p:sp>
        <p:nvSpPr>
          <p:cNvPr id="4" name="Rectangle : coins arrondis 3">
            <a:extLst>
              <a:ext uri="{FF2B5EF4-FFF2-40B4-BE49-F238E27FC236}">
                <a16:creationId xmlns:a16="http://schemas.microsoft.com/office/drawing/2014/main" id="{4FE27027-E8D2-6AD6-BD20-F5114FCB511E}"/>
              </a:ext>
            </a:extLst>
          </p:cNvPr>
          <p:cNvSpPr/>
          <p:nvPr/>
        </p:nvSpPr>
        <p:spPr>
          <a:xfrm>
            <a:off x="2303253" y="1354346"/>
            <a:ext cx="5926347" cy="5158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err="1">
                <a:solidFill>
                  <a:srgbClr val="FF0000"/>
                </a:solidFill>
              </a:rPr>
              <a:t>Client.db</a:t>
            </a:r>
            <a:r>
              <a:rPr lang="fr-FR" dirty="0">
                <a:solidFill>
                  <a:srgbClr val="FF0000"/>
                </a:solidFill>
              </a:rPr>
              <a:t>().collection(‘</a:t>
            </a:r>
            <a:r>
              <a:rPr lang="fr-FR" dirty="0" err="1">
                <a:solidFill>
                  <a:schemeClr val="bg1"/>
                </a:solidFill>
              </a:rPr>
              <a:t>maCollection</a:t>
            </a:r>
            <a:r>
              <a:rPr lang="fr-FR" dirty="0">
                <a:solidFill>
                  <a:srgbClr val="FF0000"/>
                </a:solidFill>
              </a:rPr>
              <a:t>’).</a:t>
            </a:r>
            <a:r>
              <a:rPr lang="fr-FR" dirty="0" err="1">
                <a:solidFill>
                  <a:srgbClr val="FF0000"/>
                </a:solidFill>
              </a:rPr>
              <a:t>aggregate</a:t>
            </a:r>
            <a:r>
              <a:rPr lang="fr-FR" dirty="0">
                <a:solidFill>
                  <a:srgbClr val="FF0000"/>
                </a:solidFill>
              </a:rPr>
              <a:t>([</a:t>
            </a:r>
          </a:p>
          <a:p>
            <a:r>
              <a:rPr lang="fr-FR" dirty="0">
                <a:solidFill>
                  <a:schemeClr val="tx1"/>
                </a:solidFill>
              </a:rPr>
              <a:t>Première étape </a:t>
            </a:r>
          </a:p>
          <a:p>
            <a:r>
              <a:rPr lang="fr-FR" dirty="0">
                <a:solidFill>
                  <a:srgbClr val="FF0000"/>
                </a:solidFill>
              </a:rPr>
              <a:t>{</a:t>
            </a:r>
          </a:p>
          <a:p>
            <a:r>
              <a:rPr lang="fr-FR" dirty="0"/>
              <a:t>	</a:t>
            </a:r>
            <a:r>
              <a:rPr lang="fr-FR" dirty="0">
                <a:solidFill>
                  <a:srgbClr val="FF0000"/>
                </a:solidFill>
              </a:rPr>
              <a:t>$</a:t>
            </a:r>
            <a:r>
              <a:rPr lang="fr-FR" dirty="0" err="1"/>
              <a:t>nomAggregation</a:t>
            </a:r>
            <a:r>
              <a:rPr lang="fr-FR" dirty="0"/>
              <a:t> : </a:t>
            </a:r>
            <a:r>
              <a:rPr lang="fr-FR" dirty="0">
                <a:solidFill>
                  <a:srgbClr val="FF0000"/>
                </a:solidFill>
              </a:rPr>
              <a:t>{</a:t>
            </a:r>
          </a:p>
          <a:p>
            <a:r>
              <a:rPr lang="fr-FR" dirty="0"/>
              <a:t>Traitement de l’agrégation</a:t>
            </a:r>
          </a:p>
          <a:p>
            <a:r>
              <a:rPr lang="fr-FR" dirty="0">
                <a:solidFill>
                  <a:srgbClr val="FF0000"/>
                </a:solidFill>
              </a:rPr>
              <a:t>	}</a:t>
            </a:r>
          </a:p>
          <a:p>
            <a:r>
              <a:rPr lang="fr-FR" dirty="0">
                <a:solidFill>
                  <a:srgbClr val="FF0000"/>
                </a:solidFill>
              </a:rPr>
              <a:t>},</a:t>
            </a:r>
          </a:p>
          <a:p>
            <a:r>
              <a:rPr lang="fr-FR" dirty="0">
                <a:solidFill>
                  <a:schemeClr val="tx1"/>
                </a:solidFill>
              </a:rPr>
              <a:t>Deuxième étape </a:t>
            </a:r>
          </a:p>
          <a:p>
            <a:r>
              <a:rPr lang="fr-FR" dirty="0">
                <a:solidFill>
                  <a:srgbClr val="FF0000"/>
                </a:solidFill>
              </a:rPr>
              <a:t>{</a:t>
            </a:r>
          </a:p>
          <a:p>
            <a:r>
              <a:rPr lang="fr-FR" dirty="0"/>
              <a:t>	</a:t>
            </a:r>
            <a:r>
              <a:rPr lang="fr-FR" dirty="0">
                <a:solidFill>
                  <a:srgbClr val="FF0000"/>
                </a:solidFill>
              </a:rPr>
              <a:t>$</a:t>
            </a:r>
            <a:r>
              <a:rPr lang="fr-FR" dirty="0" err="1"/>
              <a:t>nomAggregation</a:t>
            </a:r>
            <a:r>
              <a:rPr lang="fr-FR" dirty="0"/>
              <a:t> : </a:t>
            </a:r>
            <a:r>
              <a:rPr lang="fr-FR" dirty="0">
                <a:solidFill>
                  <a:srgbClr val="FF0000"/>
                </a:solidFill>
              </a:rPr>
              <a:t>{</a:t>
            </a:r>
          </a:p>
          <a:p>
            <a:r>
              <a:rPr lang="fr-FR" dirty="0"/>
              <a:t>Traitement de l’agrégation</a:t>
            </a:r>
          </a:p>
          <a:p>
            <a:r>
              <a:rPr lang="fr-FR" dirty="0">
                <a:solidFill>
                  <a:srgbClr val="FF0000"/>
                </a:solidFill>
              </a:rPr>
              <a:t>	}</a:t>
            </a:r>
          </a:p>
          <a:p>
            <a:r>
              <a:rPr lang="fr-FR" dirty="0">
                <a:solidFill>
                  <a:srgbClr val="FF0000"/>
                </a:solidFill>
              </a:rPr>
              <a:t>}</a:t>
            </a:r>
          </a:p>
          <a:p>
            <a:r>
              <a:rPr lang="fr-FR" dirty="0">
                <a:solidFill>
                  <a:srgbClr val="FF0000"/>
                </a:solidFill>
              </a:rPr>
              <a:t>]).toArray()</a:t>
            </a:r>
          </a:p>
          <a:p>
            <a:pPr algn="ctr"/>
            <a:endParaRPr lang="fr-FR" dirty="0"/>
          </a:p>
        </p:txBody>
      </p:sp>
    </p:spTree>
    <p:extLst>
      <p:ext uri="{BB962C8B-B14F-4D97-AF65-F5344CB8AC3E}">
        <p14:creationId xmlns:p14="http://schemas.microsoft.com/office/powerpoint/2010/main" val="151925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018B-02C1-7B4C-0EC6-9163D8EE6635}"/>
              </a:ext>
            </a:extLst>
          </p:cNvPr>
          <p:cNvSpPr>
            <a:spLocks noGrp="1"/>
          </p:cNvSpPr>
          <p:nvPr>
            <p:ph type="title"/>
          </p:nvPr>
        </p:nvSpPr>
        <p:spPr>
          <a:xfrm>
            <a:off x="0" y="0"/>
            <a:ext cx="8596668" cy="684362"/>
          </a:xfrm>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397F4564-94E0-EE4A-95EB-D2494E954419}"/>
              </a:ext>
            </a:extLst>
          </p:cNvPr>
          <p:cNvSpPr>
            <a:spLocks noGrp="1"/>
          </p:cNvSpPr>
          <p:nvPr>
            <p:ph idx="1"/>
          </p:nvPr>
        </p:nvSpPr>
        <p:spPr>
          <a:xfrm>
            <a:off x="202880" y="684362"/>
            <a:ext cx="10985580" cy="6035615"/>
          </a:xfrm>
        </p:spPr>
        <p:txBody>
          <a:bodyPr>
            <a:normAutofit/>
          </a:bodyPr>
          <a:lstStyle/>
          <a:p>
            <a:pPr marL="0" indent="0">
              <a:buNone/>
            </a:pPr>
            <a:r>
              <a:rPr lang="fr-FR" b="1" u="sng" dirty="0"/>
              <a:t> $match </a:t>
            </a:r>
            <a:r>
              <a:rPr lang="fr-FR" dirty="0"/>
              <a:t>: Filtre les documents pour sélectionner uniquement ceux qui correspondent aux conditions spécifiées. Similaire à une clause WHERE dans SQL. </a:t>
            </a:r>
          </a:p>
          <a:p>
            <a:pPr marL="0" indent="0">
              <a:buNone/>
            </a:pPr>
            <a:r>
              <a:rPr lang="fr-FR" dirty="0"/>
              <a:t>	Opérateurs d’agrégation compatibles:</a:t>
            </a:r>
          </a:p>
          <a:p>
            <a:pPr marL="0" indent="0">
              <a:buNone/>
            </a:pPr>
            <a:r>
              <a:rPr lang="fr-FR" dirty="0"/>
              <a:t>					</a:t>
            </a:r>
            <a:r>
              <a:rPr lang="fr-FR" b="1" u="sng" dirty="0"/>
              <a:t>Comparaison: </a:t>
            </a:r>
          </a:p>
          <a:p>
            <a:pPr lvl="7"/>
            <a:r>
              <a:rPr lang="fr-FR" dirty="0"/>
              <a:t>$eq(=, EQual)</a:t>
            </a:r>
          </a:p>
          <a:p>
            <a:pPr lvl="7"/>
            <a:r>
              <a:rPr lang="fr-FR" dirty="0"/>
              <a:t>$gt(&gt;, Greater Than) </a:t>
            </a:r>
          </a:p>
          <a:p>
            <a:pPr lvl="7"/>
            <a:r>
              <a:rPr lang="fr-FR" dirty="0"/>
              <a:t>$gte(&gt;=, Greater Than Equal) </a:t>
            </a:r>
          </a:p>
          <a:p>
            <a:pPr lvl="7"/>
            <a:r>
              <a:rPr lang="fr-FR" dirty="0"/>
              <a:t>$lt(&lt;, Less Than) </a:t>
            </a:r>
          </a:p>
          <a:p>
            <a:pPr lvl="7"/>
            <a:r>
              <a:rPr lang="fr-FR" dirty="0"/>
              <a:t>$lte(&lt;=, Less Than Equal) </a:t>
            </a:r>
          </a:p>
          <a:p>
            <a:pPr lvl="7"/>
            <a:r>
              <a:rPr lang="fr-FR" dirty="0"/>
              <a:t>$ne(!=, Not Equal)</a:t>
            </a:r>
          </a:p>
          <a:p>
            <a:pPr lvl="7"/>
            <a:r>
              <a:rPr lang="fr-FR" dirty="0"/>
              <a:t>$in</a:t>
            </a:r>
          </a:p>
          <a:p>
            <a:pPr lvl="7"/>
            <a:r>
              <a:rPr lang="fr-FR" dirty="0"/>
              <a:t>$nin</a:t>
            </a:r>
          </a:p>
          <a:p>
            <a:pPr marL="0" indent="0">
              <a:buNone/>
            </a:pPr>
            <a:r>
              <a:rPr lang="fr-FR" dirty="0"/>
              <a:t>					</a:t>
            </a:r>
            <a:r>
              <a:rPr lang="fr-FR" b="1" u="sng" dirty="0"/>
              <a:t>logique</a:t>
            </a:r>
            <a:r>
              <a:rPr lang="fr-FR" dirty="0"/>
              <a:t>: </a:t>
            </a:r>
          </a:p>
          <a:p>
            <a:pPr lvl="7"/>
            <a:r>
              <a:rPr lang="fr-FR" dirty="0"/>
              <a:t>$and, </a:t>
            </a:r>
          </a:p>
          <a:p>
            <a:pPr lvl="7"/>
            <a:r>
              <a:rPr lang="fr-FR" dirty="0"/>
              <a:t>$or, </a:t>
            </a:r>
          </a:p>
          <a:p>
            <a:pPr lvl="7"/>
            <a:r>
              <a:rPr lang="fr-FR" dirty="0"/>
              <a:t>$not, </a:t>
            </a:r>
          </a:p>
          <a:p>
            <a:pPr lvl="7"/>
            <a:r>
              <a:rPr lang="fr-FR" dirty="0"/>
              <a:t>$nor(prend un tableau de conditions </a:t>
            </a:r>
            <a:r>
              <a:rPr lang="fr-FR" dirty="0">
                <a:sym typeface="Wingdings" panose="05000000000000000000" pitchFamily="2" charset="2"/>
              </a:rPr>
              <a:t> </a:t>
            </a:r>
            <a:r>
              <a:rPr lang="fr-FR" dirty="0"/>
              <a:t>none of the conditions) </a:t>
            </a:r>
          </a:p>
          <a:p>
            <a:pPr lvl="7"/>
            <a:r>
              <a:rPr lang="fr-FR" dirty="0"/>
              <a:t>$exists : vérifier l’existence d’un champ.</a:t>
            </a:r>
          </a:p>
        </p:txBody>
      </p:sp>
    </p:spTree>
    <p:extLst>
      <p:ext uri="{BB962C8B-B14F-4D97-AF65-F5344CB8AC3E}">
        <p14:creationId xmlns:p14="http://schemas.microsoft.com/office/powerpoint/2010/main" val="202538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07E50-E64B-9488-C85C-316E5C05C5EF}"/>
              </a:ext>
            </a:extLst>
          </p:cNvPr>
          <p:cNvSpPr>
            <a:spLocks noGrp="1"/>
          </p:cNvSpPr>
          <p:nvPr>
            <p:ph type="title"/>
          </p:nvPr>
        </p:nvSpPr>
        <p:spPr>
          <a:xfrm>
            <a:off x="0" y="0"/>
            <a:ext cx="8596668" cy="1320800"/>
          </a:xfrm>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13C114DA-AFD1-7074-D519-680EFF0F5F6E}"/>
              </a:ext>
            </a:extLst>
          </p:cNvPr>
          <p:cNvSpPr>
            <a:spLocks noGrp="1"/>
          </p:cNvSpPr>
          <p:nvPr>
            <p:ph idx="1"/>
          </p:nvPr>
        </p:nvSpPr>
        <p:spPr>
          <a:xfrm>
            <a:off x="552091" y="1224951"/>
            <a:ext cx="9152626" cy="5426015"/>
          </a:xfrm>
        </p:spPr>
        <p:txBody>
          <a:bodyPr>
            <a:normAutofit/>
          </a:bodyPr>
          <a:lstStyle/>
          <a:p>
            <a:pPr marL="0" indent="0">
              <a:buNone/>
            </a:pPr>
            <a:r>
              <a:rPr lang="fr-FR" b="1" u="sng" dirty="0"/>
              <a:t> $group </a:t>
            </a:r>
            <a:r>
              <a:rPr lang="fr-FR" dirty="0"/>
              <a:t>: Regroupe les documents par un ou plusieurs champs et permet d'effectuer diverses opérations sur les données regroupées, comme calculer des sommes, des moyennes… . Similaire à une clause GROUP BY dans SQL.</a:t>
            </a:r>
          </a:p>
          <a:p>
            <a:pPr marL="0" indent="0">
              <a:buNone/>
            </a:pPr>
            <a:r>
              <a:rPr lang="fr-FR" dirty="0"/>
              <a:t>Opérateurs d’agrégation compatibles:</a:t>
            </a:r>
          </a:p>
          <a:p>
            <a:pPr marL="0" indent="0">
              <a:buNone/>
            </a:pPr>
            <a:r>
              <a:rPr lang="fr-FR" b="1" u="sng" dirty="0"/>
              <a:t>Accumulation </a:t>
            </a:r>
          </a:p>
          <a:p>
            <a:pPr lvl="1"/>
            <a:r>
              <a:rPr lang="fr-FR" dirty="0"/>
              <a:t>$sum : Calcule la somme des valeurs numériques.</a:t>
            </a:r>
          </a:p>
          <a:p>
            <a:pPr lvl="1"/>
            <a:r>
              <a:rPr lang="fr-FR" dirty="0"/>
              <a:t>$avg : Calcule la moyenne des valeurs numériques.</a:t>
            </a:r>
          </a:p>
          <a:p>
            <a:pPr lvl="1"/>
            <a:r>
              <a:rPr lang="fr-FR" dirty="0"/>
              <a:t>$first : Prend la première valeur rencontrée pour un groupe de documents.</a:t>
            </a:r>
          </a:p>
          <a:p>
            <a:pPr lvl="1"/>
            <a:r>
              <a:rPr lang="fr-FR" dirty="0"/>
              <a:t>$last : Prend la dernière valeur rencontrée.</a:t>
            </a:r>
          </a:p>
          <a:p>
            <a:pPr lvl="1"/>
            <a:r>
              <a:rPr lang="fr-FR" dirty="0"/>
              <a:t>$max : Prend la valeur maximale.</a:t>
            </a:r>
          </a:p>
          <a:p>
            <a:pPr lvl="1"/>
            <a:r>
              <a:rPr lang="fr-FR" dirty="0"/>
              <a:t>$min : Prend la valeur minimale.</a:t>
            </a:r>
          </a:p>
          <a:p>
            <a:pPr lvl="1"/>
            <a:r>
              <a:rPr lang="fr-FR" dirty="0"/>
              <a:t>$push : Regroupe les valeurs dans un tableau.</a:t>
            </a:r>
          </a:p>
          <a:p>
            <a:pPr lvl="1"/>
            <a:r>
              <a:rPr lang="fr-FR" dirty="0"/>
              <a:t>$addToSet : Crée un tableau de valeurs uniques</a:t>
            </a:r>
          </a:p>
        </p:txBody>
      </p:sp>
    </p:spTree>
    <p:extLst>
      <p:ext uri="{BB962C8B-B14F-4D97-AF65-F5344CB8AC3E}">
        <p14:creationId xmlns:p14="http://schemas.microsoft.com/office/powerpoint/2010/main" val="399649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650FCF-694A-8960-75FB-710A6B8C6E8C}"/>
              </a:ext>
            </a:extLst>
          </p:cNvPr>
          <p:cNvSpPr>
            <a:spLocks noGrp="1"/>
          </p:cNvSpPr>
          <p:nvPr>
            <p:ph type="title"/>
          </p:nvPr>
        </p:nvSpPr>
        <p:spPr>
          <a:xfrm>
            <a:off x="0" y="0"/>
            <a:ext cx="8596668" cy="715992"/>
          </a:xfrm>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39EE61A2-A584-0855-18F0-F01CD01FD4D1}"/>
              </a:ext>
            </a:extLst>
          </p:cNvPr>
          <p:cNvSpPr>
            <a:spLocks noGrp="1"/>
          </p:cNvSpPr>
          <p:nvPr>
            <p:ph idx="1"/>
          </p:nvPr>
        </p:nvSpPr>
        <p:spPr>
          <a:xfrm>
            <a:off x="435794" y="715992"/>
            <a:ext cx="9044636" cy="6029865"/>
          </a:xfrm>
        </p:spPr>
        <p:txBody>
          <a:bodyPr>
            <a:normAutofit fontScale="62500" lnSpcReduction="20000"/>
          </a:bodyPr>
          <a:lstStyle/>
          <a:p>
            <a:pPr marL="0" indent="0">
              <a:lnSpc>
                <a:spcPct val="120000"/>
              </a:lnSpc>
              <a:buNone/>
            </a:pPr>
            <a:r>
              <a:rPr lang="fr-FR" b="1" u="sng" dirty="0"/>
              <a:t> $</a:t>
            </a:r>
            <a:r>
              <a:rPr lang="fr-FR" b="1" u="sng" dirty="0" err="1"/>
              <a:t>project</a:t>
            </a:r>
            <a:r>
              <a:rPr lang="fr-FR" b="1" u="sng" dirty="0"/>
              <a:t> </a:t>
            </a:r>
            <a:r>
              <a:rPr lang="fr-FR" dirty="0"/>
              <a:t>: Permet de sélectionner certains champs, d'exclure d'autres, ou d'ajouter de nouveaux champs avec des valeurs calculées. Similaire à la clause SELECT dans SQL .</a:t>
            </a:r>
          </a:p>
          <a:p>
            <a:pPr marL="0" indent="0">
              <a:buNone/>
            </a:pPr>
            <a:r>
              <a:rPr lang="fr-FR" dirty="0"/>
              <a:t>Opérateurs d’agrégation compatibles:</a:t>
            </a:r>
          </a:p>
          <a:p>
            <a:pPr marL="0" indent="0">
              <a:buNone/>
            </a:pPr>
            <a:r>
              <a:rPr lang="fr-FR" u="sng" dirty="0"/>
              <a:t>Projection:</a:t>
            </a:r>
          </a:p>
          <a:p>
            <a:r>
              <a:rPr lang="fr-FR" b="1" dirty="0"/>
              <a:t> $ </a:t>
            </a:r>
            <a:r>
              <a:rPr lang="fr-FR" dirty="0"/>
              <a:t>: permet de projeter un élément d'un tableau qui correspond à un critère spécifié.</a:t>
            </a:r>
          </a:p>
          <a:p>
            <a:pPr marL="0" indent="0">
              <a:buNone/>
            </a:pPr>
            <a:endParaRPr lang="fr-FR" dirty="0"/>
          </a:p>
          <a:p>
            <a:pPr marL="0" indent="0">
              <a:buNone/>
            </a:pPr>
            <a:r>
              <a:rPr lang="fr-FR" u="sng" dirty="0"/>
              <a:t>Arithmétiques:</a:t>
            </a:r>
          </a:p>
          <a:p>
            <a:r>
              <a:rPr lang="fr-FR" b="1" dirty="0"/>
              <a:t>$add </a:t>
            </a:r>
            <a:r>
              <a:rPr lang="fr-FR" dirty="0"/>
              <a:t>: Additionne des valeurs, peut être utilisé pour ajouter des intervalles à des dates.</a:t>
            </a:r>
          </a:p>
          <a:p>
            <a:r>
              <a:rPr lang="fr-FR" b="1" dirty="0"/>
              <a:t>$subtract</a:t>
            </a:r>
            <a:r>
              <a:rPr lang="fr-FR" dirty="0"/>
              <a:t>: Soustrait une valeur d'une autre. Si utilisé avec des dates, il retourne la différence en millisecondes. </a:t>
            </a:r>
          </a:p>
          <a:p>
            <a:r>
              <a:rPr lang="fr-FR" b="1" dirty="0"/>
              <a:t>$multiply</a:t>
            </a:r>
            <a:r>
              <a:rPr lang="fr-FR" dirty="0"/>
              <a:t>: Multiplie des valeurs ensemble.</a:t>
            </a:r>
          </a:p>
          <a:p>
            <a:r>
              <a:rPr lang="fr-FR" b="1" dirty="0"/>
              <a:t>$divide</a:t>
            </a:r>
            <a:r>
              <a:rPr lang="fr-FR" dirty="0"/>
              <a:t>: Divise une valeur par une autre.</a:t>
            </a:r>
          </a:p>
          <a:p>
            <a:pPr marL="0" indent="0">
              <a:buNone/>
            </a:pPr>
            <a:endParaRPr lang="fr-FR" dirty="0"/>
          </a:p>
          <a:p>
            <a:pPr marL="0" indent="0">
              <a:buNone/>
            </a:pPr>
            <a:r>
              <a:rPr lang="fr-FR" u="sng" dirty="0"/>
              <a:t>Chaîne de caractères :</a:t>
            </a:r>
          </a:p>
          <a:p>
            <a:r>
              <a:rPr lang="fr-FR" b="1" dirty="0"/>
              <a:t>$concat</a:t>
            </a:r>
            <a:r>
              <a:rPr lang="fr-FR" dirty="0"/>
              <a:t>: Concatène des chaînes de caractères.</a:t>
            </a:r>
          </a:p>
          <a:p>
            <a:r>
              <a:rPr lang="fr-FR" b="1" dirty="0"/>
              <a:t>$substr</a:t>
            </a:r>
            <a:r>
              <a:rPr lang="fr-FR" dirty="0"/>
              <a:t>: Extrait une partie d'une chaîne de caractères, en commençant à un index spécifié et pour un nombre donné de caractères.</a:t>
            </a:r>
          </a:p>
          <a:p>
            <a:r>
              <a:rPr lang="fr-FR" b="1" dirty="0"/>
              <a:t>$toLower</a:t>
            </a:r>
            <a:r>
              <a:rPr lang="fr-FR" dirty="0"/>
              <a:t>: Convertit une chaîne de caractères en minuscules.</a:t>
            </a:r>
          </a:p>
          <a:p>
            <a:r>
              <a:rPr lang="fr-FR" b="1" dirty="0"/>
              <a:t>$toUpper</a:t>
            </a:r>
            <a:r>
              <a:rPr lang="fr-FR" dirty="0"/>
              <a:t>: Convertit une chaîne de caractères en majuscules.</a:t>
            </a:r>
          </a:p>
          <a:p>
            <a:pPr marL="0" indent="0">
              <a:buNone/>
            </a:pPr>
            <a:endParaRPr lang="fr-FR" dirty="0"/>
          </a:p>
          <a:p>
            <a:pPr marL="0" indent="0">
              <a:buNone/>
            </a:pPr>
            <a:r>
              <a:rPr lang="fr-FR" u="sng" dirty="0"/>
              <a:t>Tableaux :</a:t>
            </a:r>
          </a:p>
          <a:p>
            <a:r>
              <a:rPr lang="fr-FR" b="1" dirty="0"/>
              <a:t>$arrayElemAt </a:t>
            </a:r>
            <a:r>
              <a:rPr lang="fr-FR" dirty="0"/>
              <a:t>: Renvoie l'élément à la position spécifiée dans un tableau.</a:t>
            </a:r>
          </a:p>
          <a:p>
            <a:r>
              <a:rPr lang="fr-FR" b="1" dirty="0"/>
              <a:t>$slice</a:t>
            </a:r>
            <a:r>
              <a:rPr lang="fr-FR" dirty="0"/>
              <a:t>: Renvoie une partie d'un tableau en fonction d'un index de début spécifié et d'un nombre d'éléments.</a:t>
            </a:r>
          </a:p>
          <a:p>
            <a:r>
              <a:rPr lang="fr-FR" b="1" dirty="0"/>
              <a:t>$size</a:t>
            </a:r>
            <a:r>
              <a:rPr lang="fr-FR" dirty="0"/>
              <a:t>: Renvoie le nombre d'éléments dans un tableau.</a:t>
            </a:r>
          </a:p>
        </p:txBody>
      </p:sp>
    </p:spTree>
    <p:extLst>
      <p:ext uri="{BB962C8B-B14F-4D97-AF65-F5344CB8AC3E}">
        <p14:creationId xmlns:p14="http://schemas.microsoft.com/office/powerpoint/2010/main" val="3249879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DC53B-EEBA-02B2-41B8-B2E43D10FDB5}"/>
              </a:ext>
            </a:extLst>
          </p:cNvPr>
          <p:cNvSpPr>
            <a:spLocks noGrp="1"/>
          </p:cNvSpPr>
          <p:nvPr>
            <p:ph type="title"/>
          </p:nvPr>
        </p:nvSpPr>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3BD693B4-A709-5F56-A1FB-BA90EDBF6F64}"/>
              </a:ext>
            </a:extLst>
          </p:cNvPr>
          <p:cNvSpPr>
            <a:spLocks noGrp="1"/>
          </p:cNvSpPr>
          <p:nvPr>
            <p:ph idx="1"/>
          </p:nvPr>
        </p:nvSpPr>
        <p:spPr/>
        <p:txBody>
          <a:bodyPr/>
          <a:lstStyle/>
          <a:p>
            <a:pPr marL="0" indent="0">
              <a:buNone/>
            </a:pPr>
            <a:r>
              <a:rPr lang="fr-FR" b="1" u="sng" dirty="0"/>
              <a:t>$sort </a:t>
            </a:r>
            <a:r>
              <a:rPr lang="fr-FR" dirty="0"/>
              <a:t>: Trie les documents en fonction d'un ou plusieurs champs. Similaire à la clause ORDER BY dans SQL.</a:t>
            </a:r>
          </a:p>
          <a:p>
            <a:pPr marL="0" indent="0">
              <a:buNone/>
            </a:pPr>
            <a:r>
              <a:rPr lang="fr-FR" dirty="0"/>
              <a:t>Valeurs qui peuvent être données: </a:t>
            </a:r>
          </a:p>
          <a:p>
            <a:pPr lvl="1"/>
            <a:r>
              <a:rPr lang="fr-FR" dirty="0"/>
              <a:t>1 : tirer de manière croissante (ascendant)</a:t>
            </a:r>
          </a:p>
          <a:p>
            <a:pPr lvl="1"/>
            <a:r>
              <a:rPr lang="fr-FR" dirty="0"/>
              <a:t>-1 : trier de manière décroissante (descendant)</a:t>
            </a:r>
          </a:p>
        </p:txBody>
      </p:sp>
    </p:spTree>
    <p:extLst>
      <p:ext uri="{BB962C8B-B14F-4D97-AF65-F5344CB8AC3E}">
        <p14:creationId xmlns:p14="http://schemas.microsoft.com/office/powerpoint/2010/main" val="238740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D1544-40E5-2F9A-548A-EF10F119003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44AC5C0-6F1A-38DC-3E21-114AB013CA10}"/>
              </a:ext>
            </a:extLst>
          </p:cNvPr>
          <p:cNvSpPr>
            <a:spLocks noGrp="1"/>
          </p:cNvSpPr>
          <p:nvPr>
            <p:ph type="title"/>
          </p:nvPr>
        </p:nvSpPr>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B910BD87-1D4F-AB82-289E-4A88F9E3A625}"/>
              </a:ext>
            </a:extLst>
          </p:cNvPr>
          <p:cNvSpPr>
            <a:spLocks noGrp="1"/>
          </p:cNvSpPr>
          <p:nvPr>
            <p:ph idx="1"/>
          </p:nvPr>
        </p:nvSpPr>
        <p:spPr/>
        <p:txBody>
          <a:bodyPr/>
          <a:lstStyle/>
          <a:p>
            <a:pPr marL="0" indent="0">
              <a:buNone/>
            </a:pPr>
            <a:r>
              <a:rPr lang="fr-FR" b="1" u="sng" dirty="0"/>
              <a:t> $limit </a:t>
            </a:r>
            <a:r>
              <a:rPr lang="fr-FR" dirty="0"/>
              <a:t>: Limite le nombre de documents passés à l'étape suivante du pipeline. Utile pour la pagination par exemple. Similaire à la clause LIMIT dans SQL.</a:t>
            </a:r>
          </a:p>
        </p:txBody>
      </p:sp>
    </p:spTree>
    <p:extLst>
      <p:ext uri="{BB962C8B-B14F-4D97-AF65-F5344CB8AC3E}">
        <p14:creationId xmlns:p14="http://schemas.microsoft.com/office/powerpoint/2010/main" val="273547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0DABF-F744-355C-BAD7-59EAB4163F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F884BBE-7BCE-EC93-710F-A27E21D5E0CD}"/>
              </a:ext>
            </a:extLst>
          </p:cNvPr>
          <p:cNvSpPr>
            <a:spLocks noGrp="1"/>
          </p:cNvSpPr>
          <p:nvPr>
            <p:ph type="title"/>
          </p:nvPr>
        </p:nvSpPr>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71600D5F-29DE-C72D-4006-F9B51025E15E}"/>
              </a:ext>
            </a:extLst>
          </p:cNvPr>
          <p:cNvSpPr>
            <a:spLocks noGrp="1"/>
          </p:cNvSpPr>
          <p:nvPr>
            <p:ph idx="1"/>
          </p:nvPr>
        </p:nvSpPr>
        <p:spPr/>
        <p:txBody>
          <a:bodyPr/>
          <a:lstStyle/>
          <a:p>
            <a:pPr marL="0" indent="0">
              <a:buNone/>
            </a:pPr>
            <a:r>
              <a:rPr lang="fr-FR" b="1" u="sng" dirty="0"/>
              <a:t> $unwind </a:t>
            </a:r>
            <a:r>
              <a:rPr lang="fr-FR" dirty="0"/>
              <a:t>: </a:t>
            </a:r>
            <a:r>
              <a:rPr lang="fr-FR" b="1" dirty="0"/>
              <a:t>Décompose un champ de tableau des documents </a:t>
            </a:r>
            <a:r>
              <a:rPr lang="fr-FR" dirty="0"/>
              <a:t>d'entrée pour sortir un document pour chaque élément du tableau. </a:t>
            </a:r>
            <a:r>
              <a:rPr lang="fr-FR" b="1" i="1" dirty="0"/>
              <a:t>Utilisé pour normaliser les données qui sont stockées sous forme de tableaux.</a:t>
            </a:r>
          </a:p>
        </p:txBody>
      </p:sp>
    </p:spTree>
    <p:extLst>
      <p:ext uri="{BB962C8B-B14F-4D97-AF65-F5344CB8AC3E}">
        <p14:creationId xmlns:p14="http://schemas.microsoft.com/office/powerpoint/2010/main" val="577926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7CCA-4FFD-A732-E7E1-3E2C49C09C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7CE621F-0F4D-FB52-FB06-C87D1130A51C}"/>
              </a:ext>
            </a:extLst>
          </p:cNvPr>
          <p:cNvSpPr>
            <a:spLocks noGrp="1"/>
          </p:cNvSpPr>
          <p:nvPr>
            <p:ph type="title"/>
          </p:nvPr>
        </p:nvSpPr>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FD02277A-3048-167A-6D16-F2B798364493}"/>
              </a:ext>
            </a:extLst>
          </p:cNvPr>
          <p:cNvSpPr>
            <a:spLocks noGrp="1"/>
          </p:cNvSpPr>
          <p:nvPr>
            <p:ph idx="1"/>
          </p:nvPr>
        </p:nvSpPr>
        <p:spPr>
          <a:xfrm>
            <a:off x="677334" y="1729268"/>
            <a:ext cx="8596668" cy="3880773"/>
          </a:xfrm>
        </p:spPr>
        <p:txBody>
          <a:bodyPr/>
          <a:lstStyle/>
          <a:p>
            <a:pPr marL="0" indent="0">
              <a:buNone/>
            </a:pPr>
            <a:r>
              <a:rPr lang="fr-FR" b="1" u="sng" dirty="0"/>
              <a:t> $lookup </a:t>
            </a:r>
            <a:r>
              <a:rPr lang="fr-FR" dirty="0"/>
              <a:t>: Effectue une </a:t>
            </a:r>
            <a:r>
              <a:rPr lang="fr-FR" b="1" dirty="0"/>
              <a:t>jointure de type "left join" </a:t>
            </a:r>
            <a:r>
              <a:rPr lang="fr-FR" dirty="0"/>
              <a:t>avec une autre collection. Les documents de la collection jointe sont ajoutés sous forme d'un tableau dans les documents de la collection source.</a:t>
            </a:r>
          </a:p>
        </p:txBody>
      </p:sp>
      <p:sp>
        <p:nvSpPr>
          <p:cNvPr id="9" name="Rectangle : coins arrondis 8">
            <a:extLst>
              <a:ext uri="{FF2B5EF4-FFF2-40B4-BE49-F238E27FC236}">
                <a16:creationId xmlns:a16="http://schemas.microsoft.com/office/drawing/2014/main" id="{6F1EAB5E-6F57-7C0D-DFAD-D142D7E813ED}"/>
              </a:ext>
            </a:extLst>
          </p:cNvPr>
          <p:cNvSpPr/>
          <p:nvPr/>
        </p:nvSpPr>
        <p:spPr>
          <a:xfrm>
            <a:off x="1224951" y="2874962"/>
            <a:ext cx="6858000" cy="38079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rgbClr val="FF0000"/>
                </a:solidFill>
              </a:rPr>
              <a:t>Client.db().collection(‘</a:t>
            </a:r>
            <a:r>
              <a:rPr lang="fr-FR" dirty="0" err="1">
                <a:solidFill>
                  <a:srgbClr val="FFFF00"/>
                </a:solidFill>
              </a:rPr>
              <a:t>collectionCouante</a:t>
            </a:r>
            <a:r>
              <a:rPr lang="fr-FR" dirty="0">
                <a:solidFill>
                  <a:srgbClr val="FF0000"/>
                </a:solidFill>
              </a:rPr>
              <a:t>’).</a:t>
            </a:r>
            <a:r>
              <a:rPr lang="fr-FR" dirty="0" err="1">
                <a:solidFill>
                  <a:srgbClr val="FF0000"/>
                </a:solidFill>
              </a:rPr>
              <a:t>aggregate</a:t>
            </a:r>
            <a:r>
              <a:rPr lang="fr-FR" dirty="0">
                <a:solidFill>
                  <a:srgbClr val="FF0000"/>
                </a:solidFill>
              </a:rPr>
              <a:t>([</a:t>
            </a:r>
          </a:p>
          <a:p>
            <a:r>
              <a:rPr lang="fr-FR" dirty="0">
                <a:solidFill>
                  <a:srgbClr val="FF0000"/>
                </a:solidFill>
              </a:rPr>
              <a:t>{</a:t>
            </a:r>
          </a:p>
          <a:p>
            <a:r>
              <a:rPr lang="fr-FR" dirty="0"/>
              <a:t>	</a:t>
            </a:r>
            <a:r>
              <a:rPr lang="fr-FR" dirty="0">
                <a:solidFill>
                  <a:srgbClr val="FF0000"/>
                </a:solidFill>
              </a:rPr>
              <a:t>$lookup : {</a:t>
            </a:r>
          </a:p>
          <a:p>
            <a:r>
              <a:rPr lang="fr-FR" dirty="0">
                <a:solidFill>
                  <a:srgbClr val="FF0000"/>
                </a:solidFill>
              </a:rPr>
              <a:t>		</a:t>
            </a:r>
            <a:r>
              <a:rPr lang="fr-FR" dirty="0" err="1">
                <a:solidFill>
                  <a:srgbClr val="FF0000"/>
                </a:solidFill>
              </a:rPr>
              <a:t>from</a:t>
            </a:r>
            <a:r>
              <a:rPr lang="fr-FR" dirty="0">
                <a:solidFill>
                  <a:srgbClr val="FF0000"/>
                </a:solidFill>
              </a:rPr>
              <a:t> : ‘</a:t>
            </a:r>
            <a:r>
              <a:rPr lang="fr-FR" dirty="0">
                <a:solidFill>
                  <a:srgbClr val="002060"/>
                </a:solidFill>
              </a:rPr>
              <a:t>collection de droite</a:t>
            </a:r>
            <a:r>
              <a:rPr lang="fr-FR" dirty="0">
                <a:solidFill>
                  <a:srgbClr val="FF0000"/>
                </a:solidFill>
              </a:rPr>
              <a:t>’,</a:t>
            </a:r>
          </a:p>
          <a:p>
            <a:r>
              <a:rPr lang="fr-FR" dirty="0">
                <a:solidFill>
                  <a:srgbClr val="FF0000"/>
                </a:solidFill>
              </a:rPr>
              <a:t>		</a:t>
            </a:r>
            <a:r>
              <a:rPr lang="fr-FR" dirty="0" err="1">
                <a:solidFill>
                  <a:srgbClr val="FF0000"/>
                </a:solidFill>
              </a:rPr>
              <a:t>localField</a:t>
            </a:r>
            <a:r>
              <a:rPr lang="fr-FR" dirty="0">
                <a:solidFill>
                  <a:srgbClr val="FF0000"/>
                </a:solidFill>
              </a:rPr>
              <a:t>: ‘</a:t>
            </a:r>
            <a:r>
              <a:rPr lang="fr-FR" dirty="0">
                <a:solidFill>
                  <a:srgbClr val="FFFF00"/>
                </a:solidFill>
              </a:rPr>
              <a:t>_id collection courante</a:t>
            </a:r>
            <a:r>
              <a:rPr lang="fr-FR" dirty="0">
                <a:solidFill>
                  <a:srgbClr val="FF0000"/>
                </a:solidFill>
              </a:rPr>
              <a:t>’,</a:t>
            </a:r>
          </a:p>
          <a:p>
            <a:r>
              <a:rPr lang="fr-FR" dirty="0">
                <a:solidFill>
                  <a:srgbClr val="FF0000"/>
                </a:solidFill>
              </a:rPr>
              <a:t>		</a:t>
            </a:r>
            <a:r>
              <a:rPr lang="fr-FR" dirty="0" err="1">
                <a:solidFill>
                  <a:srgbClr val="FF0000"/>
                </a:solidFill>
              </a:rPr>
              <a:t>foreignField</a:t>
            </a:r>
            <a:r>
              <a:rPr lang="fr-FR" dirty="0">
                <a:solidFill>
                  <a:srgbClr val="FF0000"/>
                </a:solidFill>
              </a:rPr>
              <a:t>: ‘</a:t>
            </a:r>
            <a:r>
              <a:rPr lang="fr-FR" dirty="0">
                <a:solidFill>
                  <a:srgbClr val="002060"/>
                </a:solidFill>
              </a:rPr>
              <a:t>_id collection de droite</a:t>
            </a:r>
            <a:r>
              <a:rPr lang="fr-FR" dirty="0">
                <a:solidFill>
                  <a:srgbClr val="FF0000"/>
                </a:solidFill>
              </a:rPr>
              <a:t>’,</a:t>
            </a:r>
          </a:p>
          <a:p>
            <a:r>
              <a:rPr lang="fr-FR" dirty="0">
                <a:solidFill>
                  <a:srgbClr val="FF0000"/>
                </a:solidFill>
              </a:rPr>
              <a:t>		as: ‘</a:t>
            </a:r>
            <a:r>
              <a:rPr lang="fr-FR" dirty="0">
                <a:solidFill>
                  <a:schemeClr val="bg1"/>
                </a:solidFill>
              </a:rPr>
              <a:t>alias de la jointure</a:t>
            </a:r>
            <a:r>
              <a:rPr lang="fr-FR" dirty="0">
                <a:solidFill>
                  <a:srgbClr val="FF0000"/>
                </a:solidFill>
              </a:rPr>
              <a:t>’</a:t>
            </a:r>
          </a:p>
          <a:p>
            <a:endParaRPr lang="fr-FR" dirty="0">
              <a:solidFill>
                <a:srgbClr val="FF0000"/>
              </a:solidFill>
            </a:endParaRPr>
          </a:p>
          <a:p>
            <a:r>
              <a:rPr lang="fr-FR" dirty="0">
                <a:solidFill>
                  <a:srgbClr val="FF0000"/>
                </a:solidFill>
              </a:rPr>
              <a:t>	}</a:t>
            </a:r>
          </a:p>
          <a:p>
            <a:r>
              <a:rPr lang="fr-FR" dirty="0">
                <a:solidFill>
                  <a:srgbClr val="FF0000"/>
                </a:solidFill>
              </a:rPr>
              <a:t>},</a:t>
            </a:r>
          </a:p>
          <a:p>
            <a:r>
              <a:rPr lang="fr-FR" dirty="0">
                <a:solidFill>
                  <a:schemeClr val="bg1"/>
                </a:solidFill>
              </a:rPr>
              <a:t>…</a:t>
            </a:r>
          </a:p>
          <a:p>
            <a:r>
              <a:rPr lang="fr-FR" dirty="0">
                <a:solidFill>
                  <a:srgbClr val="FF0000"/>
                </a:solidFill>
              </a:rPr>
              <a:t>]).toArray()</a:t>
            </a:r>
          </a:p>
          <a:p>
            <a:pPr algn="ctr"/>
            <a:endParaRPr lang="fr-FR" dirty="0"/>
          </a:p>
        </p:txBody>
      </p:sp>
    </p:spTree>
    <p:extLst>
      <p:ext uri="{BB962C8B-B14F-4D97-AF65-F5344CB8AC3E}">
        <p14:creationId xmlns:p14="http://schemas.microsoft.com/office/powerpoint/2010/main" val="140679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ED1B8-1E57-80EF-F632-B70CCD68C3D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6723698-6754-43B9-04F5-C12864EBC7DB}"/>
              </a:ext>
            </a:extLst>
          </p:cNvPr>
          <p:cNvSpPr>
            <a:spLocks noGrp="1"/>
          </p:cNvSpPr>
          <p:nvPr>
            <p:ph type="title"/>
          </p:nvPr>
        </p:nvSpPr>
        <p:spPr/>
        <p:txBody>
          <a:bodyPr/>
          <a:lstStyle/>
          <a:p>
            <a:r>
              <a:rPr lang="fr-FR" dirty="0"/>
              <a:t>Sélectionner des données : Agrégation</a:t>
            </a:r>
          </a:p>
        </p:txBody>
      </p:sp>
      <p:sp>
        <p:nvSpPr>
          <p:cNvPr id="3" name="Espace réservé du contenu 2">
            <a:extLst>
              <a:ext uri="{FF2B5EF4-FFF2-40B4-BE49-F238E27FC236}">
                <a16:creationId xmlns:a16="http://schemas.microsoft.com/office/drawing/2014/main" id="{34D7E658-FBCF-B865-2466-B495CB633A43}"/>
              </a:ext>
            </a:extLst>
          </p:cNvPr>
          <p:cNvSpPr>
            <a:spLocks noGrp="1"/>
          </p:cNvSpPr>
          <p:nvPr>
            <p:ph idx="1"/>
          </p:nvPr>
        </p:nvSpPr>
        <p:spPr/>
        <p:txBody>
          <a:bodyPr/>
          <a:lstStyle/>
          <a:p>
            <a:pPr marL="0" indent="0" algn="ctr">
              <a:buNone/>
            </a:pPr>
            <a:r>
              <a:rPr lang="fr-FR" dirty="0"/>
              <a:t>Pour plus d’informations sur les différentes étapes d’agrégation : </a:t>
            </a:r>
          </a:p>
          <a:p>
            <a:pPr marL="0" indent="0">
              <a:buNone/>
            </a:pPr>
            <a:endParaRPr lang="fr-FR" b="1" u="sng" dirty="0"/>
          </a:p>
          <a:p>
            <a:pPr marL="0" indent="0" algn="ctr">
              <a:buNone/>
            </a:pPr>
            <a:r>
              <a:rPr lang="fr-FR" b="1" u="sng" dirty="0">
                <a:hlinkClick r:id="rId2"/>
              </a:rPr>
              <a:t>CLIQUEZ-ICI </a:t>
            </a:r>
            <a:endParaRPr lang="fr-FR" b="1" u="sng" dirty="0"/>
          </a:p>
          <a:p>
            <a:pPr marL="0" indent="0" algn="ctr">
              <a:buNone/>
            </a:pPr>
            <a:endParaRPr lang="fr-FR" b="1" u="sng" dirty="0"/>
          </a:p>
          <a:p>
            <a:pPr marL="0" indent="0" algn="ctr">
              <a:buNone/>
            </a:pPr>
            <a:r>
              <a:rPr lang="fr-FR" dirty="0"/>
              <a:t>Pour plus d’informations sur les différents opérateurs : </a:t>
            </a:r>
          </a:p>
          <a:p>
            <a:pPr marL="0" indent="0" algn="ctr">
              <a:buNone/>
            </a:pPr>
            <a:r>
              <a:rPr lang="fr-FR" b="1" u="sng" dirty="0">
                <a:hlinkClick r:id="rId3"/>
              </a:rPr>
              <a:t>CLIQUEZ-ICI</a:t>
            </a:r>
            <a:endParaRPr lang="fr-FR" dirty="0"/>
          </a:p>
        </p:txBody>
      </p:sp>
    </p:spTree>
    <p:extLst>
      <p:ext uri="{BB962C8B-B14F-4D97-AF65-F5344CB8AC3E}">
        <p14:creationId xmlns:p14="http://schemas.microsoft.com/office/powerpoint/2010/main" val="65667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8C970-5E62-FD81-A918-71D3EC913BF5}"/>
              </a:ext>
            </a:extLst>
          </p:cNvPr>
          <p:cNvSpPr>
            <a:spLocks noGrp="1"/>
          </p:cNvSpPr>
          <p:nvPr>
            <p:ph type="title"/>
          </p:nvPr>
        </p:nvSpPr>
        <p:spPr/>
        <p:txBody>
          <a:bodyPr/>
          <a:lstStyle/>
          <a:p>
            <a:r>
              <a:rPr lang="fr-FR" dirty="0"/>
              <a:t>MongoDB le plus célèbre des SGBD NoSQL</a:t>
            </a:r>
          </a:p>
        </p:txBody>
      </p:sp>
      <p:sp>
        <p:nvSpPr>
          <p:cNvPr id="3" name="Espace réservé du contenu 2">
            <a:extLst>
              <a:ext uri="{FF2B5EF4-FFF2-40B4-BE49-F238E27FC236}">
                <a16:creationId xmlns:a16="http://schemas.microsoft.com/office/drawing/2014/main" id="{0A84158C-5F57-DA5E-EDE7-D5FD27C04B03}"/>
              </a:ext>
            </a:extLst>
          </p:cNvPr>
          <p:cNvSpPr>
            <a:spLocks noGrp="1"/>
          </p:cNvSpPr>
          <p:nvPr>
            <p:ph idx="1"/>
          </p:nvPr>
        </p:nvSpPr>
        <p:spPr/>
        <p:txBody>
          <a:bodyPr/>
          <a:lstStyle/>
          <a:p>
            <a:pPr marL="0" indent="0">
              <a:buNone/>
            </a:pPr>
            <a:endParaRPr lang="fr-FR" sz="1800" b="1" dirty="0">
              <a:solidFill>
                <a:schemeClr val="accent1"/>
              </a:solidFill>
              <a:latin typeface="Neue Haas Grotesk Text Pro" panose="020B0504020202020204" pitchFamily="34" charset="0"/>
            </a:endParaRPr>
          </a:p>
          <a:p>
            <a:pPr marL="0" indent="0">
              <a:buNone/>
            </a:pPr>
            <a:endParaRPr lang="fr-FR" b="1" dirty="0">
              <a:solidFill>
                <a:schemeClr val="accent1"/>
              </a:solidFill>
              <a:latin typeface="Neue Haas Grotesk Text Pro" panose="020B0504020202020204" pitchFamily="34" charset="0"/>
            </a:endParaRPr>
          </a:p>
          <a:p>
            <a:pPr marL="0" indent="0">
              <a:buNone/>
            </a:pPr>
            <a:endParaRPr lang="fr-FR" sz="1800" b="1" dirty="0">
              <a:solidFill>
                <a:schemeClr val="accent1"/>
              </a:solidFill>
              <a:latin typeface="Neue Haas Grotesk Text Pro" panose="020B0504020202020204" pitchFamily="34" charset="0"/>
            </a:endParaRPr>
          </a:p>
          <a:p>
            <a:pPr marL="0" indent="0">
              <a:buNone/>
            </a:pPr>
            <a:r>
              <a:rPr lang="fr-FR" sz="1800" b="1" dirty="0">
                <a:solidFill>
                  <a:schemeClr val="accent1"/>
                </a:solidFill>
                <a:latin typeface="Neue Haas Grotesk Text Pro" panose="020B0504020202020204" pitchFamily="34" charset="0"/>
              </a:rPr>
              <a:t>M</a:t>
            </a:r>
            <a:r>
              <a:rPr lang="fr-FR" sz="1800" b="1" i="0" dirty="0">
                <a:solidFill>
                  <a:schemeClr val="accent1"/>
                </a:solidFill>
                <a:effectLst/>
                <a:latin typeface="Neue Haas Grotesk Text Pro" panose="020B0504020202020204" pitchFamily="34" charset="0"/>
              </a:rPr>
              <a:t>ongoDB</a:t>
            </a:r>
            <a:r>
              <a:rPr lang="fr-FR" sz="1800" b="0" i="0" dirty="0">
                <a:effectLst/>
                <a:latin typeface="Neue Haas Grotesk Text Pro" panose="020B0504020202020204" pitchFamily="34" charset="0"/>
              </a:rPr>
              <a:t> est une base de données </a:t>
            </a:r>
            <a:r>
              <a:rPr lang="fr-FR" sz="1800" b="1" i="0" dirty="0">
                <a:effectLst/>
                <a:latin typeface="Neue Haas Grotesk Text Pro" panose="020B0504020202020204" pitchFamily="34" charset="0"/>
              </a:rPr>
              <a:t>NoSQL</a:t>
            </a:r>
            <a:r>
              <a:rPr lang="fr-FR" sz="1800" b="0" i="0" dirty="0">
                <a:effectLst/>
                <a:latin typeface="Neue Haas Grotesk Text Pro" panose="020B0504020202020204" pitchFamily="34" charset="0"/>
              </a:rPr>
              <a:t> orientée </a:t>
            </a:r>
            <a:r>
              <a:rPr lang="fr-FR" sz="1800" b="1" i="0" dirty="0">
                <a:effectLst/>
                <a:latin typeface="Neue Haas Grotesk Text Pro" panose="020B0504020202020204" pitchFamily="34" charset="0"/>
              </a:rPr>
              <a:t>document</a:t>
            </a:r>
            <a:r>
              <a:rPr lang="fr-FR" sz="1800" b="0" i="0" dirty="0">
                <a:effectLst/>
                <a:latin typeface="Neue Haas Grotesk Text Pro" panose="020B0504020202020204" pitchFamily="34" charset="0"/>
              </a:rPr>
              <a:t> qui stocke les</a:t>
            </a:r>
          </a:p>
          <a:p>
            <a:pPr marL="0" indent="0">
              <a:buNone/>
            </a:pPr>
            <a:r>
              <a:rPr lang="fr-FR" sz="1800" b="0" i="0" dirty="0">
                <a:effectLst/>
                <a:latin typeface="Neue Haas Grotesk Text Pro" panose="020B0504020202020204" pitchFamily="34" charset="0"/>
              </a:rPr>
              <a:t> données sous forme de </a:t>
            </a:r>
            <a:r>
              <a:rPr lang="fr-FR" sz="1800" b="1" i="0" dirty="0">
                <a:effectLst/>
                <a:latin typeface="Neue Haas Grotesk Text Pro" panose="020B0504020202020204" pitchFamily="34" charset="0"/>
              </a:rPr>
              <a:t>documents </a:t>
            </a:r>
            <a:r>
              <a:rPr lang="fr-FR" sz="1800" i="0" dirty="0">
                <a:effectLst/>
                <a:latin typeface="Neue Haas Grotesk Text Pro" panose="020B0504020202020204" pitchFamily="34" charset="0"/>
              </a:rPr>
              <a:t>au format </a:t>
            </a:r>
            <a:r>
              <a:rPr lang="fr-FR" b="1" dirty="0">
                <a:latin typeface="Neue Haas Grotesk Text Pro" panose="020B0504020202020204" pitchFamily="34" charset="0"/>
              </a:rPr>
              <a:t>B</a:t>
            </a:r>
            <a:r>
              <a:rPr lang="fr-FR" sz="1800" b="1" i="0" dirty="0">
                <a:effectLst/>
                <a:latin typeface="Neue Haas Grotesk Text Pro" panose="020B0504020202020204" pitchFamily="34" charset="0"/>
              </a:rPr>
              <a:t>SON</a:t>
            </a:r>
            <a:r>
              <a:rPr lang="fr-FR" sz="1800" b="0" i="0" dirty="0">
                <a:effectLst/>
                <a:latin typeface="Neue Haas Grotesk Text Pro" panose="020B0504020202020204" pitchFamily="34" charset="0"/>
              </a:rPr>
              <a:t> (</a:t>
            </a:r>
            <a:r>
              <a:rPr lang="fr-FR" sz="1800" b="0" i="1" dirty="0">
                <a:effectLst/>
                <a:latin typeface="Neue Haas Grotesk Text Pro" panose="020B0504020202020204" pitchFamily="34" charset="0"/>
              </a:rPr>
              <a:t>forme binaire </a:t>
            </a:r>
            <a:r>
              <a:rPr lang="fr-FR" sz="1800" b="0" i="0" dirty="0">
                <a:effectLst/>
                <a:latin typeface="Neue Haas Grotesk Text Pro" panose="020B0504020202020204" pitchFamily="34" charset="0"/>
              </a:rPr>
              <a:t>du </a:t>
            </a:r>
            <a:r>
              <a:rPr lang="fr-FR" sz="1800" b="1" i="0" dirty="0">
                <a:effectLst/>
                <a:latin typeface="Neue Haas Grotesk Text Pro" panose="020B0504020202020204" pitchFamily="34" charset="0"/>
              </a:rPr>
              <a:t>JSON</a:t>
            </a:r>
            <a:r>
              <a:rPr lang="fr-FR" sz="1800" b="0" i="0" dirty="0">
                <a:effectLst/>
                <a:latin typeface="Neue Haas Grotesk Text Pro" panose="020B0504020202020204" pitchFamily="34" charset="0"/>
              </a:rPr>
              <a:t>).</a:t>
            </a:r>
          </a:p>
          <a:p>
            <a:pPr marL="0" indent="0">
              <a:buNone/>
            </a:pPr>
            <a:endParaRPr lang="fr-FR" dirty="0">
              <a:latin typeface="Neue Haas Grotesk Text Pro" panose="020B0504020202020204" pitchFamily="34" charset="0"/>
            </a:endParaRPr>
          </a:p>
          <a:p>
            <a:pPr marL="0" indent="0">
              <a:buNone/>
            </a:pPr>
            <a:endParaRPr lang="fr-FR" sz="1800" b="0" i="0" dirty="0">
              <a:effectLst/>
              <a:latin typeface="Neue Haas Grotesk Text Pro" panose="020B0504020202020204" pitchFamily="34" charset="0"/>
            </a:endParaRPr>
          </a:p>
          <a:p>
            <a:pPr marL="0" indent="0" algn="ctr">
              <a:buNone/>
            </a:pPr>
            <a:r>
              <a:rPr lang="fr-FR" dirty="0">
                <a:latin typeface="Neue Haas Grotesk Text Pro" panose="020B0504020202020204" pitchFamily="34" charset="0"/>
                <a:hlinkClick r:id="rId2"/>
              </a:rPr>
              <a:t>Ici vous retrouverez toute la doc mongoDB</a:t>
            </a:r>
            <a:r>
              <a:rPr lang="fr-FR" sz="1800" b="0" i="0" dirty="0">
                <a:effectLst/>
                <a:latin typeface="Neue Haas Grotesk Text Pro" panose="020B0504020202020204" pitchFamily="34" charset="0"/>
                <a:hlinkClick r:id="rId2"/>
              </a:rPr>
              <a:t>  </a:t>
            </a:r>
            <a:br>
              <a:rPr lang="fr-FR" sz="1800" b="0" i="0" dirty="0">
                <a:effectLst/>
                <a:latin typeface="Neue Haas Grotesk Text Pro" panose="020B0504020202020204" pitchFamily="34" charset="0"/>
              </a:rPr>
            </a:br>
            <a:br>
              <a:rPr lang="fr-FR" sz="1800" b="0" i="0" dirty="0">
                <a:effectLst/>
                <a:latin typeface="Neue Haas Grotesk Text Pro" panose="020B0504020202020204" pitchFamily="34" charset="0"/>
              </a:rPr>
            </a:br>
            <a:endParaRPr lang="fr-FR" dirty="0"/>
          </a:p>
        </p:txBody>
      </p:sp>
    </p:spTree>
    <p:extLst>
      <p:ext uri="{BB962C8B-B14F-4D97-AF65-F5344CB8AC3E}">
        <p14:creationId xmlns:p14="http://schemas.microsoft.com/office/powerpoint/2010/main" val="31422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16793-8D7A-DD62-3710-B4A58632FC51}"/>
              </a:ext>
            </a:extLst>
          </p:cNvPr>
          <p:cNvSpPr>
            <a:spLocks noGrp="1"/>
          </p:cNvSpPr>
          <p:nvPr>
            <p:ph type="title"/>
          </p:nvPr>
        </p:nvSpPr>
        <p:spPr/>
        <p:txBody>
          <a:bodyPr/>
          <a:lstStyle/>
          <a:p>
            <a:r>
              <a:rPr lang="fr-FR" dirty="0"/>
              <a:t>Quelques différences avec SQL </a:t>
            </a:r>
          </a:p>
        </p:txBody>
      </p:sp>
      <p:graphicFrame>
        <p:nvGraphicFramePr>
          <p:cNvPr id="4" name="Tableau 3">
            <a:extLst>
              <a:ext uri="{FF2B5EF4-FFF2-40B4-BE49-F238E27FC236}">
                <a16:creationId xmlns:a16="http://schemas.microsoft.com/office/drawing/2014/main" id="{D85FC79C-BA6F-96C9-161B-FAFF6033CB3E}"/>
              </a:ext>
            </a:extLst>
          </p:cNvPr>
          <p:cNvGraphicFramePr>
            <a:graphicFrameLocks noGrp="1"/>
          </p:cNvGraphicFramePr>
          <p:nvPr>
            <p:extLst>
              <p:ext uri="{D42A27DB-BD31-4B8C-83A1-F6EECF244321}">
                <p14:modId xmlns:p14="http://schemas.microsoft.com/office/powerpoint/2010/main" val="442184796"/>
              </p:ext>
            </p:extLst>
          </p:nvPr>
        </p:nvGraphicFramePr>
        <p:xfrm>
          <a:off x="0" y="1496906"/>
          <a:ext cx="12192000" cy="5361094"/>
        </p:xfrm>
        <a:graphic>
          <a:graphicData uri="http://schemas.openxmlformats.org/drawingml/2006/table">
            <a:tbl>
              <a:tblPr firstRow="1" bandRow="1">
                <a:tableStyleId>{5C22544A-7EE6-4342-B048-85BDC9FD1C3A}</a:tableStyleId>
              </a:tblPr>
              <a:tblGrid>
                <a:gridCol w="1668780">
                  <a:extLst>
                    <a:ext uri="{9D8B030D-6E8A-4147-A177-3AD203B41FA5}">
                      <a16:colId xmlns:a16="http://schemas.microsoft.com/office/drawing/2014/main" val="3584236254"/>
                    </a:ext>
                  </a:extLst>
                </a:gridCol>
                <a:gridCol w="5494020">
                  <a:extLst>
                    <a:ext uri="{9D8B030D-6E8A-4147-A177-3AD203B41FA5}">
                      <a16:colId xmlns:a16="http://schemas.microsoft.com/office/drawing/2014/main" val="1453665818"/>
                    </a:ext>
                  </a:extLst>
                </a:gridCol>
                <a:gridCol w="5029200">
                  <a:extLst>
                    <a:ext uri="{9D8B030D-6E8A-4147-A177-3AD203B41FA5}">
                      <a16:colId xmlns:a16="http://schemas.microsoft.com/office/drawing/2014/main" val="1973350325"/>
                    </a:ext>
                  </a:extLst>
                </a:gridCol>
              </a:tblGrid>
              <a:tr h="604947">
                <a:tc>
                  <a:txBody>
                    <a:bodyPr/>
                    <a:lstStyle/>
                    <a:p>
                      <a:pPr algn="ctr"/>
                      <a:endParaRPr lang="fr-FR" dirty="0"/>
                    </a:p>
                  </a:txBody>
                  <a:tcPr/>
                </a:tc>
                <a:tc>
                  <a:txBody>
                    <a:bodyPr/>
                    <a:lstStyle/>
                    <a:p>
                      <a:pPr algn="ctr"/>
                      <a:r>
                        <a:rPr lang="fr-FR" dirty="0"/>
                        <a:t>MongoDB (orienté document)</a:t>
                      </a:r>
                    </a:p>
                  </a:txBody>
                  <a:tcPr/>
                </a:tc>
                <a:tc>
                  <a:txBody>
                    <a:bodyPr/>
                    <a:lstStyle/>
                    <a:p>
                      <a:pPr algn="ctr"/>
                      <a:r>
                        <a:rPr lang="fr-FR" dirty="0"/>
                        <a:t>MySQL (orienté table)</a:t>
                      </a:r>
                    </a:p>
                  </a:txBody>
                  <a:tcPr/>
                </a:tc>
                <a:extLst>
                  <a:ext uri="{0D108BD9-81ED-4DB2-BD59-A6C34878D82A}">
                    <a16:rowId xmlns:a16="http://schemas.microsoft.com/office/drawing/2014/main" val="2363085112"/>
                  </a:ext>
                </a:extLst>
              </a:tr>
              <a:tr h="1226491">
                <a:tc>
                  <a:txBody>
                    <a:bodyPr/>
                    <a:lstStyle/>
                    <a:p>
                      <a:pPr algn="ctr"/>
                      <a:r>
                        <a:rPr lang="fr-FR" dirty="0"/>
                        <a:t>Stockage </a:t>
                      </a:r>
                    </a:p>
                  </a:txBody>
                  <a:tcPr/>
                </a:tc>
                <a:tc>
                  <a:txBody>
                    <a:bodyPr/>
                    <a:lstStyle/>
                    <a:p>
                      <a:pPr algn="ctr"/>
                      <a:r>
                        <a:rPr lang="fr-FR" dirty="0"/>
                        <a:t>Collections</a:t>
                      </a:r>
                    </a:p>
                    <a:p>
                      <a:pPr algn="ctr"/>
                      <a:endParaRPr lang="fr-FR" dirty="0"/>
                    </a:p>
                    <a:p>
                      <a:pPr algn="ctr"/>
                      <a:endParaRPr lang="fr-FR" dirty="0"/>
                    </a:p>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a:t>Documents (BSON)</a:t>
                      </a:r>
                    </a:p>
                  </a:txBody>
                  <a:tcPr/>
                </a:tc>
                <a:tc>
                  <a:txBody>
                    <a:bodyPr/>
                    <a:lstStyle/>
                    <a:p>
                      <a:pPr algn="ctr"/>
                      <a:r>
                        <a:rPr lang="fr-FR" dirty="0"/>
                        <a:t>Tables</a:t>
                      </a:r>
                    </a:p>
                    <a:p>
                      <a:pPr algn="ctr"/>
                      <a:endParaRPr lang="fr-FR" dirty="0"/>
                    </a:p>
                    <a:p>
                      <a:pPr algn="ctr"/>
                      <a:endParaRPr lang="fr-FR" dirty="0"/>
                    </a:p>
                    <a:p>
                      <a:pPr algn="ctr"/>
                      <a:r>
                        <a:rPr lang="fr-FR" dirty="0"/>
                        <a:t>Tuples/entrées</a:t>
                      </a:r>
                    </a:p>
                  </a:txBody>
                  <a:tcPr/>
                </a:tc>
                <a:extLst>
                  <a:ext uri="{0D108BD9-81ED-4DB2-BD59-A6C34878D82A}">
                    <a16:rowId xmlns:a16="http://schemas.microsoft.com/office/drawing/2014/main" val="2036455149"/>
                  </a:ext>
                </a:extLst>
              </a:tr>
              <a:tr h="943455">
                <a:tc>
                  <a:txBody>
                    <a:bodyPr/>
                    <a:lstStyle/>
                    <a:p>
                      <a:pPr algn="ctr"/>
                      <a:r>
                        <a:rPr lang="fr-FR" dirty="0"/>
                        <a:t>clés</a:t>
                      </a:r>
                    </a:p>
                  </a:txBody>
                  <a:tcPr/>
                </a:tc>
                <a:tc>
                  <a:txBody>
                    <a:bodyPr/>
                    <a:lstStyle/>
                    <a:p>
                      <a:pPr algn="ctr"/>
                      <a:r>
                        <a:rPr lang="fr-FR" dirty="0"/>
                        <a:t>Clés primaires (</a:t>
                      </a:r>
                      <a:r>
                        <a:rPr lang="fr-FR" dirty="0" err="1"/>
                        <a:t>objectID</a:t>
                      </a:r>
                      <a:r>
                        <a:rPr lang="fr-FR" dirty="0"/>
                        <a:t>)</a:t>
                      </a:r>
                    </a:p>
                    <a:p>
                      <a:pPr algn="ctr"/>
                      <a:endParaRPr lang="fr-FR" dirty="0"/>
                    </a:p>
                    <a:p>
                      <a:pPr algn="ctr"/>
                      <a:r>
                        <a:rPr lang="fr-FR" dirty="0"/>
                        <a:t>Référence(DBRefs ou ID)</a:t>
                      </a:r>
                    </a:p>
                  </a:txBody>
                  <a:tcPr/>
                </a:tc>
                <a:tc>
                  <a:txBody>
                    <a:bodyPr/>
                    <a:lstStyle/>
                    <a:p>
                      <a:pPr algn="ctr"/>
                      <a:r>
                        <a:rPr lang="fr-FR" dirty="0"/>
                        <a:t>Clés primaires </a:t>
                      </a:r>
                    </a:p>
                    <a:p>
                      <a:pPr algn="ctr"/>
                      <a:endParaRPr lang="fr-FR" dirty="0"/>
                    </a:p>
                    <a:p>
                      <a:pPr algn="ctr"/>
                      <a:r>
                        <a:rPr lang="fr-FR" dirty="0"/>
                        <a:t>Clés étrangères</a:t>
                      </a:r>
                    </a:p>
                  </a:txBody>
                  <a:tcPr/>
                </a:tc>
                <a:extLst>
                  <a:ext uri="{0D108BD9-81ED-4DB2-BD59-A6C34878D82A}">
                    <a16:rowId xmlns:a16="http://schemas.microsoft.com/office/drawing/2014/main" val="3208964439"/>
                  </a:ext>
                </a:extLst>
              </a:tr>
              <a:tr h="660418">
                <a:tc>
                  <a:txBody>
                    <a:bodyPr/>
                    <a:lstStyle/>
                    <a:p>
                      <a:pPr algn="ctr"/>
                      <a:r>
                        <a:rPr lang="fr-FR" dirty="0"/>
                        <a:t>Flexibilité</a:t>
                      </a:r>
                    </a:p>
                  </a:txBody>
                  <a:tcPr/>
                </a:tc>
                <a:tc>
                  <a:txBody>
                    <a:bodyPr/>
                    <a:lstStyle/>
                    <a:p>
                      <a:pPr algn="ctr"/>
                      <a:r>
                        <a:rPr lang="fr-FR" dirty="0"/>
                        <a:t>Flexible ( dénormalisation ou normalisation partielle)</a:t>
                      </a:r>
                    </a:p>
                  </a:txBody>
                  <a:tcPr/>
                </a:tc>
                <a:tc>
                  <a:txBody>
                    <a:bodyPr/>
                    <a:lstStyle/>
                    <a:p>
                      <a:pPr algn="ctr"/>
                      <a:r>
                        <a:rPr lang="fr-FR" dirty="0"/>
                        <a:t>Strict (Normalisation) </a:t>
                      </a:r>
                    </a:p>
                  </a:txBody>
                  <a:tcPr/>
                </a:tc>
                <a:extLst>
                  <a:ext uri="{0D108BD9-81ED-4DB2-BD59-A6C34878D82A}">
                    <a16:rowId xmlns:a16="http://schemas.microsoft.com/office/drawing/2014/main" val="1288672092"/>
                  </a:ext>
                </a:extLst>
              </a:tr>
              <a:tr h="660418">
                <a:tc>
                  <a:txBody>
                    <a:bodyPr/>
                    <a:lstStyle/>
                    <a:p>
                      <a:pPr algn="ctr"/>
                      <a:r>
                        <a:rPr lang="fr-FR" dirty="0"/>
                        <a:t>Requêtes</a:t>
                      </a:r>
                    </a:p>
                  </a:txBody>
                  <a:tcPr/>
                </a:tc>
                <a:tc>
                  <a:txBody>
                    <a:bodyPr/>
                    <a:lstStyle/>
                    <a:p>
                      <a:pPr algn="ctr"/>
                      <a:r>
                        <a:rPr lang="fr-FR" dirty="0"/>
                        <a:t>Agrégations complexes à l'aide de pipelines d'agrégation.</a:t>
                      </a:r>
                    </a:p>
                  </a:txBody>
                  <a:tcPr/>
                </a:tc>
                <a:tc>
                  <a:txBody>
                    <a:bodyPr/>
                    <a:lstStyle/>
                    <a:p>
                      <a:pPr algn="ctr"/>
                      <a:r>
                        <a:rPr lang="fr-FR" dirty="0"/>
                        <a:t>Jointures complexes entre tables.</a:t>
                      </a:r>
                    </a:p>
                  </a:txBody>
                  <a:tcPr/>
                </a:tc>
                <a:extLst>
                  <a:ext uri="{0D108BD9-81ED-4DB2-BD59-A6C34878D82A}">
                    <a16:rowId xmlns:a16="http://schemas.microsoft.com/office/drawing/2014/main" val="1093637716"/>
                  </a:ext>
                </a:extLst>
              </a:tr>
              <a:tr h="660418">
                <a:tc>
                  <a:txBody>
                    <a:bodyPr/>
                    <a:lstStyle/>
                    <a:p>
                      <a:pPr algn="ctr"/>
                      <a:r>
                        <a:rPr lang="fr-FR" dirty="0"/>
                        <a:t>Scalabilité</a:t>
                      </a:r>
                    </a:p>
                  </a:txBody>
                  <a:tcPr/>
                </a:tc>
                <a:tc>
                  <a:txBody>
                    <a:bodyPr/>
                    <a:lstStyle/>
                    <a:p>
                      <a:pPr algn="ctr"/>
                      <a:r>
                        <a:rPr lang="fr-FR" dirty="0"/>
                        <a:t>Horizontale: sur plusieurs serveurs</a:t>
                      </a:r>
                    </a:p>
                  </a:txBody>
                  <a:tcPr/>
                </a:tc>
                <a:tc>
                  <a:txBody>
                    <a:bodyPr/>
                    <a:lstStyle/>
                    <a:p>
                      <a:pPr algn="ctr"/>
                      <a:r>
                        <a:rPr lang="fr-FR" dirty="0"/>
                        <a:t>Verticale: augmentation des ressources d'un seul serveur</a:t>
                      </a:r>
                    </a:p>
                  </a:txBody>
                  <a:tcPr/>
                </a:tc>
                <a:extLst>
                  <a:ext uri="{0D108BD9-81ED-4DB2-BD59-A6C34878D82A}">
                    <a16:rowId xmlns:a16="http://schemas.microsoft.com/office/drawing/2014/main" val="2659728705"/>
                  </a:ext>
                </a:extLst>
              </a:tr>
              <a:tr h="604947">
                <a:tc>
                  <a:txBody>
                    <a:bodyPr/>
                    <a:lstStyle/>
                    <a:p>
                      <a:pPr algn="ctr"/>
                      <a:r>
                        <a:rPr lang="fr-FR" dirty="0"/>
                        <a:t>Transactions</a:t>
                      </a:r>
                    </a:p>
                  </a:txBody>
                  <a:tcPr/>
                </a:tc>
                <a:tc>
                  <a:txBody>
                    <a:bodyPr/>
                    <a:lstStyle/>
                    <a:p>
                      <a:pPr algn="ctr"/>
                      <a:r>
                        <a:rPr lang="fr-FR" dirty="0"/>
                        <a:t>BASE</a:t>
                      </a:r>
                    </a:p>
                  </a:txBody>
                  <a:tcPr/>
                </a:tc>
                <a:tc>
                  <a:txBody>
                    <a:bodyPr/>
                    <a:lstStyle/>
                    <a:p>
                      <a:pPr algn="ctr"/>
                      <a:r>
                        <a:rPr lang="fr-FR" dirty="0"/>
                        <a:t>ACID</a:t>
                      </a:r>
                    </a:p>
                  </a:txBody>
                  <a:tcPr/>
                </a:tc>
                <a:extLst>
                  <a:ext uri="{0D108BD9-81ED-4DB2-BD59-A6C34878D82A}">
                    <a16:rowId xmlns:a16="http://schemas.microsoft.com/office/drawing/2014/main" val="3226016958"/>
                  </a:ext>
                </a:extLst>
              </a:tr>
            </a:tbl>
          </a:graphicData>
        </a:graphic>
      </p:graphicFrame>
      <p:sp>
        <p:nvSpPr>
          <p:cNvPr id="5" name="Flèche : bas 4">
            <a:extLst>
              <a:ext uri="{FF2B5EF4-FFF2-40B4-BE49-F238E27FC236}">
                <a16:creationId xmlns:a16="http://schemas.microsoft.com/office/drawing/2014/main" id="{81C0A57E-329D-E5DA-7958-008066F7E1D4}"/>
              </a:ext>
            </a:extLst>
          </p:cNvPr>
          <p:cNvSpPr/>
          <p:nvPr/>
        </p:nvSpPr>
        <p:spPr>
          <a:xfrm>
            <a:off x="4053696" y="2551006"/>
            <a:ext cx="548640" cy="266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 bas 5">
            <a:extLst>
              <a:ext uri="{FF2B5EF4-FFF2-40B4-BE49-F238E27FC236}">
                <a16:creationId xmlns:a16="http://schemas.microsoft.com/office/drawing/2014/main" id="{55639968-E73B-B29C-E87C-5E71F0A77031}"/>
              </a:ext>
            </a:extLst>
          </p:cNvPr>
          <p:cNvSpPr/>
          <p:nvPr/>
        </p:nvSpPr>
        <p:spPr>
          <a:xfrm>
            <a:off x="9396345" y="2551006"/>
            <a:ext cx="548640" cy="266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937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63197-E910-1C9A-0BEE-A11397DD9DAD}"/>
              </a:ext>
            </a:extLst>
          </p:cNvPr>
          <p:cNvSpPr>
            <a:spLocks noGrp="1"/>
          </p:cNvSpPr>
          <p:nvPr>
            <p:ph type="title"/>
          </p:nvPr>
        </p:nvSpPr>
        <p:spPr/>
        <p:txBody>
          <a:bodyPr/>
          <a:lstStyle/>
          <a:p>
            <a:r>
              <a:rPr lang="fr-FR" dirty="0"/>
              <a:t>Les principes du SQL </a:t>
            </a:r>
          </a:p>
        </p:txBody>
      </p:sp>
      <p:sp>
        <p:nvSpPr>
          <p:cNvPr id="3" name="Espace réservé du contenu 2">
            <a:extLst>
              <a:ext uri="{FF2B5EF4-FFF2-40B4-BE49-F238E27FC236}">
                <a16:creationId xmlns:a16="http://schemas.microsoft.com/office/drawing/2014/main" id="{B789870B-7967-F5D7-8D4D-C764DADD6BDA}"/>
              </a:ext>
            </a:extLst>
          </p:cNvPr>
          <p:cNvSpPr>
            <a:spLocks noGrp="1"/>
          </p:cNvSpPr>
          <p:nvPr>
            <p:ph idx="1"/>
          </p:nvPr>
        </p:nvSpPr>
        <p:spPr/>
        <p:txBody>
          <a:bodyPr>
            <a:normAutofit lnSpcReduction="10000"/>
          </a:bodyPr>
          <a:lstStyle/>
          <a:p>
            <a:pPr marL="0" indent="0">
              <a:buNone/>
            </a:pPr>
            <a:r>
              <a:rPr lang="fr-FR" dirty="0">
                <a:latin typeface="Neue Haas Grotesk Text Pro" panose="020B0504020202020204" pitchFamily="34" charset="0"/>
              </a:rPr>
              <a:t>Dans un </a:t>
            </a:r>
            <a:r>
              <a:rPr lang="fr-FR" b="1" dirty="0">
                <a:solidFill>
                  <a:srgbClr val="92D050"/>
                </a:solidFill>
                <a:latin typeface="Neue Haas Grotesk Text Pro" panose="020B0504020202020204" pitchFamily="34" charset="0"/>
              </a:rPr>
              <a:t>SGBDR</a:t>
            </a:r>
            <a:r>
              <a:rPr lang="fr-FR" dirty="0">
                <a:latin typeface="Neue Haas Grotesk Text Pro" panose="020B0504020202020204" pitchFamily="34" charset="0"/>
              </a:rPr>
              <a:t>, les transactions sont dites </a:t>
            </a:r>
            <a:r>
              <a:rPr lang="fr-FR" b="1" dirty="0">
                <a:solidFill>
                  <a:srgbClr val="92D050"/>
                </a:solidFill>
                <a:latin typeface="Neue Haas Grotesk Text Pro" panose="020B0504020202020204" pitchFamily="34" charset="0"/>
              </a:rPr>
              <a:t>ACID</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A</a:t>
            </a:r>
            <a:r>
              <a:rPr lang="fr-FR" b="1" dirty="0">
                <a:latin typeface="Neue Haas Grotesk Text Pro" panose="020B0504020202020204" pitchFamily="34" charset="0"/>
              </a:rPr>
              <a:t>tomicité</a:t>
            </a:r>
            <a:r>
              <a:rPr lang="fr-FR" dirty="0">
                <a:latin typeface="Neue Haas Grotesk Text Pro" panose="020B0504020202020204" pitchFamily="34" charset="0"/>
              </a:rPr>
              <a:t> : Toutes les opérations d’une transaction sont effectuées, autrement aucune n’est réalisée.</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C</a:t>
            </a:r>
            <a:r>
              <a:rPr lang="fr-FR" b="1" dirty="0">
                <a:latin typeface="Neue Haas Grotesk Text Pro" panose="020B0504020202020204" pitchFamily="34" charset="0"/>
              </a:rPr>
              <a:t>ohérence</a:t>
            </a:r>
            <a:r>
              <a:rPr lang="fr-FR" dirty="0">
                <a:latin typeface="Neue Haas Grotesk Text Pro" panose="020B0504020202020204" pitchFamily="34" charset="0"/>
              </a:rPr>
              <a:t> : Le contenu de la base doit être cohérent du début à la fin.</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I</a:t>
            </a:r>
            <a:r>
              <a:rPr lang="fr-FR" b="1" dirty="0">
                <a:latin typeface="Neue Haas Grotesk Text Pro" panose="020B0504020202020204" pitchFamily="34" charset="0"/>
              </a:rPr>
              <a:t>solation</a:t>
            </a:r>
            <a:r>
              <a:rPr lang="fr-FR" dirty="0">
                <a:latin typeface="Neue Haas Grotesk Text Pro" panose="020B0504020202020204" pitchFamily="34" charset="0"/>
              </a:rPr>
              <a:t> : Les modifications d’une transaction ne sont visibles que quand celle-ci a été validée.</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D</a:t>
            </a:r>
            <a:r>
              <a:rPr lang="fr-FR" b="1" dirty="0">
                <a:latin typeface="Neue Haas Grotesk Text Pro" panose="020B0504020202020204" pitchFamily="34" charset="0"/>
              </a:rPr>
              <a:t>urabilité</a:t>
            </a:r>
            <a:r>
              <a:rPr lang="fr-FR" dirty="0">
                <a:latin typeface="Neue Haas Grotesk Text Pro" panose="020B0504020202020204" pitchFamily="34" charset="0"/>
              </a:rPr>
              <a:t> : Une fois la transaction validée, l’état de la base est permanent (quel que soit l’incident qui survient, panne, coupure, etc.) </a:t>
            </a:r>
          </a:p>
          <a:p>
            <a:pPr marL="0" indent="0">
              <a:buNone/>
            </a:pPr>
            <a:endParaRPr lang="fr-FR" dirty="0"/>
          </a:p>
        </p:txBody>
      </p:sp>
    </p:spTree>
    <p:extLst>
      <p:ext uri="{BB962C8B-B14F-4D97-AF65-F5344CB8AC3E}">
        <p14:creationId xmlns:p14="http://schemas.microsoft.com/office/powerpoint/2010/main" val="369489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7F9FA-1FEC-220B-5D3F-9D4435606739}"/>
              </a:ext>
            </a:extLst>
          </p:cNvPr>
          <p:cNvSpPr>
            <a:spLocks noGrp="1"/>
          </p:cNvSpPr>
          <p:nvPr>
            <p:ph type="title"/>
          </p:nvPr>
        </p:nvSpPr>
        <p:spPr/>
        <p:txBody>
          <a:bodyPr/>
          <a:lstStyle/>
          <a:p>
            <a:r>
              <a:rPr lang="fr-FR" dirty="0"/>
              <a:t>Les principes du NoSQL</a:t>
            </a:r>
          </a:p>
        </p:txBody>
      </p:sp>
      <p:sp>
        <p:nvSpPr>
          <p:cNvPr id="3" name="Espace réservé du contenu 2">
            <a:extLst>
              <a:ext uri="{FF2B5EF4-FFF2-40B4-BE49-F238E27FC236}">
                <a16:creationId xmlns:a16="http://schemas.microsoft.com/office/drawing/2014/main" id="{3F6475D8-F7BC-DDA3-2B9F-2E11F40B49E6}"/>
              </a:ext>
            </a:extLst>
          </p:cNvPr>
          <p:cNvSpPr>
            <a:spLocks noGrp="1"/>
          </p:cNvSpPr>
          <p:nvPr>
            <p:ph idx="1"/>
          </p:nvPr>
        </p:nvSpPr>
        <p:spPr/>
        <p:txBody>
          <a:bodyPr/>
          <a:lstStyle/>
          <a:p>
            <a:pPr marL="0" indent="0">
              <a:buNone/>
            </a:pPr>
            <a:r>
              <a:rPr lang="fr-FR" dirty="0">
                <a:latin typeface="Neue Haas Grotesk Text Pro" panose="020B0504020202020204" pitchFamily="34" charset="0"/>
              </a:rPr>
              <a:t>Les bases </a:t>
            </a:r>
            <a:r>
              <a:rPr lang="fr-FR" b="1" dirty="0">
                <a:solidFill>
                  <a:srgbClr val="92D050"/>
                </a:solidFill>
                <a:latin typeface="Neue Haas Grotesk Text Pro" panose="020B0504020202020204" pitchFamily="34" charset="0"/>
              </a:rPr>
              <a:t>NoSQL</a:t>
            </a:r>
            <a:r>
              <a:rPr lang="fr-FR" dirty="0">
                <a:latin typeface="Neue Haas Grotesk Text Pro" panose="020B0504020202020204" pitchFamily="34" charset="0"/>
              </a:rPr>
              <a:t> sont moins contraignantes afin de garantir un haut niveau de performance. Elles sont dites </a:t>
            </a:r>
            <a:r>
              <a:rPr lang="fr-FR" b="1" dirty="0">
                <a:solidFill>
                  <a:srgbClr val="92D050"/>
                </a:solidFill>
                <a:latin typeface="Neue Haas Grotesk Text Pro" panose="020B0504020202020204" pitchFamily="34" charset="0"/>
              </a:rPr>
              <a:t>BASE</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B</a:t>
            </a:r>
            <a:r>
              <a:rPr lang="fr-FR" b="1" dirty="0">
                <a:latin typeface="Neue Haas Grotesk Text Pro" panose="020B0504020202020204" pitchFamily="34" charset="0"/>
              </a:rPr>
              <a:t>asically </a:t>
            </a:r>
            <a:r>
              <a:rPr lang="fr-FR" b="1" dirty="0">
                <a:solidFill>
                  <a:srgbClr val="92D050"/>
                </a:solidFill>
                <a:latin typeface="Neue Haas Grotesk Text Pro" panose="020B0504020202020204" pitchFamily="34" charset="0"/>
              </a:rPr>
              <a:t>A</a:t>
            </a:r>
            <a:r>
              <a:rPr lang="fr-FR" b="1" dirty="0">
                <a:latin typeface="Neue Haas Grotesk Text Pro" panose="020B0504020202020204" pitchFamily="34" charset="0"/>
              </a:rPr>
              <a:t>vailable </a:t>
            </a:r>
            <a:r>
              <a:rPr lang="fr-FR" dirty="0">
                <a:latin typeface="Neue Haas Grotesk Text Pro" panose="020B0504020202020204" pitchFamily="34" charset="0"/>
              </a:rPr>
              <a:t>: Le système garantie un taux de disponibilité de la donnée.</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S</a:t>
            </a:r>
            <a:r>
              <a:rPr lang="fr-FR" b="1" dirty="0">
                <a:latin typeface="Neue Haas Grotesk Text Pro" panose="020B0504020202020204" pitchFamily="34" charset="0"/>
              </a:rPr>
              <a:t>oft-state</a:t>
            </a:r>
            <a:r>
              <a:rPr lang="fr-FR" dirty="0">
                <a:latin typeface="Neue Haas Grotesk Text Pro" panose="020B0504020202020204" pitchFamily="34" charset="0"/>
              </a:rPr>
              <a:t> :  La base n’est pas nécessairement cohérente à tout instant.</a:t>
            </a:r>
            <a:br>
              <a:rPr lang="fr-FR" dirty="0">
                <a:latin typeface="Neue Haas Grotesk Text Pro" panose="020B0504020202020204" pitchFamily="34" charset="0"/>
              </a:rPr>
            </a:br>
            <a:endParaRPr lang="fr-FR" dirty="0">
              <a:latin typeface="Neue Haas Grotesk Text Pro" panose="020B0504020202020204" pitchFamily="34" charset="0"/>
            </a:endParaRPr>
          </a:p>
          <a:p>
            <a:pPr marL="0" indent="0">
              <a:buNone/>
            </a:pPr>
            <a:r>
              <a:rPr lang="fr-FR" b="1" dirty="0">
                <a:solidFill>
                  <a:srgbClr val="92D050"/>
                </a:solidFill>
                <a:latin typeface="Neue Haas Grotesk Text Pro" panose="020B0504020202020204" pitchFamily="34" charset="0"/>
              </a:rPr>
              <a:t>E</a:t>
            </a:r>
            <a:r>
              <a:rPr lang="fr-FR" b="1" dirty="0">
                <a:latin typeface="Neue Haas Grotesk Text Pro" panose="020B0504020202020204" pitchFamily="34" charset="0"/>
              </a:rPr>
              <a:t>ventually consistent </a:t>
            </a:r>
            <a:r>
              <a:rPr lang="fr-FR" dirty="0">
                <a:latin typeface="Neue Haas Grotesk Text Pro" panose="020B0504020202020204" pitchFamily="34" charset="0"/>
              </a:rPr>
              <a:t>: La base atteindra, à terme, un état cohérent.</a:t>
            </a:r>
          </a:p>
          <a:p>
            <a:endParaRPr lang="fr-FR" dirty="0"/>
          </a:p>
        </p:txBody>
      </p:sp>
    </p:spTree>
    <p:extLst>
      <p:ext uri="{BB962C8B-B14F-4D97-AF65-F5344CB8AC3E}">
        <p14:creationId xmlns:p14="http://schemas.microsoft.com/office/powerpoint/2010/main" val="21184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F8B6D-3265-C0D1-E2C5-7FF0A3F8689D}"/>
              </a:ext>
            </a:extLst>
          </p:cNvPr>
          <p:cNvSpPr>
            <a:spLocks noGrp="1"/>
          </p:cNvSpPr>
          <p:nvPr>
            <p:ph type="title"/>
          </p:nvPr>
        </p:nvSpPr>
        <p:spPr/>
        <p:txBody>
          <a:bodyPr/>
          <a:lstStyle/>
          <a:p>
            <a:r>
              <a:rPr lang="fr-FR" dirty="0"/>
              <a:t>Dénormalisation </a:t>
            </a:r>
          </a:p>
        </p:txBody>
      </p:sp>
      <p:sp>
        <p:nvSpPr>
          <p:cNvPr id="3" name="Espace réservé du contenu 2">
            <a:extLst>
              <a:ext uri="{FF2B5EF4-FFF2-40B4-BE49-F238E27FC236}">
                <a16:creationId xmlns:a16="http://schemas.microsoft.com/office/drawing/2014/main" id="{EA49D817-5EAC-AEC1-B84B-E58D107D9ECF}"/>
              </a:ext>
            </a:extLst>
          </p:cNvPr>
          <p:cNvSpPr>
            <a:spLocks noGrp="1"/>
          </p:cNvSpPr>
          <p:nvPr>
            <p:ph idx="1"/>
          </p:nvPr>
        </p:nvSpPr>
        <p:spPr/>
        <p:txBody>
          <a:bodyPr>
            <a:normAutofit lnSpcReduction="10000"/>
          </a:bodyPr>
          <a:lstStyle/>
          <a:p>
            <a:pPr marL="0" indent="0">
              <a:buNone/>
            </a:pPr>
            <a:r>
              <a:rPr lang="fr-FR" b="1" u="sng" dirty="0">
                <a:latin typeface="Neue Haas Grotesk Text Pro" panose="020B0504020202020204" pitchFamily="34" charset="0"/>
              </a:rPr>
              <a:t>Définition</a:t>
            </a:r>
          </a:p>
          <a:p>
            <a:pPr marL="0" indent="0">
              <a:buNone/>
            </a:pPr>
            <a:r>
              <a:rPr lang="fr-FR" dirty="0">
                <a:latin typeface="Neue Haas Grotesk Text Pro" panose="020B0504020202020204" pitchFamily="34" charset="0"/>
              </a:rPr>
              <a:t>Processus inverse de la normalisation des bases de données. </a:t>
            </a:r>
          </a:p>
          <a:p>
            <a:pPr marL="0" indent="0">
              <a:buNone/>
            </a:pPr>
            <a:r>
              <a:rPr lang="fr-FR" dirty="0">
                <a:latin typeface="Neue Haas Grotesk Text Pro" panose="020B0504020202020204" pitchFamily="34" charset="0"/>
              </a:rPr>
              <a:t>Elle consiste à </a:t>
            </a:r>
            <a:r>
              <a:rPr lang="fr-FR" b="1" dirty="0">
                <a:latin typeface="Neue Haas Grotesk Text Pro" panose="020B0504020202020204" pitchFamily="34" charset="0"/>
              </a:rPr>
              <a:t>intégrer intentionnellement des données redondantes </a:t>
            </a:r>
            <a:r>
              <a:rPr lang="fr-FR" dirty="0">
                <a:latin typeface="Neue Haas Grotesk Text Pro" panose="020B0504020202020204" pitchFamily="34" charset="0"/>
              </a:rPr>
              <a:t>dans un document pour </a:t>
            </a:r>
            <a:r>
              <a:rPr lang="fr-FR" b="1" dirty="0">
                <a:latin typeface="Neue Haas Grotesk Text Pro" panose="020B0504020202020204" pitchFamily="34" charset="0"/>
              </a:rPr>
              <a:t>réduire le nombre de requêtes </a:t>
            </a:r>
            <a:r>
              <a:rPr lang="fr-FR" dirty="0">
                <a:latin typeface="Neue Haas Grotesk Text Pro" panose="020B0504020202020204" pitchFamily="34" charset="0"/>
              </a:rPr>
              <a:t>à effectuer sur la base de données. </a:t>
            </a:r>
          </a:p>
          <a:p>
            <a:pPr marL="0" indent="0">
              <a:buNone/>
            </a:pPr>
            <a:r>
              <a:rPr lang="fr-FR" dirty="0">
                <a:latin typeface="Neue Haas Grotesk Text Pro" panose="020B0504020202020204" pitchFamily="34" charset="0"/>
              </a:rPr>
              <a:t>Dans une </a:t>
            </a:r>
            <a:r>
              <a:rPr lang="fr-FR" b="1" dirty="0">
                <a:latin typeface="Neue Haas Grotesk Text Pro" panose="020B0504020202020204" pitchFamily="34" charset="0"/>
              </a:rPr>
              <a:t>base de données NoSQL</a:t>
            </a:r>
            <a:r>
              <a:rPr lang="fr-FR" dirty="0">
                <a:latin typeface="Neue Haas Grotesk Text Pro" panose="020B0504020202020204" pitchFamily="34" charset="0"/>
              </a:rPr>
              <a:t>, cela peut signifier inclure des copies des données de différents documents ou collections dans un seul document.</a:t>
            </a:r>
          </a:p>
          <a:p>
            <a:pPr marL="0" indent="0">
              <a:buNone/>
            </a:pPr>
            <a:r>
              <a:rPr lang="fr-FR" dirty="0">
                <a:latin typeface="Neue Haas Grotesk Text Pro" panose="020B0504020202020204" pitchFamily="34" charset="0"/>
              </a:rPr>
              <a:t>Cela peut </a:t>
            </a:r>
            <a:r>
              <a:rPr lang="fr-FR" b="1" dirty="0">
                <a:latin typeface="Neue Haas Grotesk Text Pro" panose="020B0504020202020204" pitchFamily="34" charset="0"/>
              </a:rPr>
              <a:t>améliorer la performance lors de la lecture des données</a:t>
            </a:r>
            <a:r>
              <a:rPr lang="fr-FR" dirty="0">
                <a:latin typeface="Neue Haas Grotesk Text Pro" panose="020B0504020202020204" pitchFamily="34" charset="0"/>
              </a:rPr>
              <a:t>, car cela évite d'avoir à effectuer des jointures ou des requêtes supplémentaires pour assembler les données relatives. </a:t>
            </a:r>
          </a:p>
          <a:p>
            <a:pPr marL="0" indent="0">
              <a:buNone/>
            </a:pPr>
            <a:r>
              <a:rPr lang="fr-FR" dirty="0">
                <a:latin typeface="Neue Haas Grotesk Text Pro" panose="020B0504020202020204" pitchFamily="34" charset="0"/>
              </a:rPr>
              <a:t>Cependant, cela peut </a:t>
            </a:r>
            <a:r>
              <a:rPr lang="fr-FR" b="1" dirty="0">
                <a:latin typeface="Neue Haas Grotesk Text Pro" panose="020B0504020202020204" pitchFamily="34" charset="0"/>
              </a:rPr>
              <a:t>rendre les mises à jour plus complexes</a:t>
            </a:r>
            <a:r>
              <a:rPr lang="fr-FR" dirty="0">
                <a:latin typeface="Neue Haas Grotesk Text Pro" panose="020B0504020202020204" pitchFamily="34" charset="0"/>
              </a:rPr>
              <a:t>, car les mêmes données peuvent se trouver à plusieurs endroits.</a:t>
            </a:r>
          </a:p>
        </p:txBody>
      </p:sp>
    </p:spTree>
    <p:extLst>
      <p:ext uri="{BB962C8B-B14F-4D97-AF65-F5344CB8AC3E}">
        <p14:creationId xmlns:p14="http://schemas.microsoft.com/office/powerpoint/2010/main" val="202327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DBBC3-9054-8FD9-0D16-FC9196F891EE}"/>
              </a:ext>
            </a:extLst>
          </p:cNvPr>
          <p:cNvSpPr>
            <a:spLocks noGrp="1"/>
          </p:cNvSpPr>
          <p:nvPr>
            <p:ph type="title"/>
          </p:nvPr>
        </p:nvSpPr>
        <p:spPr/>
        <p:txBody>
          <a:bodyPr/>
          <a:lstStyle/>
          <a:p>
            <a:r>
              <a:rPr lang="fr-FR" dirty="0"/>
              <a:t>Dénormalisation</a:t>
            </a:r>
          </a:p>
        </p:txBody>
      </p:sp>
      <p:sp>
        <p:nvSpPr>
          <p:cNvPr id="8" name="Flèche : courbe vers la droite 7">
            <a:extLst>
              <a:ext uri="{FF2B5EF4-FFF2-40B4-BE49-F238E27FC236}">
                <a16:creationId xmlns:a16="http://schemas.microsoft.com/office/drawing/2014/main" id="{F5D385BB-56D8-688F-3F76-2EEC664CDE9F}"/>
              </a:ext>
            </a:extLst>
          </p:cNvPr>
          <p:cNvSpPr/>
          <p:nvPr/>
        </p:nvSpPr>
        <p:spPr>
          <a:xfrm>
            <a:off x="120770" y="2242868"/>
            <a:ext cx="871268" cy="316589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3" name="Tableau 2">
            <a:extLst>
              <a:ext uri="{FF2B5EF4-FFF2-40B4-BE49-F238E27FC236}">
                <a16:creationId xmlns:a16="http://schemas.microsoft.com/office/drawing/2014/main" id="{EE2CE096-13AD-CC30-15A2-03C29D26F483}"/>
              </a:ext>
            </a:extLst>
          </p:cNvPr>
          <p:cNvGraphicFramePr>
            <a:graphicFrameLocks noGrp="1"/>
          </p:cNvGraphicFramePr>
          <p:nvPr>
            <p:extLst>
              <p:ext uri="{D42A27DB-BD31-4B8C-83A1-F6EECF244321}">
                <p14:modId xmlns:p14="http://schemas.microsoft.com/office/powerpoint/2010/main" val="290731061"/>
              </p:ext>
            </p:extLst>
          </p:nvPr>
        </p:nvGraphicFramePr>
        <p:xfrm>
          <a:off x="994458" y="1229971"/>
          <a:ext cx="4229100" cy="111252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3709373603"/>
                    </a:ext>
                  </a:extLst>
                </a:gridCol>
                <a:gridCol w="2114550">
                  <a:extLst>
                    <a:ext uri="{9D8B030D-6E8A-4147-A177-3AD203B41FA5}">
                      <a16:colId xmlns:a16="http://schemas.microsoft.com/office/drawing/2014/main" val="2229875920"/>
                    </a:ext>
                  </a:extLst>
                </a:gridCol>
              </a:tblGrid>
              <a:tr h="370840">
                <a:tc>
                  <a:txBody>
                    <a:bodyPr/>
                    <a:lstStyle/>
                    <a:p>
                      <a:r>
                        <a:rPr lang="fr-FR" dirty="0"/>
                        <a:t>Id</a:t>
                      </a:r>
                    </a:p>
                  </a:txBody>
                  <a:tcPr/>
                </a:tc>
                <a:tc>
                  <a:txBody>
                    <a:bodyPr/>
                    <a:lstStyle/>
                    <a:p>
                      <a:r>
                        <a:rPr lang="fr-FR" dirty="0"/>
                        <a:t>Titre</a:t>
                      </a:r>
                    </a:p>
                  </a:txBody>
                  <a:tcPr/>
                </a:tc>
                <a:extLst>
                  <a:ext uri="{0D108BD9-81ED-4DB2-BD59-A6C34878D82A}">
                    <a16:rowId xmlns:a16="http://schemas.microsoft.com/office/drawing/2014/main" val="4285187524"/>
                  </a:ext>
                </a:extLst>
              </a:tr>
              <a:tr h="370840">
                <a:tc>
                  <a:txBody>
                    <a:bodyPr/>
                    <a:lstStyle/>
                    <a:p>
                      <a:r>
                        <a:rPr lang="fr-FR" dirty="0"/>
                        <a:t>1</a:t>
                      </a:r>
                    </a:p>
                  </a:txBody>
                  <a:tcPr/>
                </a:tc>
                <a:tc>
                  <a:txBody>
                    <a:bodyPr/>
                    <a:lstStyle/>
                    <a:p>
                      <a:r>
                        <a:rPr lang="fr-FR" dirty="0"/>
                        <a:t>Fight club</a:t>
                      </a:r>
                    </a:p>
                  </a:txBody>
                  <a:tcPr/>
                </a:tc>
                <a:extLst>
                  <a:ext uri="{0D108BD9-81ED-4DB2-BD59-A6C34878D82A}">
                    <a16:rowId xmlns:a16="http://schemas.microsoft.com/office/drawing/2014/main" val="2753930962"/>
                  </a:ext>
                </a:extLst>
              </a:tr>
              <a:tr h="370840">
                <a:tc>
                  <a:txBody>
                    <a:bodyPr/>
                    <a:lstStyle/>
                    <a:p>
                      <a:r>
                        <a:rPr lang="fr-FR" dirty="0"/>
                        <a:t>2</a:t>
                      </a:r>
                    </a:p>
                  </a:txBody>
                  <a:tcPr/>
                </a:tc>
                <a:tc>
                  <a:txBody>
                    <a:bodyPr/>
                    <a:lstStyle/>
                    <a:p>
                      <a:r>
                        <a:rPr lang="fr-FR" dirty="0"/>
                        <a:t>American Psycho</a:t>
                      </a:r>
                    </a:p>
                  </a:txBody>
                  <a:tcPr/>
                </a:tc>
                <a:extLst>
                  <a:ext uri="{0D108BD9-81ED-4DB2-BD59-A6C34878D82A}">
                    <a16:rowId xmlns:a16="http://schemas.microsoft.com/office/drawing/2014/main" val="3175572676"/>
                  </a:ext>
                </a:extLst>
              </a:tr>
            </a:tbl>
          </a:graphicData>
        </a:graphic>
      </p:graphicFrame>
      <p:graphicFrame>
        <p:nvGraphicFramePr>
          <p:cNvPr id="4" name="Tableau 3">
            <a:extLst>
              <a:ext uri="{FF2B5EF4-FFF2-40B4-BE49-F238E27FC236}">
                <a16:creationId xmlns:a16="http://schemas.microsoft.com/office/drawing/2014/main" id="{440434B9-F2AC-56A1-548A-32E274314706}"/>
              </a:ext>
            </a:extLst>
          </p:cNvPr>
          <p:cNvGraphicFramePr>
            <a:graphicFrameLocks noGrp="1"/>
          </p:cNvGraphicFramePr>
          <p:nvPr>
            <p:extLst>
              <p:ext uri="{D42A27DB-BD31-4B8C-83A1-F6EECF244321}">
                <p14:modId xmlns:p14="http://schemas.microsoft.com/office/powerpoint/2010/main" val="3077552654"/>
              </p:ext>
            </p:extLst>
          </p:nvPr>
        </p:nvGraphicFramePr>
        <p:xfrm>
          <a:off x="4615758" y="2398542"/>
          <a:ext cx="2562244" cy="1483360"/>
        </p:xfrm>
        <a:graphic>
          <a:graphicData uri="http://schemas.openxmlformats.org/drawingml/2006/table">
            <a:tbl>
              <a:tblPr firstRow="1" bandRow="1">
                <a:tableStyleId>{5C22544A-7EE6-4342-B048-85BDC9FD1C3A}</a:tableStyleId>
              </a:tblPr>
              <a:tblGrid>
                <a:gridCol w="1281122">
                  <a:extLst>
                    <a:ext uri="{9D8B030D-6E8A-4147-A177-3AD203B41FA5}">
                      <a16:colId xmlns:a16="http://schemas.microsoft.com/office/drawing/2014/main" val="3709373603"/>
                    </a:ext>
                  </a:extLst>
                </a:gridCol>
                <a:gridCol w="1281122">
                  <a:extLst>
                    <a:ext uri="{9D8B030D-6E8A-4147-A177-3AD203B41FA5}">
                      <a16:colId xmlns:a16="http://schemas.microsoft.com/office/drawing/2014/main" val="2229875920"/>
                    </a:ext>
                  </a:extLst>
                </a:gridCol>
              </a:tblGrid>
              <a:tr h="370840">
                <a:tc>
                  <a:txBody>
                    <a:bodyPr/>
                    <a:lstStyle/>
                    <a:p>
                      <a:r>
                        <a:rPr lang="fr-FR" dirty="0"/>
                        <a:t>Film_id</a:t>
                      </a:r>
                    </a:p>
                  </a:txBody>
                  <a:tcPr/>
                </a:tc>
                <a:tc>
                  <a:txBody>
                    <a:bodyPr/>
                    <a:lstStyle/>
                    <a:p>
                      <a:r>
                        <a:rPr lang="fr-FR" dirty="0"/>
                        <a:t>Acteur_id</a:t>
                      </a:r>
                    </a:p>
                  </a:txBody>
                  <a:tcPr/>
                </a:tc>
                <a:extLst>
                  <a:ext uri="{0D108BD9-81ED-4DB2-BD59-A6C34878D82A}">
                    <a16:rowId xmlns:a16="http://schemas.microsoft.com/office/drawing/2014/main" val="4285187524"/>
                  </a:ext>
                </a:extLst>
              </a:tr>
              <a:tr h="370840">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753930962"/>
                  </a:ext>
                </a:extLst>
              </a:tr>
              <a:tr h="370840">
                <a:tc>
                  <a:txBody>
                    <a:bodyPr/>
                    <a:lstStyle/>
                    <a:p>
                      <a:r>
                        <a:rPr lang="fr-FR" dirty="0"/>
                        <a:t>1</a:t>
                      </a:r>
                    </a:p>
                  </a:txBody>
                  <a:tcPr/>
                </a:tc>
                <a:tc>
                  <a:txBody>
                    <a:bodyPr/>
                    <a:lstStyle/>
                    <a:p>
                      <a:r>
                        <a:rPr lang="fr-FR" dirty="0"/>
                        <a:t>2</a:t>
                      </a:r>
                    </a:p>
                  </a:txBody>
                  <a:tcPr/>
                </a:tc>
                <a:extLst>
                  <a:ext uri="{0D108BD9-81ED-4DB2-BD59-A6C34878D82A}">
                    <a16:rowId xmlns:a16="http://schemas.microsoft.com/office/drawing/2014/main" val="3175572676"/>
                  </a:ext>
                </a:extLst>
              </a:tr>
              <a:tr h="370840">
                <a:tc>
                  <a:txBody>
                    <a:bodyPr/>
                    <a:lstStyle/>
                    <a:p>
                      <a:r>
                        <a:rPr lang="fr-FR" dirty="0"/>
                        <a:t>2</a:t>
                      </a:r>
                    </a:p>
                  </a:txBody>
                  <a:tcPr/>
                </a:tc>
                <a:tc>
                  <a:txBody>
                    <a:bodyPr/>
                    <a:lstStyle/>
                    <a:p>
                      <a:r>
                        <a:rPr lang="fr-FR" dirty="0"/>
                        <a:t>2</a:t>
                      </a:r>
                    </a:p>
                  </a:txBody>
                  <a:tcPr/>
                </a:tc>
                <a:extLst>
                  <a:ext uri="{0D108BD9-81ED-4DB2-BD59-A6C34878D82A}">
                    <a16:rowId xmlns:a16="http://schemas.microsoft.com/office/drawing/2014/main" val="2492995374"/>
                  </a:ext>
                </a:extLst>
              </a:tr>
            </a:tbl>
          </a:graphicData>
        </a:graphic>
      </p:graphicFrame>
      <p:graphicFrame>
        <p:nvGraphicFramePr>
          <p:cNvPr id="6" name="Tableau 5">
            <a:extLst>
              <a:ext uri="{FF2B5EF4-FFF2-40B4-BE49-F238E27FC236}">
                <a16:creationId xmlns:a16="http://schemas.microsoft.com/office/drawing/2014/main" id="{979A6B1A-86CA-0C3C-CD3E-C715CF004D07}"/>
              </a:ext>
            </a:extLst>
          </p:cNvPr>
          <p:cNvGraphicFramePr>
            <a:graphicFrameLocks noGrp="1"/>
          </p:cNvGraphicFramePr>
          <p:nvPr>
            <p:extLst>
              <p:ext uri="{D42A27DB-BD31-4B8C-83A1-F6EECF244321}">
                <p14:modId xmlns:p14="http://schemas.microsoft.com/office/powerpoint/2010/main" val="206801568"/>
              </p:ext>
            </p:extLst>
          </p:nvPr>
        </p:nvGraphicFramePr>
        <p:xfrm>
          <a:off x="6899300" y="1261134"/>
          <a:ext cx="3749040" cy="1112520"/>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3709373603"/>
                    </a:ext>
                  </a:extLst>
                </a:gridCol>
                <a:gridCol w="1249680">
                  <a:extLst>
                    <a:ext uri="{9D8B030D-6E8A-4147-A177-3AD203B41FA5}">
                      <a16:colId xmlns:a16="http://schemas.microsoft.com/office/drawing/2014/main" val="1019188754"/>
                    </a:ext>
                  </a:extLst>
                </a:gridCol>
                <a:gridCol w="1249680">
                  <a:extLst>
                    <a:ext uri="{9D8B030D-6E8A-4147-A177-3AD203B41FA5}">
                      <a16:colId xmlns:a16="http://schemas.microsoft.com/office/drawing/2014/main" val="2229875920"/>
                    </a:ext>
                  </a:extLst>
                </a:gridCol>
              </a:tblGrid>
              <a:tr h="370840">
                <a:tc>
                  <a:txBody>
                    <a:bodyPr/>
                    <a:lstStyle/>
                    <a:p>
                      <a:r>
                        <a:rPr lang="fr-FR" dirty="0"/>
                        <a:t>Id</a:t>
                      </a:r>
                    </a:p>
                  </a:txBody>
                  <a:tcPr/>
                </a:tc>
                <a:tc>
                  <a:txBody>
                    <a:bodyPr/>
                    <a:lstStyle/>
                    <a:p>
                      <a:r>
                        <a:rPr lang="fr-FR" dirty="0"/>
                        <a:t>Nom</a:t>
                      </a:r>
                    </a:p>
                  </a:txBody>
                  <a:tcPr/>
                </a:tc>
                <a:tc>
                  <a:txBody>
                    <a:bodyPr/>
                    <a:lstStyle/>
                    <a:p>
                      <a:r>
                        <a:rPr lang="fr-FR" dirty="0"/>
                        <a:t>prenom</a:t>
                      </a:r>
                    </a:p>
                  </a:txBody>
                  <a:tcPr/>
                </a:tc>
                <a:extLst>
                  <a:ext uri="{0D108BD9-81ED-4DB2-BD59-A6C34878D82A}">
                    <a16:rowId xmlns:a16="http://schemas.microsoft.com/office/drawing/2014/main" val="4285187524"/>
                  </a:ext>
                </a:extLst>
              </a:tr>
              <a:tr h="370840">
                <a:tc>
                  <a:txBody>
                    <a:bodyPr/>
                    <a:lstStyle/>
                    <a:p>
                      <a:r>
                        <a:rPr lang="fr-FR" dirty="0"/>
                        <a:t>1</a:t>
                      </a:r>
                    </a:p>
                  </a:txBody>
                  <a:tcPr/>
                </a:tc>
                <a:tc>
                  <a:txBody>
                    <a:bodyPr/>
                    <a:lstStyle/>
                    <a:p>
                      <a:r>
                        <a:rPr lang="fr-FR" dirty="0"/>
                        <a:t>PITT</a:t>
                      </a:r>
                    </a:p>
                  </a:txBody>
                  <a:tcPr/>
                </a:tc>
                <a:tc>
                  <a:txBody>
                    <a:bodyPr/>
                    <a:lstStyle/>
                    <a:p>
                      <a:r>
                        <a:rPr lang="fr-FR" dirty="0"/>
                        <a:t>Brad</a:t>
                      </a:r>
                    </a:p>
                  </a:txBody>
                  <a:tcPr/>
                </a:tc>
                <a:extLst>
                  <a:ext uri="{0D108BD9-81ED-4DB2-BD59-A6C34878D82A}">
                    <a16:rowId xmlns:a16="http://schemas.microsoft.com/office/drawing/2014/main" val="2753930962"/>
                  </a:ext>
                </a:extLst>
              </a:tr>
              <a:tr h="370840">
                <a:tc>
                  <a:txBody>
                    <a:bodyPr/>
                    <a:lstStyle/>
                    <a:p>
                      <a:r>
                        <a:rPr lang="fr-FR" dirty="0"/>
                        <a:t>2</a:t>
                      </a:r>
                    </a:p>
                  </a:txBody>
                  <a:tcPr/>
                </a:tc>
                <a:tc>
                  <a:txBody>
                    <a:bodyPr/>
                    <a:lstStyle/>
                    <a:p>
                      <a:r>
                        <a:rPr lang="fr-FR" dirty="0"/>
                        <a:t>LETO</a:t>
                      </a:r>
                    </a:p>
                  </a:txBody>
                  <a:tcPr/>
                </a:tc>
                <a:tc>
                  <a:txBody>
                    <a:bodyPr/>
                    <a:lstStyle/>
                    <a:p>
                      <a:r>
                        <a:rPr lang="fr-FR" dirty="0"/>
                        <a:t>Jared</a:t>
                      </a:r>
                    </a:p>
                  </a:txBody>
                  <a:tcPr/>
                </a:tc>
                <a:extLst>
                  <a:ext uri="{0D108BD9-81ED-4DB2-BD59-A6C34878D82A}">
                    <a16:rowId xmlns:a16="http://schemas.microsoft.com/office/drawing/2014/main" val="3175572676"/>
                  </a:ext>
                </a:extLst>
              </a:tr>
            </a:tbl>
          </a:graphicData>
        </a:graphic>
      </p:graphicFrame>
      <p:pic>
        <p:nvPicPr>
          <p:cNvPr id="10" name="Image 9">
            <a:extLst>
              <a:ext uri="{FF2B5EF4-FFF2-40B4-BE49-F238E27FC236}">
                <a16:creationId xmlns:a16="http://schemas.microsoft.com/office/drawing/2014/main" id="{CE37F3C8-4AB3-0077-1B64-6B36AC1FD2FB}"/>
              </a:ext>
            </a:extLst>
          </p:cNvPr>
          <p:cNvPicPr>
            <a:picLocks noChangeAspect="1"/>
          </p:cNvPicPr>
          <p:nvPr/>
        </p:nvPicPr>
        <p:blipFill>
          <a:blip r:embed="rId2"/>
          <a:stretch>
            <a:fillRect/>
          </a:stretch>
        </p:blipFill>
        <p:spPr>
          <a:xfrm>
            <a:off x="1167096" y="3881902"/>
            <a:ext cx="8106906" cy="2896004"/>
          </a:xfrm>
          <a:prstGeom prst="rect">
            <a:avLst/>
          </a:prstGeom>
        </p:spPr>
      </p:pic>
    </p:spTree>
    <p:extLst>
      <p:ext uri="{BB962C8B-B14F-4D97-AF65-F5344CB8AC3E}">
        <p14:creationId xmlns:p14="http://schemas.microsoft.com/office/powerpoint/2010/main" val="912932610"/>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5811</TotalTime>
  <Words>2776</Words>
  <Application>Microsoft Office PowerPoint</Application>
  <PresentationFormat>Grand écran</PresentationFormat>
  <Paragraphs>342</Paragraphs>
  <Slides>39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39</vt:i4>
      </vt:variant>
    </vt:vector>
  </HeadingPairs>
  <TitlesOfParts>
    <vt:vector size="46" baseType="lpstr">
      <vt:lpstr>Arial</vt:lpstr>
      <vt:lpstr>Google Sans</vt:lpstr>
      <vt:lpstr>Neue Haas Grotesk Text Pro</vt:lpstr>
      <vt:lpstr>Trebuchet MS</vt:lpstr>
      <vt:lpstr>Wingdings</vt:lpstr>
      <vt:lpstr>Wingdings 3</vt:lpstr>
      <vt:lpstr>Facette</vt:lpstr>
      <vt:lpstr>Not Only SQL </vt:lpstr>
      <vt:lpstr>Introduction </vt:lpstr>
      <vt:lpstr>Popularité des divers Bases de données en production de projets – année 2020</vt:lpstr>
      <vt:lpstr>MongoDB le plus célèbre des SGBD NoSQL</vt:lpstr>
      <vt:lpstr>Quelques différences avec SQL </vt:lpstr>
      <vt:lpstr>Les principes du SQL </vt:lpstr>
      <vt:lpstr>Les principes du NoSQL</vt:lpstr>
      <vt:lpstr>Dénormalisation </vt:lpstr>
      <vt:lpstr>Dénormalisation</vt:lpstr>
      <vt:lpstr>Dénormalisation</vt:lpstr>
      <vt:lpstr>Référencement </vt:lpstr>
      <vt:lpstr>Référencement </vt:lpstr>
      <vt:lpstr>Référencement </vt:lpstr>
      <vt:lpstr>Référencement</vt:lpstr>
      <vt:lpstr>Interagir avec une BDD mongoDB avec nodeJs </vt:lpstr>
      <vt:lpstr>Interagir avec une BDD mongoDB avec nodeJs </vt:lpstr>
      <vt:lpstr>Interagir avec une BDD mongoDB avec nodeJs </vt:lpstr>
      <vt:lpstr>Interagir avec une BDD mongoDB avec nodeJs </vt:lpstr>
      <vt:lpstr>Ajouter des données </vt:lpstr>
      <vt:lpstr>Ajouter des données </vt:lpstr>
      <vt:lpstr>Modifier des données </vt:lpstr>
      <vt:lpstr>Modifier des données </vt:lpstr>
      <vt:lpstr>Modifier des données </vt:lpstr>
      <vt:lpstr>Supprimer des données </vt:lpstr>
      <vt:lpstr>Supprimer des données </vt:lpstr>
      <vt:lpstr>Sélectionner des données : find()</vt:lpstr>
      <vt:lpstr>Sélectionner des données : find()</vt:lpstr>
      <vt:lpstr>Sélectionner des données : find()</vt:lpstr>
      <vt:lpstr>Sélectionner des données : find()</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lpstr>Sélectionner des données : Agrégation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Barda Matthieu</dc:creator>
  <cp:lastModifiedBy>Barda Matthieu</cp:lastModifiedBy>
  <cp:revision>25</cp:revision>
  <dcterms:created xsi:type="dcterms:W3CDTF">2024-02-23T17:22:01Z</dcterms:created>
  <dcterms:modified xsi:type="dcterms:W3CDTF">2024-02-28T10:20:51Z</dcterms:modified>
</cp:coreProperties>
</file>