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5" r:id="rId4"/>
    <p:sldId id="266" r:id="rId5"/>
    <p:sldId id="269" r:id="rId6"/>
    <p:sldId id="270" r:id="rId7"/>
    <p:sldId id="284" r:id="rId8"/>
    <p:sldId id="286" r:id="rId9"/>
    <p:sldId id="288" r:id="rId10"/>
    <p:sldId id="289" r:id="rId11"/>
    <p:sldId id="287" r:id="rId12"/>
    <p:sldId id="267" r:id="rId13"/>
    <p:sldId id="268" r:id="rId14"/>
    <p:sldId id="25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A611A-1509-A1D1-E3C9-2C9A7A1C9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BFC342-3E8A-0647-0A39-E2DE86B5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47FEB-115A-D38E-F8F9-C63AB0F9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52B64-116C-C951-21FE-A86032DA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9D297-8B7C-C1EF-FA36-71CBFAA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7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2913-18D9-B0AD-D6FD-E3D22D60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2210BA-5606-2DD0-F235-59A5577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64D5BE-6438-FFC6-8896-CED40950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00786-B369-0688-8C53-41A3253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D24B6-B1EC-3109-BC2F-1C7FC999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4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017CC6-C3AF-1CFB-F156-E8BD3D36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8BAF6E-6360-C170-20E2-906D8FDE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9FDEE-3A95-28F6-0740-331F2571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7F772-A492-B129-5207-AA52E437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CB1A3-95B9-E25A-3C74-8651580A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DE664-1CFB-06BF-6296-2E46ABE7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1573-FE54-4A39-5FD9-9CB1CFBF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C90A1-A046-1190-AE5E-FC3C274E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88A28-9A0D-F747-C72C-B11A9997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179E8-9826-C1AD-FE7A-8DDE424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10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99440-7379-22AE-1499-A6EE8E57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B7C40-1E06-2C19-EA9B-134CA0C3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1ED2B-51EB-523C-2C64-5EE799C1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7E963C-E187-6364-5060-F758A282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35687-0C6F-16AD-D153-8A51F396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36988-2AFA-0A38-B7E3-493CF898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17E52F-6315-5809-1F09-3900FA97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09A28-C698-53DA-B667-B07C1103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AA2C6-666B-D44B-EAAD-24E6C65A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33AEF-5409-CEEF-8291-B784919B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CCF2A-30F3-2FAF-7DFB-FB807388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17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DA7E7-0657-D82A-816F-D79A8769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EF5632-2766-D6CA-8875-1C73C0BE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E80750-AA3A-D1C5-C53F-B38B5AD6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9194D4-51A2-2842-119D-3E5296958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D2AA0C-AAA8-48B0-B289-D17FE5BCC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968CE2-E490-6B6D-7B1A-7B39B095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9AED7F-10C3-BC66-588A-86EA59DF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E7DC86-91B8-1658-05EE-C2500478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05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E1634-88B2-349E-DBAE-FBDE927D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E0F5-6BB4-48AD-53BA-CB9891F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A003F-CB31-5269-ADD7-E3AEAAF4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0C5F2A-391C-A3FE-4EFA-83DE407C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95AA77-0D37-F081-94DC-A0C3E59A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E4AF57-13DE-6993-51AA-6E9FB9AD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FE008-1CD2-E6C2-462E-A1504C04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77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2A478-3031-95C0-F38C-CBB6EC32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26AD7-0575-EA2B-FB4B-5619BD2B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BDC346-A9BF-C9EA-707E-80751C43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37E1A6-1746-9758-C096-2FE24354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4D047D-8E76-07ED-3C5C-73E76A7E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0A466-E161-C3B9-FAE3-41473E1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6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CE6CD-E09B-05C8-8908-E9326DD5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8EB036-E1EA-B0E3-9AFC-3BCA789C8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82A263-8380-5326-9584-A4332F13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DA9E5-A497-4F15-BE78-8C8A60DC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DE818-1994-6456-9955-1A7284DE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4899E-E877-7259-51BF-9AF3DE92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5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D8D5C0-B105-9AB6-6F03-B934FB92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218064-BD09-F4BD-C635-AEF7CF3A9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A8A666-4488-7616-358C-2A6276157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06D65-70C1-4453-8127-FD26A45426DE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1A5262-C444-3984-94EC-58E97ABA2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448D6-E0A9-5EE2-093A-91FAADA7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3066-7F0C-4820-B092-B26D484C4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61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ue.js SVG Vector Logos - Vector Logo Zone">
            <a:extLst>
              <a:ext uri="{FF2B5EF4-FFF2-40B4-BE49-F238E27FC236}">
                <a16:creationId xmlns:a16="http://schemas.microsoft.com/office/drawing/2014/main" id="{24A0722C-9FE7-6466-FFA4-6456E85E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82" y="1406898"/>
            <a:ext cx="8088405" cy="40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3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765"/>
            <a:ext cx="10515600" cy="1325563"/>
          </a:xfrm>
        </p:spPr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498563"/>
            <a:ext cx="11806517" cy="479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Quelques options: 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sz="3200" b="1" dirty="0"/>
              <a:t>handler</a:t>
            </a:r>
            <a:r>
              <a:rPr lang="fr-FR" sz="3200" dirty="0"/>
              <a:t>: </a:t>
            </a:r>
            <a:r>
              <a:rPr lang="fr-FR" dirty="0"/>
              <a:t>la </a:t>
            </a:r>
            <a:r>
              <a:rPr lang="fr-FR" b="1" dirty="0"/>
              <a:t>fonction</a:t>
            </a:r>
            <a:r>
              <a:rPr lang="fr-FR" dirty="0"/>
              <a:t> qui sera exécutée </a:t>
            </a:r>
            <a:r>
              <a:rPr lang="fr-FR" b="1" dirty="0"/>
              <a:t>lorsque la propriété est modifiée</a:t>
            </a:r>
            <a:r>
              <a:rPr lang="fr-FR" dirty="0"/>
              <a:t>. Elle reçoit </a:t>
            </a:r>
            <a:r>
              <a:rPr lang="fr-FR" b="1" dirty="0"/>
              <a:t>deux arguments </a:t>
            </a:r>
            <a:r>
              <a:rPr lang="fr-FR" dirty="0"/>
              <a:t>: la </a:t>
            </a:r>
            <a:r>
              <a:rPr lang="fr-FR" b="1" dirty="0"/>
              <a:t>nouvelle valeur </a:t>
            </a:r>
            <a:r>
              <a:rPr lang="fr-FR" dirty="0"/>
              <a:t>et </a:t>
            </a:r>
            <a:r>
              <a:rPr lang="fr-FR" b="1" dirty="0"/>
              <a:t>l'ancienne valeur </a:t>
            </a:r>
            <a:r>
              <a:rPr lang="fr-FR" dirty="0"/>
              <a:t>de la propriété.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deep</a:t>
            </a:r>
            <a:r>
              <a:rPr lang="fr-FR" dirty="0"/>
              <a:t>: </a:t>
            </a:r>
            <a:r>
              <a:rPr lang="fr-FR" b="1" dirty="0"/>
              <a:t>booléen</a:t>
            </a:r>
            <a:r>
              <a:rPr lang="fr-FR" dirty="0"/>
              <a:t> qui indique si le watcher doit </a:t>
            </a:r>
            <a:r>
              <a:rPr lang="fr-FR" b="1" dirty="0"/>
              <a:t>surveiller les changements en profondeur </a:t>
            </a:r>
            <a:r>
              <a:rPr lang="fr-FR" dirty="0"/>
              <a:t>dans les </a:t>
            </a:r>
            <a:r>
              <a:rPr lang="fr-FR" b="1" dirty="0"/>
              <a:t>propriétés complexes </a:t>
            </a:r>
            <a:r>
              <a:rPr lang="fr-FR" dirty="0"/>
              <a:t>(objet, tableau).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b="1" dirty="0" err="1"/>
              <a:t>immediate</a:t>
            </a:r>
            <a:r>
              <a:rPr lang="fr-FR" dirty="0"/>
              <a:t>: </a:t>
            </a:r>
            <a:r>
              <a:rPr lang="fr-FR" b="1" dirty="0"/>
              <a:t>booléen</a:t>
            </a:r>
            <a:r>
              <a:rPr lang="fr-FR" dirty="0"/>
              <a:t> qui indique si le watcher doit être </a:t>
            </a:r>
            <a:r>
              <a:rPr lang="fr-FR" b="1" dirty="0"/>
              <a:t>déclenché</a:t>
            </a:r>
            <a:r>
              <a:rPr lang="fr-FR" dirty="0"/>
              <a:t> </a:t>
            </a:r>
            <a:r>
              <a:rPr lang="fr-FR" b="1" dirty="0"/>
              <a:t>immédiatement</a:t>
            </a:r>
            <a:r>
              <a:rPr lang="fr-FR" dirty="0"/>
              <a:t> après sa création.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5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crochées de cycle de vie (Hook)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909483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Les </a:t>
            </a:r>
            <a:r>
              <a:rPr lang="fr-FR" dirty="0" err="1"/>
              <a:t>hooks</a:t>
            </a:r>
            <a:r>
              <a:rPr lang="fr-FR" dirty="0"/>
              <a:t> sont des </a:t>
            </a:r>
            <a:r>
              <a:rPr lang="fr-FR" b="1" dirty="0"/>
              <a:t>fonctions prédéfinies </a:t>
            </a:r>
            <a:r>
              <a:rPr lang="fr-FR" dirty="0"/>
              <a:t>qui sont </a:t>
            </a:r>
            <a:r>
              <a:rPr lang="fr-FR" b="1" dirty="0"/>
              <a:t>appelées automatiquement </a:t>
            </a:r>
            <a:r>
              <a:rPr lang="fr-FR" dirty="0"/>
              <a:t>à des </a:t>
            </a:r>
            <a:r>
              <a:rPr lang="fr-FR" b="1" dirty="0"/>
              <a:t>moments spécifiques du cycle de vie d'un composant</a:t>
            </a:r>
            <a:r>
              <a:rPr lang="fr-FR" dirty="0"/>
              <a:t>, comme la création, la mise à jour et la destruction.</a:t>
            </a:r>
          </a:p>
          <a:p>
            <a:pPr marL="0" indent="0" algn="ctr">
              <a:buNone/>
            </a:pPr>
            <a:endParaRPr lang="fr-FR" dirty="0"/>
          </a:p>
          <a:p>
            <a:r>
              <a:rPr lang="fr-FR" b="1" dirty="0" err="1"/>
              <a:t>beforeCreate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avant </a:t>
            </a:r>
            <a:r>
              <a:rPr lang="fr-FR" b="1" dirty="0"/>
              <a:t>la création de l'instance Vue</a:t>
            </a:r>
            <a:r>
              <a:rPr lang="fr-FR" dirty="0"/>
              <a:t>.</a:t>
            </a:r>
          </a:p>
          <a:p>
            <a:r>
              <a:rPr lang="fr-FR" b="1" dirty="0" err="1"/>
              <a:t>mounted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après le montage du composant dans le DOM</a:t>
            </a:r>
            <a:r>
              <a:rPr lang="fr-FR" dirty="0"/>
              <a:t>.</a:t>
            </a:r>
          </a:p>
          <a:p>
            <a:r>
              <a:rPr lang="fr-FR" b="1" dirty="0" err="1"/>
              <a:t>beforeUpdate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avant la mise à jour du composant</a:t>
            </a:r>
            <a:r>
              <a:rPr lang="fr-FR" dirty="0"/>
              <a:t>.</a:t>
            </a:r>
          </a:p>
          <a:p>
            <a:r>
              <a:rPr lang="fr-FR" b="1" dirty="0" err="1"/>
              <a:t>updated</a:t>
            </a:r>
            <a:r>
              <a:rPr lang="fr-FR" dirty="0"/>
              <a:t> : ce </a:t>
            </a:r>
            <a:r>
              <a:rPr lang="fr-FR" dirty="0" err="1"/>
              <a:t>hook</a:t>
            </a:r>
            <a:r>
              <a:rPr lang="fr-FR" dirty="0"/>
              <a:t> est appelé </a:t>
            </a:r>
            <a:r>
              <a:rPr lang="fr-FR" b="1" dirty="0"/>
              <a:t>après la mise à jour du composant.</a:t>
            </a:r>
            <a:endParaRPr lang="fr-FR" dirty="0"/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19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 rendu déclaratif – Interpolation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94"/>
            <a:ext cx="10134600" cy="149710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sz="2400" dirty="0"/>
              <a:t>Le rendu déclaratif permet créer des</a:t>
            </a:r>
            <a:r>
              <a:rPr lang="fr-FR" sz="2400" b="1" dirty="0"/>
              <a:t> interfaces utilisateurs dynamiques </a:t>
            </a:r>
            <a:r>
              <a:rPr lang="fr-FR" sz="2400" dirty="0"/>
              <a:t>en faisant </a:t>
            </a:r>
            <a:r>
              <a:rPr lang="fr-FR" sz="2400" b="1" dirty="0"/>
              <a:t>passer des données</a:t>
            </a:r>
            <a:r>
              <a:rPr lang="fr-FR" sz="2400" dirty="0"/>
              <a:t>, et en les intégrant directement sur les éléments du DOM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La forme la plus élémentaire de rendu déclaratif ou liaison de données est </a:t>
            </a:r>
            <a:r>
              <a:rPr lang="fr-FR" sz="2400" b="1" dirty="0"/>
              <a:t>l’interpolation</a:t>
            </a:r>
            <a:r>
              <a:rPr lang="fr-FR" sz="2400" dirty="0"/>
              <a:t>, qui permet </a:t>
            </a:r>
            <a:r>
              <a:rPr lang="fr-FR" sz="2400" b="1" dirty="0"/>
              <a:t>d’afficher  la valeur des propriétés de données </a:t>
            </a:r>
            <a:r>
              <a:rPr lang="fr-FR" sz="2400" dirty="0"/>
              <a:t>de l’instance du composant auquel elle est rattachée.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A115C4-EE25-38DA-53F7-3F6B4873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25" y="4474856"/>
            <a:ext cx="5603482" cy="602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C964D05-3876-E972-72A8-4085023D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64" y="1461079"/>
            <a:ext cx="4319985" cy="2871945"/>
          </a:xfrm>
          <a:prstGeom prst="rect">
            <a:avLst/>
          </a:prstGeom>
        </p:spPr>
      </p:pic>
      <p:pic>
        <p:nvPicPr>
          <p:cNvPr id="13" name="Picture 4" descr="Vue.js SVG Vector Logos - Vector Logo Zone">
            <a:extLst>
              <a:ext uri="{FF2B5EF4-FFF2-40B4-BE49-F238E27FC236}">
                <a16:creationId xmlns:a16="http://schemas.microsoft.com/office/drawing/2014/main" id="{E89E1719-C5CB-9331-2668-FB600B9B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0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 rendu déclaratif –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94"/>
            <a:ext cx="10134600" cy="1497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L’interpolation interprètent les données comme du </a:t>
            </a:r>
            <a:r>
              <a:rPr lang="fr-FR" sz="2400" b="1" dirty="0"/>
              <a:t>texte brut</a:t>
            </a:r>
            <a:r>
              <a:rPr lang="fr-FR" sz="2400" dirty="0"/>
              <a:t>, si nous voulons afficher du HTML il existe la directive</a:t>
            </a:r>
            <a:r>
              <a:rPr lang="fr-FR" sz="2400" b="1" dirty="0"/>
              <a:t> v-html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97B938-6A0D-0D13-E53E-7F8E99F0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06" y="2914578"/>
            <a:ext cx="3343742" cy="514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CE5D74-9D35-56AA-207D-587EE5C4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58" y="1745203"/>
            <a:ext cx="5449060" cy="2953162"/>
          </a:xfrm>
          <a:prstGeom prst="rect">
            <a:avLst/>
          </a:prstGeom>
        </p:spPr>
      </p:pic>
      <p:pic>
        <p:nvPicPr>
          <p:cNvPr id="9" name="Picture 4" descr="Vue.js SVG Vector Logos - Vector Logo Zone">
            <a:extLst>
              <a:ext uri="{FF2B5EF4-FFF2-40B4-BE49-F238E27FC236}">
                <a16:creationId xmlns:a16="http://schemas.microsoft.com/office/drawing/2014/main" id="{AF16122F-A430-8777-0B06-2C41996C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directives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348755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directives sont des fonctionnalités clés , matérialiser sous la forme </a:t>
            </a:r>
            <a:r>
              <a:rPr lang="fr-FR" b="1" dirty="0"/>
              <a:t>d’attributs HTML </a:t>
            </a:r>
            <a:r>
              <a:rPr lang="fr-FR" dirty="0"/>
              <a:t>qui permettent de </a:t>
            </a:r>
            <a:r>
              <a:rPr lang="fr-FR" b="1" dirty="0"/>
              <a:t>lier des éléments HTML avec des données et des comportements.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Nb: </a:t>
            </a:r>
          </a:p>
          <a:p>
            <a:pPr lvl="1"/>
            <a:r>
              <a:rPr lang="fr-FR" dirty="0"/>
              <a:t>Ce sont des attributs HTML spéciaux qui commencent par le </a:t>
            </a:r>
            <a:r>
              <a:rPr lang="fr-FR" b="1" dirty="0"/>
              <a:t>préfixe ‘v-’</a:t>
            </a:r>
          </a:p>
          <a:p>
            <a:pPr lvl="1"/>
            <a:r>
              <a:rPr lang="fr-FR" dirty="0"/>
              <a:t>Chaque directive est liée à une expression JavaScript qui est évaluée en temps réel pour mettre à jour l’interface utilisateur.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ED8243CE-77B1-3D8B-ECAE-C568A84B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2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r>
              <a:rPr lang="fr-FR" sz="4800" b="1" dirty="0"/>
              <a:t>Les directives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Voici les principales directives que nous utiliserons: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700" b="1" dirty="0"/>
              <a:t>v-</a:t>
            </a:r>
            <a:r>
              <a:rPr lang="fr-FR" sz="2700" b="1" dirty="0" err="1"/>
              <a:t>bind</a:t>
            </a:r>
            <a:r>
              <a:rPr lang="fr-FR" sz="2700" b="1" dirty="0"/>
              <a:t>: </a:t>
            </a:r>
            <a:r>
              <a:rPr lang="fr-FR" sz="2700" dirty="0"/>
              <a:t>permet de lier des attributs HTML à des expressions JavaScript dans l'instance de l'application. Cela permet de mettre à jour les valeurs des attributs dynamiquement en fonction des données de l'application.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/>
              <a:t>v-model: </a:t>
            </a:r>
            <a:r>
              <a:rPr lang="fr-FR" sz="2700" dirty="0"/>
              <a:t>permet de lier un élément de formulaire à une propriété de données dans l'instance. Cela permet de mettre à jour les données en temps réel lorsque l'utilisateur interagit avec le formulaire.</a:t>
            </a:r>
          </a:p>
          <a:p>
            <a:pPr marL="0" indent="0">
              <a:buNone/>
            </a:pPr>
            <a:br>
              <a:rPr lang="fr-FR" sz="2700" b="1" dirty="0"/>
            </a:br>
            <a:r>
              <a:rPr lang="fr-FR" sz="2700" b="1" dirty="0" err="1"/>
              <a:t>v-if</a:t>
            </a:r>
            <a:r>
              <a:rPr lang="fr-FR" sz="2700" b="1" dirty="0"/>
              <a:t> et v-show: </a:t>
            </a:r>
            <a:r>
              <a:rPr lang="fr-FR" sz="2700" dirty="0"/>
              <a:t>permettent de conditionner l'affichage d'un élément HTML en fonction de l'état des données de l'application. </a:t>
            </a:r>
            <a:r>
              <a:rPr lang="fr-FR" sz="2700" dirty="0" err="1"/>
              <a:t>v-if</a:t>
            </a:r>
            <a:r>
              <a:rPr lang="fr-FR" sz="2700" dirty="0"/>
              <a:t> supprime l'élément du DOM si la condition est fausse, tandis que           v-show masque simplement l'élément en le rendant invisible.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/>
              <a:t>v-for</a:t>
            </a:r>
            <a:r>
              <a:rPr lang="fr-FR" sz="2700" dirty="0"/>
              <a:t>: permet de parcourir des listes et créer des éléments HTML en fonction des données de l'application. </a:t>
            </a:r>
          </a:p>
          <a:p>
            <a:pPr marL="0" indent="0">
              <a:buNone/>
            </a:pPr>
            <a:br>
              <a:rPr lang="fr-FR" sz="2700" dirty="0"/>
            </a:br>
            <a:r>
              <a:rPr lang="fr-FR" sz="2700" b="1" dirty="0" err="1"/>
              <a:t>v-on</a:t>
            </a:r>
            <a:r>
              <a:rPr lang="fr-FR" sz="2700" b="1" dirty="0"/>
              <a:t>: </a:t>
            </a:r>
            <a:r>
              <a:rPr lang="fr-FR" sz="2700" dirty="0"/>
              <a:t>permet de lier des événements à des éléments HTML. Cela permet de déclencher des actions en réponse aux interactions de l'utilisateur avec l'interface utilisateur.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A4F168D1-D184-1010-F3B0-6E288920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1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Liaisons de classe et de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liaison permet de lier des </a:t>
            </a:r>
            <a:r>
              <a:rPr lang="fr-FR" b="1" dirty="0"/>
              <a:t>styles et des classes dynamiquement </a:t>
            </a:r>
            <a:r>
              <a:rPr lang="fr-FR" dirty="0"/>
              <a:t>à </a:t>
            </a:r>
            <a:r>
              <a:rPr lang="fr-FR" b="1" dirty="0"/>
              <a:t>des éléments HTML</a:t>
            </a:r>
            <a:r>
              <a:rPr lang="fr-FR" dirty="0"/>
              <a:t>, Pour lier un attribut html comme l’attribut class nous utilisons la directive </a:t>
            </a:r>
            <a:r>
              <a:rPr lang="fr-FR" b="1" dirty="0"/>
              <a:t>v-</a:t>
            </a:r>
            <a:r>
              <a:rPr lang="fr-FR" b="1" dirty="0" err="1"/>
              <a:t>bind</a:t>
            </a:r>
            <a:r>
              <a:rPr lang="fr-FR" dirty="0"/>
              <a:t>, qui peut être raccourcis par </a:t>
            </a:r>
            <a:r>
              <a:rPr lang="fr-FR" b="1" dirty="0"/>
              <a:t>:</a:t>
            </a:r>
            <a:r>
              <a:rPr lang="fr-FR" dirty="0"/>
              <a:t> .</a:t>
            </a: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Cette syntaxe injectera la class « active » si la propriété de donnée </a:t>
            </a:r>
            <a:r>
              <a:rPr lang="fr-FR" dirty="0" err="1"/>
              <a:t>isActive</a:t>
            </a:r>
            <a:r>
              <a:rPr lang="fr-FR" dirty="0"/>
              <a:t> est vraie.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7D6B2-E0E7-58E9-C57E-E98D6E86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25" y="3429000"/>
            <a:ext cx="6954220" cy="1066949"/>
          </a:xfrm>
          <a:prstGeom prst="rect">
            <a:avLst/>
          </a:prstGeom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F108133B-F3A5-FFA5-222E-FBDF10FA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2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Liaisons d’attributs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est également possible d’agir dynamiquement sur d’autres attributs HTML avec la directive </a:t>
            </a:r>
            <a:r>
              <a:rPr lang="fr-FR" b="1" dirty="0"/>
              <a:t>v-</a:t>
            </a:r>
            <a:r>
              <a:rPr lang="fr-FR" b="1" dirty="0" err="1"/>
              <a:t>bind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cette exemple </a:t>
            </a:r>
            <a:r>
              <a:rPr lang="fr-FR" b="1" dirty="0"/>
              <a:t>attribut </a:t>
            </a:r>
            <a:r>
              <a:rPr lang="fr-FR" b="1" dirty="0" err="1"/>
              <a:t>disabled</a:t>
            </a:r>
            <a:r>
              <a:rPr lang="fr-FR" b="1" dirty="0"/>
              <a:t> sera inclus </a:t>
            </a:r>
            <a:r>
              <a:rPr lang="fr-FR" dirty="0"/>
              <a:t>au bouton si la propriété de données </a:t>
            </a:r>
            <a:r>
              <a:rPr lang="fr-FR" b="1" dirty="0" err="1"/>
              <a:t>isButtonDisabled</a:t>
            </a:r>
            <a:r>
              <a:rPr lang="fr-FR" b="1" dirty="0"/>
              <a:t> est vraie.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Nb: dans ce cas </a:t>
            </a:r>
            <a:r>
              <a:rPr lang="fr-FR" dirty="0" err="1"/>
              <a:t>disabled</a:t>
            </a:r>
            <a:r>
              <a:rPr lang="fr-FR" dirty="0"/>
              <a:t> sera également inclus également si </a:t>
            </a:r>
            <a:r>
              <a:rPr lang="fr-FR" dirty="0" err="1"/>
              <a:t>isButtonDisabled</a:t>
            </a:r>
            <a:r>
              <a:rPr lang="fr-FR" dirty="0"/>
              <a:t> </a:t>
            </a:r>
            <a:r>
              <a:rPr lang="fr-FR" b="1" dirty="0"/>
              <a:t>renvoi une chaine vide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4A91EE-F14F-D9A8-9ABE-AC6055FA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44" y="2841122"/>
            <a:ext cx="6925642" cy="924054"/>
          </a:xfrm>
          <a:prstGeom prst="rect">
            <a:avLst/>
          </a:prstGeom>
        </p:spPr>
      </p:pic>
      <p:pic>
        <p:nvPicPr>
          <p:cNvPr id="6" name="Picture 4" descr="Vue.js SVG Vector Logos - Vector Logo Zone">
            <a:extLst>
              <a:ext uri="{FF2B5EF4-FFF2-40B4-BE49-F238E27FC236}">
                <a16:creationId xmlns:a16="http://schemas.microsoft.com/office/drawing/2014/main" id="{60D1F2E0-FE78-BB0E-AFAE-1B9D4E15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4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conditionnel - </a:t>
            </a:r>
            <a:r>
              <a:rPr lang="fr-FR" sz="4800" b="1" dirty="0" err="1"/>
              <a:t>v-if</a:t>
            </a:r>
            <a:endParaRPr lang="fr-FR" sz="4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73623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directive </a:t>
            </a:r>
            <a:r>
              <a:rPr lang="fr-FR" b="1" dirty="0" err="1"/>
              <a:t>v-if</a:t>
            </a:r>
            <a:r>
              <a:rPr lang="fr-FR" dirty="0"/>
              <a:t> est utilisée pour </a:t>
            </a:r>
            <a:r>
              <a:rPr lang="fr-FR" b="1" dirty="0"/>
              <a:t>restituer conditionnellement un bloc.</a:t>
            </a:r>
            <a:r>
              <a:rPr lang="fr-FR" dirty="0"/>
              <a:t> L'élément ne sera rendu que si l'expression de la directive renvoie une valeur </a:t>
            </a:r>
            <a:r>
              <a:rPr lang="fr-FR" dirty="0" err="1"/>
              <a:t>truthy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cet exemple le premier h1 sera affiché si la propriété de données </a:t>
            </a:r>
            <a:r>
              <a:rPr lang="fr-FR" dirty="0" err="1"/>
              <a:t>win</a:t>
            </a:r>
            <a:r>
              <a:rPr lang="fr-FR" dirty="0"/>
              <a:t> est vrai sinon le deuxième h2 sera affiché </a:t>
            </a:r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8CEE6E-6D97-AD64-7CCF-03926DF8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79" y="3303494"/>
            <a:ext cx="4480974" cy="1079187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9B851D13-075D-D0E7-28CD-E7F23814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conditionnel - v-show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2393577"/>
            <a:ext cx="10107706" cy="471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Une autre possibilité pour le rendu conditionnel est </a:t>
            </a:r>
            <a:r>
              <a:rPr lang="fr-FR" b="1" dirty="0"/>
              <a:t>v-show</a:t>
            </a:r>
            <a:r>
              <a:rPr lang="fr-FR" dirty="0"/>
              <a:t> qui à l’inverse de </a:t>
            </a:r>
            <a:r>
              <a:rPr lang="fr-FR" dirty="0" err="1"/>
              <a:t>v-if</a:t>
            </a:r>
            <a:r>
              <a:rPr lang="fr-FR" dirty="0"/>
              <a:t> </a:t>
            </a:r>
            <a:r>
              <a:rPr lang="fr-FR" b="1" dirty="0"/>
              <a:t>l’élément reste dans le DOM </a:t>
            </a:r>
            <a:r>
              <a:rPr lang="fr-FR" dirty="0"/>
              <a:t>seul sa propriété display est changé  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A4C74C-4EB4-2AFE-27D6-56A04E1B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48" y="4267200"/>
            <a:ext cx="4635751" cy="795897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8D7152FF-37BF-7A2C-82B3-002FD02F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2012723"/>
            <a:ext cx="1636058" cy="62510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Chrome</a:t>
            </a:r>
          </a:p>
        </p:txBody>
      </p:sp>
      <p:pic>
        <p:nvPicPr>
          <p:cNvPr id="1030" name="Picture 6" descr="vue-devtools打开文件的魔法之旅- 掘金">
            <a:extLst>
              <a:ext uri="{FF2B5EF4-FFF2-40B4-BE49-F238E27FC236}">
                <a16:creationId xmlns:a16="http://schemas.microsoft.com/office/drawing/2014/main" id="{C696275F-9C1C-C161-537E-5AE498C1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340333"/>
            <a:ext cx="2483224" cy="225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35DCDF7-D3F4-8F25-758F-5C3B4642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97" y="3762977"/>
            <a:ext cx="4859403" cy="160360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5D6B6B6-8643-C6A7-4F52-62EF9FB7846B}"/>
              </a:ext>
            </a:extLst>
          </p:cNvPr>
          <p:cNvSpPr txBox="1">
            <a:spLocks/>
          </p:cNvSpPr>
          <p:nvPr/>
        </p:nvSpPr>
        <p:spPr>
          <a:xfrm>
            <a:off x="8099613" y="2012723"/>
            <a:ext cx="1636058" cy="6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97579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de liste - v-for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2429436"/>
            <a:ext cx="11403106" cy="58503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3200" dirty="0"/>
              <a:t>Cette directive est utilisée  pour afficher une </a:t>
            </a:r>
            <a:r>
              <a:rPr lang="fr-FR" sz="3200" b="1" dirty="0"/>
              <a:t>liste d'éléments basée sur un tableau de données,</a:t>
            </a:r>
            <a:r>
              <a:rPr lang="fr-FR" sz="3200" dirty="0"/>
              <a:t> elle va boucler en reproduisant tous les éléments enfants de la balise sur laquelle la directive a été déclaré.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Picture 4" descr="Vue.js SVG Vector Logos - Vector Logo Zone">
            <a:extLst>
              <a:ext uri="{FF2B5EF4-FFF2-40B4-BE49-F238E27FC236}">
                <a16:creationId xmlns:a16="http://schemas.microsoft.com/office/drawing/2014/main" id="{08BDBF2A-15E1-9805-2C34-A824B4BF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8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Rendu de liste - v-for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7"/>
            <a:ext cx="10107706" cy="4715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Dans cet exemple nous avons utilisé </a:t>
            </a:r>
            <a:r>
              <a:rPr lang="fr-FR" b="1" dirty="0"/>
              <a:t>l’attribut :key </a:t>
            </a:r>
            <a:r>
              <a:rPr lang="fr-FR" dirty="0"/>
              <a:t>ce qui permet </a:t>
            </a:r>
            <a:r>
              <a:rPr lang="fr-FR" b="1" dirty="0"/>
              <a:t>d’ajouter une clé à chaque élément div crée</a:t>
            </a:r>
            <a:r>
              <a:rPr lang="fr-FR" dirty="0"/>
              <a:t>, pour que vue puisse </a:t>
            </a:r>
            <a:r>
              <a:rPr lang="fr-FR" b="1" dirty="0"/>
              <a:t>suivre et mettre à jour plus facilement et rapidement </a:t>
            </a:r>
            <a:r>
              <a:rPr lang="fr-FR" dirty="0"/>
              <a:t>les données.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552B9D-1462-E6E2-58AD-15433D9A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3984974"/>
            <a:ext cx="3633293" cy="28158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EBFF506-4E6A-0A5E-082E-62A9E2F5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20" y="4252491"/>
            <a:ext cx="6909056" cy="2346747"/>
          </a:xfrm>
          <a:prstGeom prst="rect">
            <a:avLst/>
          </a:prstGeom>
        </p:spPr>
      </p:pic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D0E96C01-442E-24E4-AEF1-90BE1E07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1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 gestionnaire d’évènements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7"/>
            <a:ext cx="10107706" cy="4715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Les évènements avec Vue son géré grâce à l’attribut </a:t>
            </a:r>
            <a:r>
              <a:rPr lang="fr-FR" b="1" dirty="0" err="1"/>
              <a:t>v-on</a:t>
            </a:r>
            <a:r>
              <a:rPr lang="fr-FR" b="1" dirty="0"/>
              <a:t>: </a:t>
            </a:r>
            <a:r>
              <a:rPr lang="fr-FR" dirty="0"/>
              <a:t>suivit du type d’évènement, </a:t>
            </a:r>
            <a:r>
              <a:rPr lang="fr-FR" b="1" dirty="0"/>
              <a:t>on raccourci généralement </a:t>
            </a:r>
            <a:r>
              <a:rPr lang="fr-FR" b="1" dirty="0" err="1"/>
              <a:t>v-on</a:t>
            </a:r>
            <a:r>
              <a:rPr lang="fr-FR" b="1" dirty="0"/>
              <a:t>: par @.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Lorsque l’évènement est déclenché il appel une fonction qui nous permettra de réaliser diverses actions.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43847-93F3-D32B-11D7-754DD270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43" y="5107439"/>
            <a:ext cx="5868219" cy="781159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4E277387-065F-D714-86DB-4D22BE7C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2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 gestionnaire d’évènements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1727"/>
            <a:ext cx="11358283" cy="471543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7400" dirty="0"/>
              <a:t>Les types d’évènements associés à </a:t>
            </a:r>
            <a:r>
              <a:rPr lang="fr-FR" sz="7400" dirty="0" err="1"/>
              <a:t>v-on</a:t>
            </a:r>
            <a:r>
              <a:rPr lang="fr-FR" sz="7400" dirty="0"/>
              <a:t>: sont les mêmes qu’en JavaScript </a:t>
            </a:r>
            <a:r>
              <a:rPr lang="fr-FR" sz="7400" dirty="0" err="1"/>
              <a:t>vania</a:t>
            </a:r>
            <a:r>
              <a:rPr lang="fr-FR" sz="7400" dirty="0"/>
              <a:t> : 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click</a:t>
            </a:r>
            <a:r>
              <a:rPr lang="fr-FR" sz="5500" dirty="0"/>
              <a:t> : se déclenche lorsqu'un élément est cliqué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input</a:t>
            </a:r>
            <a:r>
              <a:rPr lang="fr-FR" sz="5500" dirty="0"/>
              <a:t> : se déclenche lorsqu'une valeur est entrée dans un élément de formulaire.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submit</a:t>
            </a:r>
            <a:r>
              <a:rPr lang="fr-FR" sz="5500" dirty="0"/>
              <a:t> : se déclenche lorsqu'un formulaire est soumis.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keyup</a:t>
            </a:r>
            <a:r>
              <a:rPr lang="fr-FR" sz="5500" dirty="0"/>
              <a:t> : se déclenche lorsqu'une touche est relâchée après avoir été enfoncée.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keydown</a:t>
            </a:r>
            <a:r>
              <a:rPr lang="fr-FR" sz="5500" dirty="0"/>
              <a:t> : se déclenche lorsqu'une touche est enfoncée.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mouseover</a:t>
            </a:r>
            <a:r>
              <a:rPr lang="fr-FR" sz="5500" b="1" dirty="0"/>
              <a:t> : </a:t>
            </a:r>
            <a:r>
              <a:rPr lang="fr-FR" sz="5500" dirty="0"/>
              <a:t>se déclenche lorsqu'un élément est survolé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mouseleave</a:t>
            </a:r>
            <a:r>
              <a:rPr lang="fr-FR" sz="5500" dirty="0"/>
              <a:t> : se déclenche lorsqu'un élément est quitté après avoir été survolé avec la souris.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mousemove</a:t>
            </a:r>
            <a:r>
              <a:rPr lang="fr-FR" sz="5500" dirty="0"/>
              <a:t> : se déclenche lorsque la souris bouge dans l’élément </a:t>
            </a:r>
          </a:p>
          <a:p>
            <a:pPr>
              <a:lnSpc>
                <a:spcPct val="120000"/>
              </a:lnSpc>
            </a:pPr>
            <a:r>
              <a:rPr lang="fr-FR" sz="5500" b="1" dirty="0"/>
              <a:t>focus</a:t>
            </a:r>
            <a:r>
              <a:rPr lang="fr-FR" sz="5500" dirty="0"/>
              <a:t> : se déclenche lorsqu'un élément de formulaire obtient le focus.</a:t>
            </a:r>
          </a:p>
          <a:p>
            <a:pPr>
              <a:lnSpc>
                <a:spcPct val="120000"/>
              </a:lnSpc>
            </a:pPr>
            <a:r>
              <a:rPr lang="fr-FR" sz="5500" b="1" dirty="0" err="1"/>
              <a:t>blur</a:t>
            </a:r>
            <a:r>
              <a:rPr lang="fr-FR" sz="5500" dirty="0"/>
              <a:t> : se déclenche lorsqu'un élément de formulaire perd le focus.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AB4CA64B-C399-6773-EACA-91ED7137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7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 de formulaire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31E81-5E1A-F243-FFA3-5F5ABD8A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1727"/>
            <a:ext cx="11358283" cy="47154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/>
              <a:t>Afin de </a:t>
            </a:r>
            <a:r>
              <a:rPr lang="fr-FR" b="1" dirty="0"/>
              <a:t>récupérer les données d’un formulaire, </a:t>
            </a:r>
            <a:r>
              <a:rPr lang="fr-FR" dirty="0"/>
              <a:t>nous pouvons utiliser la directive </a:t>
            </a:r>
            <a:r>
              <a:rPr lang="fr-FR" b="1" dirty="0"/>
              <a:t>v-model</a:t>
            </a:r>
            <a:r>
              <a:rPr lang="fr-FR" dirty="0"/>
              <a:t>, qui va lier les données du formulaire à une propriété de données que l’on pourra récupérer et traiter.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700" dirty="0"/>
          </a:p>
          <a:p>
            <a:pPr marL="0" indent="0">
              <a:buNone/>
            </a:pPr>
            <a:r>
              <a:rPr lang="fr-FR" dirty="0"/>
              <a:t>La directive nous permet de simplifier le code de gauche par celui de droite, cela signifie que v-model effectue </a:t>
            </a:r>
            <a:r>
              <a:rPr lang="fr-FR" b="1" dirty="0"/>
              <a:t>une liaison bidirectionnelle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C17AAD-481F-E0E1-2432-CEDA0D26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3429000"/>
            <a:ext cx="4972744" cy="12003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FCB436-3FAC-1DBE-F233-7A875CEC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835076"/>
            <a:ext cx="2534004" cy="628738"/>
          </a:xfrm>
          <a:prstGeom prst="rect">
            <a:avLst/>
          </a:prstGeom>
        </p:spPr>
      </p:pic>
      <p:pic>
        <p:nvPicPr>
          <p:cNvPr id="10" name="Picture 4" descr="Vue.js SVG Vector Logos - Vector Logo Zone">
            <a:extLst>
              <a:ext uri="{FF2B5EF4-FFF2-40B4-BE49-F238E27FC236}">
                <a16:creationId xmlns:a16="http://schemas.microsoft.com/office/drawing/2014/main" id="{73C70017-763D-8856-3992-825F6589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Vue.js SVG Vector Logos - Vector Logo Zone">
            <a:extLst>
              <a:ext uri="{FF2B5EF4-FFF2-40B4-BE49-F238E27FC236}">
                <a16:creationId xmlns:a16="http://schemas.microsoft.com/office/drawing/2014/main" id="{65419711-3D46-3625-CF1A-3CC7A8ED7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942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Liaison de formulaire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0E4C56-FB9C-3034-1BED-BD429C59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69" y="2278063"/>
            <a:ext cx="5200650" cy="4229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FC174D2-177B-4A95-1DAF-F98B671777B1}"/>
              </a:ext>
            </a:extLst>
          </p:cNvPr>
          <p:cNvSpPr txBox="1"/>
          <p:nvPr/>
        </p:nvSpPr>
        <p:spPr>
          <a:xfrm>
            <a:off x="4061013" y="1595051"/>
            <a:ext cx="38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Liaison bidirectionnelle </a:t>
            </a:r>
          </a:p>
        </p:txBody>
      </p:sp>
      <p:pic>
        <p:nvPicPr>
          <p:cNvPr id="10" name="Picture 4" descr="Vue.js SVG Vector Logos - Vector Logo Zone">
            <a:extLst>
              <a:ext uri="{FF2B5EF4-FFF2-40B4-BE49-F238E27FC236}">
                <a16:creationId xmlns:a16="http://schemas.microsoft.com/office/drawing/2014/main" id="{B24EDFF7-6A40-8CB2-4809-723CD8B5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19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299D3-CA0E-B575-D9B9-F2EEC40D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pPr algn="l"/>
            <a:r>
              <a:rPr lang="fr-FR" sz="4800" b="1" dirty="0"/>
              <a:t>Les modificateurs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B29BA8-EF0B-590E-D7B8-E1BF0CD965C1}"/>
              </a:ext>
            </a:extLst>
          </p:cNvPr>
          <p:cNvSpPr txBox="1"/>
          <p:nvPr/>
        </p:nvSpPr>
        <p:spPr>
          <a:xfrm>
            <a:off x="838200" y="1358032"/>
            <a:ext cx="955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modificateurs sont des </a:t>
            </a:r>
            <a:r>
              <a:rPr lang="fr-FR" b="1" dirty="0"/>
              <a:t>suffixes spéciaux </a:t>
            </a:r>
            <a:r>
              <a:rPr lang="fr-FR" dirty="0"/>
              <a:t>qui permettent de </a:t>
            </a:r>
            <a:r>
              <a:rPr lang="fr-FR" b="1" dirty="0"/>
              <a:t>modifier le comportement </a:t>
            </a:r>
            <a:r>
              <a:rPr lang="fr-FR" dirty="0"/>
              <a:t>par </a:t>
            </a:r>
            <a:r>
              <a:rPr lang="fr-FR" b="1" dirty="0"/>
              <a:t>défaut </a:t>
            </a:r>
            <a:r>
              <a:rPr lang="fr-FR" dirty="0"/>
              <a:t>des </a:t>
            </a:r>
            <a:r>
              <a:rPr lang="fr-FR" b="1" dirty="0"/>
              <a:t>directives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14C58-55C2-721A-ACCC-F487C3F4B407}"/>
              </a:ext>
            </a:extLst>
          </p:cNvPr>
          <p:cNvSpPr txBox="1"/>
          <p:nvPr/>
        </p:nvSpPr>
        <p:spPr>
          <a:xfrm>
            <a:off x="573742" y="2004363"/>
            <a:ext cx="114568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dirty="0"/>
              <a:t>.</a:t>
            </a:r>
            <a:r>
              <a:rPr lang="fr-FR" sz="1600" b="1" dirty="0" err="1"/>
              <a:t>prevent</a:t>
            </a:r>
            <a:r>
              <a:rPr lang="fr-FR" sz="1600" dirty="0"/>
              <a:t> : Empêche le </a:t>
            </a:r>
            <a:r>
              <a:rPr lang="fr-FR" sz="1600" b="1" dirty="0"/>
              <a:t>comportement par défaut</a:t>
            </a:r>
            <a:r>
              <a:rPr lang="fr-FR" sz="1600" dirty="0"/>
              <a:t>; la soumission d'un formulaire ou le chargement d'un lien.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stop</a:t>
            </a:r>
            <a:r>
              <a:rPr lang="fr-FR" sz="1600" dirty="0"/>
              <a:t> : Arrête la </a:t>
            </a:r>
            <a:r>
              <a:rPr lang="fr-FR" sz="1600" b="1" dirty="0"/>
              <a:t>propagation</a:t>
            </a:r>
            <a:r>
              <a:rPr lang="fr-FR" sz="1600" dirty="0"/>
              <a:t> de l'événement.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once</a:t>
            </a:r>
            <a:r>
              <a:rPr lang="fr-FR" sz="1600" dirty="0"/>
              <a:t> : Lie l'écouteur d'événements pour qu'il ne se </a:t>
            </a:r>
            <a:r>
              <a:rPr lang="fr-FR" sz="1600" b="1" dirty="0"/>
              <a:t>déclenche qu'une seule fois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 err="1"/>
              <a:t>lazy</a:t>
            </a:r>
            <a:r>
              <a:rPr lang="fr-FR" sz="1600" dirty="0"/>
              <a:t> : Lie la valeur d'un élément de formulaire à une propriété de données lorsqu'un </a:t>
            </a:r>
            <a:r>
              <a:rPr lang="fr-FR" sz="1600" b="1" dirty="0"/>
              <a:t>événement de modification se produit, plutôt   que lorsqu'un événement de saisie se produi</a:t>
            </a:r>
            <a:r>
              <a:rPr lang="fr-FR" sz="1600" dirty="0"/>
              <a:t>t.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/>
              <a:t>trim</a:t>
            </a:r>
            <a:r>
              <a:rPr lang="fr-FR" sz="1600" dirty="0"/>
              <a:t> : </a:t>
            </a:r>
            <a:r>
              <a:rPr lang="fr-FR" sz="1600" b="1" dirty="0"/>
              <a:t>Supprime automatiquement les espaces blancs de début et de fin </a:t>
            </a:r>
            <a:r>
              <a:rPr lang="fr-FR" sz="1600" dirty="0"/>
              <a:t>de la valeur d'un élément de formulaire avant de la lier à une propriété de données.</a:t>
            </a:r>
          </a:p>
          <a:p>
            <a:endParaRPr lang="fr-FR" sz="1600" dirty="0"/>
          </a:p>
          <a:p>
            <a:br>
              <a:rPr lang="fr-FR" sz="1600" dirty="0"/>
            </a:br>
            <a:r>
              <a:rPr lang="fr-FR" sz="1600" dirty="0"/>
              <a:t>  .</a:t>
            </a:r>
            <a:r>
              <a:rPr lang="fr-FR" sz="1600" b="1" dirty="0" err="1"/>
              <a:t>number</a:t>
            </a:r>
            <a:r>
              <a:rPr lang="fr-FR" sz="1600" dirty="0"/>
              <a:t> : </a:t>
            </a:r>
            <a:r>
              <a:rPr lang="fr-FR" sz="1600" b="1" dirty="0"/>
              <a:t>Convertit automatiquement la valeur d'un élément de formulaire en nombre </a:t>
            </a:r>
            <a:r>
              <a:rPr lang="fr-FR" sz="1600" dirty="0"/>
              <a:t>avant de la lier à une propriété de données.</a:t>
            </a:r>
          </a:p>
          <a:p>
            <a:br>
              <a:rPr lang="fr-FR" sz="2000" dirty="0"/>
            </a:b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9C5D72-6024-1B61-2FD2-2E2E5914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4" y="2394971"/>
            <a:ext cx="3067890" cy="3693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FC0678-2B62-4294-80FC-8ABF0F35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5" y="3132534"/>
            <a:ext cx="2781018" cy="3849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B033E8A-4327-F68B-5FA7-919372B44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4" y="3893638"/>
            <a:ext cx="3189475" cy="322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2DF295-9E3A-3CA6-4EE3-1C60C0B82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4" y="4848500"/>
            <a:ext cx="2299728" cy="31922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41D5F4D-044D-2808-2C45-9CF20859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64" y="5814057"/>
            <a:ext cx="2299728" cy="32371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9D98D96-B127-C968-DD07-82BD86F4B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64" y="6513612"/>
            <a:ext cx="2637865" cy="344388"/>
          </a:xfrm>
          <a:prstGeom prst="rect">
            <a:avLst/>
          </a:prstGeom>
        </p:spPr>
      </p:pic>
      <p:pic>
        <p:nvPicPr>
          <p:cNvPr id="19" name="Picture 4" descr="Vue.js SVG Vector Logos - Vector Logo Zone">
            <a:extLst>
              <a:ext uri="{FF2B5EF4-FFF2-40B4-BE49-F238E27FC236}">
                <a16:creationId xmlns:a16="http://schemas.microsoft.com/office/drawing/2014/main" id="{0D1C625C-FF04-862E-B5DF-84AA10A4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4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dirty="0"/>
              <a:t>Installation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23A68-DE12-D1F4-55FF-E718652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3669"/>
          </a:xfrm>
        </p:spPr>
        <p:txBody>
          <a:bodyPr/>
          <a:lstStyle/>
          <a:p>
            <a:r>
              <a:rPr lang="fr-FR" dirty="0"/>
              <a:t>Prérequis: </a:t>
            </a:r>
          </a:p>
          <a:p>
            <a:pPr lvl="1"/>
            <a:r>
              <a:rPr lang="fr-FR" dirty="0"/>
              <a:t>Avoir installé Node.js     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node</a:t>
            </a:r>
            <a:r>
              <a:rPr lang="fr-FR" dirty="0">
                <a:sym typeface="Wingdings" panose="05000000000000000000" pitchFamily="2" charset="2"/>
              </a:rPr>
              <a:t> –v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Avoir installé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            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–v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Avoir installé vue CLI         vue –version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Si vous ne l’avez pas installé  </a:t>
            </a:r>
            <a:r>
              <a:rPr lang="fr-FR" dirty="0" err="1">
                <a:sym typeface="Wingdings" panose="05000000000000000000" pitchFamily="2" charset="2"/>
              </a:rPr>
              <a:t>npm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install</a:t>
            </a:r>
            <a:r>
              <a:rPr lang="fr-FR" dirty="0">
                <a:sym typeface="Wingdings" panose="05000000000000000000" pitchFamily="2" charset="2"/>
              </a:rPr>
              <a:t> –g @vue/cli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41AFE3E-4195-A903-AF2C-342BD91A61EA}"/>
              </a:ext>
            </a:extLst>
          </p:cNvPr>
          <p:cNvSpPr txBox="1">
            <a:spLocks/>
          </p:cNvSpPr>
          <p:nvPr/>
        </p:nvSpPr>
        <p:spPr>
          <a:xfrm>
            <a:off x="838200" y="4311276"/>
            <a:ext cx="10515600" cy="2163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fois les prérequis vérifiés, vous pouvez créer un projet vue avec la commande suivante: 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 NB : Le nom du projet ne peut contenir de majuscule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D7C138-6136-FF38-FADA-C661DDFA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93" y="5122478"/>
            <a:ext cx="4639401" cy="541263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11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sz="4300" b="1" dirty="0"/>
              <a:t>Installation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23A68-DE12-D1F4-55FF-E718652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4471" y="1825625"/>
            <a:ext cx="12109075" cy="2163669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fr-FR" sz="12800" dirty="0">
                <a:sym typeface="Wingdings" panose="05000000000000000000" pitchFamily="2" charset="2"/>
              </a:rPr>
              <a:t>En sélectionnant lors de l’installation l’option « </a:t>
            </a:r>
            <a:r>
              <a:rPr lang="fr-FR" sz="12800" dirty="0" err="1">
                <a:sym typeface="Wingdings" panose="05000000000000000000" pitchFamily="2" charset="2"/>
              </a:rPr>
              <a:t>Manually</a:t>
            </a:r>
            <a:r>
              <a:rPr lang="fr-FR" sz="12800" dirty="0">
                <a:sym typeface="Wingdings" panose="05000000000000000000" pitchFamily="2" charset="2"/>
              </a:rPr>
              <a:t> select </a:t>
            </a:r>
            <a:r>
              <a:rPr lang="fr-FR" sz="12800" dirty="0" err="1">
                <a:sym typeface="Wingdings" panose="05000000000000000000" pitchFamily="2" charset="2"/>
              </a:rPr>
              <a:t>features</a:t>
            </a:r>
            <a:r>
              <a:rPr lang="fr-FR" sz="12800" dirty="0">
                <a:sym typeface="Wingdings" panose="05000000000000000000" pitchFamily="2" charset="2"/>
              </a:rPr>
              <a:t> », vous aurez la possibilité de configurer votre projet en y installant certains packages</a:t>
            </a:r>
            <a:r>
              <a:rPr lang="fr-FR" sz="16000" dirty="0">
                <a:sym typeface="Wingdings" panose="05000000000000000000" pitchFamily="2" charset="2"/>
              </a:rPr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C44AA-8F0B-6277-5985-E2ED6E3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72" y="4704033"/>
            <a:ext cx="4456788" cy="16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AC04C-ECF4-BFE4-7B1B-F38A5E7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35"/>
            <a:ext cx="10515600" cy="1325563"/>
          </a:xfrm>
        </p:spPr>
        <p:txBody>
          <a:bodyPr/>
          <a:lstStyle/>
          <a:p>
            <a:r>
              <a:rPr lang="fr-FR" sz="4800" b="1" dirty="0"/>
              <a:t>Installation</a:t>
            </a:r>
            <a:r>
              <a:rPr lang="fr-FR" dirty="0"/>
              <a:t> </a:t>
            </a:r>
          </a:p>
        </p:txBody>
      </p:sp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209FDF4B-7B93-D3FD-75BD-A2679C0F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ue.js SVG Vector Logos - Vector Logo Zone">
            <a:extLst>
              <a:ext uri="{FF2B5EF4-FFF2-40B4-BE49-F238E27FC236}">
                <a16:creationId xmlns:a16="http://schemas.microsoft.com/office/drawing/2014/main" id="{A23A2752-95E7-D9F0-DA3B-4B02387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30" y="2379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F2C894C-3967-D8C7-BB87-0D4D3291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0" y="159254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vous sera alors possible de choisir entre plusieurs options</a:t>
            </a:r>
          </a:p>
          <a:p>
            <a:r>
              <a:rPr lang="fr-FR" b="1" u="sng" dirty="0"/>
              <a:t>Babel</a:t>
            </a:r>
            <a:r>
              <a:rPr lang="fr-FR" dirty="0"/>
              <a:t> : Va convertir le code en Es5 pour qu’il soit compatible avec un maximum de navigateur </a:t>
            </a:r>
          </a:p>
          <a:p>
            <a:r>
              <a:rPr lang="fr-FR" b="1" u="sng" dirty="0" err="1"/>
              <a:t>TypeScript</a:t>
            </a:r>
            <a:r>
              <a:rPr lang="fr-FR" b="1" u="sng" dirty="0"/>
              <a:t>: </a:t>
            </a:r>
            <a:r>
              <a:rPr lang="fr-FR" dirty="0"/>
              <a:t>permet de code avec </a:t>
            </a:r>
            <a:r>
              <a:rPr lang="fr-FR" dirty="0" err="1"/>
              <a:t>TypeScript</a:t>
            </a:r>
            <a:r>
              <a:rPr lang="fr-FR" dirty="0"/>
              <a:t> au lieu de JavaScript </a:t>
            </a:r>
          </a:p>
          <a:p>
            <a:r>
              <a:rPr lang="fr-FR" b="1" u="sng" dirty="0"/>
              <a:t>PWA : </a:t>
            </a:r>
            <a:r>
              <a:rPr lang="fr-FR" dirty="0"/>
              <a:t>permet de faire des progressive web app </a:t>
            </a:r>
          </a:p>
          <a:p>
            <a:r>
              <a:rPr lang="fr-FR" b="1" u="sng" dirty="0"/>
              <a:t>Router: </a:t>
            </a:r>
            <a:r>
              <a:rPr lang="fr-FR" dirty="0"/>
              <a:t>permet de créer des applications multi pages</a:t>
            </a:r>
          </a:p>
          <a:p>
            <a:r>
              <a:rPr lang="fr-FR" b="1" u="sng" dirty="0" err="1"/>
              <a:t>VueX</a:t>
            </a:r>
            <a:r>
              <a:rPr lang="fr-FR" b="1" u="sng" dirty="0"/>
              <a:t>: </a:t>
            </a:r>
            <a:r>
              <a:rPr lang="fr-FR" dirty="0"/>
              <a:t>Permet de garder un état centralisé pour l’application </a:t>
            </a:r>
            <a:r>
              <a:rPr lang="fr-FR" dirty="0">
                <a:sym typeface="Wingdings" panose="05000000000000000000" pitchFamily="2" charset="2"/>
              </a:rPr>
              <a:t> la source unique de vérité dans l’application </a:t>
            </a:r>
            <a:endParaRPr lang="fr-FR" dirty="0"/>
          </a:p>
          <a:p>
            <a:r>
              <a:rPr lang="fr-FR" b="1" u="sng" dirty="0"/>
              <a:t>SCSS </a:t>
            </a:r>
            <a:r>
              <a:rPr lang="fr-FR" dirty="0"/>
              <a:t>: permet d’utiliser le processeur </a:t>
            </a:r>
            <a:r>
              <a:rPr lang="fr-FR" dirty="0" err="1"/>
              <a:t>scss</a:t>
            </a:r>
            <a:endParaRPr lang="fr-FR" dirty="0"/>
          </a:p>
          <a:p>
            <a:r>
              <a:rPr lang="fr-FR" b="1" u="sng" dirty="0"/>
              <a:t>Linter:  </a:t>
            </a:r>
            <a:r>
              <a:rPr lang="fr-FR" dirty="0"/>
              <a:t>Avoir des alertes et erreurs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BBC888-9B00-E7F4-2486-F61E4D72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11" y="5007783"/>
            <a:ext cx="35056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Le composant racine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49991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Pour initialiser un projet vue nous devront créer une </a:t>
            </a:r>
            <a:r>
              <a:rPr lang="fr-FR" b="1" dirty="0"/>
              <a:t>instance du composant racine App </a:t>
            </a:r>
            <a:r>
              <a:rPr lang="fr-FR" dirty="0"/>
              <a:t>en passant par l’intermédiaire de la méthode </a:t>
            </a:r>
            <a:r>
              <a:rPr lang="fr-FR" b="1" dirty="0" err="1"/>
              <a:t>createApp</a:t>
            </a:r>
            <a:r>
              <a:rPr lang="fr-FR" b="1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D2394C-985B-D7DA-76F1-9BD9D85C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42" y="2612707"/>
            <a:ext cx="3639058" cy="1305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43890D-4BC7-E6D8-510E-D5F1B49D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1973518"/>
            <a:ext cx="3177375" cy="2376357"/>
          </a:xfrm>
          <a:prstGeom prst="rect">
            <a:avLst/>
          </a:prstGeom>
        </p:spPr>
      </p:pic>
      <p:pic>
        <p:nvPicPr>
          <p:cNvPr id="4" name="Picture 4" descr="Vue.js SVG Vector Logos - Vector Logo Zone">
            <a:extLst>
              <a:ext uri="{FF2B5EF4-FFF2-40B4-BE49-F238E27FC236}">
                <a16:creationId xmlns:a16="http://schemas.microsoft.com/office/drawing/2014/main" id="{68C2E976-F47B-5BFE-CB8F-098FBCFC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7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Le montage de l’application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0" y="461215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Notre instance n’affichera rien tant que sa méthode </a:t>
            </a:r>
            <a:r>
              <a:rPr lang="fr-FR" b="1" dirty="0" err="1"/>
              <a:t>mount</a:t>
            </a:r>
            <a:r>
              <a:rPr lang="fr-FR" b="1" dirty="0"/>
              <a:t>() </a:t>
            </a:r>
            <a:r>
              <a:rPr lang="fr-FR" dirty="0"/>
              <a:t>n’aura pas été appelée, cette méthode attend en argument un </a:t>
            </a:r>
            <a:r>
              <a:rPr lang="fr-FR" b="1" dirty="0"/>
              <a:t>élément du DOM</a:t>
            </a:r>
            <a:r>
              <a:rPr lang="fr-FR" dirty="0"/>
              <a:t>.</a:t>
            </a:r>
          </a:p>
          <a:p>
            <a:pPr marL="0" indent="0" algn="ctr">
              <a:buNone/>
            </a:pPr>
            <a:r>
              <a:rPr lang="fr-FR" dirty="0"/>
              <a:t>Les données envoyées par le composant racine seront rendu à l’intérieur de l’élément du DOM 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F7DE37-B317-730E-CD73-C850528C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57" y="2102894"/>
            <a:ext cx="3095309" cy="695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FB5359-4AF4-7783-FE09-FCB5DC9C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57" y="3081289"/>
            <a:ext cx="3098867" cy="10424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211336-7831-C541-0825-DFDCE782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93" y="2093841"/>
            <a:ext cx="4075053" cy="2020871"/>
          </a:xfrm>
          <a:prstGeom prst="rect">
            <a:avLst/>
          </a:prstGeom>
        </p:spPr>
      </p:pic>
      <p:pic>
        <p:nvPicPr>
          <p:cNvPr id="12" name="Picture 4" descr="Vue.js SVG Vector Logos - Vector Logo Zone">
            <a:extLst>
              <a:ext uri="{FF2B5EF4-FFF2-40B4-BE49-F238E27FC236}">
                <a16:creationId xmlns:a16="http://schemas.microsoft.com/office/drawing/2014/main" id="{4F386846-6959-5411-CD0D-CD49046A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État Réactif, structure de l’instance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529347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Nous faisons passer à </a:t>
            </a:r>
            <a:r>
              <a:rPr lang="fr-FR" b="1" dirty="0" err="1"/>
              <a:t>createApp</a:t>
            </a:r>
            <a:r>
              <a:rPr lang="fr-FR" b="1" dirty="0"/>
              <a:t>() </a:t>
            </a:r>
            <a:r>
              <a:rPr lang="fr-FR" dirty="0"/>
              <a:t>un </a:t>
            </a:r>
            <a:r>
              <a:rPr lang="fr-FR" b="1" dirty="0"/>
              <a:t>objet d’options</a:t>
            </a:r>
            <a:r>
              <a:rPr lang="fr-FR" dirty="0"/>
              <a:t>, qui permet de </a:t>
            </a:r>
            <a:r>
              <a:rPr lang="fr-FR" b="1" dirty="0"/>
              <a:t>configurer le comportement de l’application</a:t>
            </a:r>
            <a:r>
              <a:rPr lang="fr-FR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3857B9-F5C0-AB68-8155-D88BAE8F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18" y="1421106"/>
            <a:ext cx="4510818" cy="3616662"/>
          </a:xfrm>
          <a:prstGeom prst="rect">
            <a:avLst/>
          </a:prstGeom>
        </p:spPr>
      </p:pic>
      <p:pic>
        <p:nvPicPr>
          <p:cNvPr id="7" name="Picture 4" descr="Vue.js SVG Vector Logos - Vector Logo Zone">
            <a:extLst>
              <a:ext uri="{FF2B5EF4-FFF2-40B4-BE49-F238E27FC236}">
                <a16:creationId xmlns:a16="http://schemas.microsoft.com/office/drawing/2014/main" id="{B27F55D9-622A-DE55-B0E0-6606EC28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" y="-7603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État Réactif, structure de l’instance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411111"/>
            <a:ext cx="11806517" cy="3911838"/>
          </a:xfrm>
        </p:spPr>
        <p:txBody>
          <a:bodyPr>
            <a:noAutofit/>
          </a:bodyPr>
          <a:lstStyle/>
          <a:p>
            <a:pPr algn="ctr"/>
            <a:endParaRPr lang="fr-FR" sz="1200" dirty="0"/>
          </a:p>
          <a:p>
            <a:r>
              <a:rPr lang="fr-FR" sz="1800" b="1" dirty="0"/>
              <a:t>data</a:t>
            </a:r>
            <a:r>
              <a:rPr lang="fr-FR" sz="1800" dirty="0"/>
              <a:t>: un objet qui contient les </a:t>
            </a:r>
            <a:r>
              <a:rPr lang="fr-FR" sz="1800" b="1" dirty="0"/>
              <a:t>propriétés de données </a:t>
            </a:r>
            <a:r>
              <a:rPr lang="fr-FR" sz="1800" dirty="0"/>
              <a:t>initiales de l'instance Vue.</a:t>
            </a:r>
          </a:p>
          <a:p>
            <a:endParaRPr lang="fr-FR" sz="1800" dirty="0"/>
          </a:p>
          <a:p>
            <a:r>
              <a:rPr lang="fr-FR" sz="1800" b="1" dirty="0" err="1"/>
              <a:t>methods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méthodes</a:t>
            </a:r>
            <a:r>
              <a:rPr lang="fr-FR" sz="1800" dirty="0"/>
              <a:t> qui peuvent être appelées à partir de l'interface utilisateur. Elles sont généralement utilisées avec des évènements  car ont requiert leurs exécutions à chaque appel. </a:t>
            </a:r>
          </a:p>
          <a:p>
            <a:endParaRPr lang="fr-FR" sz="1800" dirty="0"/>
          </a:p>
          <a:p>
            <a:r>
              <a:rPr lang="fr-FR" sz="1800" b="1" dirty="0" err="1"/>
              <a:t>computed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propriétés calculées </a:t>
            </a:r>
            <a:r>
              <a:rPr lang="fr-FR" sz="1800" dirty="0"/>
              <a:t>qui sont dérivées des données de l'application. Contrairement aux méthodes elles s’exécutent uniquement si l’une de ses dépendances changes(mise en cache). Elles sont généralement utilisées pour des mis à jour automatique comme le filtrage, le calcul d’un total …</a:t>
            </a:r>
          </a:p>
          <a:p>
            <a:r>
              <a:rPr lang="fr-FR" sz="1800" b="1" dirty="0" err="1"/>
              <a:t>watch</a:t>
            </a:r>
            <a:r>
              <a:rPr lang="fr-FR" sz="1800" dirty="0"/>
              <a:t>: Cette option permet de définir des </a:t>
            </a:r>
            <a:r>
              <a:rPr lang="fr-FR" sz="1800" b="1" dirty="0"/>
              <a:t>fonctions de surveillance </a:t>
            </a:r>
            <a:r>
              <a:rPr lang="fr-FR" sz="1800" dirty="0"/>
              <a:t>qui seront exécutées </a:t>
            </a:r>
            <a:r>
              <a:rPr lang="fr-FR" sz="1800" b="1" dirty="0"/>
              <a:t>lorsqu'une propriété de l'application change. </a:t>
            </a:r>
            <a:r>
              <a:rPr lang="fr-FR" sz="1800" dirty="0"/>
              <a:t>Cela permet de réagir aux changements dans les données de l'application et d'effectuer des actions en conséquence.</a:t>
            </a:r>
          </a:p>
          <a:p>
            <a:r>
              <a:rPr lang="fr-FR" sz="1800" b="1" dirty="0"/>
              <a:t>components</a:t>
            </a:r>
            <a:r>
              <a:rPr lang="fr-FR" sz="1800" dirty="0"/>
              <a:t>: Cette option permet de </a:t>
            </a:r>
            <a:r>
              <a:rPr lang="fr-FR" sz="1800" b="1" dirty="0"/>
              <a:t>définir des sous-composants </a:t>
            </a:r>
            <a:r>
              <a:rPr lang="fr-FR" sz="1800" dirty="0"/>
              <a:t>qui peuvent être utilisés dans l'interface utilisateur de l'application. </a:t>
            </a:r>
          </a:p>
          <a:p>
            <a:endParaRPr lang="fr-FR" sz="1800" dirty="0"/>
          </a:p>
          <a:p>
            <a:r>
              <a:rPr lang="fr-FR" sz="1800" b="1" dirty="0"/>
              <a:t>les </a:t>
            </a:r>
            <a:r>
              <a:rPr lang="fr-FR" sz="1800" b="1" dirty="0" err="1"/>
              <a:t>hooks</a:t>
            </a:r>
            <a:r>
              <a:rPr lang="fr-FR" sz="1800" b="1" dirty="0"/>
              <a:t> de cycle de vie</a:t>
            </a:r>
            <a:r>
              <a:rPr lang="fr-FR" sz="1800" dirty="0"/>
              <a:t>: sont des </a:t>
            </a:r>
            <a:r>
              <a:rPr lang="fr-FR" sz="1800" b="1" dirty="0"/>
              <a:t>fonctions qui sont appelées à des moments spécifiques </a:t>
            </a:r>
            <a:r>
              <a:rPr lang="fr-FR" sz="1800" dirty="0"/>
              <a:t>dans le cycle de vie d'une instance de composant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 algn="ctr">
              <a:buNone/>
            </a:pPr>
            <a:endParaRPr lang="fr-FR" sz="5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F84C81-EC37-5178-AB6A-EA73B275D0C0}"/>
              </a:ext>
            </a:extLst>
          </p:cNvPr>
          <p:cNvSpPr txBox="1"/>
          <p:nvPr/>
        </p:nvSpPr>
        <p:spPr>
          <a:xfrm>
            <a:off x="192741" y="1087945"/>
            <a:ext cx="1016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les </a:t>
            </a:r>
            <a:r>
              <a:rPr lang="fr-FR" b="1" dirty="0"/>
              <a:t>principales options </a:t>
            </a:r>
            <a:r>
              <a:rPr lang="fr-FR" dirty="0"/>
              <a:t>qu’il est possible de faire passer en </a:t>
            </a:r>
            <a:r>
              <a:rPr lang="fr-FR" b="1" dirty="0"/>
              <a:t>arguments de l’instance </a:t>
            </a:r>
            <a:r>
              <a:rPr lang="fr-FR" dirty="0"/>
              <a:t>de l’application </a:t>
            </a:r>
          </a:p>
          <a:p>
            <a:endParaRPr lang="fr-FR" dirty="0"/>
          </a:p>
        </p:txBody>
      </p:sp>
      <p:pic>
        <p:nvPicPr>
          <p:cNvPr id="6" name="Picture 4" descr="Vue.js SVG Vector Logos - Vector Logo Zone">
            <a:extLst>
              <a:ext uri="{FF2B5EF4-FFF2-40B4-BE49-F238E27FC236}">
                <a16:creationId xmlns:a16="http://schemas.microsoft.com/office/drawing/2014/main" id="{D29820D7-A7AE-CBC0-0BB9-36DCAF0B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propriétés calculés (</a:t>
            </a:r>
            <a:r>
              <a:rPr lang="fr-FR" sz="4800" b="1" dirty="0" err="1"/>
              <a:t>computed</a:t>
            </a:r>
            <a:r>
              <a:rPr lang="fr-FR" sz="4800" b="1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909483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Les propriétés calculées sont </a:t>
            </a:r>
            <a:r>
              <a:rPr lang="fr-FR" b="1" dirty="0"/>
              <a:t>définies dans l’objet </a:t>
            </a:r>
            <a:r>
              <a:rPr lang="fr-FR" b="1" dirty="0" err="1"/>
              <a:t>computed</a:t>
            </a:r>
            <a:r>
              <a:rPr lang="fr-FR" b="1" dirty="0"/>
              <a:t> </a:t>
            </a:r>
            <a:r>
              <a:rPr lang="fr-FR" dirty="0"/>
              <a:t>de l’instance de l’application. Elles effectuent des calculs en fonctions des propriétés de données de l’instance, avant de les afficher dans l’interface utilisateur.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2400" i="1" dirty="0"/>
              <a:t>Il est recommandé de les utiliser pour ne pas </a:t>
            </a:r>
            <a:r>
              <a:rPr lang="fr-FR" sz="2400" b="1" i="1" dirty="0"/>
              <a:t>surcharger le modèle avec de la logique</a:t>
            </a:r>
            <a:r>
              <a:rPr lang="fr-FR" sz="2400" i="1" dirty="0"/>
              <a:t>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u="sng" dirty="0"/>
              <a:t>Pourquoi ne utiliser des méthodes classiques ? </a:t>
            </a:r>
            <a:endParaRPr lang="fr-FR" dirty="0"/>
          </a:p>
          <a:p>
            <a:pPr marL="0" indent="0" algn="ctr">
              <a:buNone/>
            </a:pPr>
            <a:r>
              <a:rPr lang="fr-FR" dirty="0"/>
              <a:t>Car les propriétés calculées sont </a:t>
            </a:r>
            <a:r>
              <a:rPr lang="fr-FR" b="1" dirty="0"/>
              <a:t>plus efficaces </a:t>
            </a:r>
            <a:r>
              <a:rPr lang="fr-FR" dirty="0"/>
              <a:t>d’un point de vue performance, elles sont  </a:t>
            </a:r>
            <a:r>
              <a:rPr lang="fr-FR" b="1" dirty="0"/>
              <a:t>exécutées seulement si une de ses dépendances change</a:t>
            </a:r>
            <a:r>
              <a:rPr lang="fr-FR" dirty="0"/>
              <a:t>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2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775547"/>
            <a:ext cx="12030635" cy="479611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les watcher sont des fonctions qui permettent de </a:t>
            </a:r>
            <a:r>
              <a:rPr lang="fr-FR" b="1" dirty="0"/>
              <a:t>surveiller les changements </a:t>
            </a:r>
            <a:r>
              <a:rPr lang="fr-FR" dirty="0"/>
              <a:t>d'une </a:t>
            </a:r>
            <a:r>
              <a:rPr lang="fr-FR" b="1" dirty="0"/>
              <a:t>propriété de données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Pour déclarer un watcher, on utilise </a:t>
            </a:r>
            <a:r>
              <a:rPr lang="fr-FR" b="1" dirty="0"/>
              <a:t>l'option </a:t>
            </a:r>
            <a:r>
              <a:rPr lang="fr-FR" b="1" dirty="0" err="1"/>
              <a:t>watch</a:t>
            </a:r>
            <a:r>
              <a:rPr lang="fr-FR" b="1" dirty="0"/>
              <a:t>, </a:t>
            </a:r>
            <a:r>
              <a:rPr lang="fr-FR" dirty="0"/>
              <a:t>qui est un objet </a:t>
            </a:r>
            <a:r>
              <a:rPr lang="fr-FR" b="1" dirty="0"/>
              <a:t>contenant les propriétés à surveiller en tant que clé.</a:t>
            </a:r>
          </a:p>
          <a:p>
            <a:endParaRPr lang="fr-FR" dirty="0"/>
          </a:p>
          <a:p>
            <a:r>
              <a:rPr lang="fr-FR" dirty="0"/>
              <a:t>Lorsque le watcher est déclenché, il </a:t>
            </a:r>
            <a:r>
              <a:rPr lang="fr-FR" b="1" dirty="0"/>
              <a:t>exécute une fonction de rappel (handler) </a:t>
            </a:r>
            <a:r>
              <a:rPr lang="fr-FR" dirty="0"/>
              <a:t>qui peut effectuer des opérations supplémentaires.</a:t>
            </a:r>
          </a:p>
          <a:p>
            <a:endParaRPr lang="fr-FR" dirty="0"/>
          </a:p>
          <a:p>
            <a:r>
              <a:rPr lang="fr-FR" dirty="0"/>
              <a:t>La fonction de rappel </a:t>
            </a:r>
            <a:r>
              <a:rPr lang="fr-FR" b="1" dirty="0"/>
              <a:t>prend deux paramètres </a:t>
            </a:r>
            <a:r>
              <a:rPr lang="fr-FR" dirty="0"/>
              <a:t>la </a:t>
            </a:r>
            <a:r>
              <a:rPr lang="fr-FR" b="1" dirty="0"/>
              <a:t>nouvelle valeur </a:t>
            </a:r>
            <a:r>
              <a:rPr lang="fr-FR" dirty="0"/>
              <a:t>de la propriété surveillée et </a:t>
            </a:r>
            <a:r>
              <a:rPr lang="fr-FR" b="1" dirty="0"/>
              <a:t>l’ancienne valeur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Par exemple, si on veut surveiller la propriété </a:t>
            </a:r>
            <a:r>
              <a:rPr lang="fr-FR" dirty="0" err="1"/>
              <a:t>name</a:t>
            </a:r>
            <a:r>
              <a:rPr lang="fr-FR" dirty="0"/>
              <a:t>, on peut définir un watcher comme ceci 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A4445-8F09-DBF4-8902-A8819A7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765"/>
            <a:ext cx="10515600" cy="1325563"/>
          </a:xfrm>
        </p:spPr>
        <p:txBody>
          <a:bodyPr/>
          <a:lstStyle/>
          <a:p>
            <a:r>
              <a:rPr lang="fr-FR" sz="4800" b="1" dirty="0"/>
              <a:t>Les watcher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5449-F87F-0D20-2B8A-DA9BE71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4963872"/>
            <a:ext cx="11806517" cy="4796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Si nous </a:t>
            </a:r>
            <a:r>
              <a:rPr lang="fr-FR" b="1" dirty="0"/>
              <a:t>n’utilisons pas d’options</a:t>
            </a:r>
            <a:r>
              <a:rPr lang="fr-FR" dirty="0"/>
              <a:t>, nous pouvons </a:t>
            </a:r>
            <a:r>
              <a:rPr lang="fr-FR" b="1" dirty="0"/>
              <a:t>simplifier la déclaration </a:t>
            </a:r>
            <a:r>
              <a:rPr lang="fr-FR" dirty="0"/>
              <a:t>du watcher comme sur le screen de gauche .</a:t>
            </a:r>
          </a:p>
          <a:p>
            <a:pPr marL="0" indent="0" algn="ctr">
              <a:buNone/>
            </a:pPr>
            <a:r>
              <a:rPr lang="fr-FR" dirty="0"/>
              <a:t>Afin de </a:t>
            </a:r>
            <a:r>
              <a:rPr lang="fr-FR" b="1" dirty="0"/>
              <a:t>configurer le comportement </a:t>
            </a:r>
            <a:r>
              <a:rPr lang="fr-FR" dirty="0"/>
              <a:t>du watcher lorsqu’une propriété est modifiée, nous pouvons y </a:t>
            </a:r>
            <a:r>
              <a:rPr lang="fr-FR" b="1" dirty="0"/>
              <a:t>ajouter des options</a:t>
            </a:r>
            <a:r>
              <a:rPr lang="fr-FR" dirty="0"/>
              <a:t>(screen de droite).</a:t>
            </a:r>
          </a:p>
        </p:txBody>
      </p:sp>
      <p:pic>
        <p:nvPicPr>
          <p:cNvPr id="5" name="Picture 4" descr="Vue.js SVG Vector Logos - Vector Logo Zone">
            <a:extLst>
              <a:ext uri="{FF2B5EF4-FFF2-40B4-BE49-F238E27FC236}">
                <a16:creationId xmlns:a16="http://schemas.microsoft.com/office/drawing/2014/main" id="{49A68B58-C424-74EA-28B6-E56A6975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30" y="85548"/>
            <a:ext cx="1745875" cy="8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A340AF-E4C2-CD72-174F-BEB61765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" y="790219"/>
            <a:ext cx="5444974" cy="40238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EC5EF0-2B91-6EE2-C59B-3AAE3965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75" y="790218"/>
            <a:ext cx="5099053" cy="40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9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Microsoft Office PowerPoint</Application>
  <PresentationFormat>Grand écran</PresentationFormat>
  <Paragraphs>200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Extensions</vt:lpstr>
      <vt:lpstr>Le composant racine </vt:lpstr>
      <vt:lpstr>Le montage de l’application </vt:lpstr>
      <vt:lpstr>État Réactif, structure de l’instance </vt:lpstr>
      <vt:lpstr>État Réactif, structure de l’instance </vt:lpstr>
      <vt:lpstr>Les propriétés calculés (computed)</vt:lpstr>
      <vt:lpstr>Les watcher</vt:lpstr>
      <vt:lpstr>Les watcher</vt:lpstr>
      <vt:lpstr>Les watcher</vt:lpstr>
      <vt:lpstr>Les crochées de cycle de vie (Hook)</vt:lpstr>
      <vt:lpstr>Le rendu déclaratif – Interpolation </vt:lpstr>
      <vt:lpstr>Le rendu déclaratif – HTML </vt:lpstr>
      <vt:lpstr>Les directives </vt:lpstr>
      <vt:lpstr>Les directives </vt:lpstr>
      <vt:lpstr>Liaisons de classe et de style</vt:lpstr>
      <vt:lpstr>Liaisons d’attributs</vt:lpstr>
      <vt:lpstr>Rendu conditionnel - v-if</vt:lpstr>
      <vt:lpstr>Rendu conditionnel - v-show</vt:lpstr>
      <vt:lpstr>Rendu de liste - v-for</vt:lpstr>
      <vt:lpstr>Rendu de liste - v-for</vt:lpstr>
      <vt:lpstr>Le gestionnaire d’évènements </vt:lpstr>
      <vt:lpstr>Le gestionnaire d’évènements </vt:lpstr>
      <vt:lpstr>Liaison de formulaire </vt:lpstr>
      <vt:lpstr>Liaison de formulaire </vt:lpstr>
      <vt:lpstr>Les modificateurs</vt:lpstr>
      <vt:lpstr>Installation </vt:lpstr>
      <vt:lpstr>Installation </vt:lpstr>
      <vt:lpstr>Installation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Barda Matthieu</dc:creator>
  <cp:lastModifiedBy>Barda Matthieu</cp:lastModifiedBy>
  <cp:revision>1</cp:revision>
  <dcterms:created xsi:type="dcterms:W3CDTF">2024-01-17T10:30:06Z</dcterms:created>
  <dcterms:modified xsi:type="dcterms:W3CDTF">2024-01-17T10:30:13Z</dcterms:modified>
</cp:coreProperties>
</file>