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0" roundtripDataSignature="AMtx7mg5/nuGuJvhAu9FrQLKMPjBcqP2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p:nvPr>
            <p:ph idx="2" type="pic"/>
          </p:nvPr>
        </p:nvSpPr>
        <p:spPr>
          <a:xfrm>
            <a:off x="1792288" y="612775"/>
            <a:ext cx="5486400" cy="4114800"/>
          </a:xfrm>
          <a:prstGeom prst="rect">
            <a:avLst/>
          </a:prstGeom>
          <a:noFill/>
          <a:ln>
            <a:noFill/>
          </a:ln>
        </p:spPr>
      </p:sp>
      <p:sp>
        <p:nvSpPr>
          <p:cNvPr id="64" name="Google Shape;64;p2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jpg"/><Relationship Id="rId4" Type="http://schemas.openxmlformats.org/officeDocument/2006/relationships/image" Target="../media/image4.png"/><Relationship Id="rId5"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image" Target="../media/image4.png"/><Relationship Id="rId5"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jpg"/><Relationship Id="rId4" Type="http://schemas.openxmlformats.org/officeDocument/2006/relationships/image" Target="../media/image4.png"/><Relationship Id="rId5"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jp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jpg"/><Relationship Id="rId4" Type="http://schemas.openxmlformats.org/officeDocument/2006/relationships/image" Target="../media/image4.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jpg"/><Relationship Id="rId4" Type="http://schemas.openxmlformats.org/officeDocument/2006/relationships/image" Target="../media/image4.png"/><Relationship Id="rId5" Type="http://schemas.openxmlformats.org/officeDocument/2006/relationships/image" Target="../media/image14.jpg"/><Relationship Id="rId6" Type="http://schemas.openxmlformats.org/officeDocument/2006/relationships/image" Target="../media/image12.jpg"/><Relationship Id="rId7"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4.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4.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4.png"/><Relationship Id="rId5"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4.png"/><Relationship Id="rId5" Type="http://schemas.openxmlformats.org/officeDocument/2006/relationships/image" Target="../media/image22.png"/><Relationship Id="rId6"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4.png"/><Relationship Id="rId5" Type="http://schemas.openxmlformats.org/officeDocument/2006/relationships/image" Target="../media/image17.png"/><Relationship Id="rId6"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887" l="0" r="0" t="-8887"/>
            </a:stretch>
          </a:blipFill>
          <a:ln>
            <a:noFill/>
          </a:ln>
        </p:spPr>
      </p:sp>
      <p:sp>
        <p:nvSpPr>
          <p:cNvPr id="85" name="Google Shape;85;p1"/>
          <p:cNvSpPr/>
          <p:nvPr/>
        </p:nvSpPr>
        <p:spPr>
          <a:xfrm>
            <a:off x="3566722" y="2508316"/>
            <a:ext cx="11154556" cy="5270368"/>
          </a:xfrm>
          <a:custGeom>
            <a:rect b="b" l="l" r="r" t="t"/>
            <a:pathLst>
              <a:path extrusionOk="0" h="5270368" w="11154556">
                <a:moveTo>
                  <a:pt x="0" y="0"/>
                </a:moveTo>
                <a:lnTo>
                  <a:pt x="11154556" y="0"/>
                </a:lnTo>
                <a:lnTo>
                  <a:pt x="11154556" y="5270368"/>
                </a:lnTo>
                <a:lnTo>
                  <a:pt x="0" y="5270368"/>
                </a:lnTo>
                <a:lnTo>
                  <a:pt x="0" y="0"/>
                </a:lnTo>
                <a:close/>
              </a:path>
            </a:pathLst>
          </a:custGeom>
          <a:blipFill rotWithShape="1">
            <a:blip r:embed="rId4">
              <a:alphaModFix/>
            </a:blip>
            <a:stretch>
              <a:fillRect b="0" l="0" r="0" t="-61644"/>
            </a:stretch>
          </a:blipFill>
          <a:ln>
            <a:noFill/>
          </a:ln>
        </p:spPr>
      </p:sp>
      <p:sp>
        <p:nvSpPr>
          <p:cNvPr id="86" name="Google Shape;86;p1"/>
          <p:cNvSpPr/>
          <p:nvPr/>
        </p:nvSpPr>
        <p:spPr>
          <a:xfrm rot="6301095">
            <a:off x="14165039" y="4789943"/>
            <a:ext cx="2093777" cy="1986471"/>
          </a:xfrm>
          <a:custGeom>
            <a:rect b="b" l="l" r="r" t="t"/>
            <a:pathLst>
              <a:path extrusionOk="0" h="1986471" w="2093777">
                <a:moveTo>
                  <a:pt x="0" y="0"/>
                </a:moveTo>
                <a:lnTo>
                  <a:pt x="2093777" y="0"/>
                </a:lnTo>
                <a:lnTo>
                  <a:pt x="2093777" y="1986471"/>
                </a:lnTo>
                <a:lnTo>
                  <a:pt x="0" y="1986471"/>
                </a:lnTo>
                <a:lnTo>
                  <a:pt x="0" y="0"/>
                </a:lnTo>
                <a:close/>
              </a:path>
            </a:pathLst>
          </a:custGeom>
          <a:blipFill rotWithShape="1">
            <a:blip r:embed="rId5">
              <a:alphaModFix/>
            </a:blip>
            <a:stretch>
              <a:fillRect b="0" l="0" r="0" t="0"/>
            </a:stretch>
          </a:blipFill>
          <a:ln>
            <a:noFill/>
          </a:ln>
        </p:spPr>
      </p:sp>
      <p:sp>
        <p:nvSpPr>
          <p:cNvPr id="87" name="Google Shape;87;p1"/>
          <p:cNvSpPr/>
          <p:nvPr/>
        </p:nvSpPr>
        <p:spPr>
          <a:xfrm rot="-1721997">
            <a:off x="2304281" y="3326868"/>
            <a:ext cx="2117264" cy="2375612"/>
          </a:xfrm>
          <a:custGeom>
            <a:rect b="b" l="l" r="r" t="t"/>
            <a:pathLst>
              <a:path extrusionOk="0" h="2375612" w="2117264">
                <a:moveTo>
                  <a:pt x="0" y="0"/>
                </a:moveTo>
                <a:lnTo>
                  <a:pt x="2117265" y="0"/>
                </a:lnTo>
                <a:lnTo>
                  <a:pt x="2117265" y="2375613"/>
                </a:lnTo>
                <a:lnTo>
                  <a:pt x="0" y="2375613"/>
                </a:lnTo>
                <a:lnTo>
                  <a:pt x="0" y="0"/>
                </a:lnTo>
                <a:close/>
              </a:path>
            </a:pathLst>
          </a:custGeom>
          <a:blipFill rotWithShape="1">
            <a:blip r:embed="rId6">
              <a:alphaModFix/>
            </a:blip>
            <a:stretch>
              <a:fillRect b="0" l="0" r="0" t="0"/>
            </a:stretch>
          </a:blipFill>
          <a:ln>
            <a:noFill/>
          </a:ln>
        </p:spPr>
      </p:sp>
      <p:sp>
        <p:nvSpPr>
          <p:cNvPr id="88" name="Google Shape;88;p1"/>
          <p:cNvSpPr/>
          <p:nvPr/>
        </p:nvSpPr>
        <p:spPr>
          <a:xfrm>
            <a:off x="1635537" y="4721051"/>
            <a:ext cx="2445185" cy="2124254"/>
          </a:xfrm>
          <a:custGeom>
            <a:rect b="b" l="l" r="r" t="t"/>
            <a:pathLst>
              <a:path extrusionOk="0" h="2124254" w="2445185">
                <a:moveTo>
                  <a:pt x="0" y="0"/>
                </a:moveTo>
                <a:lnTo>
                  <a:pt x="2445185" y="0"/>
                </a:lnTo>
                <a:lnTo>
                  <a:pt x="2445185" y="2124255"/>
                </a:lnTo>
                <a:lnTo>
                  <a:pt x="0" y="2124255"/>
                </a:lnTo>
                <a:lnTo>
                  <a:pt x="0" y="0"/>
                </a:lnTo>
                <a:close/>
              </a:path>
            </a:pathLst>
          </a:custGeom>
          <a:blipFill rotWithShape="1">
            <a:blip r:embed="rId7">
              <a:alphaModFix/>
            </a:blip>
            <a:stretch>
              <a:fillRect b="0" l="0" r="0" t="0"/>
            </a:stretch>
          </a:blipFill>
          <a:ln>
            <a:noFill/>
          </a:ln>
        </p:spPr>
      </p:sp>
      <p:sp>
        <p:nvSpPr>
          <p:cNvPr id="89" name="Google Shape;89;p1"/>
          <p:cNvSpPr txBox="1"/>
          <p:nvPr/>
        </p:nvSpPr>
        <p:spPr>
          <a:xfrm>
            <a:off x="4306659" y="3197217"/>
            <a:ext cx="9674682" cy="3540124"/>
          </a:xfrm>
          <a:prstGeom prst="rect">
            <a:avLst/>
          </a:prstGeom>
          <a:noFill/>
          <a:ln>
            <a:noFill/>
          </a:ln>
        </p:spPr>
        <p:txBody>
          <a:bodyPr anchorCtr="0" anchor="t" bIns="0" lIns="0" spcFirstLastPara="1" rIns="0" wrap="square" tIns="0">
            <a:spAutoFit/>
          </a:bodyPr>
          <a:lstStyle/>
          <a:p>
            <a:pPr indent="0" lvl="0" marL="0" marR="0" rtl="0" algn="ctr">
              <a:lnSpc>
                <a:spcPct val="84998"/>
              </a:lnSpc>
              <a:spcBef>
                <a:spcPts val="0"/>
              </a:spcBef>
              <a:spcAft>
                <a:spcPts val="0"/>
              </a:spcAft>
              <a:buNone/>
            </a:pPr>
            <a:r>
              <a:rPr b="0" i="0" lang="en-US" sz="9999" u="none" cap="none" strike="noStrike">
                <a:solidFill>
                  <a:srgbClr val="000000"/>
                </a:solidFill>
                <a:latin typeface="Arial"/>
                <a:ea typeface="Arial"/>
                <a:cs typeface="Arial"/>
                <a:sym typeface="Arial"/>
              </a:rPr>
              <a:t>K-MEANS</a:t>
            </a:r>
            <a:endParaRPr/>
          </a:p>
          <a:p>
            <a:pPr indent="0" lvl="0" marL="0" marR="0" rtl="0" algn="ctr">
              <a:lnSpc>
                <a:spcPct val="84998"/>
              </a:lnSpc>
              <a:spcBef>
                <a:spcPts val="0"/>
              </a:spcBef>
              <a:spcAft>
                <a:spcPts val="0"/>
              </a:spcAft>
              <a:buNone/>
            </a:pPr>
            <a:r>
              <a:rPr b="0" i="0" lang="en-US" sz="9999" u="none" cap="none" strike="noStrike">
                <a:solidFill>
                  <a:srgbClr val="000000"/>
                </a:solidFill>
                <a:latin typeface="Arial"/>
                <a:ea typeface="Arial"/>
                <a:cs typeface="Arial"/>
                <a:sym typeface="Arial"/>
              </a:rPr>
              <a:t>ON WATER-TREATMENT</a:t>
            </a:r>
            <a:endParaRPr/>
          </a:p>
        </p:txBody>
      </p:sp>
      <p:sp>
        <p:nvSpPr>
          <p:cNvPr id="90" name="Google Shape;90;p1"/>
          <p:cNvSpPr txBox="1"/>
          <p:nvPr/>
        </p:nvSpPr>
        <p:spPr>
          <a:xfrm>
            <a:off x="3799011" y="8317865"/>
            <a:ext cx="10689979" cy="940435"/>
          </a:xfrm>
          <a:prstGeom prst="rect">
            <a:avLst/>
          </a:prstGeom>
          <a:noFill/>
          <a:ln>
            <a:noFill/>
          </a:ln>
        </p:spPr>
        <p:txBody>
          <a:bodyPr anchorCtr="0" anchor="t" bIns="0" lIns="0" spcFirstLastPara="1" rIns="0" wrap="square" tIns="0">
            <a:spAutoFit/>
          </a:bodyPr>
          <a:lstStyle/>
          <a:p>
            <a:pPr indent="0" lvl="0" marL="0" marR="0" rtl="0" algn="ctr">
              <a:lnSpc>
                <a:spcPct val="84996"/>
              </a:lnSpc>
              <a:spcBef>
                <a:spcPts val="0"/>
              </a:spcBef>
              <a:spcAft>
                <a:spcPts val="0"/>
              </a:spcAft>
              <a:buNone/>
            </a:pPr>
            <a:r>
              <a:rPr b="0" i="0" lang="en-US" sz="3799" u="none" cap="none" strike="noStrike">
                <a:solidFill>
                  <a:srgbClr val="FFFFFF"/>
                </a:solidFill>
                <a:latin typeface="Arial"/>
                <a:ea typeface="Arial"/>
                <a:cs typeface="Arial"/>
                <a:sym typeface="Arial"/>
              </a:rPr>
              <a:t>Created by:</a:t>
            </a:r>
            <a:endParaRPr/>
          </a:p>
          <a:p>
            <a:pPr indent="0" lvl="0" marL="0" marR="0" rtl="0" algn="ctr">
              <a:lnSpc>
                <a:spcPct val="84996"/>
              </a:lnSpc>
              <a:spcBef>
                <a:spcPts val="0"/>
              </a:spcBef>
              <a:spcAft>
                <a:spcPts val="0"/>
              </a:spcAft>
              <a:buNone/>
            </a:pPr>
            <a:r>
              <a:rPr b="0" i="0" lang="en-US" sz="3799" u="none" cap="none" strike="noStrike">
                <a:solidFill>
                  <a:srgbClr val="FFFFFF"/>
                </a:solidFill>
                <a:latin typeface="Arial"/>
                <a:ea typeface="Arial"/>
                <a:cs typeface="Arial"/>
                <a:sym typeface="Arial"/>
              </a:rPr>
              <a:t>Muhammad Rizky Aulia Gobel - 1304211002</a:t>
            </a:r>
            <a:endParaRPr/>
          </a:p>
        </p:txBody>
      </p:sp>
      <p:sp>
        <p:nvSpPr>
          <p:cNvPr id="91" name="Google Shape;91;p1"/>
          <p:cNvSpPr txBox="1"/>
          <p:nvPr/>
        </p:nvSpPr>
        <p:spPr>
          <a:xfrm>
            <a:off x="6646159" y="1075682"/>
            <a:ext cx="4995683" cy="530860"/>
          </a:xfrm>
          <a:prstGeom prst="rect">
            <a:avLst/>
          </a:prstGeom>
          <a:noFill/>
          <a:ln>
            <a:noFill/>
          </a:ln>
        </p:spPr>
        <p:txBody>
          <a:bodyPr anchorCtr="0" anchor="t" bIns="0" lIns="0" spcFirstLastPara="1" rIns="0" wrap="square" tIns="0">
            <a:spAutoFit/>
          </a:bodyPr>
          <a:lstStyle/>
          <a:p>
            <a:pPr indent="0" lvl="0" marL="0" marR="0" rtl="0" algn="ctr">
              <a:lnSpc>
                <a:spcPct val="84996"/>
              </a:lnSpc>
              <a:spcBef>
                <a:spcPts val="0"/>
              </a:spcBef>
              <a:spcAft>
                <a:spcPts val="0"/>
              </a:spcAft>
              <a:buNone/>
            </a:pPr>
            <a:r>
              <a:rPr b="0" i="0" lang="en-US" sz="3799" u="none" cap="none" strike="noStrike">
                <a:solidFill>
                  <a:srgbClr val="FFFFFF"/>
                </a:solidFill>
                <a:latin typeface="Arial"/>
                <a:ea typeface="Arial"/>
                <a:cs typeface="Arial"/>
                <a:sym typeface="Arial"/>
              </a:rPr>
              <a:t>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0"/>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887" l="0" r="0" t="-8887"/>
            </a:stretch>
          </a:blipFill>
          <a:ln>
            <a:noFill/>
          </a:ln>
        </p:spPr>
      </p:sp>
      <p:sp>
        <p:nvSpPr>
          <p:cNvPr id="177" name="Google Shape;177;p10"/>
          <p:cNvSpPr/>
          <p:nvPr/>
        </p:nvSpPr>
        <p:spPr>
          <a:xfrm>
            <a:off x="3195661" y="5143500"/>
            <a:ext cx="12307328" cy="3583832"/>
          </a:xfrm>
          <a:custGeom>
            <a:rect b="b" l="l" r="r" t="t"/>
            <a:pathLst>
              <a:path extrusionOk="0" h="3583832" w="12307328">
                <a:moveTo>
                  <a:pt x="0" y="0"/>
                </a:moveTo>
                <a:lnTo>
                  <a:pt x="12307328" y="0"/>
                </a:lnTo>
                <a:lnTo>
                  <a:pt x="12307328" y="3583832"/>
                </a:lnTo>
                <a:lnTo>
                  <a:pt x="0" y="3583832"/>
                </a:lnTo>
                <a:lnTo>
                  <a:pt x="0" y="0"/>
                </a:lnTo>
                <a:close/>
              </a:path>
            </a:pathLst>
          </a:custGeom>
          <a:blipFill rotWithShape="1">
            <a:blip r:embed="rId4">
              <a:alphaModFix/>
            </a:blip>
            <a:stretch>
              <a:fillRect b="-220000" l="-22006" r="0" t="0"/>
            </a:stretch>
          </a:blipFill>
          <a:ln>
            <a:noFill/>
          </a:ln>
        </p:spPr>
      </p:sp>
      <p:sp>
        <p:nvSpPr>
          <p:cNvPr id="178" name="Google Shape;178;p10"/>
          <p:cNvSpPr/>
          <p:nvPr/>
        </p:nvSpPr>
        <p:spPr>
          <a:xfrm>
            <a:off x="1028700" y="1406627"/>
            <a:ext cx="16593269" cy="3333788"/>
          </a:xfrm>
          <a:custGeom>
            <a:rect b="b" l="l" r="r" t="t"/>
            <a:pathLst>
              <a:path extrusionOk="0" h="812800" w="4045551">
                <a:moveTo>
                  <a:pt x="0" y="0"/>
                </a:moveTo>
                <a:lnTo>
                  <a:pt x="4045551" y="0"/>
                </a:lnTo>
                <a:lnTo>
                  <a:pt x="4045551" y="812800"/>
                </a:lnTo>
                <a:lnTo>
                  <a:pt x="0" y="812800"/>
                </a:lnTo>
                <a:close/>
              </a:path>
            </a:pathLst>
          </a:custGeom>
          <a:blipFill rotWithShape="1">
            <a:blip r:embed="rId5">
              <a:alphaModFix/>
            </a:blip>
            <a:stretch>
              <a:fillRect b="-417" l="0" r="0" t="-418"/>
            </a:stretch>
          </a:blipFill>
          <a:ln>
            <a:noFill/>
          </a:ln>
        </p:spPr>
      </p:sp>
      <p:sp>
        <p:nvSpPr>
          <p:cNvPr id="179" name="Google Shape;179;p10"/>
          <p:cNvSpPr txBox="1"/>
          <p:nvPr/>
        </p:nvSpPr>
        <p:spPr>
          <a:xfrm>
            <a:off x="3689762" y="5813871"/>
            <a:ext cx="10970735" cy="1759585"/>
          </a:xfrm>
          <a:prstGeom prst="rect">
            <a:avLst/>
          </a:prstGeom>
          <a:noFill/>
          <a:ln>
            <a:noFill/>
          </a:ln>
        </p:spPr>
        <p:txBody>
          <a:bodyPr anchorCtr="0" anchor="t" bIns="0" lIns="0" spcFirstLastPara="1" rIns="0" wrap="square" tIns="0">
            <a:spAutoFit/>
          </a:bodyPr>
          <a:lstStyle/>
          <a:p>
            <a:pPr indent="0" lvl="0" marL="0" marR="0" rtl="0" algn="l">
              <a:lnSpc>
                <a:spcPct val="84996"/>
              </a:lnSpc>
              <a:spcBef>
                <a:spcPts val="0"/>
              </a:spcBef>
              <a:spcAft>
                <a:spcPts val="0"/>
              </a:spcAft>
              <a:buNone/>
            </a:pPr>
            <a:r>
              <a:rPr b="0" i="0" lang="en-US" sz="3799" u="none" cap="none" strike="noStrike">
                <a:solidFill>
                  <a:srgbClr val="000000"/>
                </a:solidFill>
                <a:latin typeface="Arial"/>
                <a:ea typeface="Arial"/>
                <a:cs typeface="Arial"/>
                <a:sym typeface="Arial"/>
              </a:rPr>
              <a:t>Then I will normalize the data using the z-score method, this normalization will make it easier for the k-means algorithm to learn patterns in the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887" l="0" r="0" t="-8887"/>
            </a:stretch>
          </a:blipFill>
          <a:ln>
            <a:noFill/>
          </a:ln>
        </p:spPr>
      </p:sp>
      <p:sp>
        <p:nvSpPr>
          <p:cNvPr id="185" name="Google Shape;185;p11"/>
          <p:cNvSpPr/>
          <p:nvPr/>
        </p:nvSpPr>
        <p:spPr>
          <a:xfrm>
            <a:off x="3195661" y="5143500"/>
            <a:ext cx="12307328" cy="3583832"/>
          </a:xfrm>
          <a:custGeom>
            <a:rect b="b" l="l" r="r" t="t"/>
            <a:pathLst>
              <a:path extrusionOk="0" h="3583832" w="12307328">
                <a:moveTo>
                  <a:pt x="0" y="0"/>
                </a:moveTo>
                <a:lnTo>
                  <a:pt x="12307328" y="0"/>
                </a:lnTo>
                <a:lnTo>
                  <a:pt x="12307328" y="3583832"/>
                </a:lnTo>
                <a:lnTo>
                  <a:pt x="0" y="3583832"/>
                </a:lnTo>
                <a:lnTo>
                  <a:pt x="0" y="0"/>
                </a:lnTo>
                <a:close/>
              </a:path>
            </a:pathLst>
          </a:custGeom>
          <a:blipFill rotWithShape="1">
            <a:blip r:embed="rId4">
              <a:alphaModFix/>
            </a:blip>
            <a:stretch>
              <a:fillRect b="-220000" l="-22006" r="0" t="0"/>
            </a:stretch>
          </a:blipFill>
          <a:ln>
            <a:noFill/>
          </a:ln>
        </p:spPr>
      </p:sp>
      <p:sp>
        <p:nvSpPr>
          <p:cNvPr id="186" name="Google Shape;186;p11"/>
          <p:cNvSpPr/>
          <p:nvPr/>
        </p:nvSpPr>
        <p:spPr>
          <a:xfrm>
            <a:off x="3312348" y="273410"/>
            <a:ext cx="11663303" cy="4870090"/>
          </a:xfrm>
          <a:custGeom>
            <a:rect b="b" l="l" r="r" t="t"/>
            <a:pathLst>
              <a:path extrusionOk="0" h="812800" w="1946562">
                <a:moveTo>
                  <a:pt x="0" y="0"/>
                </a:moveTo>
                <a:lnTo>
                  <a:pt x="1946562" y="0"/>
                </a:lnTo>
                <a:lnTo>
                  <a:pt x="1946562" y="812800"/>
                </a:lnTo>
                <a:lnTo>
                  <a:pt x="0" y="812800"/>
                </a:lnTo>
                <a:close/>
              </a:path>
            </a:pathLst>
          </a:custGeom>
          <a:blipFill rotWithShape="1">
            <a:blip r:embed="rId5">
              <a:alphaModFix/>
            </a:blip>
            <a:stretch>
              <a:fillRect b="-5335" l="0" r="0" t="-5336"/>
            </a:stretch>
          </a:blipFill>
          <a:ln>
            <a:noFill/>
          </a:ln>
        </p:spPr>
      </p:sp>
      <p:sp>
        <p:nvSpPr>
          <p:cNvPr id="187" name="Google Shape;187;p11"/>
          <p:cNvSpPr txBox="1"/>
          <p:nvPr/>
        </p:nvSpPr>
        <p:spPr>
          <a:xfrm>
            <a:off x="3658633" y="5576609"/>
            <a:ext cx="10970735" cy="2988310"/>
          </a:xfrm>
          <a:prstGeom prst="rect">
            <a:avLst/>
          </a:prstGeom>
          <a:noFill/>
          <a:ln>
            <a:noFill/>
          </a:ln>
        </p:spPr>
        <p:txBody>
          <a:bodyPr anchorCtr="0" anchor="t" bIns="0" lIns="0" spcFirstLastPara="1" rIns="0" wrap="square" tIns="0">
            <a:spAutoFit/>
          </a:bodyPr>
          <a:lstStyle/>
          <a:p>
            <a:pPr indent="0" lvl="0" marL="0" marR="0" rtl="0" algn="l">
              <a:lnSpc>
                <a:spcPct val="84996"/>
              </a:lnSpc>
              <a:spcBef>
                <a:spcPts val="0"/>
              </a:spcBef>
              <a:spcAft>
                <a:spcPts val="0"/>
              </a:spcAft>
              <a:buNone/>
            </a:pPr>
            <a:r>
              <a:rPr b="0" i="0" lang="en-US" sz="3799" u="none" cap="none" strike="noStrike">
                <a:solidFill>
                  <a:srgbClr val="000000"/>
                </a:solidFill>
                <a:latin typeface="Arial"/>
                <a:ea typeface="Arial"/>
                <a:cs typeface="Arial"/>
                <a:sym typeface="Arial"/>
              </a:rPr>
              <a:t>Before performing k-means clustering, i will create a correlation matrix, correlation matrix is table that summarizes the correlation coefficients between every pair of variables in a dataset. It is often used in data exploration and analysis to identify relationships between variables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2"/>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887" l="0" r="0" t="-8887"/>
            </a:stretch>
          </a:blipFill>
          <a:ln>
            <a:noFill/>
          </a:ln>
        </p:spPr>
      </p:sp>
      <p:sp>
        <p:nvSpPr>
          <p:cNvPr id="193" name="Google Shape;193;p12"/>
          <p:cNvSpPr/>
          <p:nvPr/>
        </p:nvSpPr>
        <p:spPr>
          <a:xfrm>
            <a:off x="3195661" y="5872234"/>
            <a:ext cx="12307328" cy="3583832"/>
          </a:xfrm>
          <a:custGeom>
            <a:rect b="b" l="l" r="r" t="t"/>
            <a:pathLst>
              <a:path extrusionOk="0" h="3583832" w="12307328">
                <a:moveTo>
                  <a:pt x="0" y="0"/>
                </a:moveTo>
                <a:lnTo>
                  <a:pt x="12307328" y="0"/>
                </a:lnTo>
                <a:lnTo>
                  <a:pt x="12307328" y="3583832"/>
                </a:lnTo>
                <a:lnTo>
                  <a:pt x="0" y="3583832"/>
                </a:lnTo>
                <a:lnTo>
                  <a:pt x="0" y="0"/>
                </a:lnTo>
                <a:close/>
              </a:path>
            </a:pathLst>
          </a:custGeom>
          <a:blipFill rotWithShape="1">
            <a:blip r:embed="rId4">
              <a:alphaModFix/>
            </a:blip>
            <a:stretch>
              <a:fillRect b="-220000" l="-22006" r="0" t="0"/>
            </a:stretch>
          </a:blipFill>
          <a:ln>
            <a:noFill/>
          </a:ln>
        </p:spPr>
      </p:sp>
      <p:sp>
        <p:nvSpPr>
          <p:cNvPr id="194" name="Google Shape;194;p12"/>
          <p:cNvSpPr/>
          <p:nvPr/>
        </p:nvSpPr>
        <p:spPr>
          <a:xfrm>
            <a:off x="3967124" y="154779"/>
            <a:ext cx="9765177" cy="5598825"/>
          </a:xfrm>
          <a:custGeom>
            <a:rect b="b" l="l" r="r" t="t"/>
            <a:pathLst>
              <a:path extrusionOk="0" h="812800" w="1417643">
                <a:moveTo>
                  <a:pt x="0" y="0"/>
                </a:moveTo>
                <a:lnTo>
                  <a:pt x="1417643" y="0"/>
                </a:lnTo>
                <a:lnTo>
                  <a:pt x="1417643" y="812800"/>
                </a:lnTo>
                <a:lnTo>
                  <a:pt x="0" y="812800"/>
                </a:lnTo>
                <a:close/>
              </a:path>
            </a:pathLst>
          </a:custGeom>
          <a:blipFill rotWithShape="1">
            <a:blip r:embed="rId5">
              <a:alphaModFix/>
            </a:blip>
            <a:stretch>
              <a:fillRect b="-355" l="0" r="0" t="-355"/>
            </a:stretch>
          </a:blipFill>
          <a:ln>
            <a:noFill/>
          </a:ln>
        </p:spPr>
      </p:sp>
      <p:sp>
        <p:nvSpPr>
          <p:cNvPr id="195" name="Google Shape;195;p12"/>
          <p:cNvSpPr txBox="1"/>
          <p:nvPr/>
        </p:nvSpPr>
        <p:spPr>
          <a:xfrm>
            <a:off x="3658633" y="6305343"/>
            <a:ext cx="10970735" cy="2988310"/>
          </a:xfrm>
          <a:prstGeom prst="rect">
            <a:avLst/>
          </a:prstGeom>
          <a:noFill/>
          <a:ln>
            <a:noFill/>
          </a:ln>
        </p:spPr>
        <p:txBody>
          <a:bodyPr anchorCtr="0" anchor="t" bIns="0" lIns="0" spcFirstLastPara="1" rIns="0" wrap="square" tIns="0">
            <a:spAutoFit/>
          </a:bodyPr>
          <a:lstStyle/>
          <a:p>
            <a:pPr indent="0" lvl="0" marL="0" marR="0" rtl="0" algn="l">
              <a:lnSpc>
                <a:spcPct val="84996"/>
              </a:lnSpc>
              <a:spcBef>
                <a:spcPts val="0"/>
              </a:spcBef>
              <a:spcAft>
                <a:spcPts val="0"/>
              </a:spcAft>
              <a:buNone/>
            </a:pPr>
            <a:r>
              <a:rPr b="0" i="0" lang="en-US" sz="3799" u="none" cap="none" strike="noStrike">
                <a:solidFill>
                  <a:srgbClr val="000000"/>
                </a:solidFill>
                <a:latin typeface="Arial"/>
                <a:ea typeface="Arial"/>
                <a:cs typeface="Arial"/>
                <a:sym typeface="Arial"/>
              </a:rPr>
              <a:t>After correlation matrix is created, we can create a heatmap, heatmap used to visualize correlation matrices, which are tables that summarize the correlation coefficients between every pair of variables in a dataset. We can choose which cluster we want to use on k-means</a:t>
            </a:r>
            <a:endParaRPr/>
          </a:p>
          <a:p>
            <a:pPr indent="0" lvl="0" marL="0" marR="0" rtl="0" algn="l">
              <a:lnSpc>
                <a:spcPct val="84996"/>
              </a:lnSpc>
              <a:spcBef>
                <a:spcPts val="0"/>
              </a:spcBef>
              <a:spcAft>
                <a:spcPts val="0"/>
              </a:spcAft>
              <a:buNone/>
            </a:pPr>
            <a:r>
              <a:t/>
            </a:r>
            <a:endParaRPr b="0" i="0" sz="3799"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887" l="0" r="0" t="-8887"/>
            </a:stretch>
          </a:blipFill>
          <a:ln>
            <a:noFill/>
          </a:ln>
        </p:spPr>
      </p:sp>
      <p:sp>
        <p:nvSpPr>
          <p:cNvPr id="201" name="Google Shape;201;p13"/>
          <p:cNvSpPr/>
          <p:nvPr/>
        </p:nvSpPr>
        <p:spPr>
          <a:xfrm>
            <a:off x="4285966" y="3234102"/>
            <a:ext cx="9716068" cy="4636364"/>
          </a:xfrm>
          <a:custGeom>
            <a:rect b="b" l="l" r="r" t="t"/>
            <a:pathLst>
              <a:path extrusionOk="0" h="4636364" w="9716068">
                <a:moveTo>
                  <a:pt x="0" y="0"/>
                </a:moveTo>
                <a:lnTo>
                  <a:pt x="9716068" y="0"/>
                </a:lnTo>
                <a:lnTo>
                  <a:pt x="9716068" y="4636364"/>
                </a:lnTo>
                <a:lnTo>
                  <a:pt x="0" y="4636364"/>
                </a:lnTo>
                <a:lnTo>
                  <a:pt x="0" y="0"/>
                </a:lnTo>
                <a:close/>
              </a:path>
            </a:pathLst>
          </a:custGeom>
          <a:blipFill rotWithShape="1">
            <a:blip r:embed="rId4">
              <a:alphaModFix/>
            </a:blip>
            <a:stretch>
              <a:fillRect b="-115582" l="-44524" r="-36742" t="-74533"/>
            </a:stretch>
          </a:blipFill>
          <a:ln>
            <a:noFill/>
          </a:ln>
        </p:spPr>
      </p:sp>
      <p:sp>
        <p:nvSpPr>
          <p:cNvPr id="202" name="Google Shape;202;p13"/>
          <p:cNvSpPr txBox="1"/>
          <p:nvPr/>
        </p:nvSpPr>
        <p:spPr>
          <a:xfrm>
            <a:off x="5832402" y="4901092"/>
            <a:ext cx="6623196" cy="940435"/>
          </a:xfrm>
          <a:prstGeom prst="rect">
            <a:avLst/>
          </a:prstGeom>
          <a:noFill/>
          <a:ln>
            <a:noFill/>
          </a:ln>
        </p:spPr>
        <p:txBody>
          <a:bodyPr anchorCtr="0" anchor="t" bIns="0" lIns="0" spcFirstLastPara="1" rIns="0" wrap="square" tIns="0">
            <a:spAutoFit/>
          </a:bodyPr>
          <a:lstStyle/>
          <a:p>
            <a:pPr indent="0" lvl="0" marL="0" marR="0" rtl="0" algn="ctr">
              <a:lnSpc>
                <a:spcPct val="84996"/>
              </a:lnSpc>
              <a:spcBef>
                <a:spcPts val="0"/>
              </a:spcBef>
              <a:spcAft>
                <a:spcPts val="0"/>
              </a:spcAft>
              <a:buNone/>
            </a:pPr>
            <a:r>
              <a:rPr b="0" i="0" lang="en-US" sz="3799" u="none" cap="none" strike="noStrike">
                <a:solidFill>
                  <a:srgbClr val="000000"/>
                </a:solidFill>
                <a:latin typeface="Arial"/>
                <a:ea typeface="Arial"/>
                <a:cs typeface="Arial"/>
                <a:sym typeface="Arial"/>
              </a:rPr>
              <a:t>The algorithm and results will be explained in Google Colab</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4"/>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887" l="0" r="0" t="-8887"/>
            </a:stretch>
          </a:blipFill>
          <a:ln>
            <a:noFill/>
          </a:ln>
        </p:spPr>
      </p:sp>
      <p:sp>
        <p:nvSpPr>
          <p:cNvPr id="208" name="Google Shape;208;p14"/>
          <p:cNvSpPr/>
          <p:nvPr/>
        </p:nvSpPr>
        <p:spPr>
          <a:xfrm>
            <a:off x="4285966" y="3234102"/>
            <a:ext cx="9716068" cy="4636364"/>
          </a:xfrm>
          <a:custGeom>
            <a:rect b="b" l="l" r="r" t="t"/>
            <a:pathLst>
              <a:path extrusionOk="0" h="4636364" w="9716068">
                <a:moveTo>
                  <a:pt x="0" y="0"/>
                </a:moveTo>
                <a:lnTo>
                  <a:pt x="9716068" y="0"/>
                </a:lnTo>
                <a:lnTo>
                  <a:pt x="9716068" y="4636364"/>
                </a:lnTo>
                <a:lnTo>
                  <a:pt x="0" y="4636364"/>
                </a:lnTo>
                <a:lnTo>
                  <a:pt x="0" y="0"/>
                </a:lnTo>
                <a:close/>
              </a:path>
            </a:pathLst>
          </a:custGeom>
          <a:blipFill rotWithShape="1">
            <a:blip r:embed="rId4">
              <a:alphaModFix/>
            </a:blip>
            <a:stretch>
              <a:fillRect b="-115582" l="-44524" r="-36742" t="-74533"/>
            </a:stretch>
          </a:blipFill>
          <a:ln>
            <a:noFill/>
          </a:ln>
        </p:spPr>
      </p:sp>
      <p:sp>
        <p:nvSpPr>
          <p:cNvPr id="209" name="Google Shape;209;p14"/>
          <p:cNvSpPr txBox="1"/>
          <p:nvPr/>
        </p:nvSpPr>
        <p:spPr>
          <a:xfrm>
            <a:off x="5909021" y="6206413"/>
            <a:ext cx="6609382" cy="1117601"/>
          </a:xfrm>
          <a:prstGeom prst="rect">
            <a:avLst/>
          </a:prstGeom>
          <a:noFill/>
          <a:ln>
            <a:noFill/>
          </a:ln>
        </p:spPr>
        <p:txBody>
          <a:bodyPr anchorCtr="0" anchor="t" bIns="0" lIns="0" spcFirstLastPara="1" rIns="0" wrap="square" tIns="0">
            <a:spAutoFit/>
          </a:bodyPr>
          <a:lstStyle/>
          <a:p>
            <a:pPr indent="0" lvl="0" marL="0" marR="0" rtl="0" algn="ctr">
              <a:lnSpc>
                <a:spcPct val="85000"/>
              </a:lnSpc>
              <a:spcBef>
                <a:spcPts val="0"/>
              </a:spcBef>
              <a:spcAft>
                <a:spcPts val="0"/>
              </a:spcAft>
              <a:buNone/>
            </a:pPr>
            <a:r>
              <a:rPr b="0" i="0" lang="en-US" sz="8000" u="none" cap="none" strike="noStrike">
                <a:solidFill>
                  <a:srgbClr val="000000"/>
                </a:solidFill>
                <a:latin typeface="Arial"/>
                <a:ea typeface="Arial"/>
                <a:cs typeface="Arial"/>
                <a:sym typeface="Arial"/>
              </a:rPr>
              <a:t>Thank You!</a:t>
            </a:r>
            <a:endParaRPr/>
          </a:p>
        </p:txBody>
      </p:sp>
      <p:sp>
        <p:nvSpPr>
          <p:cNvPr id="210" name="Google Shape;210;p14"/>
          <p:cNvSpPr/>
          <p:nvPr/>
        </p:nvSpPr>
        <p:spPr>
          <a:xfrm rot="-1991894">
            <a:off x="4578771" y="2513535"/>
            <a:ext cx="1246581" cy="1441135"/>
          </a:xfrm>
          <a:custGeom>
            <a:rect b="b" l="l" r="r" t="t"/>
            <a:pathLst>
              <a:path extrusionOk="0" h="1441135" w="1246581">
                <a:moveTo>
                  <a:pt x="0" y="0"/>
                </a:moveTo>
                <a:lnTo>
                  <a:pt x="1246581" y="0"/>
                </a:lnTo>
                <a:lnTo>
                  <a:pt x="1246581" y="1441134"/>
                </a:lnTo>
                <a:lnTo>
                  <a:pt x="0" y="1441134"/>
                </a:lnTo>
                <a:lnTo>
                  <a:pt x="0" y="0"/>
                </a:lnTo>
                <a:close/>
              </a:path>
            </a:pathLst>
          </a:custGeom>
          <a:blipFill rotWithShape="1">
            <a:blip r:embed="rId5">
              <a:alphaModFix/>
            </a:blip>
            <a:stretch>
              <a:fillRect b="0" l="0" r="0" t="0"/>
            </a:stretch>
          </a:blipFill>
          <a:ln>
            <a:noFill/>
          </a:ln>
        </p:spPr>
      </p:sp>
      <p:sp>
        <p:nvSpPr>
          <p:cNvPr id="211" name="Google Shape;211;p14"/>
          <p:cNvSpPr txBox="1"/>
          <p:nvPr/>
        </p:nvSpPr>
        <p:spPr>
          <a:xfrm>
            <a:off x="5832402" y="4492308"/>
            <a:ext cx="6623196" cy="1350010"/>
          </a:xfrm>
          <a:prstGeom prst="rect">
            <a:avLst/>
          </a:prstGeom>
          <a:noFill/>
          <a:ln>
            <a:noFill/>
          </a:ln>
        </p:spPr>
        <p:txBody>
          <a:bodyPr anchorCtr="0" anchor="t" bIns="0" lIns="0" spcFirstLastPara="1" rIns="0" wrap="square" tIns="0">
            <a:spAutoFit/>
          </a:bodyPr>
          <a:lstStyle/>
          <a:p>
            <a:pPr indent="0" lvl="0" marL="0" marR="0" rtl="0" algn="ctr">
              <a:lnSpc>
                <a:spcPct val="84996"/>
              </a:lnSpc>
              <a:spcBef>
                <a:spcPts val="0"/>
              </a:spcBef>
              <a:spcAft>
                <a:spcPts val="0"/>
              </a:spcAft>
              <a:buNone/>
            </a:pPr>
            <a:r>
              <a:rPr b="0" i="0" lang="en-US" sz="3799" u="none" cap="none" strike="noStrike">
                <a:solidFill>
                  <a:srgbClr val="000000"/>
                </a:solidFill>
                <a:latin typeface="Arial"/>
                <a:ea typeface="Arial"/>
                <a:cs typeface="Arial"/>
                <a:sym typeface="Arial"/>
              </a:rPr>
              <a:t>That’s all from me, i’m sorry if there’s any mistake during my presentation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887" l="0" r="0" t="-8887"/>
            </a:stretch>
          </a:blipFill>
          <a:ln>
            <a:noFill/>
          </a:ln>
        </p:spPr>
      </p:sp>
      <p:sp>
        <p:nvSpPr>
          <p:cNvPr id="97" name="Google Shape;97;p2"/>
          <p:cNvSpPr/>
          <p:nvPr/>
        </p:nvSpPr>
        <p:spPr>
          <a:xfrm>
            <a:off x="2844214" y="2577734"/>
            <a:ext cx="12599571" cy="6680566"/>
          </a:xfrm>
          <a:custGeom>
            <a:rect b="b" l="l" r="r" t="t"/>
            <a:pathLst>
              <a:path extrusionOk="0" h="6680566" w="12599571">
                <a:moveTo>
                  <a:pt x="0" y="0"/>
                </a:moveTo>
                <a:lnTo>
                  <a:pt x="12599572" y="0"/>
                </a:lnTo>
                <a:lnTo>
                  <a:pt x="12599572" y="6680566"/>
                </a:lnTo>
                <a:lnTo>
                  <a:pt x="0" y="6680566"/>
                </a:lnTo>
                <a:lnTo>
                  <a:pt x="0" y="0"/>
                </a:lnTo>
                <a:close/>
              </a:path>
            </a:pathLst>
          </a:custGeom>
          <a:blipFill rotWithShape="1">
            <a:blip r:embed="rId4">
              <a:alphaModFix/>
            </a:blip>
            <a:stretch>
              <a:fillRect b="-25159" l="0" r="0" t="-18882"/>
            </a:stretch>
          </a:blipFill>
          <a:ln>
            <a:noFill/>
          </a:ln>
        </p:spPr>
      </p:sp>
      <p:sp>
        <p:nvSpPr>
          <p:cNvPr id="98" name="Google Shape;98;p2"/>
          <p:cNvSpPr/>
          <p:nvPr/>
        </p:nvSpPr>
        <p:spPr>
          <a:xfrm>
            <a:off x="14142970" y="1166642"/>
            <a:ext cx="2214040" cy="2303293"/>
          </a:xfrm>
          <a:custGeom>
            <a:rect b="b" l="l" r="r" t="t"/>
            <a:pathLst>
              <a:path extrusionOk="0" h="2303293" w="2214040">
                <a:moveTo>
                  <a:pt x="0" y="0"/>
                </a:moveTo>
                <a:lnTo>
                  <a:pt x="2214040" y="0"/>
                </a:lnTo>
                <a:lnTo>
                  <a:pt x="2214040" y="2303293"/>
                </a:lnTo>
                <a:lnTo>
                  <a:pt x="0" y="2303293"/>
                </a:lnTo>
                <a:lnTo>
                  <a:pt x="0" y="0"/>
                </a:lnTo>
                <a:close/>
              </a:path>
            </a:pathLst>
          </a:custGeom>
          <a:blipFill rotWithShape="1">
            <a:blip r:embed="rId5">
              <a:alphaModFix/>
            </a:blip>
            <a:stretch>
              <a:fillRect b="0" l="0" r="0" t="0"/>
            </a:stretch>
          </a:blipFill>
          <a:ln>
            <a:noFill/>
          </a:ln>
        </p:spPr>
      </p:sp>
      <p:sp>
        <p:nvSpPr>
          <p:cNvPr id="99" name="Google Shape;99;p2"/>
          <p:cNvSpPr txBox="1"/>
          <p:nvPr/>
        </p:nvSpPr>
        <p:spPr>
          <a:xfrm>
            <a:off x="3658633" y="2946752"/>
            <a:ext cx="10970735" cy="3807460"/>
          </a:xfrm>
          <a:prstGeom prst="rect">
            <a:avLst/>
          </a:prstGeom>
          <a:noFill/>
          <a:ln>
            <a:noFill/>
          </a:ln>
        </p:spPr>
        <p:txBody>
          <a:bodyPr anchorCtr="0" anchor="t" bIns="0" lIns="0" spcFirstLastPara="1" rIns="0" wrap="square" tIns="0">
            <a:spAutoFit/>
          </a:bodyPr>
          <a:lstStyle/>
          <a:p>
            <a:pPr indent="0" lvl="0" marL="0" marR="0" rtl="0" algn="ctr">
              <a:lnSpc>
                <a:spcPct val="84996"/>
              </a:lnSpc>
              <a:spcBef>
                <a:spcPts val="0"/>
              </a:spcBef>
              <a:spcAft>
                <a:spcPts val="0"/>
              </a:spcAft>
              <a:buNone/>
            </a:pPr>
            <a:r>
              <a:rPr b="0" i="0" lang="en-US" sz="3799" u="none" cap="none" strike="noStrike">
                <a:solidFill>
                  <a:srgbClr val="000000"/>
                </a:solidFill>
                <a:latin typeface="Arial"/>
                <a:ea typeface="Arial"/>
                <a:cs typeface="Arial"/>
                <a:sym typeface="Arial"/>
              </a:rPr>
              <a:t>K-Means is an algorithm for dividing n observations into k groups in such a way that each observation is included in the group that has the closest mean (midpoint of the group). K-Means aims to minimize the objective function that has been determined in the clustering process. This goal is carried out by minimizing data variations in one cluster and maximizing data variations in other clusters.</a:t>
            </a:r>
            <a:endParaRPr/>
          </a:p>
        </p:txBody>
      </p:sp>
      <p:sp>
        <p:nvSpPr>
          <p:cNvPr id="100" name="Google Shape;100;p2"/>
          <p:cNvSpPr/>
          <p:nvPr/>
        </p:nvSpPr>
        <p:spPr>
          <a:xfrm rot="-961379">
            <a:off x="1529992" y="7194491"/>
            <a:ext cx="3219966" cy="2410670"/>
          </a:xfrm>
          <a:custGeom>
            <a:rect b="b" l="l" r="r" t="t"/>
            <a:pathLst>
              <a:path extrusionOk="0" h="2410670" w="3219966">
                <a:moveTo>
                  <a:pt x="0" y="0"/>
                </a:moveTo>
                <a:lnTo>
                  <a:pt x="3219965" y="0"/>
                </a:lnTo>
                <a:lnTo>
                  <a:pt x="3219965" y="2410670"/>
                </a:lnTo>
                <a:lnTo>
                  <a:pt x="0" y="2410670"/>
                </a:lnTo>
                <a:lnTo>
                  <a:pt x="0" y="0"/>
                </a:lnTo>
                <a:close/>
              </a:path>
            </a:pathLst>
          </a:custGeom>
          <a:blipFill rotWithShape="1">
            <a:blip r:embed="rId6">
              <a:alphaModFix/>
            </a:blip>
            <a:stretch>
              <a:fillRect b="0" l="0" r="0" t="0"/>
            </a:stretch>
          </a:blipFill>
          <a:ln>
            <a:noFill/>
          </a:ln>
        </p:spPr>
      </p:sp>
      <p:sp>
        <p:nvSpPr>
          <p:cNvPr id="101" name="Google Shape;101;p2"/>
          <p:cNvSpPr txBox="1"/>
          <p:nvPr/>
        </p:nvSpPr>
        <p:spPr>
          <a:xfrm>
            <a:off x="3576778" y="602883"/>
            <a:ext cx="11134444" cy="1117601"/>
          </a:xfrm>
          <a:prstGeom prst="rect">
            <a:avLst/>
          </a:prstGeom>
          <a:noFill/>
          <a:ln>
            <a:noFill/>
          </a:ln>
        </p:spPr>
        <p:txBody>
          <a:bodyPr anchorCtr="0" anchor="t" bIns="0" lIns="0" spcFirstLastPara="1" rIns="0" wrap="square" tIns="0">
            <a:spAutoFit/>
          </a:bodyPr>
          <a:lstStyle/>
          <a:p>
            <a:pPr indent="0" lvl="0" marL="0" marR="0" rtl="0" algn="ctr">
              <a:lnSpc>
                <a:spcPct val="85000"/>
              </a:lnSpc>
              <a:spcBef>
                <a:spcPts val="0"/>
              </a:spcBef>
              <a:spcAft>
                <a:spcPts val="0"/>
              </a:spcAft>
              <a:buNone/>
            </a:pPr>
            <a:r>
              <a:rPr b="0" i="0" lang="en-US" sz="8000" u="none" cap="none" strike="noStrike">
                <a:solidFill>
                  <a:srgbClr val="FFFFFF"/>
                </a:solidFill>
                <a:latin typeface="Arial"/>
                <a:ea typeface="Arial"/>
                <a:cs typeface="Arial"/>
                <a:sym typeface="Arial"/>
              </a:rPr>
              <a:t>What is K-Means?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887" l="0" r="0" t="-8887"/>
            </a:stretch>
          </a:blipFill>
          <a:ln>
            <a:noFill/>
          </a:ln>
        </p:spPr>
      </p:sp>
      <p:sp>
        <p:nvSpPr>
          <p:cNvPr id="107" name="Google Shape;107;p3"/>
          <p:cNvSpPr/>
          <p:nvPr/>
        </p:nvSpPr>
        <p:spPr>
          <a:xfrm>
            <a:off x="1635977" y="2519422"/>
            <a:ext cx="15016047" cy="6738878"/>
          </a:xfrm>
          <a:custGeom>
            <a:rect b="b" l="l" r="r" t="t"/>
            <a:pathLst>
              <a:path extrusionOk="0" h="6738878" w="15016047">
                <a:moveTo>
                  <a:pt x="0" y="0"/>
                </a:moveTo>
                <a:lnTo>
                  <a:pt x="15016046" y="0"/>
                </a:lnTo>
                <a:lnTo>
                  <a:pt x="15016046" y="6738878"/>
                </a:lnTo>
                <a:lnTo>
                  <a:pt x="0" y="6738878"/>
                </a:lnTo>
                <a:lnTo>
                  <a:pt x="0" y="0"/>
                </a:lnTo>
                <a:close/>
              </a:path>
            </a:pathLst>
          </a:custGeom>
          <a:blipFill rotWithShape="1">
            <a:blip r:embed="rId4">
              <a:alphaModFix/>
            </a:blip>
            <a:stretch>
              <a:fillRect b="-70183" l="0" r="0" t="0"/>
            </a:stretch>
          </a:blipFill>
          <a:ln>
            <a:noFill/>
          </a:ln>
        </p:spPr>
      </p:sp>
      <p:grpSp>
        <p:nvGrpSpPr>
          <p:cNvPr id="108" name="Google Shape;108;p3"/>
          <p:cNvGrpSpPr/>
          <p:nvPr/>
        </p:nvGrpSpPr>
        <p:grpSpPr>
          <a:xfrm rot="-321540">
            <a:off x="13504816" y="3366724"/>
            <a:ext cx="3058901" cy="3552845"/>
            <a:chOff x="0" y="0"/>
            <a:chExt cx="5466080" cy="6348730"/>
          </a:xfrm>
        </p:grpSpPr>
        <p:sp>
          <p:nvSpPr>
            <p:cNvPr id="109" name="Google Shape;109;p3"/>
            <p:cNvSpPr/>
            <p:nvPr/>
          </p:nvSpPr>
          <p:spPr>
            <a:xfrm>
              <a:off x="0" y="0"/>
              <a:ext cx="5439410" cy="6348730"/>
            </a:xfrm>
            <a:custGeom>
              <a:rect b="b" l="l" r="r" t="t"/>
              <a:pathLst>
                <a:path extrusionOk="0"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247650" y="294640"/>
              <a:ext cx="4889500" cy="4693920"/>
            </a:xfrm>
            <a:custGeom>
              <a:rect b="b" l="l" r="r" t="t"/>
              <a:pathLst>
                <a:path extrusionOk="0" h="4693920" w="488950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rotWithShape="1">
              <a:blip r:embed="rId5">
                <a:alphaModFix/>
              </a:blip>
              <a:stretch>
                <a:fillRect b="-28171" l="0" r="0" t="-28171"/>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270" y="6350"/>
              <a:ext cx="5457190" cy="6342380"/>
            </a:xfrm>
            <a:custGeom>
              <a:rect b="b" l="l" r="r" t="t"/>
              <a:pathLst>
                <a:path extrusionOk="0"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7620" y="0"/>
              <a:ext cx="5458460" cy="6344920"/>
            </a:xfrm>
            <a:custGeom>
              <a:rect b="b" l="l" r="r" t="t"/>
              <a:pathLst>
                <a:path extrusionOk="0"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41B8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3"/>
          <p:cNvGrpSpPr/>
          <p:nvPr/>
        </p:nvGrpSpPr>
        <p:grpSpPr>
          <a:xfrm rot="624367">
            <a:off x="14378467" y="5457718"/>
            <a:ext cx="3058901" cy="3552845"/>
            <a:chOff x="0" y="0"/>
            <a:chExt cx="5466080" cy="6348730"/>
          </a:xfrm>
        </p:grpSpPr>
        <p:sp>
          <p:nvSpPr>
            <p:cNvPr id="114" name="Google Shape;114;p3"/>
            <p:cNvSpPr/>
            <p:nvPr/>
          </p:nvSpPr>
          <p:spPr>
            <a:xfrm>
              <a:off x="0" y="0"/>
              <a:ext cx="5439410" cy="6348730"/>
            </a:xfrm>
            <a:custGeom>
              <a:rect b="b" l="l" r="r" t="t"/>
              <a:pathLst>
                <a:path extrusionOk="0"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47650" y="294640"/>
              <a:ext cx="4889500" cy="4693920"/>
            </a:xfrm>
            <a:custGeom>
              <a:rect b="b" l="l" r="r" t="t"/>
              <a:pathLst>
                <a:path extrusionOk="0" h="4693920" w="488950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rotWithShape="1">
              <a:blip r:embed="rId6">
                <a:alphaModFix/>
              </a:blip>
              <a:stretch>
                <a:fillRect b="-28171" l="0" r="0" t="-28171"/>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1270" y="6350"/>
              <a:ext cx="5457190" cy="6342380"/>
            </a:xfrm>
            <a:custGeom>
              <a:rect b="b" l="l" r="r" t="t"/>
              <a:pathLst>
                <a:path extrusionOk="0"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7620" y="0"/>
              <a:ext cx="5458460" cy="6344920"/>
            </a:xfrm>
            <a:custGeom>
              <a:rect b="b" l="l" r="r" t="t"/>
              <a:pathLst>
                <a:path extrusionOk="0"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41B8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3"/>
          <p:cNvSpPr txBox="1"/>
          <p:nvPr/>
        </p:nvSpPr>
        <p:spPr>
          <a:xfrm>
            <a:off x="1322786" y="852793"/>
            <a:ext cx="15400223" cy="1974851"/>
          </a:xfrm>
          <a:prstGeom prst="rect">
            <a:avLst/>
          </a:prstGeom>
          <a:noFill/>
          <a:ln>
            <a:noFill/>
          </a:ln>
        </p:spPr>
        <p:txBody>
          <a:bodyPr anchorCtr="0" anchor="t" bIns="0" lIns="0" spcFirstLastPara="1" rIns="0" wrap="square" tIns="0">
            <a:spAutoFit/>
          </a:bodyPr>
          <a:lstStyle/>
          <a:p>
            <a:pPr indent="0" lvl="0" marL="0" marR="0" rtl="0" algn="ctr">
              <a:lnSpc>
                <a:spcPct val="85000"/>
              </a:lnSpc>
              <a:spcBef>
                <a:spcPts val="0"/>
              </a:spcBef>
              <a:spcAft>
                <a:spcPts val="0"/>
              </a:spcAft>
              <a:buNone/>
            </a:pPr>
            <a:r>
              <a:rPr b="0" i="0" lang="en-US" sz="8000" u="none" cap="none" strike="noStrike">
                <a:solidFill>
                  <a:srgbClr val="FFFFFF"/>
                </a:solidFill>
                <a:latin typeface="Arial"/>
                <a:ea typeface="Arial"/>
                <a:cs typeface="Arial"/>
                <a:sym typeface="Arial"/>
              </a:rPr>
              <a:t>Advantage and disadvantage</a:t>
            </a:r>
            <a:endParaRPr/>
          </a:p>
          <a:p>
            <a:pPr indent="0" lvl="0" marL="0" marR="0" rtl="0" algn="ctr">
              <a:lnSpc>
                <a:spcPct val="85000"/>
              </a:lnSpc>
              <a:spcBef>
                <a:spcPts val="0"/>
              </a:spcBef>
              <a:spcAft>
                <a:spcPts val="0"/>
              </a:spcAft>
              <a:buNone/>
            </a:pPr>
            <a:r>
              <a:rPr b="0" i="0" lang="en-US" sz="8000" u="none" cap="none" strike="noStrike">
                <a:solidFill>
                  <a:srgbClr val="FFFFFF"/>
                </a:solidFill>
                <a:latin typeface="Arial"/>
                <a:ea typeface="Arial"/>
                <a:cs typeface="Arial"/>
                <a:sym typeface="Arial"/>
              </a:rPr>
              <a:t>of K-means</a:t>
            </a:r>
            <a:endParaRPr/>
          </a:p>
        </p:txBody>
      </p:sp>
      <p:sp>
        <p:nvSpPr>
          <p:cNvPr id="119" name="Google Shape;119;p3"/>
          <p:cNvSpPr txBox="1"/>
          <p:nvPr/>
        </p:nvSpPr>
        <p:spPr>
          <a:xfrm>
            <a:off x="2374856" y="3279269"/>
            <a:ext cx="10970735" cy="4217035"/>
          </a:xfrm>
          <a:prstGeom prst="rect">
            <a:avLst/>
          </a:prstGeom>
          <a:noFill/>
          <a:ln>
            <a:noFill/>
          </a:ln>
        </p:spPr>
        <p:txBody>
          <a:bodyPr anchorCtr="0" anchor="t" bIns="0" lIns="0" spcFirstLastPara="1" rIns="0" wrap="square" tIns="0">
            <a:spAutoFit/>
          </a:bodyPr>
          <a:lstStyle/>
          <a:p>
            <a:pPr indent="0" lvl="0" marL="0" marR="0" rtl="0" algn="l">
              <a:lnSpc>
                <a:spcPct val="84996"/>
              </a:lnSpc>
              <a:spcBef>
                <a:spcPts val="0"/>
              </a:spcBef>
              <a:spcAft>
                <a:spcPts val="0"/>
              </a:spcAft>
              <a:buNone/>
            </a:pPr>
            <a:r>
              <a:rPr b="0" i="0" lang="en-US" sz="3799" u="none" cap="none" strike="noStrike">
                <a:solidFill>
                  <a:srgbClr val="000000"/>
                </a:solidFill>
                <a:latin typeface="Arial"/>
                <a:ea typeface="Arial"/>
                <a:cs typeface="Arial"/>
                <a:sym typeface="Arial"/>
              </a:rPr>
              <a:t>Advantages:</a:t>
            </a:r>
            <a:endParaRPr/>
          </a:p>
          <a:p>
            <a:pPr indent="0" lvl="0" marL="0" marR="0" rtl="0" algn="l">
              <a:lnSpc>
                <a:spcPct val="84996"/>
              </a:lnSpc>
              <a:spcBef>
                <a:spcPts val="0"/>
              </a:spcBef>
              <a:spcAft>
                <a:spcPts val="0"/>
              </a:spcAft>
              <a:buNone/>
            </a:pPr>
            <a:r>
              <a:rPr b="0" i="0" lang="en-US" sz="3799" u="none" cap="none" strike="noStrike">
                <a:solidFill>
                  <a:srgbClr val="000000"/>
                </a:solidFill>
                <a:latin typeface="Arial"/>
                <a:ea typeface="Arial"/>
                <a:cs typeface="Arial"/>
                <a:sym typeface="Arial"/>
              </a:rPr>
              <a:t>-Easy to understand</a:t>
            </a:r>
            <a:endParaRPr/>
          </a:p>
          <a:p>
            <a:pPr indent="0" lvl="0" marL="0" marR="0" rtl="0" algn="l">
              <a:lnSpc>
                <a:spcPct val="84996"/>
              </a:lnSpc>
              <a:spcBef>
                <a:spcPts val="0"/>
              </a:spcBef>
              <a:spcAft>
                <a:spcPts val="0"/>
              </a:spcAft>
              <a:buNone/>
            </a:pPr>
            <a:r>
              <a:rPr b="0" i="0" lang="en-US" sz="3799" u="none" cap="none" strike="noStrike">
                <a:solidFill>
                  <a:srgbClr val="000000"/>
                </a:solidFill>
                <a:latin typeface="Arial"/>
                <a:ea typeface="Arial"/>
                <a:cs typeface="Arial"/>
                <a:sym typeface="Arial"/>
              </a:rPr>
              <a:t>-Generally used to group data of various shapes and sizes</a:t>
            </a:r>
            <a:endParaRPr/>
          </a:p>
          <a:p>
            <a:pPr indent="0" lvl="0" marL="0" marR="0" rtl="0" algn="l">
              <a:lnSpc>
                <a:spcPct val="84996"/>
              </a:lnSpc>
              <a:spcBef>
                <a:spcPts val="0"/>
              </a:spcBef>
              <a:spcAft>
                <a:spcPts val="0"/>
              </a:spcAft>
              <a:buNone/>
            </a:pPr>
            <a:r>
              <a:rPr b="0" i="0" lang="en-US" sz="3799" u="none" cap="none" strike="noStrike">
                <a:solidFill>
                  <a:srgbClr val="000000"/>
                </a:solidFill>
                <a:latin typeface="Arial"/>
                <a:ea typeface="Arial"/>
                <a:cs typeface="Arial"/>
                <a:sym typeface="Arial"/>
              </a:rPr>
              <a:t>-The learning process requires a relatively short time</a:t>
            </a:r>
            <a:endParaRPr/>
          </a:p>
          <a:p>
            <a:pPr indent="0" lvl="0" marL="0" marR="0" rtl="0" algn="l">
              <a:lnSpc>
                <a:spcPct val="84996"/>
              </a:lnSpc>
              <a:spcBef>
                <a:spcPts val="0"/>
              </a:spcBef>
              <a:spcAft>
                <a:spcPts val="0"/>
              </a:spcAft>
              <a:buNone/>
            </a:pPr>
            <a:r>
              <a:rPr b="0" i="0" lang="en-US" sz="3799" u="none" cap="none" strike="noStrike">
                <a:solidFill>
                  <a:srgbClr val="000000"/>
                </a:solidFill>
                <a:latin typeface="Arial"/>
                <a:ea typeface="Arial"/>
                <a:cs typeface="Arial"/>
                <a:sym typeface="Arial"/>
              </a:rPr>
              <a:t>Disadvantages:</a:t>
            </a:r>
            <a:endParaRPr/>
          </a:p>
          <a:p>
            <a:pPr indent="0" lvl="0" marL="0" marR="0" rtl="0" algn="l">
              <a:lnSpc>
                <a:spcPct val="84996"/>
              </a:lnSpc>
              <a:spcBef>
                <a:spcPts val="0"/>
              </a:spcBef>
              <a:spcAft>
                <a:spcPts val="0"/>
              </a:spcAft>
              <a:buNone/>
            </a:pPr>
            <a:r>
              <a:rPr b="0" i="0" lang="en-US" sz="3799" u="none" cap="none" strike="noStrike">
                <a:solidFill>
                  <a:srgbClr val="000000"/>
                </a:solidFill>
                <a:latin typeface="Arial"/>
                <a:ea typeface="Arial"/>
                <a:cs typeface="Arial"/>
                <a:sym typeface="Arial"/>
              </a:rPr>
              <a:t>-Overlapping</a:t>
            </a:r>
            <a:endParaRPr/>
          </a:p>
          <a:p>
            <a:pPr indent="0" lvl="0" marL="0" marR="0" rtl="0" algn="l">
              <a:lnSpc>
                <a:spcPct val="84996"/>
              </a:lnSpc>
              <a:spcBef>
                <a:spcPts val="0"/>
              </a:spcBef>
              <a:spcAft>
                <a:spcPts val="0"/>
              </a:spcAft>
              <a:buNone/>
            </a:pPr>
            <a:r>
              <a:rPr b="0" i="0" lang="en-US" sz="3799" u="none" cap="none" strike="noStrike">
                <a:solidFill>
                  <a:srgbClr val="000000"/>
                </a:solidFill>
                <a:latin typeface="Arial"/>
                <a:ea typeface="Arial"/>
                <a:cs typeface="Arial"/>
                <a:sym typeface="Arial"/>
              </a:rPr>
              <a:t>-Curse of Dimensionality</a:t>
            </a:r>
            <a:endParaRPr/>
          </a:p>
          <a:p>
            <a:pPr indent="0" lvl="0" marL="0" marR="0" rtl="0" algn="l">
              <a:lnSpc>
                <a:spcPct val="84996"/>
              </a:lnSpc>
              <a:spcBef>
                <a:spcPts val="0"/>
              </a:spcBef>
              <a:spcAft>
                <a:spcPts val="0"/>
              </a:spcAft>
              <a:buNone/>
            </a:pPr>
            <a:r>
              <a:rPr b="0" i="0" lang="en-US" sz="3799" u="none" cap="none" strike="noStrike">
                <a:solidFill>
                  <a:srgbClr val="000000"/>
                </a:solidFill>
                <a:latin typeface="Arial"/>
                <a:ea typeface="Arial"/>
                <a:cs typeface="Arial"/>
                <a:sym typeface="Arial"/>
              </a:rPr>
              <a:t>-Difficulty choosing the right number of clusters</a:t>
            </a:r>
            <a:endParaRPr/>
          </a:p>
        </p:txBody>
      </p:sp>
      <p:sp>
        <p:nvSpPr>
          <p:cNvPr id="120" name="Google Shape;120;p3"/>
          <p:cNvSpPr/>
          <p:nvPr/>
        </p:nvSpPr>
        <p:spPr>
          <a:xfrm rot="-639963">
            <a:off x="15743399" y="4692581"/>
            <a:ext cx="1246581" cy="1441135"/>
          </a:xfrm>
          <a:custGeom>
            <a:rect b="b" l="l" r="r" t="t"/>
            <a:pathLst>
              <a:path extrusionOk="0" h="1441135" w="1246581">
                <a:moveTo>
                  <a:pt x="0" y="0"/>
                </a:moveTo>
                <a:lnTo>
                  <a:pt x="1246581" y="0"/>
                </a:lnTo>
                <a:lnTo>
                  <a:pt x="1246581" y="1441134"/>
                </a:lnTo>
                <a:lnTo>
                  <a:pt x="0" y="1441134"/>
                </a:lnTo>
                <a:lnTo>
                  <a:pt x="0" y="0"/>
                </a:lnTo>
                <a:close/>
              </a:path>
            </a:pathLst>
          </a:custGeom>
          <a:blipFill rotWithShape="1">
            <a:blip r:embed="rId7">
              <a:alphaModFix/>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887" l="0" r="0" t="-8887"/>
            </a:stretch>
          </a:blipFill>
          <a:ln>
            <a:noFill/>
          </a:ln>
        </p:spPr>
      </p:sp>
      <p:sp>
        <p:nvSpPr>
          <p:cNvPr id="126" name="Google Shape;126;p4"/>
          <p:cNvSpPr txBox="1"/>
          <p:nvPr/>
        </p:nvSpPr>
        <p:spPr>
          <a:xfrm>
            <a:off x="3576778" y="4632324"/>
            <a:ext cx="11134444" cy="1117601"/>
          </a:xfrm>
          <a:prstGeom prst="rect">
            <a:avLst/>
          </a:prstGeom>
          <a:noFill/>
          <a:ln>
            <a:noFill/>
          </a:ln>
        </p:spPr>
        <p:txBody>
          <a:bodyPr anchorCtr="0" anchor="t" bIns="0" lIns="0" spcFirstLastPara="1" rIns="0" wrap="square" tIns="0">
            <a:spAutoFit/>
          </a:bodyPr>
          <a:lstStyle/>
          <a:p>
            <a:pPr indent="0" lvl="0" marL="0" marR="0" rtl="0" algn="ctr">
              <a:lnSpc>
                <a:spcPct val="85000"/>
              </a:lnSpc>
              <a:spcBef>
                <a:spcPts val="0"/>
              </a:spcBef>
              <a:spcAft>
                <a:spcPts val="0"/>
              </a:spcAft>
              <a:buNone/>
            </a:pPr>
            <a:r>
              <a:rPr b="0" i="0" lang="en-US" sz="8000" u="none" cap="none" strike="noStrike">
                <a:solidFill>
                  <a:srgbClr val="FFFFFF"/>
                </a:solidFill>
                <a:latin typeface="Arial"/>
                <a:ea typeface="Arial"/>
                <a:cs typeface="Arial"/>
                <a:sym typeface="Arial"/>
              </a:rPr>
              <a:t>Steps-by-steps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887" l="0" r="0" t="-8887"/>
            </a:stretch>
          </a:blipFill>
          <a:ln>
            <a:noFill/>
          </a:ln>
        </p:spPr>
      </p:sp>
      <p:sp>
        <p:nvSpPr>
          <p:cNvPr id="132" name="Google Shape;132;p5"/>
          <p:cNvSpPr/>
          <p:nvPr/>
        </p:nvSpPr>
        <p:spPr>
          <a:xfrm>
            <a:off x="5980672" y="4250251"/>
            <a:ext cx="12307328" cy="3583832"/>
          </a:xfrm>
          <a:custGeom>
            <a:rect b="b" l="l" r="r" t="t"/>
            <a:pathLst>
              <a:path extrusionOk="0" h="3583832" w="12307328">
                <a:moveTo>
                  <a:pt x="0" y="0"/>
                </a:moveTo>
                <a:lnTo>
                  <a:pt x="12307328" y="0"/>
                </a:lnTo>
                <a:lnTo>
                  <a:pt x="12307328" y="3583832"/>
                </a:lnTo>
                <a:lnTo>
                  <a:pt x="0" y="3583832"/>
                </a:lnTo>
                <a:lnTo>
                  <a:pt x="0" y="0"/>
                </a:lnTo>
                <a:close/>
              </a:path>
            </a:pathLst>
          </a:custGeom>
          <a:blipFill rotWithShape="1">
            <a:blip r:embed="rId4">
              <a:alphaModFix/>
            </a:blip>
            <a:stretch>
              <a:fillRect b="-220000" l="-22006" r="0" t="0"/>
            </a:stretch>
          </a:blipFill>
          <a:ln>
            <a:noFill/>
          </a:ln>
        </p:spPr>
      </p:sp>
      <p:sp>
        <p:nvSpPr>
          <p:cNvPr id="133" name="Google Shape;133;p5"/>
          <p:cNvSpPr/>
          <p:nvPr/>
        </p:nvSpPr>
        <p:spPr>
          <a:xfrm>
            <a:off x="543373" y="4758392"/>
            <a:ext cx="5075753" cy="2567551"/>
          </a:xfrm>
          <a:custGeom>
            <a:rect b="b" l="l" r="r" t="t"/>
            <a:pathLst>
              <a:path extrusionOk="0" h="812800" w="1606812">
                <a:moveTo>
                  <a:pt x="0" y="0"/>
                </a:moveTo>
                <a:lnTo>
                  <a:pt x="1606812" y="0"/>
                </a:lnTo>
                <a:lnTo>
                  <a:pt x="1606812" y="812800"/>
                </a:lnTo>
                <a:lnTo>
                  <a:pt x="0" y="812800"/>
                </a:lnTo>
                <a:close/>
              </a:path>
            </a:pathLst>
          </a:custGeom>
          <a:blipFill rotWithShape="1">
            <a:blip r:embed="rId5">
              <a:alphaModFix/>
            </a:blip>
            <a:stretch>
              <a:fillRect b="0" l="-5485" r="-5485" t="0"/>
            </a:stretch>
          </a:blipFill>
          <a:ln>
            <a:noFill/>
          </a:ln>
        </p:spPr>
      </p:sp>
      <p:sp>
        <p:nvSpPr>
          <p:cNvPr id="134" name="Google Shape;134;p5"/>
          <p:cNvSpPr txBox="1"/>
          <p:nvPr/>
        </p:nvSpPr>
        <p:spPr>
          <a:xfrm>
            <a:off x="2873662" y="1123950"/>
            <a:ext cx="12532400" cy="1117601"/>
          </a:xfrm>
          <a:prstGeom prst="rect">
            <a:avLst/>
          </a:prstGeom>
          <a:noFill/>
          <a:ln>
            <a:noFill/>
          </a:ln>
        </p:spPr>
        <p:txBody>
          <a:bodyPr anchorCtr="0" anchor="t" bIns="0" lIns="0" spcFirstLastPara="1" rIns="0" wrap="square" tIns="0">
            <a:spAutoFit/>
          </a:bodyPr>
          <a:lstStyle/>
          <a:p>
            <a:pPr indent="0" lvl="0" marL="0" marR="0" rtl="0" algn="ctr">
              <a:lnSpc>
                <a:spcPct val="85000"/>
              </a:lnSpc>
              <a:spcBef>
                <a:spcPts val="0"/>
              </a:spcBef>
              <a:spcAft>
                <a:spcPts val="0"/>
              </a:spcAft>
              <a:buNone/>
            </a:pPr>
            <a:r>
              <a:rPr b="0" i="0" lang="en-US" sz="8000" u="none" cap="none" strike="noStrike">
                <a:solidFill>
                  <a:srgbClr val="FFFFFF"/>
                </a:solidFill>
                <a:latin typeface="Arial"/>
                <a:ea typeface="Arial"/>
                <a:cs typeface="Arial"/>
                <a:sym typeface="Arial"/>
              </a:rPr>
              <a:t>Step 1:Importing library</a:t>
            </a:r>
            <a:endParaRPr/>
          </a:p>
        </p:txBody>
      </p:sp>
      <p:sp>
        <p:nvSpPr>
          <p:cNvPr id="135" name="Google Shape;135;p5"/>
          <p:cNvSpPr txBox="1"/>
          <p:nvPr/>
        </p:nvSpPr>
        <p:spPr>
          <a:xfrm>
            <a:off x="6474773" y="4920623"/>
            <a:ext cx="10970735" cy="1759585"/>
          </a:xfrm>
          <a:prstGeom prst="rect">
            <a:avLst/>
          </a:prstGeom>
          <a:noFill/>
          <a:ln>
            <a:noFill/>
          </a:ln>
        </p:spPr>
        <p:txBody>
          <a:bodyPr anchorCtr="0" anchor="t" bIns="0" lIns="0" spcFirstLastPara="1" rIns="0" wrap="square" tIns="0">
            <a:spAutoFit/>
          </a:bodyPr>
          <a:lstStyle/>
          <a:p>
            <a:pPr indent="0" lvl="0" marL="0" marR="0" rtl="0" algn="l">
              <a:lnSpc>
                <a:spcPct val="84996"/>
              </a:lnSpc>
              <a:spcBef>
                <a:spcPts val="0"/>
              </a:spcBef>
              <a:spcAft>
                <a:spcPts val="0"/>
              </a:spcAft>
              <a:buNone/>
            </a:pPr>
            <a:r>
              <a:rPr b="0" i="0" lang="en-US" sz="3799" u="none" cap="none" strike="noStrike">
                <a:solidFill>
                  <a:srgbClr val="000000"/>
                </a:solidFill>
                <a:latin typeface="Arial"/>
                <a:ea typeface="Arial"/>
                <a:cs typeface="Arial"/>
                <a:sym typeface="Arial"/>
              </a:rPr>
              <a:t>In this step, I will import a library that will be used for clustering later, I don't use a library like Sklearn KMeans because it conflicts with the specified work rules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887" l="0" r="0" t="-8887"/>
            </a:stretch>
          </a:blipFill>
          <a:ln>
            <a:noFill/>
          </a:ln>
        </p:spPr>
      </p:sp>
      <p:sp>
        <p:nvSpPr>
          <p:cNvPr id="141" name="Google Shape;141;p6"/>
          <p:cNvSpPr/>
          <p:nvPr/>
        </p:nvSpPr>
        <p:spPr>
          <a:xfrm>
            <a:off x="3098733" y="6522121"/>
            <a:ext cx="12307328" cy="3583832"/>
          </a:xfrm>
          <a:custGeom>
            <a:rect b="b" l="l" r="r" t="t"/>
            <a:pathLst>
              <a:path extrusionOk="0" h="3583832" w="12307328">
                <a:moveTo>
                  <a:pt x="0" y="0"/>
                </a:moveTo>
                <a:lnTo>
                  <a:pt x="12307329" y="0"/>
                </a:lnTo>
                <a:lnTo>
                  <a:pt x="12307329" y="3583832"/>
                </a:lnTo>
                <a:lnTo>
                  <a:pt x="0" y="3583832"/>
                </a:lnTo>
                <a:lnTo>
                  <a:pt x="0" y="0"/>
                </a:lnTo>
                <a:close/>
              </a:path>
            </a:pathLst>
          </a:custGeom>
          <a:blipFill rotWithShape="1">
            <a:blip r:embed="rId4">
              <a:alphaModFix/>
            </a:blip>
            <a:stretch>
              <a:fillRect b="-220000" l="-22006" r="0" t="0"/>
            </a:stretch>
          </a:blipFill>
          <a:ln>
            <a:noFill/>
          </a:ln>
        </p:spPr>
      </p:sp>
      <p:sp>
        <p:nvSpPr>
          <p:cNvPr id="142" name="Google Shape;142;p6"/>
          <p:cNvSpPr/>
          <p:nvPr/>
        </p:nvSpPr>
        <p:spPr>
          <a:xfrm>
            <a:off x="1918323" y="2138616"/>
            <a:ext cx="12808947" cy="4383505"/>
          </a:xfrm>
          <a:custGeom>
            <a:rect b="b" l="l" r="r" t="t"/>
            <a:pathLst>
              <a:path extrusionOk="0" h="812800" w="2375066">
                <a:moveTo>
                  <a:pt x="0" y="0"/>
                </a:moveTo>
                <a:lnTo>
                  <a:pt x="2375066" y="0"/>
                </a:lnTo>
                <a:lnTo>
                  <a:pt x="2375066" y="812800"/>
                </a:lnTo>
                <a:lnTo>
                  <a:pt x="0" y="812800"/>
                </a:lnTo>
                <a:close/>
              </a:path>
            </a:pathLst>
          </a:custGeom>
          <a:blipFill rotWithShape="1">
            <a:blip r:embed="rId5">
              <a:alphaModFix/>
            </a:blip>
            <a:stretch>
              <a:fillRect b="0" l="-18" r="-18" t="0"/>
            </a:stretch>
          </a:blipFill>
          <a:ln>
            <a:noFill/>
          </a:ln>
        </p:spPr>
      </p:sp>
      <p:sp>
        <p:nvSpPr>
          <p:cNvPr id="143" name="Google Shape;143;p6"/>
          <p:cNvSpPr txBox="1"/>
          <p:nvPr/>
        </p:nvSpPr>
        <p:spPr>
          <a:xfrm>
            <a:off x="1331457" y="1123950"/>
            <a:ext cx="14871128" cy="1117601"/>
          </a:xfrm>
          <a:prstGeom prst="rect">
            <a:avLst/>
          </a:prstGeom>
          <a:noFill/>
          <a:ln>
            <a:noFill/>
          </a:ln>
        </p:spPr>
        <p:txBody>
          <a:bodyPr anchorCtr="0" anchor="t" bIns="0" lIns="0" spcFirstLastPara="1" rIns="0" wrap="square" tIns="0">
            <a:spAutoFit/>
          </a:bodyPr>
          <a:lstStyle/>
          <a:p>
            <a:pPr indent="0" lvl="0" marL="0" marR="0" rtl="0" algn="ctr">
              <a:lnSpc>
                <a:spcPct val="85000"/>
              </a:lnSpc>
              <a:spcBef>
                <a:spcPts val="0"/>
              </a:spcBef>
              <a:spcAft>
                <a:spcPts val="0"/>
              </a:spcAft>
              <a:buNone/>
            </a:pPr>
            <a:r>
              <a:rPr b="0" i="0" lang="en-US" sz="8000" u="none" cap="none" strike="noStrike">
                <a:solidFill>
                  <a:srgbClr val="FFFFFF"/>
                </a:solidFill>
                <a:latin typeface="Arial"/>
                <a:ea typeface="Arial"/>
                <a:cs typeface="Arial"/>
                <a:sym typeface="Arial"/>
              </a:rPr>
              <a:t>Step 2:Overview the dataset</a:t>
            </a:r>
            <a:endParaRPr/>
          </a:p>
        </p:txBody>
      </p:sp>
      <p:sp>
        <p:nvSpPr>
          <p:cNvPr id="144" name="Google Shape;144;p6"/>
          <p:cNvSpPr txBox="1"/>
          <p:nvPr/>
        </p:nvSpPr>
        <p:spPr>
          <a:xfrm>
            <a:off x="3592835" y="7192493"/>
            <a:ext cx="10970735" cy="1759585"/>
          </a:xfrm>
          <a:prstGeom prst="rect">
            <a:avLst/>
          </a:prstGeom>
          <a:noFill/>
          <a:ln>
            <a:noFill/>
          </a:ln>
        </p:spPr>
        <p:txBody>
          <a:bodyPr anchorCtr="0" anchor="t" bIns="0" lIns="0" spcFirstLastPara="1" rIns="0" wrap="square" tIns="0">
            <a:spAutoFit/>
          </a:bodyPr>
          <a:lstStyle/>
          <a:p>
            <a:pPr indent="0" lvl="0" marL="0" marR="0" rtl="0" algn="l">
              <a:lnSpc>
                <a:spcPct val="84996"/>
              </a:lnSpc>
              <a:spcBef>
                <a:spcPts val="0"/>
              </a:spcBef>
              <a:spcAft>
                <a:spcPts val="0"/>
              </a:spcAft>
              <a:buNone/>
            </a:pPr>
            <a:r>
              <a:rPr b="0" i="0" lang="en-US" sz="3799" u="none" cap="none" strike="noStrike">
                <a:solidFill>
                  <a:srgbClr val="000000"/>
                </a:solidFill>
                <a:latin typeface="Arial"/>
                <a:ea typeface="Arial"/>
                <a:cs typeface="Arial"/>
                <a:sym typeface="Arial"/>
              </a:rPr>
              <a:t>Then, I will mount google drive, after that. I created a variable called data which will read the xlsx dataset stored on my drive, then data.head() will display the top 5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887" l="0" r="0" t="-8887"/>
            </a:stretch>
          </a:blipFill>
          <a:ln>
            <a:noFill/>
          </a:ln>
        </p:spPr>
      </p:sp>
      <p:sp>
        <p:nvSpPr>
          <p:cNvPr id="150" name="Google Shape;150;p7"/>
          <p:cNvSpPr/>
          <p:nvPr/>
        </p:nvSpPr>
        <p:spPr>
          <a:xfrm>
            <a:off x="3195661" y="5143500"/>
            <a:ext cx="12307328" cy="3583832"/>
          </a:xfrm>
          <a:custGeom>
            <a:rect b="b" l="l" r="r" t="t"/>
            <a:pathLst>
              <a:path extrusionOk="0" h="3583832" w="12307328">
                <a:moveTo>
                  <a:pt x="0" y="0"/>
                </a:moveTo>
                <a:lnTo>
                  <a:pt x="12307328" y="0"/>
                </a:lnTo>
                <a:lnTo>
                  <a:pt x="12307328" y="3583832"/>
                </a:lnTo>
                <a:lnTo>
                  <a:pt x="0" y="3583832"/>
                </a:lnTo>
                <a:lnTo>
                  <a:pt x="0" y="0"/>
                </a:lnTo>
                <a:close/>
              </a:path>
            </a:pathLst>
          </a:custGeom>
          <a:blipFill rotWithShape="1">
            <a:blip r:embed="rId4">
              <a:alphaModFix/>
            </a:blip>
            <a:stretch>
              <a:fillRect b="-220000" l="-22006" r="0" t="0"/>
            </a:stretch>
          </a:blipFill>
          <a:ln>
            <a:noFill/>
          </a:ln>
        </p:spPr>
      </p:sp>
      <p:sp>
        <p:nvSpPr>
          <p:cNvPr id="151" name="Google Shape;151;p7"/>
          <p:cNvSpPr/>
          <p:nvPr/>
        </p:nvSpPr>
        <p:spPr>
          <a:xfrm>
            <a:off x="0" y="1372732"/>
            <a:ext cx="18288000" cy="3333788"/>
          </a:xfrm>
          <a:custGeom>
            <a:rect b="b" l="l" r="r" t="t"/>
            <a:pathLst>
              <a:path extrusionOk="0" h="812800" w="4458738">
                <a:moveTo>
                  <a:pt x="0" y="0"/>
                </a:moveTo>
                <a:lnTo>
                  <a:pt x="4458738" y="0"/>
                </a:lnTo>
                <a:lnTo>
                  <a:pt x="4458738" y="812800"/>
                </a:lnTo>
                <a:lnTo>
                  <a:pt x="0" y="812800"/>
                </a:lnTo>
                <a:close/>
              </a:path>
            </a:pathLst>
          </a:custGeom>
          <a:blipFill rotWithShape="1">
            <a:blip r:embed="rId5">
              <a:alphaModFix/>
            </a:blip>
            <a:stretch>
              <a:fillRect b="0" l="-1840" r="-1840" t="0"/>
            </a:stretch>
          </a:blipFill>
          <a:ln>
            <a:noFill/>
          </a:ln>
        </p:spPr>
      </p:sp>
      <p:sp>
        <p:nvSpPr>
          <p:cNvPr id="152" name="Google Shape;152;p7"/>
          <p:cNvSpPr txBox="1"/>
          <p:nvPr/>
        </p:nvSpPr>
        <p:spPr>
          <a:xfrm>
            <a:off x="3689762" y="5813871"/>
            <a:ext cx="10970735" cy="1350010"/>
          </a:xfrm>
          <a:prstGeom prst="rect">
            <a:avLst/>
          </a:prstGeom>
          <a:noFill/>
          <a:ln>
            <a:noFill/>
          </a:ln>
        </p:spPr>
        <p:txBody>
          <a:bodyPr anchorCtr="0" anchor="t" bIns="0" lIns="0" spcFirstLastPara="1" rIns="0" wrap="square" tIns="0">
            <a:spAutoFit/>
          </a:bodyPr>
          <a:lstStyle/>
          <a:p>
            <a:pPr indent="0" lvl="0" marL="0" marR="0" rtl="0" algn="l">
              <a:lnSpc>
                <a:spcPct val="84996"/>
              </a:lnSpc>
              <a:spcBef>
                <a:spcPts val="0"/>
              </a:spcBef>
              <a:spcAft>
                <a:spcPts val="0"/>
              </a:spcAft>
              <a:buNone/>
            </a:pPr>
            <a:r>
              <a:rPr b="0" i="0" lang="en-US" sz="3799" u="none" cap="none" strike="noStrike">
                <a:solidFill>
                  <a:srgbClr val="000000"/>
                </a:solidFill>
                <a:latin typeface="Arial"/>
                <a:ea typeface="Arial"/>
                <a:cs typeface="Arial"/>
                <a:sym typeface="Arial"/>
              </a:rPr>
              <a:t>Lastly, I ran data.describe() to find out a complete description of the dataset, this will be the end of overviewing the dataset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887" l="0" r="0" t="-8887"/>
            </a:stretch>
          </a:blipFill>
          <a:ln>
            <a:noFill/>
          </a:ln>
        </p:spPr>
      </p:sp>
      <p:sp>
        <p:nvSpPr>
          <p:cNvPr id="158" name="Google Shape;158;p8"/>
          <p:cNvSpPr/>
          <p:nvPr/>
        </p:nvSpPr>
        <p:spPr>
          <a:xfrm>
            <a:off x="150797" y="6482853"/>
            <a:ext cx="12307328" cy="3583832"/>
          </a:xfrm>
          <a:custGeom>
            <a:rect b="b" l="l" r="r" t="t"/>
            <a:pathLst>
              <a:path extrusionOk="0" h="3583832" w="12307328">
                <a:moveTo>
                  <a:pt x="0" y="0"/>
                </a:moveTo>
                <a:lnTo>
                  <a:pt x="12307329" y="0"/>
                </a:lnTo>
                <a:lnTo>
                  <a:pt x="12307329" y="3583832"/>
                </a:lnTo>
                <a:lnTo>
                  <a:pt x="0" y="3583832"/>
                </a:lnTo>
                <a:lnTo>
                  <a:pt x="0" y="0"/>
                </a:lnTo>
                <a:close/>
              </a:path>
            </a:pathLst>
          </a:custGeom>
          <a:blipFill rotWithShape="1">
            <a:blip r:embed="rId4">
              <a:alphaModFix/>
            </a:blip>
            <a:stretch>
              <a:fillRect b="-220000" l="-22006" r="0" t="0"/>
            </a:stretch>
          </a:blipFill>
          <a:ln>
            <a:noFill/>
          </a:ln>
        </p:spPr>
      </p:sp>
      <p:sp>
        <p:nvSpPr>
          <p:cNvPr id="159" name="Google Shape;159;p8"/>
          <p:cNvSpPr/>
          <p:nvPr/>
        </p:nvSpPr>
        <p:spPr>
          <a:xfrm>
            <a:off x="2037907" y="2241551"/>
            <a:ext cx="8533109" cy="4316442"/>
          </a:xfrm>
          <a:custGeom>
            <a:rect b="b" l="l" r="r" t="t"/>
            <a:pathLst>
              <a:path extrusionOk="0" h="812800" w="1606812">
                <a:moveTo>
                  <a:pt x="0" y="0"/>
                </a:moveTo>
                <a:lnTo>
                  <a:pt x="1606812" y="0"/>
                </a:lnTo>
                <a:lnTo>
                  <a:pt x="1606812" y="812800"/>
                </a:lnTo>
                <a:lnTo>
                  <a:pt x="0" y="812800"/>
                </a:lnTo>
                <a:close/>
              </a:path>
            </a:pathLst>
          </a:custGeom>
          <a:blipFill rotWithShape="1">
            <a:blip r:embed="rId5">
              <a:alphaModFix/>
            </a:blip>
            <a:stretch>
              <a:fillRect b="-5454" l="0" r="0" t="-5455"/>
            </a:stretch>
          </a:blipFill>
          <a:ln>
            <a:noFill/>
          </a:ln>
        </p:spPr>
      </p:sp>
      <p:sp>
        <p:nvSpPr>
          <p:cNvPr id="160" name="Google Shape;160;p8"/>
          <p:cNvSpPr/>
          <p:nvPr/>
        </p:nvSpPr>
        <p:spPr>
          <a:xfrm>
            <a:off x="13589528" y="2946168"/>
            <a:ext cx="3633068" cy="7073372"/>
          </a:xfrm>
          <a:custGeom>
            <a:rect b="b" l="l" r="r" t="t"/>
            <a:pathLst>
              <a:path extrusionOk="0" h="1582474" w="812800">
                <a:moveTo>
                  <a:pt x="0" y="0"/>
                </a:moveTo>
                <a:lnTo>
                  <a:pt x="812800" y="0"/>
                </a:lnTo>
                <a:lnTo>
                  <a:pt x="812800" y="1582474"/>
                </a:lnTo>
                <a:lnTo>
                  <a:pt x="0" y="1582474"/>
                </a:lnTo>
                <a:close/>
              </a:path>
            </a:pathLst>
          </a:custGeom>
          <a:blipFill rotWithShape="1">
            <a:blip r:embed="rId6">
              <a:alphaModFix/>
            </a:blip>
            <a:stretch>
              <a:fillRect b="-417" l="0" r="0" t="-416"/>
            </a:stretch>
          </a:blipFill>
          <a:ln>
            <a:noFill/>
          </a:ln>
        </p:spPr>
      </p:sp>
      <p:sp>
        <p:nvSpPr>
          <p:cNvPr id="161" name="Google Shape;161;p8"/>
          <p:cNvSpPr txBox="1"/>
          <p:nvPr/>
        </p:nvSpPr>
        <p:spPr>
          <a:xfrm>
            <a:off x="2873662" y="1123950"/>
            <a:ext cx="12532400" cy="1117601"/>
          </a:xfrm>
          <a:prstGeom prst="rect">
            <a:avLst/>
          </a:prstGeom>
          <a:noFill/>
          <a:ln>
            <a:noFill/>
          </a:ln>
        </p:spPr>
        <p:txBody>
          <a:bodyPr anchorCtr="0" anchor="t" bIns="0" lIns="0" spcFirstLastPara="1" rIns="0" wrap="square" tIns="0">
            <a:spAutoFit/>
          </a:bodyPr>
          <a:lstStyle/>
          <a:p>
            <a:pPr indent="0" lvl="0" marL="0" marR="0" rtl="0" algn="ctr">
              <a:lnSpc>
                <a:spcPct val="85000"/>
              </a:lnSpc>
              <a:spcBef>
                <a:spcPts val="0"/>
              </a:spcBef>
              <a:spcAft>
                <a:spcPts val="0"/>
              </a:spcAft>
              <a:buNone/>
            </a:pPr>
            <a:r>
              <a:rPr b="0" i="0" lang="en-US" sz="8000" u="none" cap="none" strike="noStrike">
                <a:solidFill>
                  <a:srgbClr val="FFFFFF"/>
                </a:solidFill>
                <a:latin typeface="Arial"/>
                <a:ea typeface="Arial"/>
                <a:cs typeface="Arial"/>
                <a:sym typeface="Arial"/>
              </a:rPr>
              <a:t>Step 3:Pre-processing</a:t>
            </a:r>
            <a:endParaRPr/>
          </a:p>
        </p:txBody>
      </p:sp>
      <p:sp>
        <p:nvSpPr>
          <p:cNvPr id="162" name="Google Shape;162;p8"/>
          <p:cNvSpPr txBox="1"/>
          <p:nvPr/>
        </p:nvSpPr>
        <p:spPr>
          <a:xfrm>
            <a:off x="819094" y="6804427"/>
            <a:ext cx="10970735" cy="2578735"/>
          </a:xfrm>
          <a:prstGeom prst="rect">
            <a:avLst/>
          </a:prstGeom>
          <a:noFill/>
          <a:ln>
            <a:noFill/>
          </a:ln>
        </p:spPr>
        <p:txBody>
          <a:bodyPr anchorCtr="0" anchor="t" bIns="0" lIns="0" spcFirstLastPara="1" rIns="0" wrap="square" tIns="0">
            <a:spAutoFit/>
          </a:bodyPr>
          <a:lstStyle/>
          <a:p>
            <a:pPr indent="0" lvl="0" marL="0" marR="0" rtl="0" algn="l">
              <a:lnSpc>
                <a:spcPct val="84996"/>
              </a:lnSpc>
              <a:spcBef>
                <a:spcPts val="0"/>
              </a:spcBef>
              <a:spcAft>
                <a:spcPts val="0"/>
              </a:spcAft>
              <a:buNone/>
            </a:pPr>
            <a:r>
              <a:rPr b="0" i="0" lang="en-US" sz="3799" u="none" cap="none" strike="noStrike">
                <a:solidFill>
                  <a:srgbClr val="000000"/>
                </a:solidFill>
                <a:latin typeface="Arial"/>
                <a:ea typeface="Arial"/>
                <a:cs typeface="Arial"/>
                <a:sym typeface="Arial"/>
              </a:rPr>
              <a:t>In this step, I want to normalize the data and fill in the empty values, before I import the dataset into colab, I’ve found that there are several rows that have question marks, this can cause inaccuracies and the k-means algorithm does not work properly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887" l="0" r="0" t="-8887"/>
            </a:stretch>
          </a:blipFill>
          <a:ln>
            <a:noFill/>
          </a:ln>
        </p:spPr>
      </p:sp>
      <p:sp>
        <p:nvSpPr>
          <p:cNvPr id="168" name="Google Shape;168;p9"/>
          <p:cNvSpPr/>
          <p:nvPr/>
        </p:nvSpPr>
        <p:spPr>
          <a:xfrm>
            <a:off x="145145" y="6160339"/>
            <a:ext cx="12307328" cy="3583832"/>
          </a:xfrm>
          <a:custGeom>
            <a:rect b="b" l="l" r="r" t="t"/>
            <a:pathLst>
              <a:path extrusionOk="0" h="3583832" w="12307328">
                <a:moveTo>
                  <a:pt x="0" y="0"/>
                </a:moveTo>
                <a:lnTo>
                  <a:pt x="12307328" y="0"/>
                </a:lnTo>
                <a:lnTo>
                  <a:pt x="12307328" y="3583831"/>
                </a:lnTo>
                <a:lnTo>
                  <a:pt x="0" y="3583831"/>
                </a:lnTo>
                <a:lnTo>
                  <a:pt x="0" y="0"/>
                </a:lnTo>
                <a:close/>
              </a:path>
            </a:pathLst>
          </a:custGeom>
          <a:blipFill rotWithShape="1">
            <a:blip r:embed="rId4">
              <a:alphaModFix/>
            </a:blip>
            <a:stretch>
              <a:fillRect b="-220000" l="-22006" r="0" t="0"/>
            </a:stretch>
          </a:blipFill>
          <a:ln>
            <a:noFill/>
          </a:ln>
        </p:spPr>
      </p:sp>
      <p:sp>
        <p:nvSpPr>
          <p:cNvPr id="169" name="Google Shape;169;p9"/>
          <p:cNvSpPr/>
          <p:nvPr/>
        </p:nvSpPr>
        <p:spPr>
          <a:xfrm>
            <a:off x="145145" y="1741923"/>
            <a:ext cx="11864970" cy="3401577"/>
          </a:xfrm>
          <a:custGeom>
            <a:rect b="b" l="l" r="r" t="t"/>
            <a:pathLst>
              <a:path extrusionOk="0" h="829327" w="2892760">
                <a:moveTo>
                  <a:pt x="0" y="0"/>
                </a:moveTo>
                <a:lnTo>
                  <a:pt x="2892760" y="0"/>
                </a:lnTo>
                <a:lnTo>
                  <a:pt x="2892760" y="829327"/>
                </a:lnTo>
                <a:lnTo>
                  <a:pt x="0" y="829327"/>
                </a:lnTo>
                <a:close/>
              </a:path>
            </a:pathLst>
          </a:custGeom>
          <a:blipFill rotWithShape="1">
            <a:blip r:embed="rId5">
              <a:alphaModFix/>
            </a:blip>
            <a:stretch>
              <a:fillRect b="0" l="-206" r="-205" t="0"/>
            </a:stretch>
          </a:blipFill>
          <a:ln>
            <a:noFill/>
          </a:ln>
        </p:spPr>
      </p:sp>
      <p:sp>
        <p:nvSpPr>
          <p:cNvPr id="170" name="Google Shape;170;p9"/>
          <p:cNvSpPr/>
          <p:nvPr/>
        </p:nvSpPr>
        <p:spPr>
          <a:xfrm>
            <a:off x="12824002" y="2302804"/>
            <a:ext cx="4147194" cy="7436782"/>
          </a:xfrm>
          <a:custGeom>
            <a:rect b="b" l="l" r="r" t="t"/>
            <a:pathLst>
              <a:path extrusionOk="0" h="812800" w="453266">
                <a:moveTo>
                  <a:pt x="0" y="0"/>
                </a:moveTo>
                <a:lnTo>
                  <a:pt x="453266" y="0"/>
                </a:lnTo>
                <a:lnTo>
                  <a:pt x="453266" y="812800"/>
                </a:lnTo>
                <a:lnTo>
                  <a:pt x="0" y="812800"/>
                </a:lnTo>
                <a:close/>
              </a:path>
            </a:pathLst>
          </a:custGeom>
          <a:blipFill rotWithShape="1">
            <a:blip r:embed="rId6">
              <a:alphaModFix/>
            </a:blip>
            <a:stretch>
              <a:fillRect b="0" l="-704" r="-704" t="0"/>
            </a:stretch>
          </a:blipFill>
          <a:ln>
            <a:noFill/>
          </a:ln>
        </p:spPr>
      </p:sp>
      <p:sp>
        <p:nvSpPr>
          <p:cNvPr id="171" name="Google Shape;171;p9"/>
          <p:cNvSpPr txBox="1"/>
          <p:nvPr/>
        </p:nvSpPr>
        <p:spPr>
          <a:xfrm>
            <a:off x="639247" y="6830710"/>
            <a:ext cx="10970735" cy="1759585"/>
          </a:xfrm>
          <a:prstGeom prst="rect">
            <a:avLst/>
          </a:prstGeom>
          <a:noFill/>
          <a:ln>
            <a:noFill/>
          </a:ln>
        </p:spPr>
        <p:txBody>
          <a:bodyPr anchorCtr="0" anchor="t" bIns="0" lIns="0" spcFirstLastPara="1" rIns="0" wrap="square" tIns="0">
            <a:spAutoFit/>
          </a:bodyPr>
          <a:lstStyle/>
          <a:p>
            <a:pPr indent="0" lvl="0" marL="0" marR="0" rtl="0" algn="l">
              <a:lnSpc>
                <a:spcPct val="84996"/>
              </a:lnSpc>
              <a:spcBef>
                <a:spcPts val="0"/>
              </a:spcBef>
              <a:spcAft>
                <a:spcPts val="0"/>
              </a:spcAft>
              <a:buNone/>
            </a:pPr>
            <a:r>
              <a:rPr b="0" i="0" lang="en-US" sz="3799" u="none" cap="none" strike="noStrike">
                <a:solidFill>
                  <a:srgbClr val="000000"/>
                </a:solidFill>
                <a:latin typeface="Arial"/>
                <a:ea typeface="Arial"/>
                <a:cs typeface="Arial"/>
                <a:sym typeface="Arial"/>
              </a:rPr>
              <a:t>To fill the empty rows, I used bfill and ffill to fill in the blank values. bfill is used to fill empty data from top to bottom while ffill is used to fill empty data from bottom to top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