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sldIdLst>
    <p:sldId id="275" r:id="rId4"/>
    <p:sldId id="258" r:id="rId5"/>
    <p:sldId id="297" r:id="rId6"/>
    <p:sldId id="298" r:id="rId7"/>
    <p:sldId id="299" r:id="rId8"/>
    <p:sldId id="300" r:id="rId9"/>
    <p:sldId id="301" r:id="rId10"/>
    <p:sldId id="30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C796AB-3561-4FB6-8502-DB1952E47F83}" v="8" dt="2023-08-19T10:21:14.1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4" d="100"/>
          <a:sy n="114" d="100"/>
        </p:scale>
        <p:origin x="47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1.xml"/><Relationship Id="rId7" Type="http://schemas.openxmlformats.org/officeDocument/2006/relationships/slide" Target="slides/slide4.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21CE145 URVIN THUMMAR" userId="S::21ce145@edu.charusat.org::a7aeba78-14eb-49b4-81d1-fbcc7c8e3c89" providerId="AD" clId="Web-{23C796AB-3561-4FB6-8502-DB1952E47F83}"/>
    <pc:docChg chg="addSld delSld">
      <pc:chgData name="21CE145 URVIN THUMMAR" userId="S::21ce145@edu.charusat.org::a7aeba78-14eb-49b4-81d1-fbcc7c8e3c89" providerId="AD" clId="Web-{23C796AB-3561-4FB6-8502-DB1952E47F83}" dt="2023-08-19T10:21:14.099" v="7"/>
      <pc:docMkLst>
        <pc:docMk/>
      </pc:docMkLst>
      <pc:sldChg chg="add del">
        <pc:chgData name="21CE145 URVIN THUMMAR" userId="S::21ce145@edu.charusat.org::a7aeba78-14eb-49b4-81d1-fbcc7c8e3c89" providerId="AD" clId="Web-{23C796AB-3561-4FB6-8502-DB1952E47F83}" dt="2023-08-19T10:20:55.051" v="4"/>
        <pc:sldMkLst>
          <pc:docMk/>
          <pc:sldMk cId="3021077821" sldId="299"/>
        </pc:sldMkLst>
      </pc:sldChg>
      <pc:sldChg chg="add del">
        <pc:chgData name="21CE145 URVIN THUMMAR" userId="S::21ce145@edu.charusat.org::a7aeba78-14eb-49b4-81d1-fbcc7c8e3c89" providerId="AD" clId="Web-{23C796AB-3561-4FB6-8502-DB1952E47F83}" dt="2023-08-19T10:20:59.567" v="5"/>
        <pc:sldMkLst>
          <pc:docMk/>
          <pc:sldMk cId="2529565133" sldId="300"/>
        </pc:sldMkLst>
      </pc:sldChg>
      <pc:sldChg chg="add del">
        <pc:chgData name="21CE145 URVIN THUMMAR" userId="S::21ce145@edu.charusat.org::a7aeba78-14eb-49b4-81d1-fbcc7c8e3c89" providerId="AD" clId="Web-{23C796AB-3561-4FB6-8502-DB1952E47F83}" dt="2023-08-19T10:21:06.442" v="6"/>
        <pc:sldMkLst>
          <pc:docMk/>
          <pc:sldMk cId="3393715089" sldId="301"/>
        </pc:sldMkLst>
      </pc:sldChg>
      <pc:sldChg chg="add del">
        <pc:chgData name="21CE145 URVIN THUMMAR" userId="S::21ce145@edu.charusat.org::a7aeba78-14eb-49b4-81d1-fbcc7c8e3c89" providerId="AD" clId="Web-{23C796AB-3561-4FB6-8502-DB1952E47F83}" dt="2023-08-19T10:21:14.099" v="7"/>
        <pc:sldMkLst>
          <pc:docMk/>
          <pc:sldMk cId="2017092782" sldId="302"/>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4BB7511-6A2C-4FC7-AD62-5EB35A7B85DC}" type="datetimeFigureOut">
              <a:rPr lang="en-IN" smtClean="0"/>
              <a:t>19-08-2023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8BC8CE-00A2-4570-A7C4-CF89774406DD}" type="slidenum">
              <a:rPr lang="en-IN" smtClean="0"/>
              <a:t>‹#›</a:t>
            </a:fld>
            <a:endParaRPr lang="en-IN"/>
          </a:p>
        </p:txBody>
      </p:sp>
    </p:spTree>
    <p:extLst>
      <p:ext uri="{BB962C8B-B14F-4D97-AF65-F5344CB8AC3E}">
        <p14:creationId xmlns:p14="http://schemas.microsoft.com/office/powerpoint/2010/main" val="1373294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4BB7511-6A2C-4FC7-AD62-5EB35A7B85DC}" type="datetimeFigureOut">
              <a:rPr lang="en-IN" smtClean="0"/>
              <a:t>19-08-2023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8BC8CE-00A2-4570-A7C4-CF89774406DD}" type="slidenum">
              <a:rPr lang="en-IN" smtClean="0"/>
              <a:t>‹#›</a:t>
            </a:fld>
            <a:endParaRPr lang="en-IN"/>
          </a:p>
        </p:txBody>
      </p:sp>
    </p:spTree>
    <p:extLst>
      <p:ext uri="{BB962C8B-B14F-4D97-AF65-F5344CB8AC3E}">
        <p14:creationId xmlns:p14="http://schemas.microsoft.com/office/powerpoint/2010/main" val="4120038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4BB7511-6A2C-4FC7-AD62-5EB35A7B85DC}" type="datetimeFigureOut">
              <a:rPr lang="en-IN" smtClean="0"/>
              <a:t>19-08-2023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8BC8CE-00A2-4570-A7C4-CF89774406DD}" type="slidenum">
              <a:rPr lang="en-IN" smtClean="0"/>
              <a:t>‹#›</a:t>
            </a:fld>
            <a:endParaRPr lang="en-IN"/>
          </a:p>
        </p:txBody>
      </p:sp>
    </p:spTree>
    <p:extLst>
      <p:ext uri="{BB962C8B-B14F-4D97-AF65-F5344CB8AC3E}">
        <p14:creationId xmlns:p14="http://schemas.microsoft.com/office/powerpoint/2010/main" val="3043879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4BB7511-6A2C-4FC7-AD62-5EB35A7B85DC}" type="datetimeFigureOut">
              <a:rPr lang="en-IN" smtClean="0"/>
              <a:t>19-08-2023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8BC8CE-00A2-4570-A7C4-CF89774406DD}" type="slidenum">
              <a:rPr lang="en-IN" smtClean="0"/>
              <a:t>‹#›</a:t>
            </a:fld>
            <a:endParaRPr lang="en-IN"/>
          </a:p>
        </p:txBody>
      </p:sp>
    </p:spTree>
    <p:extLst>
      <p:ext uri="{BB962C8B-B14F-4D97-AF65-F5344CB8AC3E}">
        <p14:creationId xmlns:p14="http://schemas.microsoft.com/office/powerpoint/2010/main" val="3123293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4BB7511-6A2C-4FC7-AD62-5EB35A7B85DC}" type="datetimeFigureOut">
              <a:rPr lang="en-IN" smtClean="0"/>
              <a:t>19-08-2023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8BC8CE-00A2-4570-A7C4-CF89774406DD}" type="slidenum">
              <a:rPr lang="en-IN" smtClean="0"/>
              <a:t>‹#›</a:t>
            </a:fld>
            <a:endParaRPr lang="en-IN"/>
          </a:p>
        </p:txBody>
      </p:sp>
    </p:spTree>
    <p:extLst>
      <p:ext uri="{BB962C8B-B14F-4D97-AF65-F5344CB8AC3E}">
        <p14:creationId xmlns:p14="http://schemas.microsoft.com/office/powerpoint/2010/main" val="3129285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54BB7511-6A2C-4FC7-AD62-5EB35A7B85DC}" type="datetimeFigureOut">
              <a:rPr lang="en-IN" smtClean="0"/>
              <a:t>19-08-2023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8BC8CE-00A2-4570-A7C4-CF89774406DD}" type="slidenum">
              <a:rPr lang="en-IN" smtClean="0"/>
              <a:t>‹#›</a:t>
            </a:fld>
            <a:endParaRPr lang="en-IN"/>
          </a:p>
        </p:txBody>
      </p:sp>
    </p:spTree>
    <p:extLst>
      <p:ext uri="{BB962C8B-B14F-4D97-AF65-F5344CB8AC3E}">
        <p14:creationId xmlns:p14="http://schemas.microsoft.com/office/powerpoint/2010/main" val="132879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4BB7511-6A2C-4FC7-AD62-5EB35A7B85DC}" type="datetimeFigureOut">
              <a:rPr lang="en-IN" smtClean="0"/>
              <a:t>19-08-2023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08BC8CE-00A2-4570-A7C4-CF89774406DD}" type="slidenum">
              <a:rPr lang="en-IN" smtClean="0"/>
              <a:t>‹#›</a:t>
            </a:fld>
            <a:endParaRPr lang="en-IN"/>
          </a:p>
        </p:txBody>
      </p:sp>
    </p:spTree>
    <p:extLst>
      <p:ext uri="{BB962C8B-B14F-4D97-AF65-F5344CB8AC3E}">
        <p14:creationId xmlns:p14="http://schemas.microsoft.com/office/powerpoint/2010/main" val="150635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4BB7511-6A2C-4FC7-AD62-5EB35A7B85DC}" type="datetimeFigureOut">
              <a:rPr lang="en-IN" smtClean="0"/>
              <a:t>19-08-2023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08BC8CE-00A2-4570-A7C4-CF89774406DD}" type="slidenum">
              <a:rPr lang="en-IN" smtClean="0"/>
              <a:t>‹#›</a:t>
            </a:fld>
            <a:endParaRPr lang="en-IN"/>
          </a:p>
        </p:txBody>
      </p:sp>
    </p:spTree>
    <p:extLst>
      <p:ext uri="{BB962C8B-B14F-4D97-AF65-F5344CB8AC3E}">
        <p14:creationId xmlns:p14="http://schemas.microsoft.com/office/powerpoint/2010/main" val="2209172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BB7511-6A2C-4FC7-AD62-5EB35A7B85DC}" type="datetimeFigureOut">
              <a:rPr lang="en-IN" smtClean="0"/>
              <a:t>19-08-2023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08BC8CE-00A2-4570-A7C4-CF89774406DD}" type="slidenum">
              <a:rPr lang="en-IN" smtClean="0"/>
              <a:t>‹#›</a:t>
            </a:fld>
            <a:endParaRPr lang="en-IN"/>
          </a:p>
        </p:txBody>
      </p:sp>
    </p:spTree>
    <p:extLst>
      <p:ext uri="{BB962C8B-B14F-4D97-AF65-F5344CB8AC3E}">
        <p14:creationId xmlns:p14="http://schemas.microsoft.com/office/powerpoint/2010/main" val="3800176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4BB7511-6A2C-4FC7-AD62-5EB35A7B85DC}" type="datetimeFigureOut">
              <a:rPr lang="en-IN" smtClean="0"/>
              <a:t>19-08-2023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8BC8CE-00A2-4570-A7C4-CF89774406DD}" type="slidenum">
              <a:rPr lang="en-IN" smtClean="0"/>
              <a:t>‹#›</a:t>
            </a:fld>
            <a:endParaRPr lang="en-IN"/>
          </a:p>
        </p:txBody>
      </p:sp>
    </p:spTree>
    <p:extLst>
      <p:ext uri="{BB962C8B-B14F-4D97-AF65-F5344CB8AC3E}">
        <p14:creationId xmlns:p14="http://schemas.microsoft.com/office/powerpoint/2010/main" val="1268404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4BB7511-6A2C-4FC7-AD62-5EB35A7B85DC}" type="datetimeFigureOut">
              <a:rPr lang="en-IN" smtClean="0"/>
              <a:t>19-08-2023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8BC8CE-00A2-4570-A7C4-CF89774406DD}" type="slidenum">
              <a:rPr lang="en-IN" smtClean="0"/>
              <a:t>‹#›</a:t>
            </a:fld>
            <a:endParaRPr lang="en-IN"/>
          </a:p>
        </p:txBody>
      </p:sp>
    </p:spTree>
    <p:extLst>
      <p:ext uri="{BB962C8B-B14F-4D97-AF65-F5344CB8AC3E}">
        <p14:creationId xmlns:p14="http://schemas.microsoft.com/office/powerpoint/2010/main" val="731327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BB7511-6A2C-4FC7-AD62-5EB35A7B85DC}" type="datetimeFigureOut">
              <a:rPr lang="en-IN" smtClean="0"/>
              <a:t>19-08-2023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8BC8CE-00A2-4570-A7C4-CF89774406DD}" type="slidenum">
              <a:rPr lang="en-IN" smtClean="0"/>
              <a:t>‹#›</a:t>
            </a:fld>
            <a:endParaRPr lang="en-IN"/>
          </a:p>
        </p:txBody>
      </p:sp>
    </p:spTree>
    <p:extLst>
      <p:ext uri="{BB962C8B-B14F-4D97-AF65-F5344CB8AC3E}">
        <p14:creationId xmlns:p14="http://schemas.microsoft.com/office/powerpoint/2010/main" val="42146468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9158" y="2224327"/>
            <a:ext cx="11395880" cy="2185214"/>
          </a:xfrm>
          <a:prstGeom prst="rect">
            <a:avLst/>
          </a:prstGeom>
          <a:noFill/>
        </p:spPr>
        <p:txBody>
          <a:bodyPr wrap="square" rtlCol="0">
            <a:spAutoFit/>
          </a:bodyPr>
          <a:lstStyle/>
          <a:p>
            <a:pPr algn="ctr"/>
            <a:r>
              <a:rPr lang="en-IN" sz="7200" dirty="0">
                <a:solidFill>
                  <a:schemeClr val="bg1"/>
                </a:solidFill>
              </a:rPr>
              <a:t>CE377- </a:t>
            </a:r>
            <a:r>
              <a:rPr lang="en-IN" sz="9600" cap="all" dirty="0">
                <a:solidFill>
                  <a:schemeClr val="bg1"/>
                </a:solidFill>
              </a:rPr>
              <a:t>AWT</a:t>
            </a:r>
          </a:p>
          <a:p>
            <a:pPr algn="ctr"/>
            <a:r>
              <a:rPr lang="en-IN" sz="4000" dirty="0">
                <a:solidFill>
                  <a:schemeClr val="bg1"/>
                </a:solidFill>
              </a:rPr>
              <a:t>Middleware in </a:t>
            </a:r>
            <a:r>
              <a:rPr lang="en-IN" sz="4000" dirty="0" err="1">
                <a:solidFill>
                  <a:schemeClr val="bg1"/>
                </a:solidFill>
              </a:rPr>
              <a:t>nodeJs</a:t>
            </a:r>
            <a:endParaRPr lang="en-IN" sz="4000" dirty="0">
              <a:solidFill>
                <a:schemeClr val="bg1"/>
              </a:solidFill>
            </a:endParaRPr>
          </a:p>
        </p:txBody>
      </p:sp>
    </p:spTree>
    <p:extLst>
      <p:ext uri="{BB962C8B-B14F-4D97-AF65-F5344CB8AC3E}">
        <p14:creationId xmlns:p14="http://schemas.microsoft.com/office/powerpoint/2010/main" val="1694130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4841" y="1413066"/>
            <a:ext cx="11696132" cy="2610843"/>
          </a:xfrm>
          <a:prstGeom prst="rect">
            <a:avLst/>
          </a:prstGeom>
        </p:spPr>
        <p:txBody>
          <a:bodyPr wrap="square">
            <a:spAutoFit/>
          </a:bodyPr>
          <a:lstStyle/>
          <a:p>
            <a:pPr marL="457200" indent="-457200" algn="just">
              <a:lnSpc>
                <a:spcPct val="150000"/>
              </a:lnSpc>
              <a:buFont typeface="Arial" panose="020B0604020202020204" pitchFamily="34" charset="0"/>
              <a:buChar char="•"/>
            </a:pPr>
            <a:r>
              <a:rPr lang="en-GB" sz="2800" dirty="0">
                <a:solidFill>
                  <a:schemeClr val="bg1"/>
                </a:solidFill>
              </a:rPr>
              <a:t>Middleware functions are attached to one or more route handlers in an Express application and execute in sequence from the time an HTTP request is received by the application till an HTTP response is sent back to the caller.</a:t>
            </a:r>
          </a:p>
          <a:p>
            <a:pPr marL="457200" indent="-457200" algn="just">
              <a:lnSpc>
                <a:spcPct val="150000"/>
              </a:lnSpc>
              <a:buFont typeface="Arial" panose="020B0604020202020204" pitchFamily="34" charset="0"/>
              <a:buChar char="•"/>
            </a:pPr>
            <a:r>
              <a:rPr lang="en-GB" sz="2800" dirty="0">
                <a:solidFill>
                  <a:schemeClr val="bg1"/>
                </a:solidFill>
              </a:rPr>
              <a:t>This capability is based on </a:t>
            </a:r>
            <a:r>
              <a:rPr lang="en-GB" sz="2800" dirty="0">
                <a:solidFill>
                  <a:srgbClr val="FFC000"/>
                </a:solidFill>
              </a:rPr>
              <a:t>single responsibility principle(SRP).</a:t>
            </a:r>
            <a:endParaRPr lang="en-IN" sz="2800" dirty="0">
              <a:solidFill>
                <a:srgbClr val="FFC000"/>
              </a:solidFill>
            </a:endParaRPr>
          </a:p>
        </p:txBody>
      </p:sp>
      <p:sp>
        <p:nvSpPr>
          <p:cNvPr id="3" name="TextBox 2"/>
          <p:cNvSpPr txBox="1"/>
          <p:nvPr/>
        </p:nvSpPr>
        <p:spPr>
          <a:xfrm>
            <a:off x="354841" y="163773"/>
            <a:ext cx="6823471" cy="1015663"/>
          </a:xfrm>
          <a:prstGeom prst="rect">
            <a:avLst/>
          </a:prstGeom>
          <a:noFill/>
        </p:spPr>
        <p:txBody>
          <a:bodyPr wrap="none" rtlCol="0">
            <a:spAutoFit/>
          </a:bodyPr>
          <a:lstStyle/>
          <a:p>
            <a:r>
              <a:rPr lang="en-IN" sz="6000" dirty="0">
                <a:solidFill>
                  <a:schemeClr val="bg1"/>
                </a:solidFill>
              </a:rPr>
              <a:t>What is Middleware?</a:t>
            </a:r>
          </a:p>
        </p:txBody>
      </p:sp>
      <p:cxnSp>
        <p:nvCxnSpPr>
          <p:cNvPr id="4" name="Straight Connector 3"/>
          <p:cNvCxnSpPr/>
          <p:nvPr/>
        </p:nvCxnSpPr>
        <p:spPr>
          <a:xfrm flipV="1">
            <a:off x="873456" y="996287"/>
            <a:ext cx="11177517" cy="40943"/>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72D89D0-4527-D5B0-257E-FD6FC9B4CEC6}"/>
              </a:ext>
            </a:extLst>
          </p:cNvPr>
          <p:cNvSpPr txBox="1"/>
          <p:nvPr/>
        </p:nvSpPr>
        <p:spPr>
          <a:xfrm>
            <a:off x="8131729" y="6550223"/>
            <a:ext cx="4060271" cy="307777"/>
          </a:xfrm>
          <a:prstGeom prst="rect">
            <a:avLst/>
          </a:prstGeom>
          <a:noFill/>
        </p:spPr>
        <p:txBody>
          <a:bodyPr wrap="square">
            <a:spAutoFit/>
          </a:bodyPr>
          <a:lstStyle/>
          <a:p>
            <a:r>
              <a:rPr lang="en-IN" sz="1400" dirty="0">
                <a:solidFill>
                  <a:srgbClr val="FFFF00"/>
                </a:solidFill>
              </a:rPr>
              <a:t>https://reflectoring.io/single-responsibility-principle/</a:t>
            </a:r>
          </a:p>
        </p:txBody>
      </p:sp>
      <p:pic>
        <p:nvPicPr>
          <p:cNvPr id="4098" name="Picture 2">
            <a:extLst>
              <a:ext uri="{FF2B5EF4-FFF2-40B4-BE49-F238E27FC236}">
                <a16:creationId xmlns:a16="http://schemas.microsoft.com/office/drawing/2014/main" id="{0ED8F09E-1644-B5DC-8158-76ACBF06FC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3732" y="4135246"/>
            <a:ext cx="5441920" cy="26193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015835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4841" y="859392"/>
            <a:ext cx="11696132" cy="5262979"/>
          </a:xfrm>
          <a:prstGeom prst="rect">
            <a:avLst/>
          </a:prstGeom>
        </p:spPr>
        <p:txBody>
          <a:bodyPr wrap="square">
            <a:spAutoFit/>
          </a:bodyPr>
          <a:lstStyle/>
          <a:p>
            <a:pPr marL="457200" indent="-457200" algn="just">
              <a:buFont typeface="Arial" panose="020B0604020202020204" pitchFamily="34" charset="0"/>
              <a:buChar char="•"/>
            </a:pPr>
            <a:r>
              <a:rPr lang="en-GB" sz="2400" dirty="0">
                <a:solidFill>
                  <a:schemeClr val="bg1"/>
                </a:solidFill>
              </a:rPr>
              <a:t>Middleware functions are functions that have access to the </a:t>
            </a:r>
            <a:r>
              <a:rPr lang="en-GB" sz="2400" u="sng" dirty="0">
                <a:solidFill>
                  <a:srgbClr val="FFC000"/>
                </a:solidFill>
              </a:rPr>
              <a:t>request object (</a:t>
            </a:r>
            <a:r>
              <a:rPr lang="en-GB" sz="2400" u="sng" dirty="0" err="1">
                <a:solidFill>
                  <a:srgbClr val="FFC000"/>
                </a:solidFill>
              </a:rPr>
              <a:t>req</a:t>
            </a:r>
            <a:r>
              <a:rPr lang="en-GB" sz="2400" u="sng" dirty="0">
                <a:solidFill>
                  <a:srgbClr val="FFC000"/>
                </a:solidFill>
              </a:rPr>
              <a:t>), the response object (res), and the next function in the application’s request-response cycle</a:t>
            </a:r>
            <a:r>
              <a:rPr lang="en-GB" sz="2400" dirty="0">
                <a:solidFill>
                  <a:schemeClr val="bg1"/>
                </a:solidFill>
              </a:rPr>
              <a:t>. The next function is a function in the Express router which, when invoked, executes the middleware succeeding the current middleware. ---- </a:t>
            </a:r>
            <a:r>
              <a:rPr lang="en-GB" sz="2400" dirty="0">
                <a:solidFill>
                  <a:srgbClr val="FFC000"/>
                </a:solidFill>
              </a:rPr>
              <a:t>expressjs.com</a:t>
            </a:r>
          </a:p>
          <a:p>
            <a:pPr marL="457200" indent="-457200" algn="just">
              <a:buFont typeface="Arial" panose="020B0604020202020204" pitchFamily="34" charset="0"/>
              <a:buChar char="•"/>
            </a:pPr>
            <a:endParaRPr lang="en-GB" sz="2400" dirty="0">
              <a:solidFill>
                <a:schemeClr val="bg1"/>
              </a:solidFill>
            </a:endParaRPr>
          </a:p>
          <a:p>
            <a:pPr algn="just"/>
            <a:r>
              <a:rPr lang="en-GB" sz="2400" dirty="0">
                <a:solidFill>
                  <a:schemeClr val="bg1"/>
                </a:solidFill>
              </a:rPr>
              <a:t>Middleware functions can perform the following tasks:</a:t>
            </a:r>
          </a:p>
          <a:p>
            <a:pPr marL="457200" indent="-457200" algn="just">
              <a:buFont typeface="Arial" panose="020B0604020202020204" pitchFamily="34" charset="0"/>
              <a:buChar char="•"/>
            </a:pPr>
            <a:r>
              <a:rPr lang="en-GB" sz="2400" dirty="0">
                <a:solidFill>
                  <a:schemeClr val="bg1"/>
                </a:solidFill>
              </a:rPr>
              <a:t>Execute any code.</a:t>
            </a:r>
          </a:p>
          <a:p>
            <a:pPr marL="457200" indent="-457200" algn="just">
              <a:buFont typeface="Arial" panose="020B0604020202020204" pitchFamily="34" charset="0"/>
              <a:buChar char="•"/>
            </a:pPr>
            <a:r>
              <a:rPr lang="en-GB" sz="2400" dirty="0">
                <a:solidFill>
                  <a:schemeClr val="bg1"/>
                </a:solidFill>
              </a:rPr>
              <a:t>Make changes to the request and the response objects.</a:t>
            </a:r>
          </a:p>
          <a:p>
            <a:pPr marL="457200" indent="-457200" algn="just">
              <a:buFont typeface="Arial" panose="020B0604020202020204" pitchFamily="34" charset="0"/>
              <a:buChar char="•"/>
            </a:pPr>
            <a:r>
              <a:rPr lang="en-GB" sz="2400" dirty="0">
                <a:solidFill>
                  <a:schemeClr val="bg1"/>
                </a:solidFill>
              </a:rPr>
              <a:t>End the request-response cycle.</a:t>
            </a:r>
          </a:p>
          <a:p>
            <a:pPr marL="457200" indent="-457200" algn="just">
              <a:buFont typeface="Arial" panose="020B0604020202020204" pitchFamily="34" charset="0"/>
              <a:buChar char="•"/>
            </a:pPr>
            <a:r>
              <a:rPr lang="en-GB" sz="2400" dirty="0">
                <a:solidFill>
                  <a:schemeClr val="bg1"/>
                </a:solidFill>
              </a:rPr>
              <a:t>Call the next middleware in the stack.</a:t>
            </a:r>
          </a:p>
          <a:p>
            <a:pPr marL="457200" indent="-457200" algn="just">
              <a:buFont typeface="Arial" panose="020B0604020202020204" pitchFamily="34" charset="0"/>
              <a:buChar char="•"/>
            </a:pPr>
            <a:endParaRPr lang="en-GB" sz="2400" dirty="0">
              <a:solidFill>
                <a:schemeClr val="bg1"/>
              </a:solidFill>
            </a:endParaRPr>
          </a:p>
          <a:p>
            <a:pPr algn="just"/>
            <a:r>
              <a:rPr lang="en-GB" sz="2400" dirty="0">
                <a:solidFill>
                  <a:srgbClr val="FFFF00"/>
                </a:solidFill>
              </a:rPr>
              <a:t>If the current middleware function does not end the request-response cycle, it must call next() to pass control to the next middleware function. Otherwise, the request will be left hanging.</a:t>
            </a:r>
            <a:endParaRPr lang="en-IN" sz="2400" dirty="0">
              <a:solidFill>
                <a:srgbClr val="FFFF00"/>
              </a:solidFill>
            </a:endParaRPr>
          </a:p>
        </p:txBody>
      </p:sp>
      <p:sp>
        <p:nvSpPr>
          <p:cNvPr id="3" name="TextBox 2"/>
          <p:cNvSpPr txBox="1"/>
          <p:nvPr/>
        </p:nvSpPr>
        <p:spPr>
          <a:xfrm>
            <a:off x="354841" y="-79508"/>
            <a:ext cx="6823471" cy="1015663"/>
          </a:xfrm>
          <a:prstGeom prst="rect">
            <a:avLst/>
          </a:prstGeom>
          <a:noFill/>
        </p:spPr>
        <p:txBody>
          <a:bodyPr wrap="none" rtlCol="0">
            <a:spAutoFit/>
          </a:bodyPr>
          <a:lstStyle/>
          <a:p>
            <a:r>
              <a:rPr lang="en-IN" sz="6000" dirty="0">
                <a:solidFill>
                  <a:schemeClr val="bg1"/>
                </a:solidFill>
              </a:rPr>
              <a:t>What is Middleware?</a:t>
            </a:r>
          </a:p>
        </p:txBody>
      </p:sp>
      <p:cxnSp>
        <p:nvCxnSpPr>
          <p:cNvPr id="4" name="Straight Connector 3"/>
          <p:cNvCxnSpPr/>
          <p:nvPr/>
        </p:nvCxnSpPr>
        <p:spPr>
          <a:xfrm flipV="1">
            <a:off x="873456" y="733246"/>
            <a:ext cx="11177517" cy="40943"/>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0949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2">
                                            <p:txEl>
                                              <p:pRg st="3" end="3"/>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2">
                                            <p:txEl>
                                              <p:pRg st="5" end="5"/>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4841" y="163773"/>
            <a:ext cx="11600548" cy="784830"/>
          </a:xfrm>
          <a:prstGeom prst="rect">
            <a:avLst/>
          </a:prstGeom>
          <a:noFill/>
        </p:spPr>
        <p:txBody>
          <a:bodyPr wrap="none" rtlCol="0">
            <a:spAutoFit/>
          </a:bodyPr>
          <a:lstStyle/>
          <a:p>
            <a:r>
              <a:rPr lang="en-IN" sz="4500" dirty="0">
                <a:solidFill>
                  <a:schemeClr val="bg1"/>
                </a:solidFill>
              </a:rPr>
              <a:t>Middleware: </a:t>
            </a:r>
            <a:r>
              <a:rPr lang="en-GB" sz="4500" dirty="0">
                <a:solidFill>
                  <a:schemeClr val="bg1"/>
                </a:solidFill>
              </a:rPr>
              <a:t> Elements of a middleware function</a:t>
            </a:r>
            <a:endParaRPr lang="en-IN" sz="4500" dirty="0">
              <a:solidFill>
                <a:schemeClr val="bg1"/>
              </a:solidFill>
            </a:endParaRPr>
          </a:p>
        </p:txBody>
      </p:sp>
      <p:cxnSp>
        <p:nvCxnSpPr>
          <p:cNvPr id="4" name="Straight Connector 3"/>
          <p:cNvCxnSpPr/>
          <p:nvPr/>
        </p:nvCxnSpPr>
        <p:spPr>
          <a:xfrm flipV="1">
            <a:off x="873456" y="996287"/>
            <a:ext cx="11177517" cy="40943"/>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pic>
        <p:nvPicPr>
          <p:cNvPr id="2050" name="Picture 2">
            <a:extLst>
              <a:ext uri="{FF2B5EF4-FFF2-40B4-BE49-F238E27FC236}">
                <a16:creationId xmlns:a16="http://schemas.microsoft.com/office/drawing/2014/main" id="{72EEE1AB-97B5-6462-7BB7-A6B8733EFB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616" y="1693703"/>
            <a:ext cx="3905250" cy="29337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606EBF73-2133-F61C-082F-C91CA84EBBDD}"/>
              </a:ext>
            </a:extLst>
          </p:cNvPr>
          <p:cNvSpPr txBox="1"/>
          <p:nvPr/>
        </p:nvSpPr>
        <p:spPr>
          <a:xfrm>
            <a:off x="4350867" y="1908387"/>
            <a:ext cx="6102990" cy="369332"/>
          </a:xfrm>
          <a:prstGeom prst="rect">
            <a:avLst/>
          </a:prstGeom>
          <a:noFill/>
        </p:spPr>
        <p:txBody>
          <a:bodyPr wrap="square">
            <a:spAutoFit/>
          </a:bodyPr>
          <a:lstStyle/>
          <a:p>
            <a:r>
              <a:rPr lang="en-GB">
                <a:solidFill>
                  <a:schemeClr val="bg1"/>
                </a:solidFill>
              </a:rPr>
              <a:t>HTTP method for which the middleware function applies.</a:t>
            </a:r>
            <a:endParaRPr lang="en-IN" dirty="0">
              <a:solidFill>
                <a:schemeClr val="bg1"/>
              </a:solidFill>
            </a:endParaRPr>
          </a:p>
        </p:txBody>
      </p:sp>
      <p:sp>
        <p:nvSpPr>
          <p:cNvPr id="14" name="TextBox 13">
            <a:extLst>
              <a:ext uri="{FF2B5EF4-FFF2-40B4-BE49-F238E27FC236}">
                <a16:creationId xmlns:a16="http://schemas.microsoft.com/office/drawing/2014/main" id="{55BCDF4A-C6F0-E16D-C1A5-655E3227F207}"/>
              </a:ext>
            </a:extLst>
          </p:cNvPr>
          <p:cNvSpPr txBox="1"/>
          <p:nvPr/>
        </p:nvSpPr>
        <p:spPr>
          <a:xfrm>
            <a:off x="4350867" y="2277719"/>
            <a:ext cx="6102990" cy="369332"/>
          </a:xfrm>
          <a:prstGeom prst="rect">
            <a:avLst/>
          </a:prstGeom>
          <a:noFill/>
        </p:spPr>
        <p:txBody>
          <a:bodyPr wrap="square">
            <a:spAutoFit/>
          </a:bodyPr>
          <a:lstStyle/>
          <a:p>
            <a:r>
              <a:rPr lang="en-GB" dirty="0">
                <a:solidFill>
                  <a:schemeClr val="bg1"/>
                </a:solidFill>
              </a:rPr>
              <a:t>Path (route) for which the middleware function applies.</a:t>
            </a:r>
            <a:endParaRPr lang="en-IN" dirty="0">
              <a:solidFill>
                <a:schemeClr val="bg1"/>
              </a:solidFill>
            </a:endParaRPr>
          </a:p>
        </p:txBody>
      </p:sp>
      <p:sp>
        <p:nvSpPr>
          <p:cNvPr id="18" name="TextBox 17">
            <a:extLst>
              <a:ext uri="{FF2B5EF4-FFF2-40B4-BE49-F238E27FC236}">
                <a16:creationId xmlns:a16="http://schemas.microsoft.com/office/drawing/2014/main" id="{AF07C94A-687E-8022-79E7-C4744CEB104C}"/>
              </a:ext>
            </a:extLst>
          </p:cNvPr>
          <p:cNvSpPr txBox="1"/>
          <p:nvPr/>
        </p:nvSpPr>
        <p:spPr>
          <a:xfrm>
            <a:off x="4350867" y="2582153"/>
            <a:ext cx="2594295" cy="369332"/>
          </a:xfrm>
          <a:prstGeom prst="rect">
            <a:avLst/>
          </a:prstGeom>
          <a:noFill/>
        </p:spPr>
        <p:txBody>
          <a:bodyPr wrap="square">
            <a:spAutoFit/>
          </a:bodyPr>
          <a:lstStyle/>
          <a:p>
            <a:r>
              <a:rPr lang="en-IN" dirty="0">
                <a:solidFill>
                  <a:schemeClr val="bg1"/>
                </a:solidFill>
              </a:rPr>
              <a:t>The middleware function.</a:t>
            </a:r>
          </a:p>
        </p:txBody>
      </p:sp>
      <p:sp>
        <p:nvSpPr>
          <p:cNvPr id="22" name="TextBox 21">
            <a:extLst>
              <a:ext uri="{FF2B5EF4-FFF2-40B4-BE49-F238E27FC236}">
                <a16:creationId xmlns:a16="http://schemas.microsoft.com/office/drawing/2014/main" id="{A0B19ECB-8D3F-D1C5-AE58-F927A18449F3}"/>
              </a:ext>
            </a:extLst>
          </p:cNvPr>
          <p:cNvSpPr txBox="1"/>
          <p:nvPr/>
        </p:nvSpPr>
        <p:spPr>
          <a:xfrm>
            <a:off x="4346196" y="3403334"/>
            <a:ext cx="7417965" cy="369332"/>
          </a:xfrm>
          <a:prstGeom prst="rect">
            <a:avLst/>
          </a:prstGeom>
          <a:noFill/>
        </p:spPr>
        <p:txBody>
          <a:bodyPr wrap="square">
            <a:spAutoFit/>
          </a:bodyPr>
          <a:lstStyle/>
          <a:p>
            <a:r>
              <a:rPr lang="en-GB" dirty="0" err="1">
                <a:solidFill>
                  <a:schemeClr val="bg1"/>
                </a:solidFill>
              </a:rPr>
              <a:t>Callback</a:t>
            </a:r>
            <a:r>
              <a:rPr lang="en-GB" dirty="0">
                <a:solidFill>
                  <a:schemeClr val="bg1"/>
                </a:solidFill>
              </a:rPr>
              <a:t> argument to the middleware function, called "next" by convention.</a:t>
            </a:r>
            <a:endParaRPr lang="en-IN" dirty="0">
              <a:solidFill>
                <a:schemeClr val="bg1"/>
              </a:solidFill>
            </a:endParaRPr>
          </a:p>
        </p:txBody>
      </p:sp>
      <p:sp>
        <p:nvSpPr>
          <p:cNvPr id="26" name="TextBox 25">
            <a:extLst>
              <a:ext uri="{FF2B5EF4-FFF2-40B4-BE49-F238E27FC236}">
                <a16:creationId xmlns:a16="http://schemas.microsoft.com/office/drawing/2014/main" id="{8DADA7A3-37BC-2179-CE01-D794CE233DE6}"/>
              </a:ext>
            </a:extLst>
          </p:cNvPr>
          <p:cNvSpPr txBox="1"/>
          <p:nvPr/>
        </p:nvSpPr>
        <p:spPr>
          <a:xfrm>
            <a:off x="4346196" y="3789254"/>
            <a:ext cx="8181363" cy="369332"/>
          </a:xfrm>
          <a:prstGeom prst="rect">
            <a:avLst/>
          </a:prstGeom>
          <a:noFill/>
        </p:spPr>
        <p:txBody>
          <a:bodyPr wrap="square">
            <a:spAutoFit/>
          </a:bodyPr>
          <a:lstStyle/>
          <a:p>
            <a:r>
              <a:rPr lang="en-GB" dirty="0">
                <a:solidFill>
                  <a:schemeClr val="bg1"/>
                </a:solidFill>
              </a:rPr>
              <a:t>HTTP response argument to the middleware function, called "res" by convention.</a:t>
            </a:r>
            <a:endParaRPr lang="en-IN" dirty="0">
              <a:solidFill>
                <a:schemeClr val="bg1"/>
              </a:solidFill>
            </a:endParaRPr>
          </a:p>
        </p:txBody>
      </p:sp>
      <p:sp>
        <p:nvSpPr>
          <p:cNvPr id="29" name="TextBox 28">
            <a:extLst>
              <a:ext uri="{FF2B5EF4-FFF2-40B4-BE49-F238E27FC236}">
                <a16:creationId xmlns:a16="http://schemas.microsoft.com/office/drawing/2014/main" id="{1648BA57-68F8-94D1-28E4-CD18DB28C483}"/>
              </a:ext>
            </a:extLst>
          </p:cNvPr>
          <p:cNvSpPr txBox="1"/>
          <p:nvPr/>
        </p:nvSpPr>
        <p:spPr>
          <a:xfrm>
            <a:off x="4346196" y="4210950"/>
            <a:ext cx="8645554" cy="369332"/>
          </a:xfrm>
          <a:prstGeom prst="rect">
            <a:avLst/>
          </a:prstGeom>
          <a:noFill/>
        </p:spPr>
        <p:txBody>
          <a:bodyPr wrap="square">
            <a:spAutoFit/>
          </a:bodyPr>
          <a:lstStyle/>
          <a:p>
            <a:r>
              <a:rPr lang="en-GB" dirty="0">
                <a:solidFill>
                  <a:schemeClr val="bg1"/>
                </a:solidFill>
              </a:rPr>
              <a:t>HTTP request argument to the middleware function, called "</a:t>
            </a:r>
            <a:r>
              <a:rPr lang="en-GB" dirty="0" err="1">
                <a:solidFill>
                  <a:schemeClr val="bg1"/>
                </a:solidFill>
              </a:rPr>
              <a:t>req</a:t>
            </a:r>
            <a:r>
              <a:rPr lang="en-GB" dirty="0">
                <a:solidFill>
                  <a:schemeClr val="bg1"/>
                </a:solidFill>
              </a:rPr>
              <a:t>" by convention.</a:t>
            </a:r>
          </a:p>
        </p:txBody>
      </p:sp>
    </p:spTree>
    <p:extLst>
      <p:ext uri="{BB962C8B-B14F-4D97-AF65-F5344CB8AC3E}">
        <p14:creationId xmlns:p14="http://schemas.microsoft.com/office/powerpoint/2010/main" val="3945332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72967" y="252400"/>
            <a:ext cx="5223033" cy="784830"/>
          </a:xfrm>
          <a:prstGeom prst="rect">
            <a:avLst/>
          </a:prstGeom>
          <a:noFill/>
        </p:spPr>
        <p:txBody>
          <a:bodyPr wrap="none" rtlCol="0">
            <a:spAutoFit/>
          </a:bodyPr>
          <a:lstStyle/>
          <a:p>
            <a:r>
              <a:rPr lang="en-IN" sz="4500" dirty="0">
                <a:solidFill>
                  <a:schemeClr val="bg1"/>
                </a:solidFill>
              </a:rPr>
              <a:t>Types of Middleware</a:t>
            </a:r>
          </a:p>
        </p:txBody>
      </p:sp>
      <p:cxnSp>
        <p:nvCxnSpPr>
          <p:cNvPr id="4" name="Straight Connector 3"/>
          <p:cNvCxnSpPr/>
          <p:nvPr/>
        </p:nvCxnSpPr>
        <p:spPr>
          <a:xfrm flipV="1">
            <a:off x="873456" y="996287"/>
            <a:ext cx="11177517" cy="40943"/>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5D7F28C-C038-3022-56C9-4B2D5B8C2DA8}"/>
              </a:ext>
            </a:extLst>
          </p:cNvPr>
          <p:cNvSpPr txBox="1"/>
          <p:nvPr/>
        </p:nvSpPr>
        <p:spPr>
          <a:xfrm>
            <a:off x="467686" y="1358179"/>
            <a:ext cx="10354111" cy="3763979"/>
          </a:xfrm>
          <a:prstGeom prst="rect">
            <a:avLst/>
          </a:prstGeom>
          <a:noFill/>
        </p:spPr>
        <p:txBody>
          <a:bodyPr wrap="square">
            <a:spAutoFit/>
          </a:bodyPr>
          <a:lstStyle/>
          <a:p>
            <a:r>
              <a:rPr lang="en-GB" sz="2200" dirty="0">
                <a:solidFill>
                  <a:schemeClr val="bg1"/>
                </a:solidFill>
              </a:rPr>
              <a:t>Middleware functions in Express are of the following types:</a:t>
            </a:r>
          </a:p>
          <a:p>
            <a:endParaRPr lang="en-GB" sz="2200" dirty="0">
              <a:solidFill>
                <a:schemeClr val="bg1"/>
              </a:solidFill>
            </a:endParaRPr>
          </a:p>
          <a:p>
            <a:pPr marL="342900" indent="-342900">
              <a:lnSpc>
                <a:spcPct val="150000"/>
              </a:lnSpc>
              <a:buFont typeface="Arial" panose="020B0604020202020204" pitchFamily="34" charset="0"/>
              <a:buChar char="•"/>
            </a:pPr>
            <a:r>
              <a:rPr lang="en-GB" sz="2200" dirty="0">
                <a:solidFill>
                  <a:srgbClr val="FFC000"/>
                </a:solidFill>
              </a:rPr>
              <a:t>Application-level</a:t>
            </a:r>
            <a:r>
              <a:rPr lang="en-GB" sz="2200" dirty="0">
                <a:solidFill>
                  <a:schemeClr val="bg1"/>
                </a:solidFill>
              </a:rPr>
              <a:t> middleware which runs for all routes in an app object</a:t>
            </a:r>
          </a:p>
          <a:p>
            <a:pPr marL="342900" indent="-342900">
              <a:lnSpc>
                <a:spcPct val="150000"/>
              </a:lnSpc>
              <a:buFont typeface="Arial" panose="020B0604020202020204" pitchFamily="34" charset="0"/>
              <a:buChar char="•"/>
            </a:pPr>
            <a:r>
              <a:rPr lang="en-GB" sz="2200" dirty="0">
                <a:solidFill>
                  <a:srgbClr val="FFC000"/>
                </a:solidFill>
              </a:rPr>
              <a:t>Router level</a:t>
            </a:r>
            <a:r>
              <a:rPr lang="en-GB" sz="2200" dirty="0">
                <a:solidFill>
                  <a:schemeClr val="bg1"/>
                </a:solidFill>
              </a:rPr>
              <a:t> middleware which runs for all routes in a router object</a:t>
            </a:r>
          </a:p>
          <a:p>
            <a:pPr marL="342900" indent="-342900">
              <a:lnSpc>
                <a:spcPct val="150000"/>
              </a:lnSpc>
              <a:buFont typeface="Arial" panose="020B0604020202020204" pitchFamily="34" charset="0"/>
              <a:buChar char="•"/>
            </a:pPr>
            <a:r>
              <a:rPr lang="en-GB" sz="2200" dirty="0">
                <a:solidFill>
                  <a:srgbClr val="FFC000"/>
                </a:solidFill>
              </a:rPr>
              <a:t>Built-in</a:t>
            </a:r>
            <a:r>
              <a:rPr lang="en-GB" sz="2200" dirty="0">
                <a:solidFill>
                  <a:schemeClr val="bg1"/>
                </a:solidFill>
              </a:rPr>
              <a:t> middleware provided by Express like </a:t>
            </a:r>
            <a:r>
              <a:rPr lang="en-GB" sz="2200" dirty="0" err="1">
                <a:solidFill>
                  <a:schemeClr val="bg1"/>
                </a:solidFill>
              </a:rPr>
              <a:t>express.static</a:t>
            </a:r>
            <a:r>
              <a:rPr lang="en-GB" sz="2200" dirty="0">
                <a:solidFill>
                  <a:schemeClr val="bg1"/>
                </a:solidFill>
              </a:rPr>
              <a:t>, </a:t>
            </a:r>
            <a:r>
              <a:rPr lang="en-GB" sz="2200" dirty="0" err="1">
                <a:solidFill>
                  <a:schemeClr val="bg1"/>
                </a:solidFill>
              </a:rPr>
              <a:t>express.json</a:t>
            </a:r>
            <a:r>
              <a:rPr lang="en-GB" sz="2200" dirty="0">
                <a:solidFill>
                  <a:schemeClr val="bg1"/>
                </a:solidFill>
              </a:rPr>
              <a:t>, </a:t>
            </a:r>
            <a:r>
              <a:rPr lang="en-GB" sz="2200" dirty="0" err="1">
                <a:solidFill>
                  <a:schemeClr val="bg1"/>
                </a:solidFill>
              </a:rPr>
              <a:t>express.urlencoded</a:t>
            </a:r>
            <a:endParaRPr lang="en-GB" sz="2200" dirty="0">
              <a:solidFill>
                <a:schemeClr val="bg1"/>
              </a:solidFill>
            </a:endParaRPr>
          </a:p>
          <a:p>
            <a:pPr marL="342900" indent="-342900">
              <a:lnSpc>
                <a:spcPct val="150000"/>
              </a:lnSpc>
              <a:buFont typeface="Arial" panose="020B0604020202020204" pitchFamily="34" charset="0"/>
              <a:buChar char="•"/>
            </a:pPr>
            <a:r>
              <a:rPr lang="en-GB" sz="2200" dirty="0">
                <a:solidFill>
                  <a:srgbClr val="FFC000"/>
                </a:solidFill>
              </a:rPr>
              <a:t>Error handling</a:t>
            </a:r>
            <a:r>
              <a:rPr lang="en-GB" sz="2200" dirty="0">
                <a:solidFill>
                  <a:schemeClr val="bg1"/>
                </a:solidFill>
              </a:rPr>
              <a:t> middleware for handling errors</a:t>
            </a:r>
          </a:p>
          <a:p>
            <a:pPr marL="342900" indent="-342900">
              <a:lnSpc>
                <a:spcPct val="150000"/>
              </a:lnSpc>
              <a:buFont typeface="Arial" panose="020B0604020202020204" pitchFamily="34" charset="0"/>
              <a:buChar char="•"/>
            </a:pPr>
            <a:r>
              <a:rPr lang="en-GB" sz="2200" dirty="0">
                <a:solidFill>
                  <a:srgbClr val="FFC000"/>
                </a:solidFill>
              </a:rPr>
              <a:t>Third-party</a:t>
            </a:r>
            <a:r>
              <a:rPr lang="en-GB" sz="2200" dirty="0">
                <a:solidFill>
                  <a:schemeClr val="bg1"/>
                </a:solidFill>
              </a:rPr>
              <a:t> middleware maintained by the community</a:t>
            </a:r>
            <a:endParaRPr lang="en-IN" sz="2200" dirty="0">
              <a:solidFill>
                <a:schemeClr val="bg1"/>
              </a:solidFill>
            </a:endParaRPr>
          </a:p>
        </p:txBody>
      </p:sp>
    </p:spTree>
    <p:extLst>
      <p:ext uri="{BB962C8B-B14F-4D97-AF65-F5344CB8AC3E}">
        <p14:creationId xmlns:p14="http://schemas.microsoft.com/office/powerpoint/2010/main" val="3021077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72967" y="252400"/>
            <a:ext cx="5262851" cy="784830"/>
          </a:xfrm>
          <a:prstGeom prst="rect">
            <a:avLst/>
          </a:prstGeom>
          <a:noFill/>
        </p:spPr>
        <p:txBody>
          <a:bodyPr wrap="none" rtlCol="0">
            <a:spAutoFit/>
          </a:bodyPr>
          <a:lstStyle/>
          <a:p>
            <a:r>
              <a:rPr lang="en-IN" sz="4500" dirty="0">
                <a:solidFill>
                  <a:schemeClr val="bg1"/>
                </a:solidFill>
              </a:rPr>
              <a:t>Middleware: Example</a:t>
            </a:r>
          </a:p>
        </p:txBody>
      </p:sp>
      <p:cxnSp>
        <p:nvCxnSpPr>
          <p:cNvPr id="4" name="Straight Connector 3"/>
          <p:cNvCxnSpPr/>
          <p:nvPr/>
        </p:nvCxnSpPr>
        <p:spPr>
          <a:xfrm flipV="1">
            <a:off x="873456" y="996287"/>
            <a:ext cx="11177517" cy="40943"/>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AD23CCB-EFA7-035B-6EC6-C5EBEB096A07}"/>
              </a:ext>
            </a:extLst>
          </p:cNvPr>
          <p:cNvSpPr txBox="1"/>
          <p:nvPr/>
        </p:nvSpPr>
        <p:spPr>
          <a:xfrm>
            <a:off x="191443" y="1144584"/>
            <a:ext cx="5630517" cy="5078313"/>
          </a:xfrm>
          <a:prstGeom prst="rect">
            <a:avLst/>
          </a:prstGeom>
          <a:noFill/>
        </p:spPr>
        <p:txBody>
          <a:bodyPr wrap="square">
            <a:spAutoFit/>
          </a:bodyPr>
          <a:lstStyle/>
          <a:p>
            <a:r>
              <a:rPr lang="en-IN" dirty="0" err="1">
                <a:solidFill>
                  <a:schemeClr val="bg1"/>
                </a:solidFill>
              </a:rPr>
              <a:t>const</a:t>
            </a:r>
            <a:r>
              <a:rPr lang="en-IN" dirty="0">
                <a:solidFill>
                  <a:schemeClr val="bg1"/>
                </a:solidFill>
              </a:rPr>
              <a:t> express = require('express');</a:t>
            </a:r>
          </a:p>
          <a:p>
            <a:r>
              <a:rPr lang="en-IN" dirty="0" err="1">
                <a:solidFill>
                  <a:schemeClr val="bg1"/>
                </a:solidFill>
              </a:rPr>
              <a:t>const</a:t>
            </a:r>
            <a:r>
              <a:rPr lang="en-IN" dirty="0">
                <a:solidFill>
                  <a:schemeClr val="bg1"/>
                </a:solidFill>
              </a:rPr>
              <a:t> app = express();</a:t>
            </a:r>
          </a:p>
          <a:p>
            <a:endParaRPr lang="en-IN" dirty="0">
              <a:solidFill>
                <a:schemeClr val="bg1"/>
              </a:solidFill>
            </a:endParaRPr>
          </a:p>
          <a:p>
            <a:r>
              <a:rPr lang="en-GB" dirty="0" err="1">
                <a:solidFill>
                  <a:schemeClr val="bg1"/>
                </a:solidFill>
              </a:rPr>
              <a:t>const</a:t>
            </a:r>
            <a:r>
              <a:rPr lang="en-GB" dirty="0">
                <a:solidFill>
                  <a:schemeClr val="bg1"/>
                </a:solidFill>
              </a:rPr>
              <a:t> </a:t>
            </a:r>
            <a:r>
              <a:rPr lang="en-GB" dirty="0" err="1">
                <a:solidFill>
                  <a:srgbClr val="FFC000"/>
                </a:solidFill>
              </a:rPr>
              <a:t>middlewareFunction</a:t>
            </a:r>
            <a:r>
              <a:rPr lang="en-GB" dirty="0">
                <a:solidFill>
                  <a:schemeClr val="bg1"/>
                </a:solidFill>
              </a:rPr>
              <a:t> = function (</a:t>
            </a:r>
            <a:r>
              <a:rPr lang="en-GB" dirty="0" err="1">
                <a:solidFill>
                  <a:srgbClr val="FFC000"/>
                </a:solidFill>
              </a:rPr>
              <a:t>req</a:t>
            </a:r>
            <a:r>
              <a:rPr lang="en-GB" dirty="0">
                <a:solidFill>
                  <a:srgbClr val="FFC000"/>
                </a:solidFill>
              </a:rPr>
              <a:t>, res, next</a:t>
            </a:r>
            <a:r>
              <a:rPr lang="en-GB" dirty="0">
                <a:solidFill>
                  <a:schemeClr val="bg1"/>
                </a:solidFill>
              </a:rPr>
              <a:t>) {</a:t>
            </a:r>
          </a:p>
          <a:p>
            <a:r>
              <a:rPr lang="en-GB" dirty="0">
                <a:solidFill>
                  <a:schemeClr val="bg1"/>
                </a:solidFill>
              </a:rPr>
              <a:t>    console.log('We are in middleware');</a:t>
            </a:r>
          </a:p>
          <a:p>
            <a:r>
              <a:rPr lang="en-GB" dirty="0">
                <a:solidFill>
                  <a:schemeClr val="bg1"/>
                </a:solidFill>
              </a:rPr>
              <a:t>    </a:t>
            </a:r>
            <a:r>
              <a:rPr lang="en-GB" dirty="0">
                <a:solidFill>
                  <a:srgbClr val="FFC000"/>
                </a:solidFill>
              </a:rPr>
              <a:t>next();</a:t>
            </a:r>
          </a:p>
          <a:p>
            <a:r>
              <a:rPr lang="en-GB" dirty="0">
                <a:solidFill>
                  <a:schemeClr val="bg1"/>
                </a:solidFill>
              </a:rPr>
              <a:t>  };</a:t>
            </a:r>
          </a:p>
          <a:p>
            <a:endParaRPr lang="en-IN" dirty="0">
              <a:solidFill>
                <a:schemeClr val="bg1"/>
              </a:solidFill>
            </a:endParaRPr>
          </a:p>
          <a:p>
            <a:r>
              <a:rPr lang="en-IN" dirty="0" err="1">
                <a:solidFill>
                  <a:schemeClr val="bg1"/>
                </a:solidFill>
              </a:rPr>
              <a:t>app.use</a:t>
            </a:r>
            <a:r>
              <a:rPr lang="en-IN" dirty="0">
                <a:solidFill>
                  <a:schemeClr val="bg1"/>
                </a:solidFill>
              </a:rPr>
              <a:t>(</a:t>
            </a:r>
            <a:r>
              <a:rPr lang="en-IN" dirty="0" err="1">
                <a:solidFill>
                  <a:srgbClr val="FFC000"/>
                </a:solidFill>
              </a:rPr>
              <a:t>middlewareFunction</a:t>
            </a:r>
            <a:r>
              <a:rPr lang="en-IN" dirty="0">
                <a:solidFill>
                  <a:schemeClr val="bg1"/>
                </a:solidFill>
              </a:rPr>
              <a:t>);</a:t>
            </a:r>
          </a:p>
          <a:p>
            <a:endParaRPr lang="en-IN" dirty="0">
              <a:solidFill>
                <a:schemeClr val="bg1"/>
              </a:solidFill>
            </a:endParaRPr>
          </a:p>
          <a:p>
            <a:r>
              <a:rPr lang="en-GB" dirty="0" err="1">
                <a:solidFill>
                  <a:schemeClr val="bg1"/>
                </a:solidFill>
              </a:rPr>
              <a:t>app.get</a:t>
            </a:r>
            <a:r>
              <a:rPr lang="en-GB" dirty="0">
                <a:solidFill>
                  <a:schemeClr val="bg1"/>
                </a:solidFill>
              </a:rPr>
              <a:t>('/', (</a:t>
            </a:r>
            <a:r>
              <a:rPr lang="en-GB" dirty="0" err="1">
                <a:solidFill>
                  <a:schemeClr val="bg1"/>
                </a:solidFill>
              </a:rPr>
              <a:t>req</a:t>
            </a:r>
            <a:r>
              <a:rPr lang="en-GB" dirty="0">
                <a:solidFill>
                  <a:schemeClr val="bg1"/>
                </a:solidFill>
              </a:rPr>
              <a:t>, res) =&gt; {</a:t>
            </a:r>
          </a:p>
          <a:p>
            <a:r>
              <a:rPr lang="en-GB" dirty="0">
                <a:solidFill>
                  <a:schemeClr val="bg1"/>
                </a:solidFill>
              </a:rPr>
              <a:t>    </a:t>
            </a:r>
            <a:r>
              <a:rPr lang="en-GB" dirty="0" err="1">
                <a:solidFill>
                  <a:schemeClr val="bg1"/>
                </a:solidFill>
              </a:rPr>
              <a:t>res.send</a:t>
            </a:r>
            <a:r>
              <a:rPr lang="en-GB" dirty="0">
                <a:solidFill>
                  <a:schemeClr val="bg1"/>
                </a:solidFill>
              </a:rPr>
              <a:t>('inside the / route');</a:t>
            </a:r>
          </a:p>
          <a:p>
            <a:r>
              <a:rPr lang="en-GB" dirty="0">
                <a:solidFill>
                  <a:schemeClr val="bg1"/>
                </a:solidFill>
              </a:rPr>
              <a:t>  });</a:t>
            </a:r>
            <a:endParaRPr lang="en-IN" dirty="0">
              <a:solidFill>
                <a:schemeClr val="bg1"/>
              </a:solidFill>
            </a:endParaRPr>
          </a:p>
          <a:p>
            <a:endParaRPr lang="en-IN" dirty="0">
              <a:solidFill>
                <a:schemeClr val="bg1"/>
              </a:solidFill>
            </a:endParaRPr>
          </a:p>
          <a:p>
            <a:endParaRPr lang="en-IN" dirty="0">
              <a:solidFill>
                <a:schemeClr val="bg1"/>
              </a:solidFill>
            </a:endParaRPr>
          </a:p>
          <a:p>
            <a:r>
              <a:rPr lang="en-IN" dirty="0" err="1">
                <a:solidFill>
                  <a:schemeClr val="bg1"/>
                </a:solidFill>
              </a:rPr>
              <a:t>app.listen</a:t>
            </a:r>
            <a:r>
              <a:rPr lang="en-IN" dirty="0">
                <a:solidFill>
                  <a:schemeClr val="bg1"/>
                </a:solidFill>
              </a:rPr>
              <a:t>(3000, () =&gt; {</a:t>
            </a:r>
          </a:p>
          <a:p>
            <a:r>
              <a:rPr lang="en-IN" dirty="0">
                <a:solidFill>
                  <a:schemeClr val="bg1"/>
                </a:solidFill>
              </a:rPr>
              <a:t>  console.log('Server started');</a:t>
            </a:r>
          </a:p>
          <a:p>
            <a:r>
              <a:rPr lang="en-IN" dirty="0">
                <a:solidFill>
                  <a:schemeClr val="bg1"/>
                </a:solidFill>
              </a:rPr>
              <a:t>});</a:t>
            </a:r>
          </a:p>
        </p:txBody>
      </p:sp>
      <p:pic>
        <p:nvPicPr>
          <p:cNvPr id="8" name="Picture 7">
            <a:extLst>
              <a:ext uri="{FF2B5EF4-FFF2-40B4-BE49-F238E27FC236}">
                <a16:creationId xmlns:a16="http://schemas.microsoft.com/office/drawing/2014/main" id="{309654B3-F2D5-FD3C-3EE7-040BED566B4A}"/>
              </a:ext>
            </a:extLst>
          </p:cNvPr>
          <p:cNvPicPr>
            <a:picLocks noChangeAspect="1"/>
          </p:cNvPicPr>
          <p:nvPr/>
        </p:nvPicPr>
        <p:blipFill>
          <a:blip r:embed="rId2"/>
          <a:stretch>
            <a:fillRect/>
          </a:stretch>
        </p:blipFill>
        <p:spPr>
          <a:xfrm>
            <a:off x="5712903" y="1332014"/>
            <a:ext cx="5075340" cy="1662856"/>
          </a:xfrm>
          <a:prstGeom prst="rect">
            <a:avLst/>
          </a:prstGeom>
        </p:spPr>
      </p:pic>
      <p:pic>
        <p:nvPicPr>
          <p:cNvPr id="10" name="Picture 9">
            <a:extLst>
              <a:ext uri="{FF2B5EF4-FFF2-40B4-BE49-F238E27FC236}">
                <a16:creationId xmlns:a16="http://schemas.microsoft.com/office/drawing/2014/main" id="{EC750148-E901-33B1-DDBD-7E478A594BC7}"/>
              </a:ext>
            </a:extLst>
          </p:cNvPr>
          <p:cNvPicPr>
            <a:picLocks noChangeAspect="1"/>
          </p:cNvPicPr>
          <p:nvPr/>
        </p:nvPicPr>
        <p:blipFill>
          <a:blip r:embed="rId3"/>
          <a:stretch>
            <a:fillRect/>
          </a:stretch>
        </p:blipFill>
        <p:spPr>
          <a:xfrm>
            <a:off x="5712903" y="3956895"/>
            <a:ext cx="5075340" cy="2057400"/>
          </a:xfrm>
          <a:prstGeom prst="rect">
            <a:avLst/>
          </a:prstGeom>
        </p:spPr>
      </p:pic>
      <p:pic>
        <p:nvPicPr>
          <p:cNvPr id="12" name="Picture 11">
            <a:extLst>
              <a:ext uri="{FF2B5EF4-FFF2-40B4-BE49-F238E27FC236}">
                <a16:creationId xmlns:a16="http://schemas.microsoft.com/office/drawing/2014/main" id="{8446F16C-8DCC-4504-21F6-95D8E37B60EF}"/>
              </a:ext>
            </a:extLst>
          </p:cNvPr>
          <p:cNvPicPr>
            <a:picLocks noChangeAspect="1"/>
          </p:cNvPicPr>
          <p:nvPr/>
        </p:nvPicPr>
        <p:blipFill>
          <a:blip r:embed="rId4"/>
          <a:stretch>
            <a:fillRect/>
          </a:stretch>
        </p:blipFill>
        <p:spPr>
          <a:xfrm>
            <a:off x="5712903" y="2994870"/>
            <a:ext cx="3438525" cy="962025"/>
          </a:xfrm>
          <a:prstGeom prst="rect">
            <a:avLst/>
          </a:prstGeom>
        </p:spPr>
      </p:pic>
    </p:spTree>
    <p:extLst>
      <p:ext uri="{BB962C8B-B14F-4D97-AF65-F5344CB8AC3E}">
        <p14:creationId xmlns:p14="http://schemas.microsoft.com/office/powerpoint/2010/main" val="2529565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59109" y="0"/>
            <a:ext cx="5262851" cy="784830"/>
          </a:xfrm>
          <a:prstGeom prst="rect">
            <a:avLst/>
          </a:prstGeom>
          <a:noFill/>
        </p:spPr>
        <p:txBody>
          <a:bodyPr wrap="none" rtlCol="0">
            <a:spAutoFit/>
          </a:bodyPr>
          <a:lstStyle/>
          <a:p>
            <a:r>
              <a:rPr lang="en-IN" sz="4500" dirty="0">
                <a:solidFill>
                  <a:schemeClr val="bg1"/>
                </a:solidFill>
              </a:rPr>
              <a:t>Middleware: Example</a:t>
            </a:r>
          </a:p>
        </p:txBody>
      </p:sp>
      <p:cxnSp>
        <p:nvCxnSpPr>
          <p:cNvPr id="4" name="Straight Connector 3"/>
          <p:cNvCxnSpPr/>
          <p:nvPr/>
        </p:nvCxnSpPr>
        <p:spPr>
          <a:xfrm flipV="1">
            <a:off x="781283" y="743887"/>
            <a:ext cx="11177517" cy="40943"/>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AD23CCB-EFA7-035B-6EC6-C5EBEB096A07}"/>
              </a:ext>
            </a:extLst>
          </p:cNvPr>
          <p:cNvSpPr txBox="1"/>
          <p:nvPr/>
        </p:nvSpPr>
        <p:spPr>
          <a:xfrm>
            <a:off x="191444" y="876136"/>
            <a:ext cx="6167412" cy="5909310"/>
          </a:xfrm>
          <a:prstGeom prst="rect">
            <a:avLst/>
          </a:prstGeom>
          <a:noFill/>
        </p:spPr>
        <p:txBody>
          <a:bodyPr wrap="square">
            <a:spAutoFit/>
          </a:bodyPr>
          <a:lstStyle/>
          <a:p>
            <a:r>
              <a:rPr lang="en-IN" dirty="0" err="1">
                <a:solidFill>
                  <a:schemeClr val="bg1"/>
                </a:solidFill>
              </a:rPr>
              <a:t>const</a:t>
            </a:r>
            <a:r>
              <a:rPr lang="en-IN" dirty="0">
                <a:solidFill>
                  <a:schemeClr val="bg1"/>
                </a:solidFill>
              </a:rPr>
              <a:t> express = require('express');</a:t>
            </a:r>
          </a:p>
          <a:p>
            <a:r>
              <a:rPr lang="en-IN" dirty="0" err="1">
                <a:solidFill>
                  <a:schemeClr val="bg1"/>
                </a:solidFill>
              </a:rPr>
              <a:t>const</a:t>
            </a:r>
            <a:r>
              <a:rPr lang="en-IN" dirty="0">
                <a:solidFill>
                  <a:schemeClr val="bg1"/>
                </a:solidFill>
              </a:rPr>
              <a:t> app = express();</a:t>
            </a:r>
          </a:p>
          <a:p>
            <a:endParaRPr lang="en-IN" dirty="0">
              <a:solidFill>
                <a:schemeClr val="bg1"/>
              </a:solidFill>
            </a:endParaRPr>
          </a:p>
          <a:p>
            <a:r>
              <a:rPr lang="en-GB" dirty="0" err="1">
                <a:solidFill>
                  <a:schemeClr val="bg1"/>
                </a:solidFill>
              </a:rPr>
              <a:t>const</a:t>
            </a:r>
            <a:r>
              <a:rPr lang="en-GB" dirty="0">
                <a:solidFill>
                  <a:schemeClr val="bg1"/>
                </a:solidFill>
              </a:rPr>
              <a:t> </a:t>
            </a:r>
            <a:r>
              <a:rPr lang="en-GB" dirty="0" err="1">
                <a:solidFill>
                  <a:srgbClr val="FFC000"/>
                </a:solidFill>
              </a:rPr>
              <a:t>middlewareFunction</a:t>
            </a:r>
            <a:r>
              <a:rPr lang="en-GB" dirty="0">
                <a:solidFill>
                  <a:schemeClr val="bg1"/>
                </a:solidFill>
              </a:rPr>
              <a:t> = function (</a:t>
            </a:r>
            <a:r>
              <a:rPr lang="en-GB" dirty="0" err="1">
                <a:solidFill>
                  <a:srgbClr val="FFC000"/>
                </a:solidFill>
              </a:rPr>
              <a:t>req</a:t>
            </a:r>
            <a:r>
              <a:rPr lang="en-GB" dirty="0">
                <a:solidFill>
                  <a:srgbClr val="FFC000"/>
                </a:solidFill>
              </a:rPr>
              <a:t>, res, next</a:t>
            </a:r>
            <a:r>
              <a:rPr lang="en-GB" dirty="0">
                <a:solidFill>
                  <a:schemeClr val="bg1"/>
                </a:solidFill>
              </a:rPr>
              <a:t>) {</a:t>
            </a:r>
          </a:p>
          <a:p>
            <a:r>
              <a:rPr lang="en-GB" dirty="0">
                <a:solidFill>
                  <a:schemeClr val="bg1"/>
                </a:solidFill>
              </a:rPr>
              <a:t>    console.log('We are in middleware');</a:t>
            </a:r>
          </a:p>
          <a:p>
            <a:r>
              <a:rPr lang="en-GB" dirty="0">
                <a:solidFill>
                  <a:schemeClr val="bg1"/>
                </a:solidFill>
              </a:rPr>
              <a:t>    </a:t>
            </a:r>
            <a:r>
              <a:rPr lang="en-GB" dirty="0">
                <a:solidFill>
                  <a:srgbClr val="FFC000"/>
                </a:solidFill>
              </a:rPr>
              <a:t>next();</a:t>
            </a:r>
          </a:p>
          <a:p>
            <a:r>
              <a:rPr lang="en-GB" dirty="0">
                <a:solidFill>
                  <a:schemeClr val="bg1"/>
                </a:solidFill>
              </a:rPr>
              <a:t>  };</a:t>
            </a:r>
          </a:p>
          <a:p>
            <a:r>
              <a:rPr lang="en-IN" dirty="0">
                <a:solidFill>
                  <a:srgbClr val="FFC000"/>
                </a:solidFill>
              </a:rPr>
              <a:t>// remove </a:t>
            </a:r>
            <a:r>
              <a:rPr lang="en-IN" dirty="0" err="1">
                <a:solidFill>
                  <a:srgbClr val="FFC000"/>
                </a:solidFill>
              </a:rPr>
              <a:t>app.use</a:t>
            </a:r>
            <a:r>
              <a:rPr lang="en-IN" dirty="0">
                <a:solidFill>
                  <a:srgbClr val="FFC000"/>
                </a:solidFill>
              </a:rPr>
              <a:t>(</a:t>
            </a:r>
            <a:r>
              <a:rPr lang="en-IN" dirty="0" err="1">
                <a:solidFill>
                  <a:srgbClr val="FFC000"/>
                </a:solidFill>
              </a:rPr>
              <a:t>middlewareFunction</a:t>
            </a:r>
            <a:r>
              <a:rPr lang="en-IN" dirty="0">
                <a:solidFill>
                  <a:srgbClr val="FFC000"/>
                </a:solidFill>
              </a:rPr>
              <a:t>);</a:t>
            </a:r>
          </a:p>
          <a:p>
            <a:r>
              <a:rPr lang="en-IN" dirty="0" err="1">
                <a:solidFill>
                  <a:schemeClr val="bg1"/>
                </a:solidFill>
              </a:rPr>
              <a:t>app.get</a:t>
            </a:r>
            <a:r>
              <a:rPr lang="en-IN" dirty="0">
                <a:solidFill>
                  <a:schemeClr val="bg1"/>
                </a:solidFill>
              </a:rPr>
              <a:t>('/', </a:t>
            </a:r>
            <a:r>
              <a:rPr lang="en-IN" dirty="0" err="1">
                <a:solidFill>
                  <a:srgbClr val="FFC000"/>
                </a:solidFill>
              </a:rPr>
              <a:t>middlewareFunction</a:t>
            </a:r>
            <a:r>
              <a:rPr lang="en-IN" dirty="0">
                <a:solidFill>
                  <a:schemeClr val="bg1"/>
                </a:solidFill>
              </a:rPr>
              <a:t>, (</a:t>
            </a:r>
            <a:r>
              <a:rPr lang="en-IN" dirty="0" err="1">
                <a:solidFill>
                  <a:schemeClr val="bg1"/>
                </a:solidFill>
              </a:rPr>
              <a:t>req</a:t>
            </a:r>
            <a:r>
              <a:rPr lang="en-IN" dirty="0">
                <a:solidFill>
                  <a:schemeClr val="bg1"/>
                </a:solidFill>
              </a:rPr>
              <a:t>, res) =&gt; {</a:t>
            </a:r>
          </a:p>
          <a:p>
            <a:r>
              <a:rPr lang="en-IN" dirty="0">
                <a:solidFill>
                  <a:schemeClr val="bg1"/>
                </a:solidFill>
              </a:rPr>
              <a:t>    console.log('inside the / route');</a:t>
            </a:r>
          </a:p>
          <a:p>
            <a:r>
              <a:rPr lang="en-IN" dirty="0">
                <a:solidFill>
                  <a:schemeClr val="bg1"/>
                </a:solidFill>
              </a:rPr>
              <a:t>    </a:t>
            </a:r>
            <a:r>
              <a:rPr lang="en-IN" dirty="0" err="1">
                <a:solidFill>
                  <a:schemeClr val="bg1"/>
                </a:solidFill>
              </a:rPr>
              <a:t>res.send</a:t>
            </a:r>
            <a:r>
              <a:rPr lang="en-IN" dirty="0">
                <a:solidFill>
                  <a:schemeClr val="bg1"/>
                </a:solidFill>
              </a:rPr>
              <a:t>('Route hit');</a:t>
            </a:r>
          </a:p>
          <a:p>
            <a:r>
              <a:rPr lang="en-IN" dirty="0">
                <a:solidFill>
                  <a:schemeClr val="bg1"/>
                </a:solidFill>
              </a:rPr>
              <a:t>  });</a:t>
            </a:r>
          </a:p>
          <a:p>
            <a:endParaRPr lang="en-IN" dirty="0">
              <a:solidFill>
                <a:schemeClr val="bg1"/>
              </a:solidFill>
            </a:endParaRPr>
          </a:p>
          <a:p>
            <a:r>
              <a:rPr lang="en-IN" dirty="0">
                <a:solidFill>
                  <a:schemeClr val="bg1"/>
                </a:solidFill>
              </a:rPr>
              <a:t>  </a:t>
            </a:r>
            <a:r>
              <a:rPr lang="en-IN" dirty="0" err="1">
                <a:solidFill>
                  <a:schemeClr val="bg1"/>
                </a:solidFill>
              </a:rPr>
              <a:t>app.get</a:t>
            </a:r>
            <a:r>
              <a:rPr lang="en-IN" dirty="0">
                <a:solidFill>
                  <a:schemeClr val="bg1"/>
                </a:solidFill>
              </a:rPr>
              <a:t>('</a:t>
            </a:r>
            <a:r>
              <a:rPr lang="en-IN" dirty="0">
                <a:solidFill>
                  <a:srgbClr val="FFC000"/>
                </a:solidFill>
              </a:rPr>
              <a:t>/no-middleware</a:t>
            </a:r>
            <a:r>
              <a:rPr lang="en-IN" dirty="0">
                <a:solidFill>
                  <a:schemeClr val="bg1"/>
                </a:solidFill>
              </a:rPr>
              <a:t>', (</a:t>
            </a:r>
            <a:r>
              <a:rPr lang="en-IN" dirty="0" err="1">
                <a:solidFill>
                  <a:schemeClr val="bg1"/>
                </a:solidFill>
              </a:rPr>
              <a:t>req</a:t>
            </a:r>
            <a:r>
              <a:rPr lang="en-IN" dirty="0">
                <a:solidFill>
                  <a:schemeClr val="bg1"/>
                </a:solidFill>
              </a:rPr>
              <a:t>, res) =&gt; {</a:t>
            </a:r>
          </a:p>
          <a:p>
            <a:r>
              <a:rPr lang="en-IN" dirty="0">
                <a:solidFill>
                  <a:schemeClr val="bg1"/>
                </a:solidFill>
              </a:rPr>
              <a:t>    console.log('inside the /no-middleware route');</a:t>
            </a:r>
          </a:p>
          <a:p>
            <a:r>
              <a:rPr lang="en-IN" dirty="0">
                <a:solidFill>
                  <a:schemeClr val="bg1"/>
                </a:solidFill>
              </a:rPr>
              <a:t>    </a:t>
            </a:r>
            <a:r>
              <a:rPr lang="en-IN" dirty="0" err="1">
                <a:solidFill>
                  <a:schemeClr val="bg1"/>
                </a:solidFill>
              </a:rPr>
              <a:t>res.send</a:t>
            </a:r>
            <a:r>
              <a:rPr lang="en-IN" dirty="0">
                <a:solidFill>
                  <a:schemeClr val="bg1"/>
                </a:solidFill>
              </a:rPr>
              <a:t>('&lt;b&gt;No middle ware Route hit&lt;/b&gt;');</a:t>
            </a:r>
          </a:p>
          <a:p>
            <a:r>
              <a:rPr lang="en-IN" dirty="0">
                <a:solidFill>
                  <a:schemeClr val="bg1"/>
                </a:solidFill>
              </a:rPr>
              <a:t>  });</a:t>
            </a:r>
          </a:p>
          <a:p>
            <a:endParaRPr lang="en-IN" dirty="0">
              <a:solidFill>
                <a:schemeClr val="bg1"/>
              </a:solidFill>
            </a:endParaRPr>
          </a:p>
          <a:p>
            <a:r>
              <a:rPr lang="en-IN" dirty="0" err="1">
                <a:solidFill>
                  <a:schemeClr val="bg1"/>
                </a:solidFill>
              </a:rPr>
              <a:t>app.listen</a:t>
            </a:r>
            <a:r>
              <a:rPr lang="en-IN" dirty="0">
                <a:solidFill>
                  <a:schemeClr val="bg1"/>
                </a:solidFill>
              </a:rPr>
              <a:t>(3000, () =&gt; {</a:t>
            </a:r>
          </a:p>
          <a:p>
            <a:r>
              <a:rPr lang="en-IN" dirty="0">
                <a:solidFill>
                  <a:schemeClr val="bg1"/>
                </a:solidFill>
              </a:rPr>
              <a:t>  console.log('Server started');</a:t>
            </a:r>
          </a:p>
          <a:p>
            <a:r>
              <a:rPr lang="en-IN" dirty="0">
                <a:solidFill>
                  <a:schemeClr val="bg1"/>
                </a:solidFill>
              </a:rPr>
              <a:t>});</a:t>
            </a:r>
          </a:p>
        </p:txBody>
      </p:sp>
      <p:pic>
        <p:nvPicPr>
          <p:cNvPr id="5" name="Picture 4">
            <a:extLst>
              <a:ext uri="{FF2B5EF4-FFF2-40B4-BE49-F238E27FC236}">
                <a16:creationId xmlns:a16="http://schemas.microsoft.com/office/drawing/2014/main" id="{55CC3FC7-792C-2CF4-FEBB-66639145AEE9}"/>
              </a:ext>
            </a:extLst>
          </p:cNvPr>
          <p:cNvPicPr>
            <a:picLocks noChangeAspect="1"/>
          </p:cNvPicPr>
          <p:nvPr/>
        </p:nvPicPr>
        <p:blipFill>
          <a:blip r:embed="rId2"/>
          <a:stretch>
            <a:fillRect/>
          </a:stretch>
        </p:blipFill>
        <p:spPr>
          <a:xfrm>
            <a:off x="5498153" y="1169653"/>
            <a:ext cx="3381375" cy="1009650"/>
          </a:xfrm>
          <a:prstGeom prst="rect">
            <a:avLst/>
          </a:prstGeom>
        </p:spPr>
      </p:pic>
      <p:pic>
        <p:nvPicPr>
          <p:cNvPr id="9" name="Picture 8">
            <a:extLst>
              <a:ext uri="{FF2B5EF4-FFF2-40B4-BE49-F238E27FC236}">
                <a16:creationId xmlns:a16="http://schemas.microsoft.com/office/drawing/2014/main" id="{7D6D91AB-D718-9315-9933-0D3BAF531794}"/>
              </a:ext>
            </a:extLst>
          </p:cNvPr>
          <p:cNvPicPr>
            <a:picLocks noChangeAspect="1"/>
          </p:cNvPicPr>
          <p:nvPr/>
        </p:nvPicPr>
        <p:blipFill>
          <a:blip r:embed="rId3"/>
          <a:stretch>
            <a:fillRect/>
          </a:stretch>
        </p:blipFill>
        <p:spPr>
          <a:xfrm>
            <a:off x="5498153" y="2179303"/>
            <a:ext cx="6502403" cy="1543050"/>
          </a:xfrm>
          <a:prstGeom prst="rect">
            <a:avLst/>
          </a:prstGeom>
        </p:spPr>
      </p:pic>
      <p:pic>
        <p:nvPicPr>
          <p:cNvPr id="13" name="Picture 12">
            <a:extLst>
              <a:ext uri="{FF2B5EF4-FFF2-40B4-BE49-F238E27FC236}">
                <a16:creationId xmlns:a16="http://schemas.microsoft.com/office/drawing/2014/main" id="{6DF129B2-469D-B65F-8524-C7512B26A6EB}"/>
              </a:ext>
            </a:extLst>
          </p:cNvPr>
          <p:cNvPicPr>
            <a:picLocks noChangeAspect="1"/>
          </p:cNvPicPr>
          <p:nvPr/>
        </p:nvPicPr>
        <p:blipFill>
          <a:blip r:embed="rId4"/>
          <a:stretch>
            <a:fillRect/>
          </a:stretch>
        </p:blipFill>
        <p:spPr>
          <a:xfrm>
            <a:off x="5498153" y="3722353"/>
            <a:ext cx="3971925" cy="942975"/>
          </a:xfrm>
          <a:prstGeom prst="rect">
            <a:avLst/>
          </a:prstGeom>
        </p:spPr>
      </p:pic>
      <p:pic>
        <p:nvPicPr>
          <p:cNvPr id="15" name="Picture 14">
            <a:extLst>
              <a:ext uri="{FF2B5EF4-FFF2-40B4-BE49-F238E27FC236}">
                <a16:creationId xmlns:a16="http://schemas.microsoft.com/office/drawing/2014/main" id="{6537257E-3746-04AD-9A6F-1EC97E40FB6D}"/>
              </a:ext>
            </a:extLst>
          </p:cNvPr>
          <p:cNvPicPr>
            <a:picLocks noChangeAspect="1"/>
          </p:cNvPicPr>
          <p:nvPr/>
        </p:nvPicPr>
        <p:blipFill>
          <a:blip r:embed="rId5"/>
          <a:stretch>
            <a:fillRect/>
          </a:stretch>
        </p:blipFill>
        <p:spPr>
          <a:xfrm>
            <a:off x="5498153" y="4670896"/>
            <a:ext cx="6502403" cy="1724025"/>
          </a:xfrm>
          <a:prstGeom prst="rect">
            <a:avLst/>
          </a:prstGeom>
        </p:spPr>
      </p:pic>
    </p:spTree>
    <p:extLst>
      <p:ext uri="{BB962C8B-B14F-4D97-AF65-F5344CB8AC3E}">
        <p14:creationId xmlns:p14="http://schemas.microsoft.com/office/powerpoint/2010/main" val="3393715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14" end="1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15" end="1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16" end="1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59109" y="0"/>
            <a:ext cx="5262851" cy="784830"/>
          </a:xfrm>
          <a:prstGeom prst="rect">
            <a:avLst/>
          </a:prstGeom>
          <a:noFill/>
        </p:spPr>
        <p:txBody>
          <a:bodyPr wrap="none" rtlCol="0">
            <a:spAutoFit/>
          </a:bodyPr>
          <a:lstStyle/>
          <a:p>
            <a:r>
              <a:rPr lang="en-IN" sz="4500" dirty="0">
                <a:solidFill>
                  <a:schemeClr val="bg1"/>
                </a:solidFill>
              </a:rPr>
              <a:t>Middleware: Example</a:t>
            </a:r>
          </a:p>
        </p:txBody>
      </p:sp>
      <p:cxnSp>
        <p:nvCxnSpPr>
          <p:cNvPr id="4" name="Straight Connector 3"/>
          <p:cNvCxnSpPr/>
          <p:nvPr/>
        </p:nvCxnSpPr>
        <p:spPr>
          <a:xfrm flipV="1">
            <a:off x="781283" y="743887"/>
            <a:ext cx="11177517" cy="40943"/>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AD23CCB-EFA7-035B-6EC6-C5EBEB096A07}"/>
              </a:ext>
            </a:extLst>
          </p:cNvPr>
          <p:cNvSpPr txBox="1"/>
          <p:nvPr/>
        </p:nvSpPr>
        <p:spPr>
          <a:xfrm>
            <a:off x="191444" y="876136"/>
            <a:ext cx="6167412" cy="5632311"/>
          </a:xfrm>
          <a:prstGeom prst="rect">
            <a:avLst/>
          </a:prstGeom>
          <a:noFill/>
        </p:spPr>
        <p:txBody>
          <a:bodyPr wrap="square">
            <a:spAutoFit/>
          </a:bodyPr>
          <a:lstStyle/>
          <a:p>
            <a:r>
              <a:rPr lang="en-IN" dirty="0" err="1">
                <a:solidFill>
                  <a:schemeClr val="bg1"/>
                </a:solidFill>
              </a:rPr>
              <a:t>const</a:t>
            </a:r>
            <a:r>
              <a:rPr lang="en-IN" dirty="0">
                <a:solidFill>
                  <a:schemeClr val="bg1"/>
                </a:solidFill>
              </a:rPr>
              <a:t> express = require('express');</a:t>
            </a:r>
          </a:p>
          <a:p>
            <a:r>
              <a:rPr lang="en-IN" dirty="0" err="1">
                <a:solidFill>
                  <a:schemeClr val="bg1"/>
                </a:solidFill>
              </a:rPr>
              <a:t>const</a:t>
            </a:r>
            <a:r>
              <a:rPr lang="en-IN" dirty="0">
                <a:solidFill>
                  <a:schemeClr val="bg1"/>
                </a:solidFill>
              </a:rPr>
              <a:t> app = express();</a:t>
            </a:r>
          </a:p>
          <a:p>
            <a:endParaRPr lang="en-IN" dirty="0">
              <a:solidFill>
                <a:schemeClr val="bg1"/>
              </a:solidFill>
            </a:endParaRPr>
          </a:p>
          <a:p>
            <a:r>
              <a:rPr lang="en-GB" dirty="0" err="1">
                <a:solidFill>
                  <a:schemeClr val="bg1"/>
                </a:solidFill>
              </a:rPr>
              <a:t>const</a:t>
            </a:r>
            <a:r>
              <a:rPr lang="en-GB" dirty="0">
                <a:solidFill>
                  <a:schemeClr val="bg1"/>
                </a:solidFill>
              </a:rPr>
              <a:t> </a:t>
            </a:r>
            <a:r>
              <a:rPr lang="en-GB" dirty="0" err="1">
                <a:solidFill>
                  <a:srgbClr val="FFC000"/>
                </a:solidFill>
              </a:rPr>
              <a:t>authmiddlewareFunction</a:t>
            </a:r>
            <a:r>
              <a:rPr lang="en-GB" dirty="0">
                <a:solidFill>
                  <a:schemeClr val="bg1"/>
                </a:solidFill>
              </a:rPr>
              <a:t> = function (</a:t>
            </a:r>
            <a:r>
              <a:rPr lang="en-GB" dirty="0" err="1">
                <a:solidFill>
                  <a:schemeClr val="bg1"/>
                </a:solidFill>
              </a:rPr>
              <a:t>req</a:t>
            </a:r>
            <a:r>
              <a:rPr lang="en-GB" dirty="0">
                <a:solidFill>
                  <a:schemeClr val="bg1"/>
                </a:solidFill>
              </a:rPr>
              <a:t>, res, next) {</a:t>
            </a:r>
          </a:p>
          <a:p>
            <a:r>
              <a:rPr lang="en-GB" dirty="0">
                <a:solidFill>
                  <a:schemeClr val="bg1"/>
                </a:solidFill>
              </a:rPr>
              <a:t>    </a:t>
            </a:r>
            <a:r>
              <a:rPr lang="en-GB" dirty="0" err="1">
                <a:solidFill>
                  <a:schemeClr val="bg1"/>
                </a:solidFill>
              </a:rPr>
              <a:t>const</a:t>
            </a:r>
            <a:r>
              <a:rPr lang="en-GB" dirty="0">
                <a:solidFill>
                  <a:schemeClr val="bg1"/>
                </a:solidFill>
              </a:rPr>
              <a:t> random = (min, max) =&gt;</a:t>
            </a:r>
          </a:p>
          <a:p>
            <a:r>
              <a:rPr lang="en-GB" dirty="0">
                <a:solidFill>
                  <a:schemeClr val="bg1"/>
                </a:solidFill>
              </a:rPr>
              <a:t>   </a:t>
            </a:r>
            <a:r>
              <a:rPr lang="en-GB" dirty="0" err="1">
                <a:solidFill>
                  <a:schemeClr val="bg1"/>
                </a:solidFill>
              </a:rPr>
              <a:t>Math.floor</a:t>
            </a:r>
            <a:r>
              <a:rPr lang="en-GB" dirty="0">
                <a:solidFill>
                  <a:schemeClr val="bg1"/>
                </a:solidFill>
              </a:rPr>
              <a:t>(</a:t>
            </a:r>
            <a:r>
              <a:rPr lang="en-GB" dirty="0" err="1">
                <a:solidFill>
                  <a:schemeClr val="bg1"/>
                </a:solidFill>
              </a:rPr>
              <a:t>Math.random</a:t>
            </a:r>
            <a:r>
              <a:rPr lang="en-GB" dirty="0">
                <a:solidFill>
                  <a:schemeClr val="bg1"/>
                </a:solidFill>
              </a:rPr>
              <a:t>() * (max - min)) + min;</a:t>
            </a:r>
          </a:p>
          <a:p>
            <a:r>
              <a:rPr lang="en-GB" dirty="0">
                <a:solidFill>
                  <a:schemeClr val="bg1"/>
                </a:solidFill>
              </a:rPr>
              <a:t>    </a:t>
            </a:r>
            <a:r>
              <a:rPr lang="en-GB" dirty="0" err="1">
                <a:solidFill>
                  <a:schemeClr val="bg1"/>
                </a:solidFill>
              </a:rPr>
              <a:t>const</a:t>
            </a:r>
            <a:r>
              <a:rPr lang="en-GB" dirty="0">
                <a:solidFill>
                  <a:schemeClr val="bg1"/>
                </a:solidFill>
              </a:rPr>
              <a:t> </a:t>
            </a:r>
            <a:r>
              <a:rPr lang="en-GB" dirty="0" err="1">
                <a:solidFill>
                  <a:schemeClr val="bg1"/>
                </a:solidFill>
              </a:rPr>
              <a:t>isAuthenticated</a:t>
            </a:r>
            <a:r>
              <a:rPr lang="en-GB" dirty="0">
                <a:solidFill>
                  <a:schemeClr val="bg1"/>
                </a:solidFill>
              </a:rPr>
              <a:t> = random(0, 2);</a:t>
            </a:r>
          </a:p>
          <a:p>
            <a:r>
              <a:rPr lang="en-GB" dirty="0">
                <a:solidFill>
                  <a:schemeClr val="bg1"/>
                </a:solidFill>
              </a:rPr>
              <a:t>    </a:t>
            </a:r>
            <a:r>
              <a:rPr lang="en-GB" dirty="0">
                <a:solidFill>
                  <a:srgbClr val="FFC000"/>
                </a:solidFill>
              </a:rPr>
              <a:t>if (</a:t>
            </a:r>
            <a:r>
              <a:rPr lang="en-GB" dirty="0" err="1">
                <a:solidFill>
                  <a:srgbClr val="FFC000"/>
                </a:solidFill>
              </a:rPr>
              <a:t>isAuthenticated</a:t>
            </a:r>
            <a:r>
              <a:rPr lang="en-GB" dirty="0">
                <a:solidFill>
                  <a:srgbClr val="FFC000"/>
                </a:solidFill>
              </a:rPr>
              <a:t>)</a:t>
            </a:r>
          </a:p>
          <a:p>
            <a:r>
              <a:rPr lang="en-GB" dirty="0">
                <a:solidFill>
                  <a:srgbClr val="FFC000"/>
                </a:solidFill>
              </a:rPr>
              <a:t>      next();</a:t>
            </a:r>
          </a:p>
          <a:p>
            <a:r>
              <a:rPr lang="en-GB" dirty="0">
                <a:solidFill>
                  <a:srgbClr val="FFC000"/>
                </a:solidFill>
              </a:rPr>
              <a:t>    else </a:t>
            </a:r>
            <a:r>
              <a:rPr lang="en-GB" dirty="0" err="1">
                <a:solidFill>
                  <a:srgbClr val="FFC000"/>
                </a:solidFill>
              </a:rPr>
              <a:t>res.send</a:t>
            </a:r>
            <a:r>
              <a:rPr lang="en-GB" dirty="0">
                <a:solidFill>
                  <a:srgbClr val="FFC000"/>
                </a:solidFill>
              </a:rPr>
              <a:t>('User is not authorized');</a:t>
            </a:r>
          </a:p>
          <a:p>
            <a:r>
              <a:rPr lang="en-GB" dirty="0">
                <a:solidFill>
                  <a:srgbClr val="FFC000"/>
                </a:solidFill>
              </a:rPr>
              <a:t>  };</a:t>
            </a:r>
          </a:p>
          <a:p>
            <a:endParaRPr lang="en-IN" dirty="0">
              <a:solidFill>
                <a:schemeClr val="bg1"/>
              </a:solidFill>
            </a:endParaRPr>
          </a:p>
          <a:p>
            <a:r>
              <a:rPr lang="en-IN" dirty="0" err="1">
                <a:solidFill>
                  <a:schemeClr val="bg1"/>
                </a:solidFill>
              </a:rPr>
              <a:t>app.get</a:t>
            </a:r>
            <a:r>
              <a:rPr lang="en-IN" dirty="0">
                <a:solidFill>
                  <a:schemeClr val="bg1"/>
                </a:solidFill>
              </a:rPr>
              <a:t>('/', </a:t>
            </a:r>
            <a:r>
              <a:rPr lang="en-IN" dirty="0" err="1">
                <a:solidFill>
                  <a:srgbClr val="FFC000"/>
                </a:solidFill>
              </a:rPr>
              <a:t>authmiddlewareFunction</a:t>
            </a:r>
            <a:r>
              <a:rPr lang="en-IN" dirty="0">
                <a:solidFill>
                  <a:schemeClr val="bg1"/>
                </a:solidFill>
              </a:rPr>
              <a:t>, (</a:t>
            </a:r>
            <a:r>
              <a:rPr lang="en-IN" dirty="0" err="1">
                <a:solidFill>
                  <a:schemeClr val="bg1"/>
                </a:solidFill>
              </a:rPr>
              <a:t>req</a:t>
            </a:r>
            <a:r>
              <a:rPr lang="en-IN" dirty="0">
                <a:solidFill>
                  <a:schemeClr val="bg1"/>
                </a:solidFill>
              </a:rPr>
              <a:t>, res) =&gt; {</a:t>
            </a:r>
          </a:p>
          <a:p>
            <a:r>
              <a:rPr lang="en-IN" dirty="0">
                <a:solidFill>
                  <a:schemeClr val="bg1"/>
                </a:solidFill>
              </a:rPr>
              <a:t>    console.log('User is authenticated');</a:t>
            </a:r>
          </a:p>
          <a:p>
            <a:r>
              <a:rPr lang="en-IN" dirty="0">
                <a:solidFill>
                  <a:schemeClr val="bg1"/>
                </a:solidFill>
              </a:rPr>
              <a:t>    </a:t>
            </a:r>
            <a:r>
              <a:rPr lang="en-IN" dirty="0" err="1">
                <a:solidFill>
                  <a:schemeClr val="bg1"/>
                </a:solidFill>
              </a:rPr>
              <a:t>res.send</a:t>
            </a:r>
            <a:r>
              <a:rPr lang="en-IN" dirty="0">
                <a:solidFill>
                  <a:schemeClr val="bg1"/>
                </a:solidFill>
              </a:rPr>
              <a:t>('&lt;b&gt;Welcome User&lt;/b&gt;');</a:t>
            </a:r>
          </a:p>
          <a:p>
            <a:r>
              <a:rPr lang="en-IN" dirty="0">
                <a:solidFill>
                  <a:schemeClr val="bg1"/>
                </a:solidFill>
              </a:rPr>
              <a:t>  });</a:t>
            </a:r>
          </a:p>
          <a:p>
            <a:r>
              <a:rPr lang="en-IN" dirty="0">
                <a:solidFill>
                  <a:schemeClr val="bg1"/>
                </a:solidFill>
              </a:rPr>
              <a:t>  </a:t>
            </a:r>
            <a:r>
              <a:rPr lang="en-IN" dirty="0" err="1">
                <a:solidFill>
                  <a:schemeClr val="bg1"/>
                </a:solidFill>
              </a:rPr>
              <a:t>app.get</a:t>
            </a:r>
            <a:r>
              <a:rPr lang="en-IN" dirty="0">
                <a:solidFill>
                  <a:schemeClr val="bg1"/>
                </a:solidFill>
              </a:rPr>
              <a:t>('/no-middleware', (</a:t>
            </a:r>
            <a:r>
              <a:rPr lang="en-IN" dirty="0" err="1">
                <a:solidFill>
                  <a:schemeClr val="bg1"/>
                </a:solidFill>
              </a:rPr>
              <a:t>req</a:t>
            </a:r>
            <a:r>
              <a:rPr lang="en-IN" dirty="0">
                <a:solidFill>
                  <a:schemeClr val="bg1"/>
                </a:solidFill>
              </a:rPr>
              <a:t>, res) =&gt; {</a:t>
            </a:r>
          </a:p>
          <a:p>
            <a:r>
              <a:rPr lang="en-IN" dirty="0">
                <a:solidFill>
                  <a:schemeClr val="bg1"/>
                </a:solidFill>
              </a:rPr>
              <a:t>    console.log('inside the /no-middleware route');</a:t>
            </a:r>
          </a:p>
          <a:p>
            <a:r>
              <a:rPr lang="en-IN" dirty="0">
                <a:solidFill>
                  <a:schemeClr val="bg1"/>
                </a:solidFill>
              </a:rPr>
              <a:t>    </a:t>
            </a:r>
            <a:r>
              <a:rPr lang="en-IN" dirty="0" err="1">
                <a:solidFill>
                  <a:schemeClr val="bg1"/>
                </a:solidFill>
              </a:rPr>
              <a:t>res.send</a:t>
            </a:r>
            <a:r>
              <a:rPr lang="en-IN" dirty="0">
                <a:solidFill>
                  <a:schemeClr val="bg1"/>
                </a:solidFill>
              </a:rPr>
              <a:t>('&lt;b&gt;No middle ware Route hit&lt;/b&gt;');</a:t>
            </a:r>
          </a:p>
          <a:p>
            <a:r>
              <a:rPr lang="en-IN" dirty="0">
                <a:solidFill>
                  <a:schemeClr val="bg1"/>
                </a:solidFill>
              </a:rPr>
              <a:t>  });</a:t>
            </a:r>
          </a:p>
        </p:txBody>
      </p:sp>
      <p:pic>
        <p:nvPicPr>
          <p:cNvPr id="6" name="Picture 5">
            <a:extLst>
              <a:ext uri="{FF2B5EF4-FFF2-40B4-BE49-F238E27FC236}">
                <a16:creationId xmlns:a16="http://schemas.microsoft.com/office/drawing/2014/main" id="{E6FCD6F3-D2DD-8941-4ABB-EA570D506EC5}"/>
              </a:ext>
            </a:extLst>
          </p:cNvPr>
          <p:cNvPicPr>
            <a:picLocks noChangeAspect="1"/>
          </p:cNvPicPr>
          <p:nvPr/>
        </p:nvPicPr>
        <p:blipFill>
          <a:blip r:embed="rId2"/>
          <a:stretch>
            <a:fillRect/>
          </a:stretch>
        </p:blipFill>
        <p:spPr>
          <a:xfrm>
            <a:off x="5821960" y="2272577"/>
            <a:ext cx="3381375" cy="1095375"/>
          </a:xfrm>
          <a:prstGeom prst="rect">
            <a:avLst/>
          </a:prstGeom>
        </p:spPr>
      </p:pic>
      <p:pic>
        <p:nvPicPr>
          <p:cNvPr id="10" name="Picture 9">
            <a:extLst>
              <a:ext uri="{FF2B5EF4-FFF2-40B4-BE49-F238E27FC236}">
                <a16:creationId xmlns:a16="http://schemas.microsoft.com/office/drawing/2014/main" id="{14E04574-FEDC-E830-C285-28863D84030B}"/>
              </a:ext>
            </a:extLst>
          </p:cNvPr>
          <p:cNvPicPr>
            <a:picLocks noChangeAspect="1"/>
          </p:cNvPicPr>
          <p:nvPr/>
        </p:nvPicPr>
        <p:blipFill>
          <a:blip r:embed="rId3"/>
          <a:stretch>
            <a:fillRect/>
          </a:stretch>
        </p:blipFill>
        <p:spPr>
          <a:xfrm>
            <a:off x="5791387" y="3413605"/>
            <a:ext cx="6167413" cy="1152525"/>
          </a:xfrm>
          <a:prstGeom prst="rect">
            <a:avLst/>
          </a:prstGeom>
        </p:spPr>
      </p:pic>
      <p:pic>
        <p:nvPicPr>
          <p:cNvPr id="12" name="Picture 11">
            <a:extLst>
              <a:ext uri="{FF2B5EF4-FFF2-40B4-BE49-F238E27FC236}">
                <a16:creationId xmlns:a16="http://schemas.microsoft.com/office/drawing/2014/main" id="{3022C142-6515-A6B8-AD67-8E371A93DD9A}"/>
              </a:ext>
            </a:extLst>
          </p:cNvPr>
          <p:cNvPicPr>
            <a:picLocks noChangeAspect="1"/>
          </p:cNvPicPr>
          <p:nvPr/>
        </p:nvPicPr>
        <p:blipFill>
          <a:blip r:embed="rId4"/>
          <a:stretch>
            <a:fillRect/>
          </a:stretch>
        </p:blipFill>
        <p:spPr>
          <a:xfrm>
            <a:off x="5791388" y="4611783"/>
            <a:ext cx="3257550" cy="828675"/>
          </a:xfrm>
          <a:prstGeom prst="rect">
            <a:avLst/>
          </a:prstGeom>
        </p:spPr>
      </p:pic>
      <p:pic>
        <p:nvPicPr>
          <p:cNvPr id="16" name="Picture 15">
            <a:extLst>
              <a:ext uri="{FF2B5EF4-FFF2-40B4-BE49-F238E27FC236}">
                <a16:creationId xmlns:a16="http://schemas.microsoft.com/office/drawing/2014/main" id="{626B1D93-7DC6-5470-156A-3ABCE6D09B75}"/>
              </a:ext>
            </a:extLst>
          </p:cNvPr>
          <p:cNvPicPr>
            <a:picLocks noChangeAspect="1"/>
          </p:cNvPicPr>
          <p:nvPr/>
        </p:nvPicPr>
        <p:blipFill>
          <a:blip r:embed="rId5"/>
          <a:stretch>
            <a:fillRect/>
          </a:stretch>
        </p:blipFill>
        <p:spPr>
          <a:xfrm>
            <a:off x="5791388" y="5447363"/>
            <a:ext cx="6167412" cy="1333500"/>
          </a:xfrm>
          <a:prstGeom prst="rect">
            <a:avLst/>
          </a:prstGeom>
        </p:spPr>
      </p:pic>
      <p:sp>
        <p:nvSpPr>
          <p:cNvPr id="18" name="TextBox 17">
            <a:extLst>
              <a:ext uri="{FF2B5EF4-FFF2-40B4-BE49-F238E27FC236}">
                <a16:creationId xmlns:a16="http://schemas.microsoft.com/office/drawing/2014/main" id="{9CA01857-A754-E113-D876-2832CFCA47D9}"/>
              </a:ext>
            </a:extLst>
          </p:cNvPr>
          <p:cNvSpPr txBox="1"/>
          <p:nvPr/>
        </p:nvSpPr>
        <p:spPr>
          <a:xfrm>
            <a:off x="6094290" y="864756"/>
            <a:ext cx="6094602" cy="923330"/>
          </a:xfrm>
          <a:prstGeom prst="rect">
            <a:avLst/>
          </a:prstGeom>
          <a:noFill/>
        </p:spPr>
        <p:txBody>
          <a:bodyPr wrap="square">
            <a:spAutoFit/>
          </a:bodyPr>
          <a:lstStyle/>
          <a:p>
            <a:r>
              <a:rPr lang="en-IN" dirty="0" err="1">
                <a:solidFill>
                  <a:schemeClr val="bg1"/>
                </a:solidFill>
              </a:rPr>
              <a:t>app.listen</a:t>
            </a:r>
            <a:r>
              <a:rPr lang="en-IN" dirty="0">
                <a:solidFill>
                  <a:schemeClr val="bg1"/>
                </a:solidFill>
              </a:rPr>
              <a:t>(3000, () =&gt; {</a:t>
            </a:r>
          </a:p>
          <a:p>
            <a:r>
              <a:rPr lang="en-IN" dirty="0">
                <a:solidFill>
                  <a:schemeClr val="bg1"/>
                </a:solidFill>
              </a:rPr>
              <a:t>  console.log('Server started');</a:t>
            </a:r>
          </a:p>
          <a:p>
            <a:r>
              <a:rPr lang="en-IN" dirty="0">
                <a:solidFill>
                  <a:schemeClr val="bg1"/>
                </a:solidFill>
              </a:rPr>
              <a:t>});</a:t>
            </a:r>
          </a:p>
        </p:txBody>
      </p:sp>
    </p:spTree>
    <p:extLst>
      <p:ext uri="{BB962C8B-B14F-4D97-AF65-F5344CB8AC3E}">
        <p14:creationId xmlns:p14="http://schemas.microsoft.com/office/powerpoint/2010/main" val="2017092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14" end="1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15" end="1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16" end="1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xEl>
                                              <p:pRg st="17" end="1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18" end="1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19" end="1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A97DE0072567E4D8606BC213AFC1EB2" ma:contentTypeVersion="2" ma:contentTypeDescription="Create a new document." ma:contentTypeScope="" ma:versionID="9b1e32a0ee19b816668c5d32d0ee8807">
  <xsd:schema xmlns:xsd="http://www.w3.org/2001/XMLSchema" xmlns:xs="http://www.w3.org/2001/XMLSchema" xmlns:p="http://schemas.microsoft.com/office/2006/metadata/properties" xmlns:ns2="c451db50-0979-4a41-b4a3-41af0c1eb61d" targetNamespace="http://schemas.microsoft.com/office/2006/metadata/properties" ma:root="true" ma:fieldsID="d4758d74c758576c2120303b301be41e" ns2:_="">
    <xsd:import namespace="c451db50-0979-4a41-b4a3-41af0c1eb61d"/>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51db50-0979-4a41-b4a3-41af0c1eb61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360AD2-0AAE-40A7-8AC9-32FF20A513B1}">
  <ds:schemaRefs>
    <ds:schemaRef ds:uri="http://schemas.microsoft.com/sharepoint/v3/contenttype/forms"/>
  </ds:schemaRefs>
</ds:datastoreItem>
</file>

<file path=customXml/itemProps2.xml><?xml version="1.0" encoding="utf-8"?>
<ds:datastoreItem xmlns:ds="http://schemas.openxmlformats.org/officeDocument/2006/customXml" ds:itemID="{63133B93-BBD5-4B2E-ABD4-406C9EA3AB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451db50-0979-4a41-b4a3-41af0c1eb61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1125</TotalTime>
  <Words>753</Words>
  <Application>Microsoft Office PowerPoint</Application>
  <PresentationFormat>Widescreen</PresentationFormat>
  <Paragraphs>96</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Mrugendra</dc:creator>
  <cp:lastModifiedBy>Mrugendra Rahevar</cp:lastModifiedBy>
  <cp:revision>150</cp:revision>
  <dcterms:created xsi:type="dcterms:W3CDTF">2017-07-29T08:12:59Z</dcterms:created>
  <dcterms:modified xsi:type="dcterms:W3CDTF">2023-08-19T10:21:23Z</dcterms:modified>
</cp:coreProperties>
</file>