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Poppins Light"/>
      <p:regular r:id="rId15"/>
    </p:embeddedFont>
    <p:embeddedFont>
      <p:font typeface="Poppins Light"/>
      <p:regular r:id="rId16"/>
    </p:embeddedFont>
    <p:embeddedFont>
      <p:font typeface="Poppins Light"/>
      <p:regular r:id="rId17"/>
    </p:embeddedFont>
    <p:embeddedFont>
      <p:font typeface="Poppins Light"/>
      <p:regular r:id="rId18"/>
    </p:embeddedFont>
    <p:embeddedFont>
      <p:font typeface="Roboto Light"/>
      <p:regular r:id="rId19"/>
    </p:embeddedFont>
    <p:embeddedFont>
      <p:font typeface="Roboto Light"/>
      <p:regular r:id="rId20"/>
    </p:embeddedFont>
    <p:embeddedFont>
      <p:font typeface="Roboto Light"/>
      <p:regular r:id="rId21"/>
    </p:embeddedFont>
    <p:embeddedFont>
      <p:font typeface="Roboto Light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91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5050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7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864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Программирование для начинающих: С чего начать?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98514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Откройте для себя мир программирования. Узнайте, почему это важно сегодня. Эта презентация — ваш четкий план действий.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9731"/>
            <a:ext cx="105598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Шаг 1: Выбор языка программирования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35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Python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16630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Простой синтаксис. Широкое применение: анализ данных, веб-разработка.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2935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JavaScript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3516630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Интерактивные веб-сайты и приложения. Используется с React, Angular.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2935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Java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3516630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Корпоративные приложения. Разработка под Android. Spring Framework.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29354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C#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3516630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Разработка игр (Unity). Windows-приложения с .NET Framework.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5124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C++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93790" y="62069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Высокопроизводительные приложения. Системное программирование.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830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Шаг 2: Основные концепции программирования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294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78860" y="35719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607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Переменные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09777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Хранение данных. Типы: integer, string, boolean.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35893" y="35294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35719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5973008" y="3607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Операторы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973008" y="409777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Выполнение операций: арифметические, логические.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77995" y="352948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763065" y="35719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0415111" y="3607356"/>
            <a:ext cx="2870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Условные операторы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415111" y="409777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Принятие решений: if, else, switch.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2772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78860" y="53197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1530906" y="53550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Циклы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530906" y="5845493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Повторение действий: for, while.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57003" y="527720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542074" y="53197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5</a:t>
            </a:r>
            <a:endParaRPr lang="en-US" sz="2650" dirty="0"/>
          </a:p>
        </p:txBody>
      </p:sp>
      <p:sp>
        <p:nvSpPr>
          <p:cNvPr id="21" name="Text 19"/>
          <p:cNvSpPr/>
          <p:nvPr/>
        </p:nvSpPr>
        <p:spPr>
          <a:xfrm>
            <a:off x="8194119" y="53550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Функции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8194119" y="584549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Организация кода: параметры, возвращаемые значения.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41958" y="515064"/>
            <a:ext cx="7832884" cy="117062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Шаг 3: Установка среды разработки (IDE)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141958" y="1966555"/>
            <a:ext cx="7832884" cy="1094184"/>
          </a:xfrm>
          <a:prstGeom prst="roundRect">
            <a:avLst>
              <a:gd name="adj" fmla="val 71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6863" y="2161461"/>
            <a:ext cx="234124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VS Code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6336863" y="2566273"/>
            <a:ext cx="74430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Популярный выбор для Python, JavaScript, C++. Бесплатный.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6141958" y="3248025"/>
            <a:ext cx="7832884" cy="1094184"/>
          </a:xfrm>
          <a:prstGeom prst="roundRect">
            <a:avLst>
              <a:gd name="adj" fmla="val 71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36863" y="3442930"/>
            <a:ext cx="234124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PyCharm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6336863" y="3847743"/>
            <a:ext cx="74430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IDE для Python. Доступна бесплатная Community Edition.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141958" y="4529495"/>
            <a:ext cx="7832884" cy="1094184"/>
          </a:xfrm>
          <a:prstGeom prst="roundRect">
            <a:avLst>
              <a:gd name="adj" fmla="val 71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36863" y="4724400"/>
            <a:ext cx="234124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IntelliJ IDEA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6336863" y="5129213"/>
            <a:ext cx="74430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Для Java. Бесплатная Community Edition. Функциональная.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6141958" y="5810964"/>
            <a:ext cx="7832884" cy="1094184"/>
          </a:xfrm>
          <a:prstGeom prst="roundRect">
            <a:avLst>
              <a:gd name="adj" fmla="val 719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36863" y="6005870"/>
            <a:ext cx="2341245" cy="292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Visual Studio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6336863" y="6410682"/>
            <a:ext cx="7443073" cy="2995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Для C#. Community Edition бесплатна. Мощная среда.</a:t>
            </a:r>
            <a:endParaRPr lang="en-US" sz="1450" dirty="0"/>
          </a:p>
        </p:txBody>
      </p:sp>
      <p:sp>
        <p:nvSpPr>
          <p:cNvPr id="16" name="Text 13"/>
          <p:cNvSpPr/>
          <p:nvPr/>
        </p:nvSpPr>
        <p:spPr>
          <a:xfrm>
            <a:off x="6141958" y="7115770"/>
            <a:ext cx="7832884" cy="599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Использование IDE важно для автодополнения кода, отладки и подсветки синтаксиса. Это значительно упрощает процесс разработки.</a:t>
            </a:r>
            <a:endParaRPr lang="en-US" sz="14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5098" y="617458"/>
            <a:ext cx="7573804" cy="14018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Шаг 4: Написание первой программы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098" y="2394942"/>
            <a:ext cx="560784" cy="5607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70196" y="2488883"/>
            <a:ext cx="1552575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"Hello, World!"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570196" y="3324225"/>
            <a:ext cx="1552575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Классический пример минимального кода.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3163" y="2394942"/>
            <a:ext cx="560784" cy="5607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188262" y="2488883"/>
            <a:ext cx="1552575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Пример на Python</a:t>
            </a:r>
            <a:endParaRPr lang="en-US" sz="2200" dirty="0"/>
          </a:p>
        </p:txBody>
      </p:sp>
      <p:sp>
        <p:nvSpPr>
          <p:cNvPr id="9" name="Shape 4"/>
          <p:cNvSpPr/>
          <p:nvPr/>
        </p:nvSpPr>
        <p:spPr>
          <a:xfrm>
            <a:off x="4188262" y="3441978"/>
            <a:ext cx="1552575" cy="1054179"/>
          </a:xfrm>
          <a:prstGeom prst="roundRect">
            <a:avLst>
              <a:gd name="adj" fmla="val 8938"/>
            </a:avLst>
          </a:prstGeom>
          <a:solidFill>
            <a:srgbClr val="252528"/>
          </a:solidFill>
          <a:ln/>
        </p:spPr>
      </p:sp>
      <p:sp>
        <p:nvSpPr>
          <p:cNvPr id="10" name="Shape 5"/>
          <p:cNvSpPr/>
          <p:nvPr/>
        </p:nvSpPr>
        <p:spPr>
          <a:xfrm>
            <a:off x="4177070" y="3441978"/>
            <a:ext cx="1574959" cy="1054179"/>
          </a:xfrm>
          <a:prstGeom prst="roundRect">
            <a:avLst>
              <a:gd name="adj" fmla="val 3192"/>
            </a:avLst>
          </a:prstGeom>
          <a:solidFill>
            <a:srgbClr val="252528"/>
          </a:solidFill>
          <a:ln/>
        </p:spPr>
      </p:sp>
      <p:sp>
        <p:nvSpPr>
          <p:cNvPr id="11" name="Text 6"/>
          <p:cNvSpPr/>
          <p:nvPr/>
        </p:nvSpPr>
        <p:spPr>
          <a:xfrm>
            <a:off x="4401383" y="3610213"/>
            <a:ext cx="1126331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highlight>
                  <a:srgbClr val="252528"/>
                </a:highlight>
                <a:latin typeface="Consolas Light" pitchFamily="34" charset="0"/>
                <a:ea typeface="Consolas Light" pitchFamily="34" charset="-122"/>
                <a:cs typeface="Consolas Light" pitchFamily="34" charset="-120"/>
              </a:rPr>
              <a:t>print("Привет, мир!")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1229" y="2394942"/>
            <a:ext cx="560784" cy="5607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806327" y="2488883"/>
            <a:ext cx="1552575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Компиляция и запуск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6806327" y="3324225"/>
            <a:ext cx="1552575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Пошаговая инструкция для новичков.</a:t>
            </a:r>
            <a:endParaRPr lang="en-US" sz="175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098" y="5247442"/>
            <a:ext cx="560784" cy="56078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70196" y="5341382"/>
            <a:ext cx="1552575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Понимание вывода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570196" y="6176724"/>
            <a:ext cx="1552575" cy="1435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Проверка работоспособности вашей программы.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638" y="675799"/>
            <a:ext cx="12877205" cy="6488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Шаг 5: Знакомство с библиотеками и фреймворками</a:t>
            </a:r>
            <a:endParaRPr lang="en-US" sz="40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2087" y="3600569"/>
            <a:ext cx="7906226" cy="7906226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298" y="5852220"/>
            <a:ext cx="350282" cy="437912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087" y="3600569"/>
            <a:ext cx="7906226" cy="7906226"/>
          </a:xfrm>
          <a:prstGeom prst="rect">
            <a:avLst/>
          </a:prstGeom>
        </p:spPr>
      </p:pic>
      <p:pic>
        <p:nvPicPr>
          <p:cNvPr id="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000" y="4369772"/>
            <a:ext cx="350282" cy="437912"/>
          </a:xfrm>
          <a:prstGeom prst="rect">
            <a:avLst/>
          </a:prstGeom>
        </p:spPr>
      </p:pic>
      <p:pic>
        <p:nvPicPr>
          <p:cNvPr id="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2087" y="3600569"/>
            <a:ext cx="7906226" cy="7906226"/>
          </a:xfrm>
          <a:prstGeom prst="rect">
            <a:avLst/>
          </a:prstGeom>
        </p:spPr>
      </p:pic>
      <p:pic>
        <p:nvPicPr>
          <p:cNvPr id="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7582" y="5852220"/>
            <a:ext cx="350282" cy="437912"/>
          </a:xfrm>
          <a:prstGeom prst="rect">
            <a:avLst/>
          </a:prstGeom>
        </p:spPr>
      </p:pic>
      <p:sp>
        <p:nvSpPr>
          <p:cNvPr id="9" name="Text 1"/>
          <p:cNvSpPr/>
          <p:nvPr/>
        </p:nvSpPr>
        <p:spPr>
          <a:xfrm>
            <a:off x="1521381" y="2925723"/>
            <a:ext cx="2595324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Библиотеки</a:t>
            </a:r>
            <a:endParaRPr lang="en-US" sz="2000" dirty="0"/>
          </a:p>
        </p:txBody>
      </p:sp>
      <p:sp>
        <p:nvSpPr>
          <p:cNvPr id="10" name="Text 2"/>
          <p:cNvSpPr/>
          <p:nvPr/>
        </p:nvSpPr>
        <p:spPr>
          <a:xfrm>
            <a:off x="726638" y="3374708"/>
            <a:ext cx="4184809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Готовые решения. Упрощают разработку общих задач. Например, NumPy для математики, Pandas для анализа данных.</a:t>
            </a:r>
            <a:endParaRPr lang="en-US" sz="1600" dirty="0"/>
          </a:p>
        </p:txBody>
      </p:sp>
      <p:sp>
        <p:nvSpPr>
          <p:cNvPr id="11" name="Text 3"/>
          <p:cNvSpPr/>
          <p:nvPr/>
        </p:nvSpPr>
        <p:spPr>
          <a:xfrm>
            <a:off x="6017538" y="1739860"/>
            <a:ext cx="2595324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Фреймворки</a:t>
            </a:r>
            <a:endParaRPr lang="en-US" sz="2000" dirty="0"/>
          </a:p>
        </p:txBody>
      </p:sp>
      <p:sp>
        <p:nvSpPr>
          <p:cNvPr id="12" name="Text 4"/>
          <p:cNvSpPr/>
          <p:nvPr/>
        </p:nvSpPr>
        <p:spPr>
          <a:xfrm>
            <a:off x="5222796" y="2188845"/>
            <a:ext cx="4184809" cy="996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Структура для разработки. Определяют архитектуру приложения. Например, Django для веба, React для интерфейсов.</a:t>
            </a:r>
            <a:endParaRPr lang="en-US" sz="1600" dirty="0"/>
          </a:p>
        </p:txBody>
      </p:sp>
      <p:sp>
        <p:nvSpPr>
          <p:cNvPr id="13" name="Text 5"/>
          <p:cNvSpPr/>
          <p:nvPr/>
        </p:nvSpPr>
        <p:spPr>
          <a:xfrm>
            <a:off x="10513695" y="2780467"/>
            <a:ext cx="2595324" cy="324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50"/>
              </a:lnSpc>
              <a:buNone/>
            </a:pPr>
            <a:r>
              <a:rPr lang="en-US" sz="20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Примеры</a:t>
            </a:r>
            <a:endParaRPr lang="en-US" sz="2000" dirty="0"/>
          </a:p>
        </p:txBody>
      </p:sp>
      <p:sp>
        <p:nvSpPr>
          <p:cNvPr id="14" name="Text 6"/>
          <p:cNvSpPr/>
          <p:nvPr/>
        </p:nvSpPr>
        <p:spPr>
          <a:xfrm>
            <a:off x="10146149" y="3229451"/>
            <a:ext cx="33304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Python: NumPy, Pandas, Django</a:t>
            </a:r>
            <a:endParaRPr lang="en-US" sz="1600" dirty="0"/>
          </a:p>
        </p:txBody>
      </p:sp>
      <p:sp>
        <p:nvSpPr>
          <p:cNvPr id="15" name="Text 7"/>
          <p:cNvSpPr/>
          <p:nvPr/>
        </p:nvSpPr>
        <p:spPr>
          <a:xfrm>
            <a:off x="10146149" y="3634264"/>
            <a:ext cx="33304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JavaScript: React, Angular, Vue.js</a:t>
            </a:r>
            <a:endParaRPr lang="en-US" sz="1600" dirty="0"/>
          </a:p>
        </p:txBody>
      </p:sp>
      <p:sp>
        <p:nvSpPr>
          <p:cNvPr id="16" name="Text 8"/>
          <p:cNvSpPr/>
          <p:nvPr/>
        </p:nvSpPr>
        <p:spPr>
          <a:xfrm>
            <a:off x="10146149" y="4039076"/>
            <a:ext cx="3330416" cy="3321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Java: Spring Framework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9258" y="990362"/>
            <a:ext cx="7207806" cy="6512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10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Шаг 6: Ресурсы для обучения</a:t>
            </a:r>
            <a:endParaRPr lang="en-US" sz="41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58" y="1954173"/>
            <a:ext cx="1041916" cy="12502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83713" y="2162532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Онлайн-курсы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2083713" y="2613184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Coursera, Udemy, Stepik. Множество бесплатных вариантов.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258" y="3204448"/>
            <a:ext cx="1041916" cy="12502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83713" y="3412807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Документация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2083713" y="3863459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Официальные руководства по языкам. Чаще на английском.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258" y="4454723"/>
            <a:ext cx="1041916" cy="15341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83713" y="4663083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Книги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2083713" y="5113734"/>
            <a:ext cx="6331029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Популярные учебники: "Python Crash Course", "Eloquent JavaScript".</a:t>
            </a:r>
            <a:endParaRPr lang="en-US" sz="16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258" y="5988844"/>
            <a:ext cx="1041916" cy="12502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83713" y="6197203"/>
            <a:ext cx="2604730" cy="3256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Сообщества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2083713" y="6647855"/>
            <a:ext cx="6331029" cy="3333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Stack Overflow, GitHub. Форумы и репозитории.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0060"/>
            <a:ext cx="60214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2F2F3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Дальнейшее развитие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47900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24790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Практика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2969419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Создавайте собственные проекты. Формируйте портфолио.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355913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3559135"/>
            <a:ext cx="32685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Открытый исходный код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049554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Участвуйте в проектах на GitHub. Вносите свой вклад.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4639270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4639270"/>
            <a:ext cx="419100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Алгоритмы и структуры данных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129689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Улучшайте свои навыки решения сложных задач.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1814513" y="5719405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324695" y="57194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Poppins Light" pitchFamily="34" charset="0"/>
                <a:ea typeface="Poppins Light" pitchFamily="34" charset="-122"/>
                <a:cs typeface="Poppins Light" pitchFamily="34" charset="-120"/>
              </a:rPr>
              <a:t>Специализация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2324695" y="6209824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Roboto Light" pitchFamily="34" charset="0"/>
                <a:ea typeface="Roboto Light" pitchFamily="34" charset="-122"/>
                <a:cs typeface="Roboto Light" pitchFamily="34" charset="-120"/>
              </a:rPr>
              <a:t>Выберите направление: веб, мобильная разработка, AI.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2025-06-06T12:22:56Z</dcterms:created>
  <dcterms:modified xsi:type="dcterms:W3CDTF">2025-06-06T12:22:56Z</dcterms:modified>
</cp:coreProperties>
</file>