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8" r:id="rId3"/>
    <p:sldId id="278" r:id="rId4"/>
    <p:sldId id="279" r:id="rId5"/>
    <p:sldId id="281" r:id="rId6"/>
    <p:sldId id="280" r:id="rId7"/>
    <p:sldId id="282" r:id="rId8"/>
    <p:sldId id="285" r:id="rId9"/>
    <p:sldId id="283" r:id="rId10"/>
    <p:sldId id="284" r:id="rId11"/>
    <p:sldId id="286" r:id="rId12"/>
    <p:sldId id="287" r:id="rId13"/>
    <p:sldId id="288" r:id="rId14"/>
    <p:sldId id="289" r:id="rId15"/>
    <p:sldId id="291" r:id="rId16"/>
    <p:sldId id="292" r:id="rId17"/>
    <p:sldId id="290" r:id="rId18"/>
    <p:sldId id="301" r:id="rId19"/>
    <p:sldId id="302" r:id="rId20"/>
    <p:sldId id="297" r:id="rId21"/>
    <p:sldId id="303"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34F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58"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14234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1903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593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117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2766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89683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7613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2407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56294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4838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e279567b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13e279567bc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2377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e279567b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13e279567bc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039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8339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5020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3086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520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0162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515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116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557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28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14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828250" cy="4175914"/>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r>
              <a:rPr lang="en-US" sz="4200" b="1" dirty="0">
                <a:solidFill>
                  <a:srgbClr val="CC0000"/>
                </a:solidFill>
                <a:latin typeface="Montserrat"/>
                <a:ea typeface="Montserrat"/>
                <a:cs typeface="Montserrat"/>
                <a:sym typeface="Montserrat"/>
              </a:rPr>
              <a:t>            </a:t>
            </a:r>
            <a:r>
              <a:rPr lang="en-US" sz="3600" b="1" dirty="0">
                <a:solidFill>
                  <a:schemeClr val="lt1"/>
                </a:solidFill>
                <a:latin typeface="Montserrat"/>
                <a:ea typeface="Montserrat"/>
                <a:cs typeface="Montserrat"/>
                <a:sym typeface="Montserrat"/>
              </a:rPr>
              <a:t>GLOBAL TERRORISM ANALYSIS</a:t>
            </a: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r>
              <a:rPr lang="en-US" sz="1800" b="1" u="sng" dirty="0">
                <a:solidFill>
                  <a:schemeClr val="lt1"/>
                </a:solidFill>
                <a:latin typeface="Montserrat"/>
                <a:ea typeface="Montserrat"/>
                <a:cs typeface="Montserrat"/>
                <a:sym typeface="Montserrat"/>
              </a:rPr>
              <a:t/>
            </a:r>
            <a:br>
              <a:rPr lang="en-US" sz="1800" b="1" u="sng"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t>
            </a:r>
            <a:r>
              <a:rPr lang="en-US" sz="1800" dirty="0">
                <a:solidFill>
                  <a:schemeClr val="lt1"/>
                </a:solidFill>
                <a:latin typeface="Montserrat"/>
                <a:ea typeface="Montserrat"/>
                <a:cs typeface="Montserrat"/>
                <a:sym typeface="Montserrat"/>
              </a:rPr>
              <a:t>By: Team Connecting Dots</a:t>
            </a:r>
            <a:r>
              <a:rPr lang="en-US" sz="1800" b="1" u="sng" dirty="0">
                <a:solidFill>
                  <a:schemeClr val="lt1"/>
                </a:solidFill>
                <a:latin typeface="Montserrat"/>
                <a:ea typeface="Montserrat"/>
                <a:cs typeface="Montserrat"/>
                <a:sym typeface="Montserrat"/>
              </a:rPr>
              <a:t/>
            </a:r>
            <a:br>
              <a:rPr lang="en-US" sz="1800" b="1" u="sng" dirty="0">
                <a:solidFill>
                  <a:schemeClr val="lt1"/>
                </a:solidFill>
                <a:latin typeface="Montserrat"/>
                <a:ea typeface="Montserrat"/>
                <a:cs typeface="Montserrat"/>
                <a:sym typeface="Montserrat"/>
              </a:rPr>
            </a:br>
            <a:endParaRPr lang="en-US"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64442" y="170694"/>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OVERVIEW OF THE DATASET.</a:t>
            </a: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CCBBDFCC-5E9A-77EE-2167-352A2D26CF5F}"/>
              </a:ext>
            </a:extLst>
          </p:cNvPr>
          <p:cNvPicPr>
            <a:picLocks noChangeAspect="1"/>
          </p:cNvPicPr>
          <p:nvPr/>
        </p:nvPicPr>
        <p:blipFill>
          <a:blip r:embed="rId3"/>
          <a:stretch>
            <a:fillRect/>
          </a:stretch>
        </p:blipFill>
        <p:spPr>
          <a:xfrm>
            <a:off x="5088195" y="1118495"/>
            <a:ext cx="3937818" cy="3923071"/>
          </a:xfrm>
          <a:prstGeom prst="rect">
            <a:avLst/>
          </a:prstGeom>
        </p:spPr>
      </p:pic>
      <p:sp>
        <p:nvSpPr>
          <p:cNvPr id="10" name="Text Placeholder 3">
            <a:extLst>
              <a:ext uri="{FF2B5EF4-FFF2-40B4-BE49-F238E27FC236}">
                <a16:creationId xmlns:a16="http://schemas.microsoft.com/office/drawing/2014/main" xmlns="" id="{EDE7FD42-41E6-7CFB-9AE3-A4B8D96BDB81}"/>
              </a:ext>
            </a:extLst>
          </p:cNvPr>
          <p:cNvSpPr>
            <a:spLocks noGrp="1"/>
          </p:cNvSpPr>
          <p:nvPr>
            <p:ph type="body" idx="1"/>
          </p:nvPr>
        </p:nvSpPr>
        <p:spPr>
          <a:xfrm>
            <a:off x="197170" y="2826946"/>
            <a:ext cx="4461388" cy="1693965"/>
          </a:xfrm>
        </p:spPr>
        <p:txBody>
          <a:bodyPr/>
          <a:lstStyle/>
          <a:p>
            <a:pPr marL="285750" indent="-285750">
              <a:lnSpc>
                <a:spcPct val="100000"/>
              </a:lnSpc>
              <a:buClr>
                <a:schemeClr val="accent2"/>
              </a:buCl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Originally dataset had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181691</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Rows and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135</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a:t>
            </a:r>
            <a:r>
              <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Columns.</a:t>
            </a: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0000"/>
              </a:lnSpc>
              <a:buClr>
                <a:schemeClr val="accent2"/>
              </a:buCl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Post filtration of the data we have considered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181691</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Rows and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14</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Columns for the purpose of </a:t>
            </a:r>
            <a:r>
              <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the analysis</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rotWithShape="1">
          <a:blip r:embed="rId4"/>
          <a:srcRect l="14375" t="29324" r="6553" b="7611"/>
          <a:stretch/>
        </p:blipFill>
        <p:spPr>
          <a:xfrm>
            <a:off x="164442" y="1119532"/>
            <a:ext cx="4672950" cy="1321213"/>
          </a:xfrm>
          <a:prstGeom prst="rect">
            <a:avLst/>
          </a:prstGeom>
        </p:spPr>
      </p:pic>
      <p:sp>
        <p:nvSpPr>
          <p:cNvPr id="11" name="TextBox 10"/>
          <p:cNvSpPr txBox="1"/>
          <p:nvPr/>
        </p:nvSpPr>
        <p:spPr>
          <a:xfrm>
            <a:off x="75953" y="714354"/>
            <a:ext cx="2003570" cy="3549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285750" indent="-285750">
              <a:buClr>
                <a:schemeClr val="accent2"/>
              </a:buClr>
              <a:buSzPts val="1800"/>
              <a:buChar char="●"/>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0" indent="0">
              <a:buNone/>
            </a:pPr>
            <a:r>
              <a:rPr lang="en-IN" u="sng" dirty="0"/>
              <a:t>Original Dataset</a:t>
            </a:r>
          </a:p>
        </p:txBody>
      </p:sp>
      <p:sp>
        <p:nvSpPr>
          <p:cNvPr id="13" name="TextBox 12"/>
          <p:cNvSpPr txBox="1"/>
          <p:nvPr/>
        </p:nvSpPr>
        <p:spPr>
          <a:xfrm>
            <a:off x="5012243" y="714353"/>
            <a:ext cx="2003570" cy="3549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285750" indent="-285750">
              <a:buClr>
                <a:schemeClr val="accent2"/>
              </a:buClr>
              <a:buSzPts val="1800"/>
              <a:buChar char="●"/>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0" indent="0">
              <a:buNone/>
            </a:pPr>
            <a:r>
              <a:rPr lang="en-IN" u="sng" dirty="0"/>
              <a:t>Filtered Dataset</a:t>
            </a:r>
          </a:p>
        </p:txBody>
      </p:sp>
    </p:spTree>
    <p:extLst>
      <p:ext uri="{BB962C8B-B14F-4D97-AF65-F5344CB8AC3E}">
        <p14:creationId xmlns:p14="http://schemas.microsoft.com/office/powerpoint/2010/main" val="303817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87406"/>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REGIONS SUFFERING MAXIMUM TERRORIST ATTACKS</a:t>
            </a:r>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6207760" y="1535367"/>
            <a:ext cx="2824480" cy="1838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b="1" dirty="0"/>
              <a:t>Middle East </a:t>
            </a:r>
            <a:r>
              <a:rPr lang="en-IN" dirty="0" smtClean="0"/>
              <a:t>and</a:t>
            </a:r>
            <a:r>
              <a:rPr lang="en-IN" b="1" dirty="0" smtClean="0"/>
              <a:t> </a:t>
            </a:r>
            <a:r>
              <a:rPr lang="en-IN" b="1" dirty="0"/>
              <a:t>North Africa </a:t>
            </a:r>
            <a:r>
              <a:rPr lang="en-IN" dirty="0"/>
              <a:t>witnessed the highest number of terrorist attacks during the 1971 to 2017, followed by South Asia and South America.</a:t>
            </a:r>
          </a:p>
        </p:txBody>
      </p:sp>
      <p:pic>
        <p:nvPicPr>
          <p:cNvPr id="2" name="Picture 1"/>
          <p:cNvPicPr>
            <a:picLocks noChangeAspect="1"/>
          </p:cNvPicPr>
          <p:nvPr/>
        </p:nvPicPr>
        <p:blipFill>
          <a:blip r:embed="rId3"/>
          <a:stretch>
            <a:fillRect/>
          </a:stretch>
        </p:blipFill>
        <p:spPr>
          <a:xfrm>
            <a:off x="317842" y="916388"/>
            <a:ext cx="5761426" cy="3915863"/>
          </a:xfrm>
          <a:prstGeom prst="rect">
            <a:avLst/>
          </a:prstGeom>
        </p:spPr>
      </p:pic>
    </p:spTree>
    <p:extLst>
      <p:ext uri="{BB962C8B-B14F-4D97-AF65-F5344CB8AC3E}">
        <p14:creationId xmlns:p14="http://schemas.microsoft.com/office/powerpoint/2010/main" val="1494773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0"/>
            <a:ext cx="8520600" cy="699245"/>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TREND OF TERROSIST ATTACKS</a:t>
            </a:r>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178964" y="3598606"/>
            <a:ext cx="8802476" cy="1420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342900" indent="-342900">
              <a:buFont typeface="Wingdings" panose="05000000000000000000" pitchFamily="2" charset="2"/>
              <a:buChar char="§"/>
            </a:pPr>
            <a:r>
              <a:rPr lang="en-IN" dirty="0"/>
              <a:t>Though there has been fluctuations the trend however, it is evident that frequency of terrorist attacks has increased over the years.</a:t>
            </a:r>
          </a:p>
          <a:p>
            <a:pPr marL="342900" indent="-342900">
              <a:buFont typeface="Wingdings" panose="05000000000000000000" pitchFamily="2" charset="2"/>
              <a:buChar char="§"/>
            </a:pPr>
            <a:r>
              <a:rPr lang="en-IN" dirty="0"/>
              <a:t>Internationally highest number of terrorist attacks were observed in 2017 followed by 2015 &amp; 2016. Whereas, in India the highest number of terrorist attacks were observed in 2016 followed by 2017 &amp; 2015. </a:t>
            </a:r>
          </a:p>
        </p:txBody>
      </p:sp>
      <p:pic>
        <p:nvPicPr>
          <p:cNvPr id="2" name="Picture 1"/>
          <p:cNvPicPr>
            <a:picLocks noChangeAspect="1"/>
          </p:cNvPicPr>
          <p:nvPr/>
        </p:nvPicPr>
        <p:blipFill>
          <a:blip r:embed="rId3"/>
          <a:stretch>
            <a:fillRect/>
          </a:stretch>
        </p:blipFill>
        <p:spPr>
          <a:xfrm>
            <a:off x="81280" y="812799"/>
            <a:ext cx="4378960" cy="2785807"/>
          </a:xfrm>
          <a:prstGeom prst="rect">
            <a:avLst/>
          </a:prstGeom>
        </p:spPr>
      </p:pic>
      <p:pic>
        <p:nvPicPr>
          <p:cNvPr id="4" name="Picture 3"/>
          <p:cNvPicPr>
            <a:picLocks noChangeAspect="1"/>
          </p:cNvPicPr>
          <p:nvPr/>
        </p:nvPicPr>
        <p:blipFill>
          <a:blip r:embed="rId4"/>
          <a:stretch>
            <a:fillRect/>
          </a:stretch>
        </p:blipFill>
        <p:spPr>
          <a:xfrm>
            <a:off x="4654161" y="812799"/>
            <a:ext cx="4418719" cy="2785808"/>
          </a:xfrm>
          <a:prstGeom prst="rect">
            <a:avLst/>
          </a:prstGeom>
        </p:spPr>
      </p:pic>
    </p:spTree>
    <p:extLst>
      <p:ext uri="{BB962C8B-B14F-4D97-AF65-F5344CB8AC3E}">
        <p14:creationId xmlns:p14="http://schemas.microsoft.com/office/powerpoint/2010/main" val="2107408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264651"/>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TOP 10 COUNTRIES IMPACTED BY TERROSISM</a:t>
            </a:r>
            <a:br>
              <a:rPr lang="en-GB" sz="2400" u="sng" dirty="0">
                <a:latin typeface="Georgia" panose="02040502050405020303" pitchFamily="18" charset="0"/>
                <a:ea typeface="Calibri" panose="020F0502020204030204" pitchFamily="34" charset="0"/>
                <a:cs typeface="Times New Roman" panose="02020603050405020304" pitchFamily="18" charset="0"/>
              </a:rPr>
            </a:br>
            <a:r>
              <a:rPr lang="en-GB" sz="2400" u="sng" dirty="0">
                <a:latin typeface="Georgia" panose="02040502050405020303" pitchFamily="18" charset="0"/>
                <a:ea typeface="Calibri" panose="020F0502020204030204" pitchFamily="34" charset="0"/>
                <a:cs typeface="Times New Roman" panose="02020603050405020304" pitchFamily="18" charset="0"/>
              </a:rPr>
              <a:t/>
            </a:r>
            <a:br>
              <a:rPr lang="en-GB" sz="2400" u="sng" dirty="0">
                <a:latin typeface="Georgia" panose="02040502050405020303" pitchFamily="18" charset="0"/>
                <a:ea typeface="Calibri" panose="020F0502020204030204" pitchFamily="34" charset="0"/>
                <a:cs typeface="Times New Roman" panose="02020603050405020304" pitchFamily="18" charset="0"/>
              </a:rPr>
            </a:br>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178964" y="4297106"/>
            <a:ext cx="8965036" cy="846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b="1" dirty="0"/>
              <a:t>Iraq</a:t>
            </a:r>
            <a:r>
              <a:rPr lang="en-IN" dirty="0"/>
              <a:t> faced the highest number of terrorist attacks followed by Pakistan, Afghanistan and India. </a:t>
            </a:r>
          </a:p>
        </p:txBody>
      </p:sp>
      <p:pic>
        <p:nvPicPr>
          <p:cNvPr id="2" name="Picture 1"/>
          <p:cNvPicPr>
            <a:picLocks noChangeAspect="1"/>
          </p:cNvPicPr>
          <p:nvPr/>
        </p:nvPicPr>
        <p:blipFill>
          <a:blip r:embed="rId3"/>
          <a:stretch>
            <a:fillRect/>
          </a:stretch>
        </p:blipFill>
        <p:spPr>
          <a:xfrm>
            <a:off x="800100" y="830269"/>
            <a:ext cx="7345094" cy="3579806"/>
          </a:xfrm>
          <a:prstGeom prst="rect">
            <a:avLst/>
          </a:prstGeom>
        </p:spPr>
      </p:pic>
    </p:spTree>
    <p:extLst>
      <p:ext uri="{BB962C8B-B14F-4D97-AF65-F5344CB8AC3E}">
        <p14:creationId xmlns:p14="http://schemas.microsoft.com/office/powerpoint/2010/main" val="62825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66264" y="-105339"/>
            <a:ext cx="8088736"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TERRORIST </a:t>
            </a:r>
            <a:r>
              <a:rPr lang="en-GB" sz="2400" u="sng" dirty="0">
                <a:latin typeface="Georgia" panose="02040502050405020303" pitchFamily="18" charset="0"/>
                <a:ea typeface="Calibri" panose="020F0502020204030204" pitchFamily="34" charset="0"/>
                <a:cs typeface="Times New Roman" panose="02020603050405020304" pitchFamily="18" charset="0"/>
              </a:rPr>
              <a:t>ORGANIZATION RESPONSIBLE </a:t>
            </a:r>
            <a:r>
              <a:rPr lang="en-GB" sz="2400" u="sng" dirty="0">
                <a:latin typeface="Georgia" panose="02040502050405020303" pitchFamily="18" charset="0"/>
                <a:ea typeface="Calibri" panose="020F0502020204030204" pitchFamily="34" charset="0"/>
                <a:cs typeface="Times New Roman" panose="02020603050405020304" pitchFamily="18" charset="0"/>
              </a:rPr>
              <a:t>FOR MOST ATTACKS</a:t>
            </a: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5725954" y="1921446"/>
            <a:ext cx="3252576" cy="2180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dirty="0"/>
              <a:t>Per our analysis the highest number of attacks is done by </a:t>
            </a:r>
            <a:r>
              <a:rPr lang="en-IN" b="1" dirty="0"/>
              <a:t>Taliban</a:t>
            </a:r>
            <a:r>
              <a:rPr lang="en-IN" dirty="0"/>
              <a:t> and their most preferred weapon has been </a:t>
            </a:r>
            <a:r>
              <a:rPr lang="en-IN" b="1" dirty="0"/>
              <a:t>Landmine </a:t>
            </a:r>
            <a:r>
              <a:rPr lang="en-IN" dirty="0"/>
              <a:t>followed by usage of </a:t>
            </a:r>
            <a:r>
              <a:rPr lang="en-IN" b="1" dirty="0"/>
              <a:t>Projectiles</a:t>
            </a:r>
            <a:r>
              <a:rPr lang="en-IN" dirty="0"/>
              <a:t> like rockets, mortars, RPG, etc.</a:t>
            </a:r>
          </a:p>
        </p:txBody>
      </p:sp>
      <p:pic>
        <p:nvPicPr>
          <p:cNvPr id="4" name="Picture 3"/>
          <p:cNvPicPr>
            <a:picLocks noChangeAspect="1"/>
          </p:cNvPicPr>
          <p:nvPr/>
        </p:nvPicPr>
        <p:blipFill rotWithShape="1">
          <a:blip r:embed="rId3"/>
          <a:srcRect b="870"/>
          <a:stretch/>
        </p:blipFill>
        <p:spPr>
          <a:xfrm>
            <a:off x="0" y="1117601"/>
            <a:ext cx="5725954" cy="3517899"/>
          </a:xfrm>
          <a:prstGeom prst="rect">
            <a:avLst/>
          </a:prstGeom>
        </p:spPr>
      </p:pic>
    </p:spTree>
    <p:extLst>
      <p:ext uri="{BB962C8B-B14F-4D97-AF65-F5344CB8AC3E}">
        <p14:creationId xmlns:p14="http://schemas.microsoft.com/office/powerpoint/2010/main" val="4250483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78964" y="210953"/>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TALIBANS PREFERED STYLE OF ATTACK</a:t>
            </a:r>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5722514" y="2454847"/>
            <a:ext cx="3252576" cy="110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dirty="0"/>
              <a:t>The preferred style of </a:t>
            </a:r>
            <a:r>
              <a:rPr lang="en-IN" b="1" dirty="0"/>
              <a:t>Taliban</a:t>
            </a:r>
            <a:r>
              <a:rPr lang="en-IN" dirty="0"/>
              <a:t> is Bombing / Explosion followed by Armed Assault.</a:t>
            </a:r>
          </a:p>
        </p:txBody>
      </p:sp>
      <p:pic>
        <p:nvPicPr>
          <p:cNvPr id="2" name="Picture 1"/>
          <p:cNvPicPr>
            <a:picLocks noChangeAspect="1"/>
          </p:cNvPicPr>
          <p:nvPr/>
        </p:nvPicPr>
        <p:blipFill>
          <a:blip r:embed="rId3"/>
          <a:stretch>
            <a:fillRect/>
          </a:stretch>
        </p:blipFill>
        <p:spPr>
          <a:xfrm>
            <a:off x="178964" y="1119187"/>
            <a:ext cx="5543550" cy="3362325"/>
          </a:xfrm>
          <a:prstGeom prst="rect">
            <a:avLst/>
          </a:prstGeom>
        </p:spPr>
      </p:pic>
    </p:spTree>
    <p:extLst>
      <p:ext uri="{BB962C8B-B14F-4D97-AF65-F5344CB8AC3E}">
        <p14:creationId xmlns:p14="http://schemas.microsoft.com/office/powerpoint/2010/main" val="289897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53564" y="-118507"/>
            <a:ext cx="7568036"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TREND OF ECONOMIC LOSSES FROM TERRORIST ATTACKS</a:t>
            </a: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5891424" y="1934146"/>
            <a:ext cx="3252576" cy="2180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dirty="0"/>
              <a:t>The highest </a:t>
            </a:r>
            <a:r>
              <a:rPr lang="en-IN" b="1" dirty="0"/>
              <a:t>economic loss </a:t>
            </a:r>
            <a:r>
              <a:rPr lang="en-IN" dirty="0"/>
              <a:t>arising due to Terrorist attacks was in </a:t>
            </a:r>
            <a:r>
              <a:rPr lang="en-IN" b="1" dirty="0"/>
              <a:t>1992, </a:t>
            </a:r>
            <a:r>
              <a:rPr lang="en-IN" dirty="0"/>
              <a:t>more than $25 Billion, followed by </a:t>
            </a:r>
            <a:r>
              <a:rPr lang="en-IN" b="1" dirty="0"/>
              <a:t>1996</a:t>
            </a:r>
            <a:r>
              <a:rPr lang="en-IN" dirty="0"/>
              <a:t> and </a:t>
            </a:r>
            <a:r>
              <a:rPr lang="en-IN" b="1" dirty="0"/>
              <a:t>1978</a:t>
            </a:r>
            <a:r>
              <a:rPr lang="en-IN" dirty="0"/>
              <a:t>.</a:t>
            </a:r>
          </a:p>
        </p:txBody>
      </p:sp>
      <p:pic>
        <p:nvPicPr>
          <p:cNvPr id="4" name="Picture 3"/>
          <p:cNvPicPr>
            <a:picLocks noChangeAspect="1"/>
          </p:cNvPicPr>
          <p:nvPr/>
        </p:nvPicPr>
        <p:blipFill>
          <a:blip r:embed="rId3"/>
          <a:stretch>
            <a:fillRect/>
          </a:stretch>
        </p:blipFill>
        <p:spPr>
          <a:xfrm>
            <a:off x="129092" y="1207616"/>
            <a:ext cx="5762332" cy="3476925"/>
          </a:xfrm>
          <a:prstGeom prst="rect">
            <a:avLst/>
          </a:prstGeom>
        </p:spPr>
      </p:pic>
    </p:spTree>
    <p:extLst>
      <p:ext uri="{BB962C8B-B14F-4D97-AF65-F5344CB8AC3E}">
        <p14:creationId xmlns:p14="http://schemas.microsoft.com/office/powerpoint/2010/main" val="364774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52400" y="-92471"/>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TERRORIST GROUPS RESPONSIBLE FOR ATTACKS IN INDIA</a:t>
            </a: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5878693" y="1603947"/>
            <a:ext cx="3252576" cy="25870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dirty="0"/>
              <a:t>The highest number of terrorist attacks in India are carried </a:t>
            </a:r>
            <a:r>
              <a:rPr lang="en-IN" dirty="0" smtClean="0"/>
              <a:t>out </a:t>
            </a:r>
            <a:r>
              <a:rPr lang="en-IN" dirty="0"/>
              <a:t>by </a:t>
            </a:r>
            <a:r>
              <a:rPr lang="en-IN" b="1" dirty="0"/>
              <a:t>CPI – Maoist </a:t>
            </a:r>
            <a:r>
              <a:rPr lang="en-IN" dirty="0"/>
              <a:t>followed by Maoist, </a:t>
            </a:r>
            <a:r>
              <a:rPr lang="en-IN" dirty="0" err="1"/>
              <a:t>Esikh</a:t>
            </a:r>
            <a:r>
              <a:rPr lang="en-IN" dirty="0"/>
              <a:t> Extremists and ULFA.</a:t>
            </a:r>
          </a:p>
          <a:p>
            <a:endParaRPr lang="en-IN" dirty="0"/>
          </a:p>
          <a:p>
            <a:r>
              <a:rPr lang="en-IN" dirty="0"/>
              <a:t>Moreover, </a:t>
            </a:r>
            <a:r>
              <a:rPr lang="en-IN" b="1" dirty="0"/>
              <a:t>1877 attacks </a:t>
            </a:r>
            <a:r>
              <a:rPr lang="en-IN" dirty="0"/>
              <a:t>has been conducted by unidentified Terrorists.</a:t>
            </a:r>
          </a:p>
        </p:txBody>
      </p:sp>
      <p:pic>
        <p:nvPicPr>
          <p:cNvPr id="2" name="Picture 1"/>
          <p:cNvPicPr>
            <a:picLocks noChangeAspect="1"/>
          </p:cNvPicPr>
          <p:nvPr/>
        </p:nvPicPr>
        <p:blipFill>
          <a:blip r:embed="rId3"/>
          <a:stretch>
            <a:fillRect/>
          </a:stretch>
        </p:blipFill>
        <p:spPr>
          <a:xfrm>
            <a:off x="433753" y="1218752"/>
            <a:ext cx="4996375" cy="3640216"/>
          </a:xfrm>
          <a:prstGeom prst="rect">
            <a:avLst/>
          </a:prstGeom>
        </p:spPr>
      </p:pic>
    </p:spTree>
    <p:extLst>
      <p:ext uri="{BB962C8B-B14F-4D97-AF65-F5344CB8AC3E}">
        <p14:creationId xmlns:p14="http://schemas.microsoft.com/office/powerpoint/2010/main" val="2679180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3e279567bc_0_10"/>
          <p:cNvSpPr txBox="1">
            <a:spLocks noGrp="1"/>
          </p:cNvSpPr>
          <p:nvPr>
            <p:ph type="title"/>
          </p:nvPr>
        </p:nvSpPr>
        <p:spPr>
          <a:xfrm>
            <a:off x="152400" y="-92471"/>
            <a:ext cx="8520600" cy="61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u="sng" dirty="0">
                <a:latin typeface="Georgia"/>
                <a:ea typeface="Georgia"/>
                <a:cs typeface="Georgia"/>
                <a:sym typeface="Georgia"/>
              </a:rPr>
              <a:t>MOST ACTIVE </a:t>
            </a:r>
            <a:r>
              <a:rPr lang="en-US" sz="2400" u="sng" dirty="0" smtClean="0">
                <a:latin typeface="Georgia"/>
                <a:ea typeface="Georgia"/>
                <a:cs typeface="Georgia"/>
                <a:sym typeface="Georgia"/>
              </a:rPr>
              <a:t>TERRORIST ORGANIZATIONS </a:t>
            </a:r>
            <a:r>
              <a:rPr lang="en-US" sz="2400" u="sng" dirty="0">
                <a:latin typeface="Georgia"/>
                <a:ea typeface="Georgia"/>
                <a:cs typeface="Georgia"/>
                <a:sym typeface="Georgia"/>
              </a:rPr>
              <a:t>IN LAST 5 </a:t>
            </a:r>
            <a:r>
              <a:rPr lang="en-US" sz="2400" u="sng" dirty="0" smtClean="0">
                <a:latin typeface="Georgia"/>
                <a:ea typeface="Georgia"/>
                <a:cs typeface="Georgia"/>
                <a:sym typeface="Georgia"/>
              </a:rPr>
              <a:t>YEARS </a:t>
            </a:r>
            <a:r>
              <a:rPr lang="en-US" sz="2400" u="sng" dirty="0">
                <a:latin typeface="Georgia"/>
                <a:ea typeface="Georgia"/>
                <a:cs typeface="Georgia"/>
                <a:sym typeface="Georgia"/>
              </a:rPr>
              <a:t>IN THE WORLD</a:t>
            </a:r>
            <a:br>
              <a:rPr lang="en-US" sz="2400" u="sng" dirty="0">
                <a:latin typeface="Georgia"/>
                <a:ea typeface="Georgia"/>
                <a:cs typeface="Georgia"/>
                <a:sym typeface="Georgia"/>
              </a:rPr>
            </a:br>
            <a:endParaRPr sz="2400" u="sng" dirty="0">
              <a:latin typeface="Georgia"/>
              <a:ea typeface="Georgia"/>
              <a:cs typeface="Georgia"/>
              <a:sym typeface="Georgia"/>
            </a:endParaRPr>
          </a:p>
          <a:p>
            <a:pPr marL="0" lvl="0" indent="0" algn="l" rtl="0">
              <a:lnSpc>
                <a:spcPct val="100000"/>
              </a:lnSpc>
              <a:spcBef>
                <a:spcPts val="0"/>
              </a:spcBef>
              <a:spcAft>
                <a:spcPts val="0"/>
              </a:spcAft>
              <a:buSzPts val="2800"/>
              <a:buNone/>
            </a:pPr>
            <a:endParaRPr sz="2400" u="sng" dirty="0">
              <a:latin typeface="Georgia"/>
              <a:ea typeface="Georgia"/>
              <a:cs typeface="Georgia"/>
              <a:sym typeface="Georgia"/>
            </a:endParaRPr>
          </a:p>
          <a:p>
            <a:pPr marL="0" lvl="0" indent="0" algn="l" rtl="0">
              <a:lnSpc>
                <a:spcPct val="100000"/>
              </a:lnSpc>
              <a:spcBef>
                <a:spcPts val="0"/>
              </a:spcBef>
              <a:spcAft>
                <a:spcPts val="0"/>
              </a:spcAft>
              <a:buSzPts val="2800"/>
              <a:buNone/>
            </a:pPr>
            <a:endParaRPr sz="2400" u="sng" dirty="0">
              <a:latin typeface="Georgia"/>
              <a:ea typeface="Georgia"/>
              <a:cs typeface="Georgia"/>
              <a:sym typeface="Georgia"/>
            </a:endParaRPr>
          </a:p>
        </p:txBody>
      </p:sp>
      <p:cxnSp>
        <p:nvCxnSpPr>
          <p:cNvPr id="210" name="Google Shape;210;g13e279567bc_0_10"/>
          <p:cNvCxnSpPr/>
          <p:nvPr/>
        </p:nvCxnSpPr>
        <p:spPr>
          <a:xfrm>
            <a:off x="0" y="699247"/>
            <a:ext cx="9144000" cy="0"/>
          </a:xfrm>
          <a:prstGeom prst="straightConnector1">
            <a:avLst/>
          </a:prstGeom>
          <a:noFill/>
          <a:ln w="38100" cap="flat" cmpd="thickThin">
            <a:solidFill>
              <a:srgbClr val="CC0000"/>
            </a:solidFill>
            <a:prstDash val="solid"/>
            <a:round/>
            <a:headEnd type="none" w="sm" len="sm"/>
            <a:tailEnd type="none" w="sm" len="sm"/>
          </a:ln>
        </p:spPr>
      </p:cxnSp>
      <p:sp>
        <p:nvSpPr>
          <p:cNvPr id="211" name="Google Shape;211;g13e279567bc_0_10"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p:nvPr/>
        </p:nvSpPr>
        <p:spPr>
          <a:xfrm>
            <a:off x="376801" y="1311088"/>
            <a:ext cx="2287500" cy="228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 name="Google Shape;212;g13e279567bc_0_10"/>
          <p:cNvSpPr txBox="1"/>
          <p:nvPr/>
        </p:nvSpPr>
        <p:spPr>
          <a:xfrm>
            <a:off x="5891400" y="1625048"/>
            <a:ext cx="3252600" cy="2587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134F5C"/>
              </a:buClr>
              <a:buSzPts val="1800"/>
              <a:buFont typeface="Calibri"/>
              <a:buChar char="●"/>
            </a:pPr>
            <a:r>
              <a:rPr lang="en-US" sz="1800" b="1" dirty="0">
                <a:solidFill>
                  <a:srgbClr val="134F5C"/>
                </a:solidFill>
                <a:latin typeface="Calibri"/>
                <a:ea typeface="Calibri"/>
                <a:cs typeface="Calibri"/>
                <a:sym typeface="Calibri"/>
              </a:rPr>
              <a:t>ISIL</a:t>
            </a:r>
            <a:r>
              <a:rPr lang="en-US" sz="1800" dirty="0">
                <a:solidFill>
                  <a:srgbClr val="134F5C"/>
                </a:solidFill>
                <a:latin typeface="Calibri"/>
                <a:ea typeface="Calibri"/>
                <a:cs typeface="Calibri"/>
                <a:sym typeface="Calibri"/>
              </a:rPr>
              <a:t> is the most active terror </a:t>
            </a:r>
            <a:r>
              <a:rPr lang="en-US" sz="1800" dirty="0" smtClean="0">
                <a:solidFill>
                  <a:srgbClr val="134F5C"/>
                </a:solidFill>
                <a:latin typeface="Calibri"/>
                <a:ea typeface="Calibri"/>
                <a:cs typeface="Calibri"/>
                <a:sym typeface="Calibri"/>
              </a:rPr>
              <a:t>organization </a:t>
            </a:r>
            <a:r>
              <a:rPr lang="en-US" sz="1800" dirty="0">
                <a:solidFill>
                  <a:srgbClr val="134F5C"/>
                </a:solidFill>
                <a:latin typeface="Calibri"/>
                <a:ea typeface="Calibri"/>
                <a:cs typeface="Calibri"/>
                <a:sym typeface="Calibri"/>
              </a:rPr>
              <a:t>in the world followed by Taliban.</a:t>
            </a:r>
            <a:endParaRPr sz="1800" dirty="0">
              <a:solidFill>
                <a:srgbClr val="134F5C"/>
              </a:solidFill>
              <a:latin typeface="Calibri"/>
              <a:ea typeface="Calibri"/>
              <a:cs typeface="Calibri"/>
              <a:sym typeface="Calibri"/>
            </a:endParaRPr>
          </a:p>
          <a:p>
            <a:pPr marL="457200" marR="0" lvl="0" indent="-342900" algn="l" rtl="0">
              <a:lnSpc>
                <a:spcPct val="100000"/>
              </a:lnSpc>
              <a:spcBef>
                <a:spcPts val="0"/>
              </a:spcBef>
              <a:spcAft>
                <a:spcPts val="0"/>
              </a:spcAft>
              <a:buClr>
                <a:srgbClr val="134F5C"/>
              </a:buClr>
              <a:buSzPts val="1800"/>
              <a:buFont typeface="Calibri"/>
              <a:buChar char="●"/>
            </a:pPr>
            <a:r>
              <a:rPr lang="en-US" sz="1800" dirty="0">
                <a:solidFill>
                  <a:srgbClr val="134F5C"/>
                </a:solidFill>
                <a:latin typeface="Calibri"/>
                <a:ea typeface="Calibri"/>
                <a:cs typeface="Calibri"/>
                <a:sym typeface="Calibri"/>
              </a:rPr>
              <a:t>While the number of attacks by unidentified terrorists are 5613.</a:t>
            </a:r>
            <a:endParaRPr sz="1800" dirty="0">
              <a:solidFill>
                <a:srgbClr val="134F5C"/>
              </a:solidFill>
              <a:latin typeface="Calibri"/>
              <a:ea typeface="Calibri"/>
              <a:cs typeface="Calibri"/>
              <a:sym typeface="Calibri"/>
            </a:endParaRPr>
          </a:p>
          <a:p>
            <a:pPr marL="0" marR="0" lvl="0" indent="0" algn="l" rtl="0">
              <a:lnSpc>
                <a:spcPct val="100000"/>
              </a:lnSpc>
              <a:spcBef>
                <a:spcPts val="0"/>
              </a:spcBef>
              <a:spcAft>
                <a:spcPts val="0"/>
              </a:spcAft>
              <a:buClr>
                <a:schemeClr val="accent2"/>
              </a:buClr>
              <a:buSzPts val="1800"/>
              <a:buFont typeface="Arial"/>
              <a:buNone/>
            </a:pPr>
            <a:endParaRPr dirty="0"/>
          </a:p>
        </p:txBody>
      </p:sp>
      <p:pic>
        <p:nvPicPr>
          <p:cNvPr id="2" name="Picture 1"/>
          <p:cNvPicPr>
            <a:picLocks noChangeAspect="1"/>
          </p:cNvPicPr>
          <p:nvPr/>
        </p:nvPicPr>
        <p:blipFill rotWithShape="1">
          <a:blip r:embed="rId3"/>
          <a:srcRect l="4213" t="11023"/>
          <a:stretch/>
        </p:blipFill>
        <p:spPr>
          <a:xfrm>
            <a:off x="604911" y="1133166"/>
            <a:ext cx="5187253" cy="3570964"/>
          </a:xfrm>
          <a:prstGeom prst="rect">
            <a:avLst/>
          </a:prstGeom>
        </p:spPr>
      </p:pic>
    </p:spTree>
    <p:extLst>
      <p:ext uri="{BB962C8B-B14F-4D97-AF65-F5344CB8AC3E}">
        <p14:creationId xmlns:p14="http://schemas.microsoft.com/office/powerpoint/2010/main" val="4098443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3e279567bc_0_22"/>
          <p:cNvSpPr txBox="1">
            <a:spLocks noGrp="1"/>
          </p:cNvSpPr>
          <p:nvPr>
            <p:ph type="title"/>
          </p:nvPr>
        </p:nvSpPr>
        <p:spPr>
          <a:xfrm>
            <a:off x="152400" y="-92471"/>
            <a:ext cx="8520600" cy="61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u="sng" dirty="0">
                <a:latin typeface="Georgia"/>
                <a:ea typeface="Georgia"/>
                <a:cs typeface="Georgia"/>
                <a:sym typeface="Georgia"/>
              </a:rPr>
              <a:t>MOST ACTIVE </a:t>
            </a:r>
            <a:r>
              <a:rPr lang="en-US" sz="2400" u="sng" dirty="0" smtClean="0">
                <a:latin typeface="Georgia"/>
                <a:ea typeface="Georgia"/>
                <a:cs typeface="Georgia"/>
                <a:sym typeface="Georgia"/>
              </a:rPr>
              <a:t>TERRORIST ORGANIZATIONS FOR LAST </a:t>
            </a:r>
            <a:r>
              <a:rPr lang="en-US" sz="2400" u="sng" dirty="0">
                <a:latin typeface="Georgia"/>
                <a:ea typeface="Georgia"/>
                <a:cs typeface="Georgia"/>
                <a:sym typeface="Georgia"/>
              </a:rPr>
              <a:t>5 </a:t>
            </a:r>
            <a:r>
              <a:rPr lang="en-US" sz="2400" u="sng" dirty="0" smtClean="0">
                <a:latin typeface="Georgia"/>
                <a:ea typeface="Georgia"/>
                <a:cs typeface="Georgia"/>
                <a:sym typeface="Georgia"/>
              </a:rPr>
              <a:t>YEARS IN INDIA</a:t>
            </a:r>
            <a:r>
              <a:rPr lang="en-US" sz="2400" u="sng" dirty="0">
                <a:latin typeface="Georgia"/>
                <a:ea typeface="Georgia"/>
                <a:cs typeface="Georgia"/>
                <a:sym typeface="Georgia"/>
              </a:rPr>
              <a:t/>
            </a:r>
            <a:br>
              <a:rPr lang="en-US" sz="2400" u="sng" dirty="0">
                <a:latin typeface="Georgia"/>
                <a:ea typeface="Georgia"/>
                <a:cs typeface="Georgia"/>
                <a:sym typeface="Georgia"/>
              </a:rPr>
            </a:br>
            <a:endParaRPr sz="2400" u="sng" dirty="0">
              <a:latin typeface="Georgia"/>
              <a:ea typeface="Georgia"/>
              <a:cs typeface="Georgia"/>
              <a:sym typeface="Georgia"/>
            </a:endParaRPr>
          </a:p>
          <a:p>
            <a:pPr marL="0" lvl="0" indent="0" algn="l" rtl="0">
              <a:lnSpc>
                <a:spcPct val="100000"/>
              </a:lnSpc>
              <a:spcBef>
                <a:spcPts val="0"/>
              </a:spcBef>
              <a:spcAft>
                <a:spcPts val="0"/>
              </a:spcAft>
              <a:buSzPts val="2800"/>
              <a:buNone/>
            </a:pPr>
            <a:endParaRPr sz="2400" u="sng" dirty="0">
              <a:latin typeface="Georgia"/>
              <a:ea typeface="Georgia"/>
              <a:cs typeface="Georgia"/>
              <a:sym typeface="Georgia"/>
            </a:endParaRPr>
          </a:p>
          <a:p>
            <a:pPr marL="0" lvl="0" indent="0" algn="l" rtl="0">
              <a:lnSpc>
                <a:spcPct val="100000"/>
              </a:lnSpc>
              <a:spcBef>
                <a:spcPts val="0"/>
              </a:spcBef>
              <a:spcAft>
                <a:spcPts val="0"/>
              </a:spcAft>
              <a:buSzPts val="2800"/>
              <a:buNone/>
            </a:pPr>
            <a:endParaRPr sz="2400" u="sng" dirty="0">
              <a:latin typeface="Georgia"/>
              <a:ea typeface="Georgia"/>
              <a:cs typeface="Georgia"/>
              <a:sym typeface="Georgia"/>
            </a:endParaRPr>
          </a:p>
        </p:txBody>
      </p:sp>
      <p:cxnSp>
        <p:nvCxnSpPr>
          <p:cNvPr id="219" name="Google Shape;219;g13e279567bc_0_22"/>
          <p:cNvCxnSpPr/>
          <p:nvPr/>
        </p:nvCxnSpPr>
        <p:spPr>
          <a:xfrm>
            <a:off x="0" y="699247"/>
            <a:ext cx="9144000" cy="0"/>
          </a:xfrm>
          <a:prstGeom prst="straightConnector1">
            <a:avLst/>
          </a:prstGeom>
          <a:noFill/>
          <a:ln w="38100" cap="flat" cmpd="thickThin">
            <a:solidFill>
              <a:srgbClr val="CC0000"/>
            </a:solidFill>
            <a:prstDash val="solid"/>
            <a:round/>
            <a:headEnd type="none" w="sm" len="sm"/>
            <a:tailEnd type="none" w="sm" len="sm"/>
          </a:ln>
        </p:spPr>
      </p:cxnSp>
      <p:sp>
        <p:nvSpPr>
          <p:cNvPr id="220" name="Google Shape;220;g13e279567bc_0_22"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p:nvPr/>
        </p:nvSpPr>
        <p:spPr>
          <a:xfrm>
            <a:off x="376801" y="1311088"/>
            <a:ext cx="2287500" cy="228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 name="Google Shape;221;g13e279567bc_0_22"/>
          <p:cNvSpPr txBox="1"/>
          <p:nvPr/>
        </p:nvSpPr>
        <p:spPr>
          <a:xfrm>
            <a:off x="5878693" y="1603947"/>
            <a:ext cx="3252600" cy="2587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134F5C"/>
              </a:buClr>
              <a:buSzPts val="1800"/>
              <a:buFont typeface="Calibri"/>
              <a:buChar char="●"/>
            </a:pPr>
            <a:r>
              <a:rPr lang="en-US" sz="1800" b="1" dirty="0">
                <a:solidFill>
                  <a:srgbClr val="134F5C"/>
                </a:solidFill>
                <a:latin typeface="Calibri"/>
                <a:ea typeface="Calibri"/>
                <a:cs typeface="Calibri"/>
                <a:sym typeface="Calibri"/>
              </a:rPr>
              <a:t>MOIST</a:t>
            </a:r>
            <a:r>
              <a:rPr lang="en-US" sz="1800" dirty="0">
                <a:solidFill>
                  <a:srgbClr val="134F5C"/>
                </a:solidFill>
                <a:latin typeface="Calibri"/>
                <a:ea typeface="Calibri"/>
                <a:cs typeface="Calibri"/>
                <a:sym typeface="Calibri"/>
              </a:rPr>
              <a:t> Group is the most active terror </a:t>
            </a:r>
            <a:r>
              <a:rPr lang="en-US" sz="1800" dirty="0" smtClean="0">
                <a:solidFill>
                  <a:srgbClr val="134F5C"/>
                </a:solidFill>
                <a:latin typeface="Calibri"/>
                <a:ea typeface="Calibri"/>
                <a:cs typeface="Calibri"/>
                <a:sym typeface="Calibri"/>
              </a:rPr>
              <a:t>organization </a:t>
            </a:r>
            <a:r>
              <a:rPr lang="en-US" sz="1800" dirty="0">
                <a:solidFill>
                  <a:srgbClr val="134F5C"/>
                </a:solidFill>
                <a:latin typeface="Calibri"/>
                <a:ea typeface="Calibri"/>
                <a:cs typeface="Calibri"/>
                <a:sym typeface="Calibri"/>
              </a:rPr>
              <a:t>in the India followed by CPI-Moist.</a:t>
            </a:r>
            <a:endParaRPr sz="1800" dirty="0">
              <a:solidFill>
                <a:srgbClr val="134F5C"/>
              </a:solidFill>
              <a:latin typeface="Calibri"/>
              <a:ea typeface="Calibri"/>
              <a:cs typeface="Calibri"/>
              <a:sym typeface="Calibri"/>
            </a:endParaRPr>
          </a:p>
          <a:p>
            <a:pPr marL="457200" marR="0" lvl="0" indent="-342900" algn="l" rtl="0">
              <a:lnSpc>
                <a:spcPct val="100000"/>
              </a:lnSpc>
              <a:spcBef>
                <a:spcPts val="0"/>
              </a:spcBef>
              <a:spcAft>
                <a:spcPts val="0"/>
              </a:spcAft>
              <a:buClr>
                <a:srgbClr val="134F5C"/>
              </a:buClr>
              <a:buSzPts val="1800"/>
              <a:buFont typeface="Calibri"/>
              <a:buChar char="●"/>
            </a:pPr>
            <a:r>
              <a:rPr lang="en-US" sz="1800" dirty="0">
                <a:solidFill>
                  <a:srgbClr val="134F5C"/>
                </a:solidFill>
                <a:latin typeface="Calibri"/>
                <a:ea typeface="Calibri"/>
                <a:cs typeface="Calibri"/>
                <a:sym typeface="Calibri"/>
              </a:rPr>
              <a:t>While the number of attacks by unidentified terrorists are 1163.</a:t>
            </a:r>
            <a:endParaRPr sz="1800" dirty="0">
              <a:solidFill>
                <a:srgbClr val="134F5C"/>
              </a:solidFill>
              <a:latin typeface="Calibri"/>
              <a:ea typeface="Calibri"/>
              <a:cs typeface="Calibri"/>
              <a:sym typeface="Calibri"/>
            </a:endParaRPr>
          </a:p>
          <a:p>
            <a:pPr marL="0" marR="0" lvl="0" indent="0" algn="l" rtl="0">
              <a:lnSpc>
                <a:spcPct val="100000"/>
              </a:lnSpc>
              <a:spcBef>
                <a:spcPts val="0"/>
              </a:spcBef>
              <a:spcAft>
                <a:spcPts val="0"/>
              </a:spcAft>
              <a:buClr>
                <a:schemeClr val="accent2"/>
              </a:buClr>
              <a:buSzPts val="1800"/>
              <a:buFont typeface="Arial"/>
              <a:buNone/>
            </a:pPr>
            <a:endParaRPr dirty="0"/>
          </a:p>
        </p:txBody>
      </p:sp>
      <p:pic>
        <p:nvPicPr>
          <p:cNvPr id="2" name="Picture 1"/>
          <p:cNvPicPr>
            <a:picLocks noChangeAspect="1"/>
          </p:cNvPicPr>
          <p:nvPr/>
        </p:nvPicPr>
        <p:blipFill rotWithShape="1">
          <a:blip r:embed="rId3"/>
          <a:srcRect t="4509"/>
          <a:stretch/>
        </p:blipFill>
        <p:spPr>
          <a:xfrm>
            <a:off x="220454" y="1090434"/>
            <a:ext cx="5658239" cy="3614226"/>
          </a:xfrm>
          <a:prstGeom prst="rect">
            <a:avLst/>
          </a:prstGeom>
        </p:spPr>
      </p:pic>
      <p:sp>
        <p:nvSpPr>
          <p:cNvPr id="3" name="Rectangle 2"/>
          <p:cNvSpPr/>
          <p:nvPr/>
        </p:nvSpPr>
        <p:spPr>
          <a:xfrm>
            <a:off x="1062111" y="2693963"/>
            <a:ext cx="232117" cy="39389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539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p:spPr>
        <p:txBody>
          <a:bodyPr/>
          <a:lstStyle/>
          <a:p>
            <a:r>
              <a:rPr lang="en-US" sz="2400" u="sng" dirty="0">
                <a:effectLst/>
                <a:latin typeface="Georgia" panose="02040502050405020303" pitchFamily="18" charset="0"/>
                <a:ea typeface="Calibri" panose="020F0502020204030204" pitchFamily="34" charset="0"/>
                <a:cs typeface="Times New Roman" panose="02020603050405020304" pitchFamily="18" charset="0"/>
              </a:rPr>
              <a:t>INDEX</a:t>
            </a:r>
            <a:r>
              <a:rPr lang="en-US" sz="2400" dirty="0">
                <a:effectLst/>
                <a:latin typeface="Calibri" panose="020F0502020204030204" pitchFamily="34" charset="0"/>
                <a:ea typeface="Calibri" panose="020F0502020204030204" pitchFamily="34" charset="0"/>
                <a:cs typeface="Times New Roman" panose="02020603050405020304" pitchFamily="18" charset="0"/>
              </a:rPr>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sym typeface="Montserrat"/>
            </a:endParaRPr>
          </a:p>
          <a:p>
            <a:pPr lvl="0"/>
            <a:endParaRPr lang="en-US" sz="2400" dirty="0">
              <a:sym typeface="Montserrat"/>
            </a:endParaRPr>
          </a:p>
          <a:p>
            <a:pPr lvl="0"/>
            <a:endParaRPr lang="en-US" sz="2400" dirty="0">
              <a:sym typeface="Montserrat"/>
            </a:endParaRPr>
          </a:p>
        </p:txBody>
      </p:sp>
      <p:sp>
        <p:nvSpPr>
          <p:cNvPr id="4" name="Text Placeholder 3">
            <a:extLst>
              <a:ext uri="{FF2B5EF4-FFF2-40B4-BE49-F238E27FC236}">
                <a16:creationId xmlns:a16="http://schemas.microsoft.com/office/drawing/2014/main" xmlns="" id="{EDE7FD42-41E6-7CFB-9AE3-A4B8D96BDB81}"/>
              </a:ext>
            </a:extLst>
          </p:cNvPr>
          <p:cNvSpPr>
            <a:spLocks noGrp="1"/>
          </p:cNvSpPr>
          <p:nvPr>
            <p:ph type="body" idx="1"/>
          </p:nvPr>
        </p:nvSpPr>
        <p:spPr>
          <a:xfrm>
            <a:off x="311700" y="890737"/>
            <a:ext cx="8520600" cy="3416596"/>
          </a:xfrm>
        </p:spPr>
        <p:txBody>
          <a:bodyPr/>
          <a:lstStyle/>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Introduction to team “Connecting Dots” ……………………………. Slide 3</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What is Terroris</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m? …………………………………………………………….. Slide 4</a:t>
            </a: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0000"/>
              </a:lnSpc>
              <a:buClr>
                <a:schemeClr val="accent2"/>
              </a:buClr>
              <a:buFont typeface="Wingdings" panose="05000000000000000000" pitchFamily="2" charset="2"/>
              <a:buChar char="q"/>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How do countries define terrorism?	………………………………….. Slide 5 &amp; 6</a:t>
            </a: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Brief about base data for the project …………………………………. Slide 7</a:t>
            </a:r>
          </a:p>
          <a:p>
            <a:pPr marL="285750" indent="-285750">
              <a:lnSpc>
                <a:spcPct val="100000"/>
              </a:lnSpc>
              <a:buClr>
                <a:schemeClr val="accent2"/>
              </a:buClr>
              <a:buFont typeface="Wingdings" panose="05000000000000000000" pitchFamily="2" charset="2"/>
              <a:buChar char="q"/>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Step by step approach to Data Analysis ……………………………… Slide 8</a:t>
            </a: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Resources used ………………………………………………………………….. Slide 9		</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Overview of dataset   …………………………………………………………. Slide 10</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Data Analysis ……………………………………………………………………… Slide 11 - 17</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Challenges ………………………………………………………………………….. Slide </a:t>
            </a:r>
            <a:r>
              <a:rPr lang="en-US" dirty="0" smtClean="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19</a:t>
            </a: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Conclusion ………………………………………………………………………….. Slide </a:t>
            </a:r>
            <a:r>
              <a:rPr lang="en-US"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20</a:t>
            </a:r>
            <a:endPar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0000"/>
              </a:lnSpc>
              <a:spcAft>
                <a:spcPts val="800"/>
              </a:spcAft>
              <a:buClr>
                <a:schemeClr val="accent2"/>
              </a:buClr>
              <a:buFont typeface="Wingdings" panose="05000000000000000000" pitchFamily="2" charset="2"/>
              <a:buChar char="q"/>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Sources </a:t>
            </a: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 Slide </a:t>
            </a:r>
            <a:r>
              <a:rPr lang="en-US" dirty="0" smtClean="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21</a:t>
            </a:r>
            <a:endPar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2"/>
              </a:buClr>
            </a:pPr>
            <a:endParaRPr lang="en-US"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Clr>
                <a:schemeClr val="accent2"/>
              </a:buClr>
              <a:buNone/>
            </a:pPr>
            <a:endParaRPr lang="en-US"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154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243559"/>
            <a:ext cx="8520600" cy="611841"/>
          </a:xfrm>
          <a:noFill/>
          <a:ln>
            <a:noFill/>
          </a:ln>
        </p:spPr>
        <p:txBody>
          <a:bodyPr spcFirstLastPara="1" wrap="square" lIns="91425" tIns="91425" rIns="91425" bIns="91425" anchor="t" anchorCtr="0">
            <a:noAutofit/>
          </a:bodyPr>
          <a:lstStyle/>
          <a:p>
            <a:r>
              <a:rPr lang="en-GB" sz="2400" dirty="0">
                <a:latin typeface="Georgia" panose="02040502050405020303" pitchFamily="18" charset="0"/>
                <a:ea typeface="Calibri" panose="020F0502020204030204" pitchFamily="34" charset="0"/>
                <a:cs typeface="Times New Roman" panose="02020603050405020304" pitchFamily="18" charset="0"/>
              </a:rPr>
              <a:t>CHALLENGES</a:t>
            </a:r>
            <a:r>
              <a:rPr lang="en-US" sz="2400" dirty="0">
                <a:latin typeface="Georgia" panose="02040502050405020303" pitchFamily="18" charset="0"/>
                <a:ea typeface="Calibri" panose="020F0502020204030204" pitchFamily="34" charset="0"/>
                <a:cs typeface="Times New Roman" panose="02020603050405020304" pitchFamily="18" charset="0"/>
              </a:rPr>
              <a:t/>
            </a:r>
            <a:br>
              <a:rPr lang="en-US" sz="2400" dirty="0">
                <a:latin typeface="Georgia" panose="02040502050405020303" pitchFamily="18" charset="0"/>
                <a:ea typeface="Calibri" panose="020F0502020204030204" pitchFamily="34" charset="0"/>
                <a:cs typeface="Times New Roman" panose="02020603050405020304" pitchFamily="18" charset="0"/>
              </a:rPr>
            </a:br>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152400" y="1011552"/>
            <a:ext cx="8801100" cy="3928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285750" indent="-285750">
              <a:buFont typeface="Wingdings" panose="05000000000000000000" pitchFamily="2" charset="2"/>
              <a:buChar char="ü"/>
            </a:pPr>
            <a:r>
              <a:rPr lang="en-GB" dirty="0" smtClean="0"/>
              <a:t>Initially we were not able to load data into </a:t>
            </a:r>
            <a:r>
              <a:rPr lang="en-GB" b="1" dirty="0" smtClean="0"/>
              <a:t>Google </a:t>
            </a:r>
            <a:r>
              <a:rPr lang="en-GB" b="1" dirty="0" err="1" smtClean="0"/>
              <a:t>Colab</a:t>
            </a:r>
            <a:r>
              <a:rPr lang="en-GB" dirty="0" smtClean="0"/>
              <a:t>. We used </a:t>
            </a:r>
            <a:r>
              <a:rPr lang="en-GB" b="1" dirty="0"/>
              <a:t>encoding='latin1' </a:t>
            </a:r>
            <a:r>
              <a:rPr lang="en-GB" dirty="0" smtClean="0"/>
              <a:t>to bypass the error.</a:t>
            </a:r>
          </a:p>
          <a:p>
            <a:pPr marL="285750" indent="-285750">
              <a:buFont typeface="Wingdings" panose="05000000000000000000" pitchFamily="2" charset="2"/>
              <a:buChar char="ü"/>
            </a:pPr>
            <a:r>
              <a:rPr lang="en-GB" dirty="0" smtClean="0"/>
              <a:t>While plotting the graphs they were getting Overwritten. We used </a:t>
            </a:r>
            <a:r>
              <a:rPr lang="en-GB" b="1" dirty="0" smtClean="0"/>
              <a:t>Subplot </a:t>
            </a:r>
            <a:r>
              <a:rPr lang="en-GB" dirty="0" smtClean="0"/>
              <a:t>function to solve the issue.</a:t>
            </a:r>
          </a:p>
          <a:p>
            <a:pPr marL="285750" indent="-285750">
              <a:buFont typeface="Wingdings" panose="05000000000000000000" pitchFamily="2" charset="2"/>
              <a:buChar char="ü"/>
            </a:pPr>
            <a:r>
              <a:rPr lang="en-GB" dirty="0" smtClean="0"/>
              <a:t>In Line Graph by default we get </a:t>
            </a:r>
            <a:r>
              <a:rPr lang="en-GB" b="1" dirty="0"/>
              <a:t>5</a:t>
            </a:r>
            <a:r>
              <a:rPr lang="en-GB" b="1" dirty="0" smtClean="0"/>
              <a:t> values in x-axis</a:t>
            </a:r>
            <a:r>
              <a:rPr lang="en-GB" dirty="0" smtClean="0"/>
              <a:t>. We used </a:t>
            </a:r>
            <a:r>
              <a:rPr lang="en-GB" b="1" dirty="0" err="1"/>
              <a:t>plt.Xticks</a:t>
            </a:r>
            <a:r>
              <a:rPr lang="en-GB" b="1" dirty="0"/>
              <a:t>([list of values for X-axis])</a:t>
            </a:r>
            <a:r>
              <a:rPr lang="en-GB" dirty="0"/>
              <a:t>to solve </a:t>
            </a:r>
            <a:r>
              <a:rPr lang="en-GB" dirty="0" smtClean="0"/>
              <a:t>the issue.</a:t>
            </a:r>
          </a:p>
          <a:p>
            <a:pPr marL="285750" indent="-285750">
              <a:buFont typeface="Wingdings" panose="05000000000000000000" pitchFamily="2" charset="2"/>
              <a:buChar char="ü"/>
            </a:pPr>
            <a:r>
              <a:rPr lang="en-GB" dirty="0" smtClean="0"/>
              <a:t>By </a:t>
            </a:r>
            <a:r>
              <a:rPr lang="en-GB" dirty="0"/>
              <a:t>default values on X-axis are printed at </a:t>
            </a:r>
            <a:r>
              <a:rPr lang="en-GB" b="1" dirty="0"/>
              <a:t>90° angle</a:t>
            </a:r>
            <a:r>
              <a:rPr lang="en-GB" dirty="0"/>
              <a:t>. We used </a:t>
            </a:r>
            <a:r>
              <a:rPr lang="en-GB" b="1" dirty="0" err="1"/>
              <a:t>plt.Xticks</a:t>
            </a:r>
            <a:r>
              <a:rPr lang="en-GB" b="1" dirty="0"/>
              <a:t>(rotation=0)</a:t>
            </a:r>
            <a:r>
              <a:rPr lang="en-GB" dirty="0"/>
              <a:t> to solve </a:t>
            </a:r>
            <a:r>
              <a:rPr lang="en-GB" dirty="0" smtClean="0"/>
              <a:t>the same.</a:t>
            </a:r>
          </a:p>
          <a:p>
            <a:pPr marL="285750" indent="-285750">
              <a:buFont typeface="Wingdings" panose="05000000000000000000" pitchFamily="2" charset="2"/>
              <a:buChar char="ü"/>
            </a:pPr>
            <a:r>
              <a:rPr lang="en-GB" dirty="0" smtClean="0"/>
              <a:t>Creating </a:t>
            </a:r>
            <a:r>
              <a:rPr lang="en-GB" dirty="0"/>
              <a:t>donut pie chart was also a challenge as we had to </a:t>
            </a:r>
            <a:r>
              <a:rPr lang="en-GB" b="1" dirty="0"/>
              <a:t>overwrite a solid white circle </a:t>
            </a:r>
            <a:r>
              <a:rPr lang="en-GB" dirty="0"/>
              <a:t>on our existing pie chart  and make sure our percentage values and pie chart labels don't get </a:t>
            </a:r>
            <a:r>
              <a:rPr lang="en-GB" dirty="0" smtClean="0"/>
              <a:t>overwritten</a:t>
            </a:r>
          </a:p>
        </p:txBody>
      </p:sp>
    </p:spTree>
    <p:extLst>
      <p:ext uri="{BB962C8B-B14F-4D97-AF65-F5344CB8AC3E}">
        <p14:creationId xmlns:p14="http://schemas.microsoft.com/office/powerpoint/2010/main" val="2937506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243559"/>
            <a:ext cx="8520600" cy="611841"/>
          </a:xfrm>
          <a:noFill/>
          <a:ln>
            <a:noFill/>
          </a:ln>
        </p:spPr>
        <p:txBody>
          <a:bodyPr spcFirstLastPara="1" wrap="square" lIns="91425" tIns="91425" rIns="91425" bIns="91425" anchor="t" anchorCtr="0">
            <a:noAutofit/>
          </a:bodyPr>
          <a:lstStyle/>
          <a:p>
            <a:r>
              <a:rPr lang="en-GB" sz="2400" dirty="0">
                <a:latin typeface="Georgia" panose="02040502050405020303" pitchFamily="18" charset="0"/>
                <a:ea typeface="Calibri" panose="020F0502020204030204" pitchFamily="34" charset="0"/>
                <a:cs typeface="Times New Roman" panose="02020603050405020304" pitchFamily="18" charset="0"/>
              </a:rPr>
              <a:t>CONCLUSION</a:t>
            </a:r>
            <a:r>
              <a:rPr lang="en-US" sz="2400" dirty="0">
                <a:latin typeface="Georgia" panose="02040502050405020303" pitchFamily="18" charset="0"/>
                <a:ea typeface="Calibri" panose="020F0502020204030204" pitchFamily="34" charset="0"/>
                <a:cs typeface="Times New Roman" panose="02020603050405020304" pitchFamily="18" charset="0"/>
              </a:rPr>
              <a:t/>
            </a:r>
            <a:br>
              <a:rPr lang="en-US" sz="2400" dirty="0">
                <a:latin typeface="Georgia" panose="02040502050405020303" pitchFamily="18" charset="0"/>
                <a:ea typeface="Calibri" panose="020F0502020204030204" pitchFamily="34" charset="0"/>
                <a:cs typeface="Times New Roman" panose="02020603050405020304" pitchFamily="18" charset="0"/>
              </a:rPr>
            </a:br>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101121" y="1406197"/>
            <a:ext cx="8801100" cy="2789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285750" indent="-285750">
              <a:buFont typeface="Arial" panose="020B0604020202020204" pitchFamily="34" charset="0"/>
              <a:buChar char="•"/>
            </a:pPr>
            <a:r>
              <a:rPr lang="en-GB" dirty="0"/>
              <a:t>It is evident form the trend analysis that since 1971 there has been significant increase in terror attacks globally. Terrorist Groups like ISIL, Taliban, Al-</a:t>
            </a:r>
            <a:r>
              <a:rPr lang="en-GB" dirty="0" err="1"/>
              <a:t>Shabaab</a:t>
            </a:r>
            <a:r>
              <a:rPr lang="en-GB" dirty="0"/>
              <a:t>, Boko Haram, NPA, Maoist are causing havoc throughout the world by bombing, armed </a:t>
            </a:r>
            <a:r>
              <a:rPr lang="en-GB" dirty="0" smtClean="0"/>
              <a:t>assaults, assassination, etc. </a:t>
            </a:r>
            <a:r>
              <a:rPr lang="en-GB" dirty="0"/>
              <a:t>However, in recent times there has been slight decrease in </a:t>
            </a:r>
            <a:r>
              <a:rPr lang="en-GB" dirty="0" smtClean="0"/>
              <a:t>terrorist attacks.</a:t>
            </a:r>
          </a:p>
          <a:p>
            <a:endParaRPr lang="en-GB" dirty="0" smtClean="0"/>
          </a:p>
          <a:p>
            <a:pPr marL="285750" indent="-285750">
              <a:buFont typeface="Arial" panose="020B0604020202020204" pitchFamily="34" charset="0"/>
              <a:buChar char="•"/>
            </a:pPr>
            <a:r>
              <a:rPr lang="en-GB" dirty="0" smtClean="0"/>
              <a:t>We </a:t>
            </a:r>
            <a:r>
              <a:rPr lang="en-GB" dirty="0" smtClean="0"/>
              <a:t>need to understand that every human live is precious and we should take all efforts to curb terrorism and sponsors of terrorism. Development </a:t>
            </a:r>
            <a:r>
              <a:rPr lang="en-GB" dirty="0" smtClean="0"/>
              <a:t>of both </a:t>
            </a:r>
            <a:r>
              <a:rPr lang="en-GB" dirty="0" smtClean="0"/>
              <a:t>socio economic and educational </a:t>
            </a:r>
            <a:r>
              <a:rPr lang="en-GB" dirty="0" smtClean="0"/>
              <a:t>are the </a:t>
            </a:r>
            <a:r>
              <a:rPr lang="en-GB" dirty="0" smtClean="0"/>
              <a:t>only permanent solution to this problem. </a:t>
            </a:r>
            <a:endParaRPr lang="en-GB" dirty="0"/>
          </a:p>
        </p:txBody>
      </p:sp>
    </p:spTree>
    <p:extLst>
      <p:ext uri="{BB962C8B-B14F-4D97-AF65-F5344CB8AC3E}">
        <p14:creationId xmlns:p14="http://schemas.microsoft.com/office/powerpoint/2010/main" val="1245858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TEAM CONNECTING DOTS</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xmlns="" id="{EDE7FD42-41E6-7CFB-9AE3-A4B8D96BDB81}"/>
              </a:ext>
            </a:extLst>
          </p:cNvPr>
          <p:cNvSpPr>
            <a:spLocks noGrp="1"/>
          </p:cNvSpPr>
          <p:nvPr>
            <p:ph type="body" idx="1"/>
          </p:nvPr>
        </p:nvSpPr>
        <p:spPr>
          <a:xfrm>
            <a:off x="1381760" y="1703405"/>
            <a:ext cx="2598414" cy="420351"/>
          </a:xfrm>
        </p:spPr>
        <p:txBody>
          <a:body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SAAQUIB MUSTAFA</a:t>
            </a:r>
            <a:b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Text Placeholder 3">
            <a:extLst>
              <a:ext uri="{FF2B5EF4-FFF2-40B4-BE49-F238E27FC236}">
                <a16:creationId xmlns:a16="http://schemas.microsoft.com/office/drawing/2014/main" xmlns="" id="{EDE7FD42-41E6-7CFB-9AE3-A4B8D96BDB81}"/>
              </a:ext>
            </a:extLst>
          </p:cNvPr>
          <p:cNvSpPr txBox="1">
            <a:spLocks/>
          </p:cNvSpPr>
          <p:nvPr/>
        </p:nvSpPr>
        <p:spPr>
          <a:xfrm>
            <a:off x="1381760" y="3170216"/>
            <a:ext cx="2598414" cy="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ARABINDA PATTNAIK</a:t>
            </a:r>
            <a:b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Placeholder 3">
            <a:extLst>
              <a:ext uri="{FF2B5EF4-FFF2-40B4-BE49-F238E27FC236}">
                <a16:creationId xmlns:a16="http://schemas.microsoft.com/office/drawing/2014/main" xmlns="" id="{EDE7FD42-41E6-7CFB-9AE3-A4B8D96BDB81}"/>
              </a:ext>
            </a:extLst>
          </p:cNvPr>
          <p:cNvSpPr txBox="1">
            <a:spLocks/>
          </p:cNvSpPr>
          <p:nvPr/>
        </p:nvSpPr>
        <p:spPr>
          <a:xfrm>
            <a:off x="1381760" y="4502188"/>
            <a:ext cx="2598414" cy="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SAHIL KOLAMBKAR</a:t>
            </a:r>
            <a:b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3">
            <a:extLst>
              <a:ext uri="{FF2B5EF4-FFF2-40B4-BE49-F238E27FC236}">
                <a16:creationId xmlns:a16="http://schemas.microsoft.com/office/drawing/2014/main" xmlns="" id="{EDE7FD42-41E6-7CFB-9AE3-A4B8D96BDB81}"/>
              </a:ext>
            </a:extLst>
          </p:cNvPr>
          <p:cNvSpPr txBox="1">
            <a:spLocks/>
          </p:cNvSpPr>
          <p:nvPr/>
        </p:nvSpPr>
        <p:spPr>
          <a:xfrm>
            <a:off x="6189650" y="2109262"/>
            <a:ext cx="2598414" cy="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SANDEEP</a:t>
            </a: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Placeholder 3">
            <a:extLst>
              <a:ext uri="{FF2B5EF4-FFF2-40B4-BE49-F238E27FC236}">
                <a16:creationId xmlns:a16="http://schemas.microsoft.com/office/drawing/2014/main" xmlns="" id="{EDE7FD42-41E6-7CFB-9AE3-A4B8D96BDB81}"/>
              </a:ext>
            </a:extLst>
          </p:cNvPr>
          <p:cNvSpPr txBox="1">
            <a:spLocks/>
          </p:cNvSpPr>
          <p:nvPr/>
        </p:nvSpPr>
        <p:spPr>
          <a:xfrm>
            <a:off x="6189650" y="3781746"/>
            <a:ext cx="2598414" cy="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RAHUL MUKHERJEE</a:t>
            </a:r>
            <a:b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rotWithShape="1">
          <a:blip r:embed="rId3"/>
          <a:srcRect t="7982"/>
          <a:stretch/>
        </p:blipFill>
        <p:spPr>
          <a:xfrm>
            <a:off x="390208" y="2318939"/>
            <a:ext cx="991552" cy="11313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rotWithShape="1">
          <a:blip r:embed="rId4"/>
          <a:srcRect l="10906" t="6930" r="9095" b="9500"/>
          <a:stretch/>
        </p:blipFill>
        <p:spPr>
          <a:xfrm>
            <a:off x="5195757" y="1298625"/>
            <a:ext cx="993893" cy="11615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rotWithShape="1">
          <a:blip r:embed="rId5"/>
          <a:srcRect l="7494" t="5133" r="7628" b="17133"/>
          <a:stretch/>
        </p:blipFill>
        <p:spPr>
          <a:xfrm>
            <a:off x="390208" y="3760776"/>
            <a:ext cx="991552" cy="10951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8" name="Picture 6" descr="No photo description available."/>
          <p:cNvPicPr>
            <a:picLocks noChangeAspect="1" noChangeArrowheads="1"/>
          </p:cNvPicPr>
          <p:nvPr/>
        </p:nvPicPr>
        <p:blipFill rotWithShape="1">
          <a:blip r:embed="rId6">
            <a:extLst>
              <a:ext uri="{28A0092B-C50C-407E-A947-70E740481C1C}">
                <a14:useLocalDpi xmlns:a14="http://schemas.microsoft.com/office/drawing/2010/main" val="0"/>
              </a:ext>
            </a:extLst>
          </a:blip>
          <a:srcRect l="-3980" b="26199"/>
          <a:stretch/>
        </p:blipFill>
        <p:spPr bwMode="auto">
          <a:xfrm>
            <a:off x="5105400" y="2884611"/>
            <a:ext cx="1084251" cy="1256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b="11535"/>
          <a:stretch/>
        </p:blipFill>
        <p:spPr>
          <a:xfrm>
            <a:off x="390208" y="896539"/>
            <a:ext cx="1006624" cy="1109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61492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WHAT IS TERRORISM?</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xmlns="" id="{EDE7FD42-41E6-7CFB-9AE3-A4B8D96BDB81}"/>
              </a:ext>
            </a:extLst>
          </p:cNvPr>
          <p:cNvSpPr>
            <a:spLocks noGrp="1"/>
          </p:cNvSpPr>
          <p:nvPr>
            <p:ph type="body" idx="1"/>
          </p:nvPr>
        </p:nvSpPr>
        <p:spPr>
          <a:xfrm>
            <a:off x="311700" y="890737"/>
            <a:ext cx="8730700" cy="3782863"/>
          </a:xfrm>
        </p:spPr>
        <p:txBody>
          <a:body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The term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“Terrorism” </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is derived from Latin word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Terror</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which refers to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great fear</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The word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Terrorism</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was first used during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French Revolution </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in the year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1795</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buClr>
                <a:schemeClr val="accent2"/>
              </a:buClr>
              <a:buNone/>
            </a:pPr>
            <a:endPar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The term was used to refer to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intentional</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or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planned</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use of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brutality and violence </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to create an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environment of fright, panic, distress and fear </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in general public with the sole purpose of establishing a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certain political or social native</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In todays world Terrorism is used by different parties in different perspective under different circumstances. Though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UN Security Council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recognises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Terrorism as a threat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to</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peace and security, but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fails to define Terrorism in any of it resolutions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and urges member countries to define Terrorism in their respective national law.</a:t>
            </a:r>
          </a:p>
          <a:p>
            <a:pPr marL="0" indent="0">
              <a:lnSpc>
                <a:spcPct val="100000"/>
              </a:lnSpc>
              <a:buClr>
                <a:schemeClr val="accent2"/>
              </a:buClr>
              <a:buNone/>
            </a:pPr>
            <a:endParaRPr lang="en-GB"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Accordingly different countries define Terrorism &amp; Terrorist differently in their Laws.</a:t>
            </a:r>
            <a:endParaRPr lang="en-US"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600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HOW DO COUNTRIES DEFINE TERRORISM?</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xmlns="" id="{EDE7FD42-41E6-7CFB-9AE3-A4B8D96BDB81}"/>
              </a:ext>
            </a:extLst>
          </p:cNvPr>
          <p:cNvSpPr>
            <a:spLocks noGrp="1"/>
          </p:cNvSpPr>
          <p:nvPr>
            <p:ph type="body" idx="1"/>
          </p:nvPr>
        </p:nvSpPr>
        <p:spPr>
          <a:xfrm>
            <a:off x="311700" y="890737"/>
            <a:ext cx="8730700" cy="4165355"/>
          </a:xfrm>
        </p:spPr>
        <p:txBody>
          <a:bodyPr/>
          <a:lstStyle/>
          <a:p>
            <a:pPr marL="0" indent="0">
              <a:lnSpc>
                <a:spcPct val="100000"/>
              </a:lnSpc>
              <a:buClr>
                <a:schemeClr val="accent2"/>
              </a:buClr>
              <a:buNone/>
            </a:pP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US Government / FBI defines and classifies terrorism as below:</a:t>
            </a:r>
          </a:p>
          <a:p>
            <a:pPr marL="0" indent="0">
              <a:lnSpc>
                <a:spcPct val="100000"/>
              </a:lnSpc>
              <a:buClr>
                <a:schemeClr val="accent2"/>
              </a:buClr>
              <a:buNone/>
            </a:pPr>
            <a:endParaRPr lang="en-IN"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International terrorism﻿: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Violent, criminal acts committed by individuals and/or groups who are inspired by, or associated with, designated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foreign terrorist organizations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or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nations</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(state-sponsored).</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Domestic terrorism: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Violent, criminal acts committed by individuals and/or groups to further ideological goals stemming from domestic influences, such as those of a political, religious, social, racial, or environmental nature.</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r>
              <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rPr>
              <a:t>(Source: https://www.fbi.gov/investigate/terrorism)</a:t>
            </a:r>
            <a:endPar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093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HOW DO COUNTRIES DEFINE TERRORISM?</a:t>
            </a:r>
            <a:r>
              <a:rPr lang="en-US" sz="2400" dirty="0">
                <a:latin typeface="Georgia" panose="02040502050405020303" pitchFamily="18" charset="0"/>
                <a:ea typeface="Calibri" panose="020F0502020204030204" pitchFamily="34" charset="0"/>
                <a:cs typeface="Times New Roman" panose="02020603050405020304" pitchFamily="18" charset="0"/>
                <a:sym typeface="Montserrat"/>
              </a:rPr>
              <a:t> </a:t>
            </a:r>
            <a:r>
              <a:rPr lang="en-US" sz="1400" dirty="0">
                <a:latin typeface="Georgia" panose="02040502050405020303" pitchFamily="18" charset="0"/>
                <a:ea typeface="Calibri" panose="020F0502020204030204" pitchFamily="34" charset="0"/>
                <a:cs typeface="Times New Roman" panose="02020603050405020304" pitchFamily="18" charset="0"/>
                <a:sym typeface="Montserrat"/>
              </a:rPr>
              <a:t>(cont.)</a:t>
            </a:r>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xmlns="" id="{EDE7FD42-41E6-7CFB-9AE3-A4B8D96BDB81}"/>
              </a:ext>
            </a:extLst>
          </p:cNvPr>
          <p:cNvSpPr>
            <a:spLocks noGrp="1"/>
          </p:cNvSpPr>
          <p:nvPr>
            <p:ph type="body" idx="1"/>
          </p:nvPr>
        </p:nvSpPr>
        <p:spPr>
          <a:xfrm>
            <a:off x="311700" y="890737"/>
            <a:ext cx="8730700" cy="4096259"/>
          </a:xfrm>
        </p:spPr>
        <p:txBody>
          <a:bodyPr/>
          <a:lstStyle/>
          <a:p>
            <a:pPr marL="0" indent="0">
              <a:lnSpc>
                <a:spcPct val="100000"/>
              </a:lnSpc>
              <a:buClr>
                <a:schemeClr val="accent2"/>
              </a:buClr>
              <a:buNone/>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The Indian National Security Guard Act, 1986, defines a 'Terrorist' as: "Terrorist means any person who with intent to overawe the Government as by law established or to strike terror in the people or any section of the people, does any act or thing by using bomb, dynamite or other explosive substance or inflammable substances or firearms or other lethal weapons or poisons or noxious gases or other substances (whether biological or otherwise) of a hazardous nature, in such a manner as to cause or as is likely to cause, death or injuries to any person or persons or damage to or destruction of property, or disruption of any supplies or services essential to the life of community</a:t>
            </a:r>
            <a:r>
              <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sz="1600" dirty="0" smtClean="0">
                <a:solidFill>
                  <a:schemeClr val="dk1"/>
                </a:solidFill>
                <a:latin typeface="Georgia" panose="02040502050405020303" pitchFamily="18" charset="0"/>
                <a:ea typeface="Calibri" panose="020F0502020204030204" pitchFamily="34" charset="0"/>
                <a:cs typeface="Times New Roman" panose="02020603050405020304" pitchFamily="18" charset="0"/>
              </a:rPr>
              <a:t>(Who </a:t>
            </a:r>
            <a:r>
              <a:rPr lang="en-GB" sz="1600" dirty="0">
                <a:solidFill>
                  <a:schemeClr val="dk1"/>
                </a:solidFill>
                <a:latin typeface="Georgia" panose="02040502050405020303" pitchFamily="18" charset="0"/>
                <a:ea typeface="Calibri" panose="020F0502020204030204" pitchFamily="34" charset="0"/>
                <a:cs typeface="Times New Roman" panose="02020603050405020304" pitchFamily="18" charset="0"/>
              </a:rPr>
              <a:t>counts as a terrorist and what counts as terrorism is a debate that remains </a:t>
            </a:r>
            <a:r>
              <a:rPr lang="en-GB" sz="1600" dirty="0" smtClean="0">
                <a:solidFill>
                  <a:schemeClr val="dk1"/>
                </a:solidFill>
                <a:latin typeface="Georgia" panose="02040502050405020303" pitchFamily="18" charset="0"/>
                <a:ea typeface="Calibri" panose="020F0502020204030204" pitchFamily="34" charset="0"/>
                <a:cs typeface="Times New Roman" panose="02020603050405020304" pitchFamily="18" charset="0"/>
              </a:rPr>
              <a:t>unresolved</a:t>
            </a:r>
            <a:r>
              <a:rPr lang="en-GB" sz="1600" dirty="0">
                <a:solidFill>
                  <a:schemeClr val="dk1"/>
                </a:solidFill>
                <a:latin typeface="Georgia" panose="02040502050405020303" pitchFamily="18" charset="0"/>
                <a:ea typeface="Calibri" panose="020F0502020204030204" pitchFamily="34" charset="0"/>
                <a:cs typeface="Times New Roman" panose="02020603050405020304" pitchFamily="18" charset="0"/>
              </a:rPr>
              <a:t>)</a:t>
            </a:r>
            <a:endParaRPr lang="en-US" sz="1600" dirty="0">
              <a:solidFill>
                <a:schemeClr val="dk1"/>
              </a:solidFill>
              <a:latin typeface="Georgia" panose="02040502050405020303" pitchFamily="18"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r>
              <a:rPr lang="en-US" sz="1000"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a:t>
            </a:r>
            <a:r>
              <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rPr>
              <a:t>Source: https://www.mea.gov.in/articles-in-indian-media.htm?dtl/15985/Terrorism+and+the+law++I)</a:t>
            </a: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21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BRIEF ABOUT BASE DATA FOR THE PROJECT.</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xmlns="" id="{EDE7FD42-41E6-7CFB-9AE3-A4B8D96BDB81}"/>
              </a:ext>
            </a:extLst>
          </p:cNvPr>
          <p:cNvSpPr>
            <a:spLocks noGrp="1"/>
          </p:cNvSpPr>
          <p:nvPr>
            <p:ph type="body" idx="1"/>
          </p:nvPr>
        </p:nvSpPr>
        <p:spPr>
          <a:xfrm>
            <a:off x="311700" y="774623"/>
            <a:ext cx="8730700" cy="2058466"/>
          </a:xfrm>
        </p:spPr>
        <p:txBody>
          <a:body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We have use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Global Terrorism Database</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(GTD) as base data for this project which is an open source online database and consists of detailed information regarding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terrorists attacks </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that happened around the world since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1970 till 2017</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The GTD is maintained by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National Consortium for Study of Terrorism and Response to Terrorism</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(START), a Department of Homeland Security (DHS) Science and Technology (S&amp;T) Center of Excellence. The data provides insights about date of event, number of casualties, target and location, type of attack, group claiming responsibilities and weapons used.  </a:t>
            </a: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11700" y="2833089"/>
            <a:ext cx="3505557" cy="1477328"/>
          </a:xfrm>
          <a:prstGeom prst="rect">
            <a:avLst/>
          </a:prstGeom>
          <a:noFill/>
          <a:ln>
            <a:noFill/>
          </a:ln>
        </p:spPr>
        <p:txBody>
          <a:bodyPr spcFirstLastPara="1" wrap="square" lIns="91425" tIns="91425" rIns="91425" bIns="91425" anchor="t" anchorCtr="0">
            <a:noAutofit/>
          </a:bodyPr>
          <a:lstStyle/>
          <a:p>
            <a:pPr>
              <a:buClr>
                <a:schemeClr val="accent2"/>
              </a:buClr>
              <a:buSzPts val="1800"/>
            </a:pPr>
            <a:r>
              <a:rPr lang="en-GB" sz="1800" b="1" u="sng" dirty="0">
                <a:solidFill>
                  <a:srgbClr val="134F5C"/>
                </a:solidFill>
                <a:latin typeface="Calibri" panose="020F0502020204030204" pitchFamily="34" charset="0"/>
                <a:ea typeface="Calibri" panose="020F0502020204030204" pitchFamily="34" charset="0"/>
                <a:cs typeface="Times New Roman" panose="02020603050405020304" pitchFamily="18" charset="0"/>
              </a:rPr>
              <a:t>Users of this data include:</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Department of Homeland Security</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Department of Defence</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Department of State</a:t>
            </a:r>
          </a:p>
        </p:txBody>
      </p:sp>
      <p:sp>
        <p:nvSpPr>
          <p:cNvPr id="6" name="Rectangle 5"/>
          <p:cNvSpPr/>
          <p:nvPr/>
        </p:nvSpPr>
        <p:spPr>
          <a:xfrm>
            <a:off x="3472363" y="3131551"/>
            <a:ext cx="4924151" cy="874392"/>
          </a:xfrm>
          <a:prstGeom prst="rect">
            <a:avLst/>
          </a:prstGeom>
          <a:noFill/>
          <a:ln>
            <a:noFill/>
          </a:ln>
        </p:spPr>
        <p:txBody>
          <a:bodyPr spcFirstLastPara="1" wrap="square" lIns="91425" tIns="91425" rIns="91425" bIns="91425" anchor="t" anchorCtr="0">
            <a:noAutofit/>
          </a:bodyPr>
          <a:lstStyle/>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State Fusion Centres</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Intelligence Community Agencies (federal, state and local)</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Researchers and Students</a:t>
            </a:r>
            <a:endPar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036456" y="4515779"/>
            <a:ext cx="4107544" cy="400110"/>
          </a:xfrm>
          <a:prstGeom prst="rect">
            <a:avLst/>
          </a:prstGeom>
        </p:spPr>
        <p:txBody>
          <a:bodyPr wrap="square">
            <a:spAutoFit/>
          </a:bodyPr>
          <a:lstStyle/>
          <a:p>
            <a:pPr>
              <a:buClr>
                <a:schemeClr val="accent2"/>
              </a:buClr>
              <a:buSzPts val="1800"/>
            </a:pPr>
            <a:r>
              <a:rPr lang="en-IN" sz="1000" dirty="0">
                <a:solidFill>
                  <a:srgbClr val="134F5C"/>
                </a:solidFill>
                <a:latin typeface="Calibri" panose="020F0502020204030204" pitchFamily="34" charset="0"/>
                <a:ea typeface="Calibri" panose="020F0502020204030204" pitchFamily="34" charset="0"/>
                <a:cs typeface="Times New Roman" panose="02020603050405020304" pitchFamily="18" charset="0"/>
              </a:rPr>
              <a:t>Source: https://www.dhs.gov/sites/default/files/publications/start_global-terrorism-database_coe-factsheet_1611-508.pdf</a:t>
            </a:r>
          </a:p>
        </p:txBody>
      </p:sp>
    </p:spTree>
    <p:extLst>
      <p:ext uri="{BB962C8B-B14F-4D97-AF65-F5344CB8AC3E}">
        <p14:creationId xmlns:p14="http://schemas.microsoft.com/office/powerpoint/2010/main" val="2428356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sym typeface="Montserrat"/>
              </a:rPr>
              <a:t>STEP BY STEP </a:t>
            </a:r>
            <a:r>
              <a:rPr lang="en-GB" sz="2400" u="sng" dirty="0" smtClean="0">
                <a:latin typeface="Georgia" panose="02040502050405020303" pitchFamily="18" charset="0"/>
                <a:ea typeface="Calibri" panose="020F0502020204030204" pitchFamily="34" charset="0"/>
                <a:cs typeface="Times New Roman" panose="02020603050405020304" pitchFamily="18" charset="0"/>
                <a:sym typeface="Montserrat"/>
              </a:rPr>
              <a:t>APPROACH </a:t>
            </a:r>
            <a:r>
              <a:rPr lang="en-GB" sz="2400" u="sng" dirty="0">
                <a:latin typeface="Georgia" panose="02040502050405020303" pitchFamily="18" charset="0"/>
                <a:ea typeface="Calibri" panose="020F0502020204030204" pitchFamily="34" charset="0"/>
                <a:cs typeface="Times New Roman" panose="02020603050405020304" pitchFamily="18" charset="0"/>
                <a:sym typeface="Montserrat"/>
              </a:rPr>
              <a:t>TO DATA </a:t>
            </a:r>
            <a:r>
              <a:rPr lang="en-GB" sz="2400" u="sng" dirty="0" smtClean="0">
                <a:latin typeface="Georgia" panose="02040502050405020303" pitchFamily="18" charset="0"/>
                <a:ea typeface="Calibri" panose="020F0502020204030204" pitchFamily="34" charset="0"/>
                <a:cs typeface="Times New Roman" panose="02020603050405020304" pitchFamily="18" charset="0"/>
                <a:sym typeface="Montserrat"/>
              </a:rPr>
              <a:t>ANALYZE</a:t>
            </a:r>
            <a:r>
              <a:rPr lang="en-GB" sz="2400" u="sng" dirty="0">
                <a:latin typeface="Georgia" panose="02040502050405020303" pitchFamily="18" charset="0"/>
                <a:ea typeface="Calibri" panose="020F0502020204030204" pitchFamily="34" charset="0"/>
                <a:cs typeface="Times New Roman" panose="02020603050405020304" pitchFamily="18" charset="0"/>
                <a:sym typeface="Montserrat"/>
              </a:rPr>
              <a:t>. </a:t>
            </a:r>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xmlns="" id="{EDE7FD42-41E6-7CFB-9AE3-A4B8D96BDB81}"/>
              </a:ext>
            </a:extLst>
          </p:cNvPr>
          <p:cNvSpPr>
            <a:spLocks noGrp="1"/>
          </p:cNvSpPr>
          <p:nvPr>
            <p:ph type="body" idx="1"/>
          </p:nvPr>
        </p:nvSpPr>
        <p:spPr>
          <a:xfrm>
            <a:off x="311700" y="958977"/>
            <a:ext cx="8730700" cy="3443417"/>
          </a:xfrm>
        </p:spPr>
        <p:txBody>
          <a:bodyPr/>
          <a:lstStyle/>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Importing the necessary </a:t>
            </a:r>
            <a:r>
              <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libraries in Python.</a:t>
            </a: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Mounting Google drive and creating the file </a:t>
            </a:r>
            <a:r>
              <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path.</a:t>
            </a: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Importing Dataset from Drive.</a:t>
            </a:r>
          </a:p>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Printing the information about a </a:t>
            </a:r>
            <a:r>
              <a:rPr lang="en-GB"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DataFrame</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including the index, </a:t>
            </a:r>
            <a:r>
              <a:rPr lang="en-GB"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dtype</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and </a:t>
            </a:r>
            <a:r>
              <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columns, non-null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values and memory usage</a:t>
            </a:r>
            <a:r>
              <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a:t>
            </a: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Using Pandas library we did statistical analysis of the data whereas for visualization we used </a:t>
            </a:r>
            <a:r>
              <a:rPr lang="en-GB" dirty="0" err="1"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Matplotlib</a:t>
            </a:r>
            <a:r>
              <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 and </a:t>
            </a:r>
            <a:r>
              <a:rPr lang="en-GB" dirty="0" err="1"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Seaborn</a:t>
            </a:r>
            <a:r>
              <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50000"/>
              </a:lnSpc>
              <a:buClr>
                <a:schemeClr val="accent2"/>
              </a:buClr>
              <a:buFont typeface="Wingdings" panose="05000000000000000000" pitchFamily="2" charset="2"/>
              <a:buChar char="ü"/>
            </a:pPr>
            <a:endParaRPr lang="en-GB" dirty="0" smtClean="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ü"/>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055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8421" y="15111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RESOURCES USED.</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r>
              <a:rPr lang="en-US" sz="2400" u="sng" dirty="0">
                <a:latin typeface="Georgia" panose="02040502050405020303" pitchFamily="18" charset="0"/>
                <a:ea typeface="Calibri" panose="020F0502020204030204" pitchFamily="34" charset="0"/>
                <a:cs typeface="Times New Roman" panose="02020603050405020304" pitchFamily="18" charset="0"/>
              </a:rPr>
              <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pic>
        <p:nvPicPr>
          <p:cNvPr id="1028" name="Picture 4" descr="https://www.essentialdesigns.net/wp-content/uploads/2015/07/Python-Programming-Language-2.png"/>
          <p:cNvPicPr>
            <a:picLocks noChangeAspect="1" noChangeArrowheads="1"/>
          </p:cNvPicPr>
          <p:nvPr/>
        </p:nvPicPr>
        <p:blipFill rotWithShape="1">
          <a:blip r:embed="rId3">
            <a:extLst>
              <a:ext uri="{28A0092B-C50C-407E-A947-70E740481C1C}">
                <a14:useLocalDpi xmlns:a14="http://schemas.microsoft.com/office/drawing/2010/main" val="0"/>
              </a:ext>
            </a:extLst>
          </a:blip>
          <a:srcRect l="31056" t="23834" r="27873" b="31339"/>
          <a:stretch/>
        </p:blipFill>
        <p:spPr bwMode="auto">
          <a:xfrm>
            <a:off x="311700" y="1159989"/>
            <a:ext cx="1705786" cy="7476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forum.opennmt.net/uploads/default/original/2X/5/568c419c14aca7a2f68749c9fff9598dd1d7b5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2091619"/>
            <a:ext cx="689787" cy="6168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dn-images-1.medium.com/max/1600/1*93CVLqnQESmvfOhzvYUgQw.png"/>
          <p:cNvPicPr>
            <a:picLocks noChangeAspect="1" noChangeArrowheads="1"/>
          </p:cNvPicPr>
          <p:nvPr/>
        </p:nvPicPr>
        <p:blipFill rotWithShape="1">
          <a:blip r:embed="rId5">
            <a:extLst>
              <a:ext uri="{28A0092B-C50C-407E-A947-70E740481C1C}">
                <a14:useLocalDpi xmlns:a14="http://schemas.microsoft.com/office/drawing/2010/main" val="0"/>
              </a:ext>
            </a:extLst>
          </a:blip>
          <a:srcRect l="9751" r="7905" b="9373"/>
          <a:stretch/>
        </p:blipFill>
        <p:spPr bwMode="auto">
          <a:xfrm>
            <a:off x="311700" y="2918366"/>
            <a:ext cx="1596929" cy="7476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fireblazeaischool.in/blogs/wp-content/uploads/2020/06/matplotlib1.jpg"/>
          <p:cNvPicPr>
            <a:picLocks noChangeAspect="1" noChangeArrowheads="1"/>
          </p:cNvPicPr>
          <p:nvPr/>
        </p:nvPicPr>
        <p:blipFill rotWithShape="1">
          <a:blip r:embed="rId6">
            <a:extLst>
              <a:ext uri="{28A0092B-C50C-407E-A947-70E740481C1C}">
                <a14:useLocalDpi xmlns:a14="http://schemas.microsoft.com/office/drawing/2010/main" val="0"/>
              </a:ext>
            </a:extLst>
          </a:blip>
          <a:srcRect l="10256" t="15805" r="10720" b="18013"/>
          <a:stretch/>
        </p:blipFill>
        <p:spPr bwMode="auto">
          <a:xfrm>
            <a:off x="311699" y="3933371"/>
            <a:ext cx="1596929" cy="4426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45143" y="1111511"/>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5143" y="1960597"/>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5143" y="2845968"/>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5143" y="3731340"/>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5143" y="4551397"/>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126343" y="1111511"/>
            <a:ext cx="7257" cy="3439886"/>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832300" y="1111510"/>
            <a:ext cx="7257" cy="3439886"/>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45143" y="1126025"/>
            <a:ext cx="7257" cy="3439886"/>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84400" y="1159989"/>
            <a:ext cx="6444343" cy="738664"/>
          </a:xfrm>
          <a:prstGeom prst="rect">
            <a:avLst/>
          </a:prstGeom>
          <a:noFill/>
        </p:spPr>
        <p:txBody>
          <a:bodyPr wrap="square" rtlCol="0">
            <a:spAutoFit/>
          </a:bodyPr>
          <a:lstStyle/>
          <a:p>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We used Python as programing language for analysing this data as it one of the most popular languages for machine learning and artificial intelligence. It’s well known for the great flexibility it offers.</a:t>
            </a:r>
          </a:p>
        </p:txBody>
      </p:sp>
      <p:sp>
        <p:nvSpPr>
          <p:cNvPr id="23" name="TextBox 22"/>
          <p:cNvSpPr txBox="1"/>
          <p:nvPr/>
        </p:nvSpPr>
        <p:spPr>
          <a:xfrm>
            <a:off x="2184400" y="1980068"/>
            <a:ext cx="6444343" cy="738664"/>
          </a:xfrm>
          <a:prstGeom prst="rect">
            <a:avLst/>
          </a:prstGeom>
          <a:noFill/>
        </p:spPr>
        <p:txBody>
          <a:bodyPr wrap="square" rtlCol="0">
            <a:spAutoFit/>
          </a:bodyPr>
          <a:lstStyle/>
          <a:p>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We used Google </a:t>
            </a:r>
            <a:r>
              <a:rPr lang="en-IN"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Colaboratory</a:t>
            </a: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 popularly known as Google </a:t>
            </a:r>
            <a:r>
              <a:rPr lang="en-IN"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Colab</a:t>
            </a: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 for writing and execution of Python codes because of its inherent benefits like Zero Configuration, free access to GPU and ease of sharing.</a:t>
            </a:r>
          </a:p>
        </p:txBody>
      </p:sp>
      <p:sp>
        <p:nvSpPr>
          <p:cNvPr id="24" name="TextBox 23"/>
          <p:cNvSpPr txBox="1"/>
          <p:nvPr/>
        </p:nvSpPr>
        <p:spPr>
          <a:xfrm>
            <a:off x="2162986" y="2931237"/>
            <a:ext cx="6444343" cy="738664"/>
          </a:xfrm>
          <a:prstGeom prst="rect">
            <a:avLst/>
          </a:prstGeom>
          <a:noFill/>
        </p:spPr>
        <p:txBody>
          <a:bodyPr wrap="square" rtlCol="0">
            <a:spAutoFit/>
          </a:bodyPr>
          <a:lstStyle/>
          <a:p>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We used Pandas open source data manipulation and analysis tool for statistical analysis of the data. Pandas is well known for being fast, </a:t>
            </a:r>
            <a:r>
              <a:rPr lang="en-IN"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flexiable</a:t>
            </a: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 powerful and ease of use</a:t>
            </a:r>
          </a:p>
        </p:txBody>
      </p:sp>
      <p:sp>
        <p:nvSpPr>
          <p:cNvPr id="25" name="TextBox 24"/>
          <p:cNvSpPr txBox="1"/>
          <p:nvPr/>
        </p:nvSpPr>
        <p:spPr>
          <a:xfrm>
            <a:off x="2126343" y="3893103"/>
            <a:ext cx="6444343" cy="523220"/>
          </a:xfrm>
          <a:prstGeom prst="rect">
            <a:avLst/>
          </a:prstGeom>
          <a:noFill/>
        </p:spPr>
        <p:txBody>
          <a:bodyPr wrap="square" rtlCol="0">
            <a:spAutoFit/>
          </a:bodyPr>
          <a:lstStyle/>
          <a:p>
            <a:r>
              <a:rPr lang="en-IN"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Matplotlib</a:t>
            </a: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 was used in the project for creating static interactive visualizations in Python.</a:t>
            </a:r>
          </a:p>
        </p:txBody>
      </p:sp>
    </p:spTree>
    <p:extLst>
      <p:ext uri="{BB962C8B-B14F-4D97-AF65-F5344CB8AC3E}">
        <p14:creationId xmlns:p14="http://schemas.microsoft.com/office/powerpoint/2010/main" val="3354623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TotalTime>
  <Words>1196</Words>
  <Application>Microsoft Office PowerPoint</Application>
  <PresentationFormat>On-screen Show (16:9)</PresentationFormat>
  <Paragraphs>112</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Montserrat</vt:lpstr>
      <vt:lpstr>Wingdings</vt:lpstr>
      <vt:lpstr>Times New Roman</vt:lpstr>
      <vt:lpstr>Arial</vt:lpstr>
      <vt:lpstr>Georgia</vt:lpstr>
      <vt:lpstr>Calibri</vt:lpstr>
      <vt:lpstr>Simple Light</vt:lpstr>
      <vt:lpstr>   Capstone Project            GLOBAL TERRORISM ANALYSIS         By: Team Connecting Dots </vt:lpstr>
      <vt:lpstr>INDEX   </vt:lpstr>
      <vt:lpstr>TEAM CONNECTING DOTS     </vt:lpstr>
      <vt:lpstr>WHAT IS TERRORISM?    </vt:lpstr>
      <vt:lpstr>HOW DO COUNTRIES DEFINE TERRORISM?    </vt:lpstr>
      <vt:lpstr>HOW DO COUNTRIES DEFINE TERRORISM? (cont.)    </vt:lpstr>
      <vt:lpstr>BRIEF ABOUT BASE DATA FOR THE PROJECT.    </vt:lpstr>
      <vt:lpstr>STEP BY STEP APPROACH TO DATA ANALYZE.     </vt:lpstr>
      <vt:lpstr>RESOURCES USED.    </vt:lpstr>
      <vt:lpstr>OVERVIEW OF THE DATASET.  </vt:lpstr>
      <vt:lpstr>REGIONS SUFFERING MAXIMUM TERRORIST ATTACKS    </vt:lpstr>
      <vt:lpstr>TREND OF TERROSIST ATTACKS    </vt:lpstr>
      <vt:lpstr>TOP 10 COUNTRIES IMPACTED BY TERROSISM      </vt:lpstr>
      <vt:lpstr>TERRORIST ORGANIZATION RESPONSIBLE FOR MOST ATTACKS   </vt:lpstr>
      <vt:lpstr>TALIBANS PREFERED STYLE OF ATTACK    </vt:lpstr>
      <vt:lpstr>TREND OF ECONOMIC LOSSES FROM TERRORIST ATTACKS   </vt:lpstr>
      <vt:lpstr>TERRORIST GROUPS RESPONSIBLE FOR ATTACKS IN INDIA   </vt:lpstr>
      <vt:lpstr>MOST ACTIVE TERRORIST ORGANIZATIONS IN LAST 5 YEARS IN THE WORLD   </vt:lpstr>
      <vt:lpstr>MOST ACTIVE TERRORIST ORGANIZATIONS FOR LAST 5 YEARS IN INDIA   </vt:lpstr>
      <vt:lpstr>CHALLENGES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GLOBAL TERRORISM ANALYSIS    </dc:title>
  <cp:lastModifiedBy>Microsoft account</cp:lastModifiedBy>
  <cp:revision>92</cp:revision>
  <dcterms:modified xsi:type="dcterms:W3CDTF">2022-07-24T17:13:59Z</dcterms:modified>
</cp:coreProperties>
</file>