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521415D9-36F7-43E2-AB2F-B90AF26B5E84}">
      <p14:sectionLst xmlns:p14="http://schemas.microsoft.com/office/powerpoint/2010/main">
        <p14:section name="Default Section" id="{A867D348-7211-4617-AC5E-7019D0EE7229}">
          <p14:sldIdLst>
            <p14:sldId id="291"/>
            <p14:sldId id="281"/>
            <p14:sldId id="290"/>
            <p14:sldId id="293"/>
            <p14:sldId id="294"/>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946" y="12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640119" y="3013057"/>
            <a:ext cx="1712605" cy="1831676"/>
          </a:xfrm>
          <a:prstGeom prst="rect">
            <a:avLst/>
          </a:prstGeom>
        </p:spPr>
      </p:pic>
      <p:sp>
        <p:nvSpPr>
          <p:cNvPr id="4" name="Subtitle 3"/>
          <p:cNvSpPr>
            <a:spLocks noGrp="1"/>
          </p:cNvSpPr>
          <p:nvPr>
            <p:ph type="subTitle" idx="1"/>
          </p:nvPr>
        </p:nvSpPr>
        <p:spPr>
          <a:xfrm>
            <a:off x="1353620" y="191686"/>
            <a:ext cx="8534400" cy="1223729"/>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276294"/>
            <a:ext cx="10363200" cy="1555727"/>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0" y="1150822"/>
            <a:ext cx="12191999" cy="541004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1673</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IN" sz="2400" b="0" i="0" dirty="0">
                <a:solidFill>
                  <a:srgbClr val="212529"/>
                </a:solidFill>
                <a:effectLst/>
                <a:latin typeface="montserratregular"/>
              </a:rPr>
              <a:t>Farmers Disease Diagnostic/Reporting Portal - Mobile Portal Al Based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Agriculture, FoodTech &amp; Rural Development</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a:t>
            </a:r>
            <a:r>
              <a:rPr lang="en-US" sz="2400" dirty="0">
                <a:latin typeface="Arial" panose="020B0604020202020204" pitchFamily="34" charset="0"/>
                <a:cs typeface="Arial" panose="020B0604020202020204" pitchFamily="34" charset="0"/>
              </a:rPr>
              <a:t>GUSIH135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a:t>
            </a:r>
            <a:r>
              <a:rPr lang="en-US" sz="2000" dirty="0">
                <a:latin typeface="Arial" panose="020B0604020202020204" pitchFamily="34" charset="0"/>
                <a:cs typeface="Arial" panose="020B0604020202020204" pitchFamily="34" charset="0"/>
              </a:rPr>
              <a:t>AgroVision</a:t>
            </a:r>
            <a:endParaRPr lang="en-IN" sz="20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10058400" y="11332"/>
            <a:ext cx="2118447" cy="853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p:txBody>
          <a:bodyPr/>
          <a:lstStyle/>
          <a:p>
            <a:pPr eaLnBrk="1" hangingPunct="1"/>
            <a:r>
              <a:rPr lang="en-US" sz="3200" b="1" dirty="0">
                <a:latin typeface="Times New Roman" panose="02020603050405020304" pitchFamily="18" charset="0"/>
                <a:ea typeface="ＭＳ Ｐゴシック" pitchFamily="1" charset="-128"/>
                <a:cs typeface="Times New Roman" panose="02020603050405020304" pitchFamily="18" charset="0"/>
              </a:rPr>
              <a:t>MOMENTUM TO AGRICULCUTRE</a:t>
            </a:r>
            <a:br>
              <a:rPr lang="en-US" sz="3200" b="1" dirty="0">
                <a:latin typeface="Times New Roman" panose="02020603050405020304" pitchFamily="18" charset="0"/>
                <a:ea typeface="ＭＳ Ｐゴシック" pitchFamily="1" charset="-128"/>
                <a:cs typeface="Times New Roman" panose="02020603050405020304" pitchFamily="18" charset="0"/>
              </a:rPr>
            </a:br>
            <a:r>
              <a:rPr lang="en-US" sz="3200" b="1" dirty="0">
                <a:latin typeface="Times New Roman" panose="02020603050405020304" pitchFamily="18" charset="0"/>
                <a:ea typeface="ＭＳ Ｐゴシック" pitchFamily="1" charset="-128"/>
                <a:cs typeface="Times New Roman" panose="02020603050405020304" pitchFamily="18" charset="0"/>
              </a:rPr>
              <a:t>(Productivity and Food Security)</a:t>
            </a:r>
          </a:p>
        </p:txBody>
      </p:sp>
      <p:sp>
        <p:nvSpPr>
          <p:cNvPr id="2" name="Content Placeholder 1">
            <a:extLst>
              <a:ext uri="{FF2B5EF4-FFF2-40B4-BE49-F238E27FC236}">
                <a16:creationId xmlns:a16="http://schemas.microsoft.com/office/drawing/2014/main" id="{1FEB462C-29AF-E50A-4AF0-357E82536829}"/>
              </a:ext>
            </a:extLst>
          </p:cNvPr>
          <p:cNvSpPr>
            <a:spLocks noGrp="1"/>
          </p:cNvSpPr>
          <p:nvPr>
            <p:ph idx="1"/>
          </p:nvPr>
        </p:nvSpPr>
        <p:spPr>
          <a:xfrm>
            <a:off x="283029" y="3483226"/>
            <a:ext cx="11292665" cy="1871688"/>
          </a:xfrm>
        </p:spPr>
        <p:txBody>
          <a:bodyPr/>
          <a:lstStyle/>
          <a:p>
            <a:pPr>
              <a:buFont typeface="Wingdings" panose="05000000000000000000" pitchFamily="2" charset="2"/>
              <a:buChar char="v"/>
            </a:pPr>
            <a:r>
              <a:rPr lang="en-IN" sz="2000" dirty="0">
                <a:solidFill>
                  <a:schemeClr val="tx2"/>
                </a:solidFill>
                <a:latin typeface="Arial" panose="020B0604020202020204" pitchFamily="34" charset="0"/>
                <a:cs typeface="Arial" panose="020B0604020202020204" pitchFamily="34" charset="0"/>
              </a:rPr>
              <a:t>Innovation And Uniqueness Are:-</a:t>
            </a:r>
          </a:p>
          <a:p>
            <a:r>
              <a:rPr lang="en-IN" sz="1800" dirty="0"/>
              <a:t>We Have create AI Detector Tool which have detect the problems of the plants such as (wheat, Rice, And Some other kind of Herbs etc.) and health of the animals such </a:t>
            </a:r>
            <a:r>
              <a:rPr lang="en-IN" sz="1800"/>
              <a:t>as ()It </a:t>
            </a:r>
            <a:r>
              <a:rPr lang="en-IN" sz="1800" dirty="0"/>
              <a:t>Also helps for predict the upcoming plant disease which also help to protect the crop fields. </a:t>
            </a:r>
          </a:p>
          <a:p>
            <a:endParaRPr lang="en-IN" sz="1800" dirty="0"/>
          </a:p>
          <a:p>
            <a:r>
              <a:rPr lang="en-IN" sz="1800" dirty="0"/>
              <a:t>We have created a platform for direct connection from farmer to consumer without interference of any broker. It improve the farmers life quality and security.</a:t>
            </a:r>
          </a:p>
          <a:p>
            <a:pPr marL="0" indent="0">
              <a:buNone/>
            </a:pPr>
            <a:endParaRPr lang="en-IN" sz="1800" dirty="0"/>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15362" name="TextBox 8"/>
          <p:cNvSpPr txBox="1">
            <a:spLocks noChangeArrowheads="1"/>
          </p:cNvSpPr>
          <p:nvPr/>
        </p:nvSpPr>
        <p:spPr bwMode="auto">
          <a:xfrm>
            <a:off x="289734" y="1359452"/>
            <a:ext cx="11292666" cy="1938992"/>
          </a:xfrm>
          <a:prstGeom prst="rect">
            <a:avLst/>
          </a:prstGeom>
          <a:no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v"/>
            </a:pPr>
            <a:r>
              <a:rPr lang="en-US" sz="2000" dirty="0">
                <a:solidFill>
                  <a:schemeClr val="tx2"/>
                </a:solidFill>
                <a:latin typeface="Arial" pitchFamily="34" charset="0"/>
                <a:cs typeface="Arial" pitchFamily="34" charset="0"/>
              </a:rPr>
              <a:t>Detailed explanation of the proposed solution</a:t>
            </a:r>
          </a:p>
          <a:p>
            <a:pPr marL="285750" indent="-285750" algn="just">
              <a:buFont typeface="Arial" panose="020B0604020202020204" pitchFamily="34" charset="0"/>
              <a:buChar char="•"/>
            </a:pPr>
            <a:r>
              <a:rPr lang="en-US" dirty="0">
                <a:latin typeface="Arial" pitchFamily="34" charset="0"/>
                <a:cs typeface="Arial" pitchFamily="34" charset="0"/>
              </a:rPr>
              <a:t>AI increases the accuracy level of detecting the deficiency in the plant and disease in animal.</a:t>
            </a:r>
          </a:p>
          <a:p>
            <a:pPr marL="285750" indent="-285750" algn="just">
              <a:buFont typeface="Arial" panose="020B0604020202020204" pitchFamily="34" charset="0"/>
              <a:buChar char="•"/>
            </a:pPr>
            <a:r>
              <a:rPr lang="en-US" dirty="0">
                <a:latin typeface="Arial" pitchFamily="34" charset="0"/>
                <a:cs typeface="Arial" pitchFamily="34" charset="0"/>
              </a:rPr>
              <a:t>Chat box help the farmer to share their problem and acquire the better solution.</a:t>
            </a:r>
          </a:p>
          <a:p>
            <a:pPr marL="285750" indent="-285750" algn="just">
              <a:buFont typeface="Arial" panose="020B0604020202020204" pitchFamily="34" charset="0"/>
              <a:buChar char="•"/>
            </a:pPr>
            <a:r>
              <a:rPr lang="en-US" dirty="0">
                <a:latin typeface="Arial" pitchFamily="34" charset="0"/>
                <a:cs typeface="Arial" pitchFamily="34" charset="0"/>
              </a:rPr>
              <a:t>Finance will store the seasonal records of farmer and help in better understanding of there expenditure and profit earn.</a:t>
            </a:r>
          </a:p>
          <a:p>
            <a:pPr marL="285750" indent="-285750" algn="just">
              <a:buFont typeface="Arial" panose="020B0604020202020204" pitchFamily="34" charset="0"/>
              <a:buChar char="•"/>
            </a:pPr>
            <a:r>
              <a:rPr lang="en-US" dirty="0">
                <a:latin typeface="Arial" pitchFamily="34" charset="0"/>
                <a:cs typeface="Arial" pitchFamily="34" charset="0"/>
              </a:rPr>
              <a:t>AI will help the farmer in better decision making and understanding of the problem.</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200" b="1" u="sng"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283030" y="969387"/>
            <a:ext cx="11908970" cy="2523768"/>
          </a:xfrm>
          <a:prstGeom prst="rect">
            <a:avLst/>
          </a:prstGeom>
          <a:noFill/>
          <a:ln w="9525">
            <a:noFill/>
            <a:miter lim="800000"/>
            <a:headEnd/>
            <a:tailEnd/>
          </a:ln>
        </p:spPr>
        <p:txBody>
          <a:bodyPr wrap="square">
            <a:spAutoFit/>
          </a:bodyPr>
          <a:lstStyle/>
          <a:p>
            <a:pPr marL="285750" indent="-285750" algn="just">
              <a:buFont typeface="Wingdings" panose="05000000000000000000" pitchFamily="2" charset="2"/>
              <a:buChar char="v"/>
            </a:pPr>
            <a:endParaRPr lang="en-US" dirty="0">
              <a:latin typeface="Arial" pitchFamily="34" charset="0"/>
              <a:cs typeface="Arial" pitchFamily="34" charset="0"/>
            </a:endParaRPr>
          </a:p>
          <a:p>
            <a:pPr marL="285750" indent="-285750" algn="just">
              <a:buFont typeface="Wingdings" panose="05000000000000000000" pitchFamily="2" charset="2"/>
              <a:buChar char="v"/>
            </a:pPr>
            <a:r>
              <a:rPr lang="en-US" dirty="0">
                <a:latin typeface="Arial" pitchFamily="34" charset="0"/>
                <a:cs typeface="Arial" pitchFamily="34" charset="0"/>
              </a:rPr>
              <a:t> </a:t>
            </a:r>
            <a:r>
              <a:rPr lang="en-US" sz="2000" dirty="0">
                <a:solidFill>
                  <a:schemeClr val="tx2"/>
                </a:solidFill>
                <a:latin typeface="Arial" pitchFamily="34" charset="0"/>
                <a:cs typeface="Arial" pitchFamily="34" charset="0"/>
              </a:rPr>
              <a:t>Technologies to be used are:- </a:t>
            </a:r>
            <a:r>
              <a:rPr lang="en-IN" sz="2000" dirty="0"/>
              <a:t>AI-Driven Decision Support Systems, Natural Language Processing (NLP),</a:t>
            </a:r>
            <a:r>
              <a:rPr lang="en-IN" sz="2000" b="1" dirty="0"/>
              <a:t> </a:t>
            </a:r>
            <a:r>
              <a:rPr lang="en-IN" sz="2000" dirty="0"/>
              <a:t>and the languages are:- </a:t>
            </a:r>
          </a:p>
          <a:p>
            <a:pPr marL="285750" indent="-285750" algn="just">
              <a:buFont typeface="Wingdings" panose="05000000000000000000" pitchFamily="2" charset="2"/>
              <a:buChar char="v"/>
            </a:pPr>
            <a:r>
              <a:rPr lang="en-IN" sz="2000" b="1" dirty="0"/>
              <a:t>HTML            CSS            React            JavaScript          Python         SQL             PHP          Kotlin         Java</a:t>
            </a:r>
          </a:p>
          <a:p>
            <a:pPr marL="285750" indent="-285750" algn="just">
              <a:buFont typeface="Wingdings" panose="05000000000000000000" pitchFamily="2" charset="2"/>
              <a:buChar char="v"/>
            </a:pPr>
            <a:endParaRPr lang="en-IN" sz="2000" b="1" dirty="0"/>
          </a:p>
          <a:p>
            <a:pPr marL="285750" indent="-285750" algn="just">
              <a:buFont typeface="Wingdings" panose="05000000000000000000" pitchFamily="2" charset="2"/>
              <a:buChar char="v"/>
            </a:pPr>
            <a:endParaRPr lang="en-IN" sz="2000" b="1" dirty="0"/>
          </a:p>
          <a:p>
            <a:pPr algn="just"/>
            <a:endParaRPr lang="en-US" sz="2000" dirty="0">
              <a:latin typeface="Arial" pitchFamily="34" charset="0"/>
              <a:cs typeface="Arial" pitchFamily="34" charset="0"/>
            </a:endParaRPr>
          </a:p>
          <a:p>
            <a:pPr marL="342900" indent="-342900" algn="just">
              <a:buFont typeface="Wingdings" panose="05000000000000000000" pitchFamily="2" charset="2"/>
              <a:buChar char="v"/>
            </a:pPr>
            <a:r>
              <a:rPr lang="en-US" sz="2000" dirty="0">
                <a:solidFill>
                  <a:schemeClr val="accent1">
                    <a:lumMod val="50000"/>
                  </a:schemeClr>
                </a:solidFill>
                <a:latin typeface="Arial" pitchFamily="34" charset="0"/>
                <a:cs typeface="Arial" pitchFamily="34" charset="0"/>
              </a:rPr>
              <a:t>Methodology and process for implementation</a:t>
            </a:r>
            <a:r>
              <a:rPr lang="en-US" dirty="0">
                <a:solidFill>
                  <a:schemeClr val="accent1">
                    <a:lumMod val="50000"/>
                  </a:schemeClr>
                </a:solidFill>
                <a:latin typeface="Arial" pitchFamily="34" charset="0"/>
                <a:cs typeface="Arial" pitchFamily="34" charset="0"/>
              </a:rPr>
              <a:t>:-</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88DC56E9-2270-6E30-288B-31961D1ADAE8}"/>
              </a:ext>
              <a:ext uri="{C183D7F6-B498-43B3-948B-1728B52AA6E4}">
                <adec:decorative xmlns:adec="http://schemas.microsoft.com/office/drawing/2017/decorative" val="0"/>
              </a:ext>
            </a:extLst>
          </p:cNvPr>
          <p:cNvSpPr/>
          <p:nvPr/>
        </p:nvSpPr>
        <p:spPr>
          <a:xfrm>
            <a:off x="283029" y="150733"/>
            <a:ext cx="2133600" cy="79216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4" name="Picture 3">
            <a:extLst>
              <a:ext uri="{FF2B5EF4-FFF2-40B4-BE49-F238E27FC236}">
                <a16:creationId xmlns:a16="http://schemas.microsoft.com/office/drawing/2014/main" id="{9274BDD3-E2FA-0676-CE6E-7B94EF031216}"/>
              </a:ext>
            </a:extLst>
          </p:cNvPr>
          <p:cNvPicPr>
            <a:picLocks noChangeAspect="1"/>
          </p:cNvPicPr>
          <p:nvPr/>
        </p:nvPicPr>
        <p:blipFill>
          <a:blip r:embed="rId4"/>
          <a:stretch>
            <a:fillRect/>
          </a:stretch>
        </p:blipFill>
        <p:spPr>
          <a:xfrm>
            <a:off x="589313" y="2256336"/>
            <a:ext cx="857250" cy="857250"/>
          </a:xfrm>
          <a:prstGeom prst="rect">
            <a:avLst/>
          </a:prstGeom>
        </p:spPr>
      </p:pic>
      <p:pic>
        <p:nvPicPr>
          <p:cNvPr id="9" name="Picture 8">
            <a:extLst>
              <a:ext uri="{FF2B5EF4-FFF2-40B4-BE49-F238E27FC236}">
                <a16:creationId xmlns:a16="http://schemas.microsoft.com/office/drawing/2014/main" id="{EE3275A5-8274-BA7F-0676-029C75C8D401}"/>
              </a:ext>
            </a:extLst>
          </p:cNvPr>
          <p:cNvPicPr>
            <a:picLocks noChangeAspect="1"/>
          </p:cNvPicPr>
          <p:nvPr/>
        </p:nvPicPr>
        <p:blipFill>
          <a:blip r:embed="rId5"/>
          <a:stretch>
            <a:fillRect/>
          </a:stretch>
        </p:blipFill>
        <p:spPr>
          <a:xfrm>
            <a:off x="1612350" y="2266060"/>
            <a:ext cx="1045029" cy="783772"/>
          </a:xfrm>
          <a:prstGeom prst="rect">
            <a:avLst/>
          </a:prstGeom>
        </p:spPr>
      </p:pic>
      <p:pic>
        <p:nvPicPr>
          <p:cNvPr id="12" name="Picture 11">
            <a:extLst>
              <a:ext uri="{FF2B5EF4-FFF2-40B4-BE49-F238E27FC236}">
                <a16:creationId xmlns:a16="http://schemas.microsoft.com/office/drawing/2014/main" id="{EE3F2FC8-0BFD-FA10-0682-DB5C36A01DAD}"/>
              </a:ext>
            </a:extLst>
          </p:cNvPr>
          <p:cNvPicPr>
            <a:picLocks noChangeAspect="1"/>
          </p:cNvPicPr>
          <p:nvPr/>
        </p:nvPicPr>
        <p:blipFill>
          <a:blip r:embed="rId6"/>
          <a:stretch>
            <a:fillRect/>
          </a:stretch>
        </p:blipFill>
        <p:spPr>
          <a:xfrm>
            <a:off x="2675819" y="2269250"/>
            <a:ext cx="1201720" cy="675968"/>
          </a:xfrm>
          <a:prstGeom prst="rect">
            <a:avLst/>
          </a:prstGeom>
        </p:spPr>
      </p:pic>
      <p:pic>
        <p:nvPicPr>
          <p:cNvPr id="20" name="Picture 19">
            <a:extLst>
              <a:ext uri="{FF2B5EF4-FFF2-40B4-BE49-F238E27FC236}">
                <a16:creationId xmlns:a16="http://schemas.microsoft.com/office/drawing/2014/main" id="{73ADC30D-6918-0B41-6B85-DFFD1F363A0A}"/>
              </a:ext>
            </a:extLst>
          </p:cNvPr>
          <p:cNvPicPr>
            <a:picLocks noChangeAspect="1"/>
          </p:cNvPicPr>
          <p:nvPr/>
        </p:nvPicPr>
        <p:blipFill>
          <a:blip r:embed="rId7"/>
          <a:stretch>
            <a:fillRect/>
          </a:stretch>
        </p:blipFill>
        <p:spPr>
          <a:xfrm>
            <a:off x="5886854" y="2373863"/>
            <a:ext cx="607992" cy="675969"/>
          </a:xfrm>
          <a:prstGeom prst="rect">
            <a:avLst/>
          </a:prstGeom>
        </p:spPr>
      </p:pic>
      <p:pic>
        <p:nvPicPr>
          <p:cNvPr id="22" name="Picture 21">
            <a:extLst>
              <a:ext uri="{FF2B5EF4-FFF2-40B4-BE49-F238E27FC236}">
                <a16:creationId xmlns:a16="http://schemas.microsoft.com/office/drawing/2014/main" id="{DA38E23E-ADFE-E830-25FD-6359E7CCC0E9}"/>
              </a:ext>
            </a:extLst>
          </p:cNvPr>
          <p:cNvPicPr>
            <a:picLocks noChangeAspect="1"/>
          </p:cNvPicPr>
          <p:nvPr/>
        </p:nvPicPr>
        <p:blipFill>
          <a:blip r:embed="rId8"/>
          <a:stretch>
            <a:fillRect/>
          </a:stretch>
        </p:blipFill>
        <p:spPr>
          <a:xfrm>
            <a:off x="4187136" y="2384515"/>
            <a:ext cx="1192590" cy="670832"/>
          </a:xfrm>
          <a:prstGeom prst="rect">
            <a:avLst/>
          </a:prstGeom>
        </p:spPr>
      </p:pic>
      <p:pic>
        <p:nvPicPr>
          <p:cNvPr id="24" name="Picture 23">
            <a:extLst>
              <a:ext uri="{FF2B5EF4-FFF2-40B4-BE49-F238E27FC236}">
                <a16:creationId xmlns:a16="http://schemas.microsoft.com/office/drawing/2014/main" id="{70C08D32-B7B4-AB37-6FFB-373F0D48C76B}"/>
              </a:ext>
            </a:extLst>
          </p:cNvPr>
          <p:cNvPicPr>
            <a:picLocks noChangeAspect="1"/>
          </p:cNvPicPr>
          <p:nvPr/>
        </p:nvPicPr>
        <p:blipFill>
          <a:blip r:embed="rId9"/>
          <a:stretch>
            <a:fillRect/>
          </a:stretch>
        </p:blipFill>
        <p:spPr>
          <a:xfrm>
            <a:off x="6965603" y="2256336"/>
            <a:ext cx="783772" cy="783772"/>
          </a:xfrm>
          <a:prstGeom prst="rect">
            <a:avLst/>
          </a:prstGeom>
        </p:spPr>
      </p:pic>
      <p:pic>
        <p:nvPicPr>
          <p:cNvPr id="26" name="Picture 25">
            <a:extLst>
              <a:ext uri="{FF2B5EF4-FFF2-40B4-BE49-F238E27FC236}">
                <a16:creationId xmlns:a16="http://schemas.microsoft.com/office/drawing/2014/main" id="{DE2F8674-0714-D6E6-485A-28D278C45A1C}"/>
              </a:ext>
            </a:extLst>
          </p:cNvPr>
          <p:cNvPicPr>
            <a:picLocks noChangeAspect="1"/>
          </p:cNvPicPr>
          <p:nvPr/>
        </p:nvPicPr>
        <p:blipFill>
          <a:blip r:embed="rId10"/>
          <a:stretch>
            <a:fillRect/>
          </a:stretch>
        </p:blipFill>
        <p:spPr>
          <a:xfrm>
            <a:off x="8086261" y="2484156"/>
            <a:ext cx="763058" cy="401610"/>
          </a:xfrm>
          <a:prstGeom prst="rect">
            <a:avLst/>
          </a:prstGeom>
        </p:spPr>
      </p:pic>
      <p:pic>
        <p:nvPicPr>
          <p:cNvPr id="28" name="Picture 27">
            <a:extLst>
              <a:ext uri="{FF2B5EF4-FFF2-40B4-BE49-F238E27FC236}">
                <a16:creationId xmlns:a16="http://schemas.microsoft.com/office/drawing/2014/main" id="{AD7D7CF2-D913-3164-0408-38621D793C4C}"/>
              </a:ext>
            </a:extLst>
          </p:cNvPr>
          <p:cNvPicPr>
            <a:picLocks noChangeAspect="1"/>
          </p:cNvPicPr>
          <p:nvPr/>
        </p:nvPicPr>
        <p:blipFill>
          <a:blip r:embed="rId11"/>
          <a:stretch>
            <a:fillRect/>
          </a:stretch>
        </p:blipFill>
        <p:spPr>
          <a:xfrm>
            <a:off x="4170104" y="3519642"/>
            <a:ext cx="3579271" cy="1990969"/>
          </a:xfrm>
          <a:prstGeom prst="rect">
            <a:avLst/>
          </a:prstGeom>
        </p:spPr>
      </p:pic>
      <p:sp>
        <p:nvSpPr>
          <p:cNvPr id="16" name="TextBox 15">
            <a:extLst>
              <a:ext uri="{FF2B5EF4-FFF2-40B4-BE49-F238E27FC236}">
                <a16:creationId xmlns:a16="http://schemas.microsoft.com/office/drawing/2014/main" id="{6EDDA251-B877-424A-C4CE-ED1943482DB9}"/>
              </a:ext>
            </a:extLst>
          </p:cNvPr>
          <p:cNvSpPr txBox="1"/>
          <p:nvPr/>
        </p:nvSpPr>
        <p:spPr>
          <a:xfrm>
            <a:off x="609600" y="5461319"/>
            <a:ext cx="11251286" cy="646331"/>
          </a:xfrm>
          <a:prstGeom prst="rect">
            <a:avLst/>
          </a:prstGeom>
          <a:noFill/>
        </p:spPr>
        <p:txBody>
          <a:bodyPr wrap="square" rtlCol="0">
            <a:spAutoFit/>
          </a:bodyPr>
          <a:lstStyle/>
          <a:p>
            <a:r>
              <a:rPr lang="en-IN" dirty="0"/>
              <a:t>A website for farmers to solve the crop fields problem in real life with the help of Programming languages, Database, Frameworks and Inbuilt Artificial Intelligence.</a:t>
            </a:r>
          </a:p>
        </p:txBody>
      </p:sp>
      <p:pic>
        <p:nvPicPr>
          <p:cNvPr id="5" name="Picture 4">
            <a:extLst>
              <a:ext uri="{FF2B5EF4-FFF2-40B4-BE49-F238E27FC236}">
                <a16:creationId xmlns:a16="http://schemas.microsoft.com/office/drawing/2014/main" id="{87D14896-1BFD-365C-CDE5-8DCA316F97F8}"/>
              </a:ext>
            </a:extLst>
          </p:cNvPr>
          <p:cNvPicPr>
            <a:picLocks noChangeAspect="1"/>
          </p:cNvPicPr>
          <p:nvPr/>
        </p:nvPicPr>
        <p:blipFill>
          <a:blip r:embed="rId12"/>
          <a:stretch>
            <a:fillRect/>
          </a:stretch>
        </p:blipFill>
        <p:spPr>
          <a:xfrm>
            <a:off x="9208787" y="2384515"/>
            <a:ext cx="899256" cy="472109"/>
          </a:xfrm>
          <a:prstGeom prst="rect">
            <a:avLst/>
          </a:prstGeom>
        </p:spPr>
      </p:pic>
      <p:pic>
        <p:nvPicPr>
          <p:cNvPr id="13" name="Picture 12">
            <a:extLst>
              <a:ext uri="{FF2B5EF4-FFF2-40B4-BE49-F238E27FC236}">
                <a16:creationId xmlns:a16="http://schemas.microsoft.com/office/drawing/2014/main" id="{0AE1038C-5DF4-2EA4-F480-B210E426A50C}"/>
              </a:ext>
            </a:extLst>
          </p:cNvPr>
          <p:cNvPicPr>
            <a:picLocks noChangeAspect="1"/>
          </p:cNvPicPr>
          <p:nvPr/>
        </p:nvPicPr>
        <p:blipFill>
          <a:blip r:embed="rId13"/>
          <a:stretch>
            <a:fillRect/>
          </a:stretch>
        </p:blipFill>
        <p:spPr>
          <a:xfrm>
            <a:off x="10125752" y="2247463"/>
            <a:ext cx="1131429" cy="7542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1121227" y="-278351"/>
            <a:ext cx="10417629" cy="1143000"/>
          </a:xfrm>
        </p:spPr>
        <p:txBody>
          <a:bodyPr/>
          <a:lstStyle/>
          <a:p>
            <a:pPr eaLnBrk="1" hangingPunct="1"/>
            <a:r>
              <a:rPr lang="en-US" sz="3600" b="1" u="sng"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283029" y="0"/>
            <a:ext cx="11930745" cy="6463308"/>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sz="28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sz="2400" dirty="0">
              <a:solidFill>
                <a:prstClr val="black"/>
              </a:solidFill>
              <a:latin typeface="Arial" pitchFamily="34" charset="0"/>
              <a:cs typeface="Arial" pitchFamily="34" charset="0"/>
            </a:endParaRPr>
          </a:p>
          <a:p>
            <a:pPr marL="457200" indent="-457200">
              <a:buFont typeface="Wingdings" panose="05000000000000000000" pitchFamily="2" charset="2"/>
              <a:buChar char="§"/>
            </a:pPr>
            <a:r>
              <a:rPr lang="en-US" sz="2400" b="1" u="sng" dirty="0">
                <a:solidFill>
                  <a:schemeClr val="accent1">
                    <a:lumMod val="50000"/>
                  </a:schemeClr>
                </a:solidFill>
              </a:rPr>
              <a:t>Analysis of the feasibility of the idea:-</a:t>
            </a:r>
          </a:p>
          <a:p>
            <a:pPr marL="342900" indent="-342900">
              <a:buFont typeface="Wingdings" panose="05000000000000000000" pitchFamily="2" charset="2"/>
              <a:buChar char="§"/>
            </a:pPr>
            <a:r>
              <a:rPr lang="en-US" sz="2000" dirty="0"/>
              <a:t>      </a:t>
            </a:r>
            <a:r>
              <a:rPr lang="en-US" b="1" dirty="0"/>
              <a:t>Farmers:</a:t>
            </a:r>
            <a:r>
              <a:rPr lang="en-US" dirty="0"/>
              <a:t> Small-scale to large-scale farmers in various regions.</a:t>
            </a:r>
          </a:p>
          <a:p>
            <a:pPr marL="285750" indent="-285750">
              <a:buFont typeface="Wingdings" panose="05000000000000000000" pitchFamily="2" charset="2"/>
              <a:buChar char="§"/>
            </a:pPr>
            <a:r>
              <a:rPr lang="en-US" dirty="0"/>
              <a:t>       </a:t>
            </a:r>
            <a:r>
              <a:rPr lang="en-US" b="1" dirty="0"/>
              <a:t>Consumers:</a:t>
            </a:r>
            <a:r>
              <a:rPr lang="en-US" dirty="0"/>
              <a:t> Individuals interested in sustainable food and local produce.</a:t>
            </a:r>
          </a:p>
          <a:p>
            <a:pPr marL="285750" indent="-285750">
              <a:buFont typeface="Wingdings" panose="05000000000000000000" pitchFamily="2" charset="2"/>
              <a:buChar char="§"/>
            </a:pPr>
            <a:r>
              <a:rPr lang="en-US" dirty="0"/>
              <a:t>       </a:t>
            </a:r>
            <a:r>
              <a:rPr lang="en-US" b="1" dirty="0"/>
              <a:t>User-friendly Interface:</a:t>
            </a:r>
            <a:r>
              <a:rPr lang="en-US" dirty="0"/>
              <a:t> Easy navigation and intuitive design.</a:t>
            </a:r>
          </a:p>
          <a:p>
            <a:pPr marL="342900" indent="-342900">
              <a:buFont typeface="Wingdings" panose="05000000000000000000" pitchFamily="2" charset="2"/>
              <a:buChar char="§"/>
            </a:pPr>
            <a:endParaRPr kumimoji="0" lang="en-US" sz="2400" b="1"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endParaRPr>
          </a:p>
          <a:p>
            <a:pPr marL="342900" indent="-342900">
              <a:buFont typeface="Wingdings" panose="05000000000000000000" pitchFamily="2" charset="2"/>
              <a:buChar char="§"/>
            </a:pPr>
            <a:r>
              <a:rPr kumimoji="0" lang="en-US" sz="2400" b="1"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Strategies</a:t>
            </a:r>
            <a:r>
              <a:rPr kumimoji="0" lang="en-US" sz="2400" b="1" u="sng" strike="noStrike" kern="1200" cap="none" spc="0" normalizeH="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for overcoming these challenges:-</a:t>
            </a:r>
          </a:p>
          <a:p>
            <a:pPr marL="400050" marR="0" lvl="0" indent="-4000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latin typeface="+mn-lt"/>
                <a:cs typeface="Arial" pitchFamily="34" charset="0"/>
              </a:rPr>
              <a:t>Challenge: </a:t>
            </a:r>
            <a:r>
              <a:rPr lang="en-US" dirty="0">
                <a:latin typeface="+mn-lt"/>
                <a:cs typeface="Arial" pitchFamily="34" charset="0"/>
              </a:rPr>
              <a:t>Farmers may not be familiar with how to use AI tools effectively.  </a:t>
            </a:r>
          </a:p>
          <a:p>
            <a:pPr marR="0" lvl="0" algn="l" defTabSz="914400" rtl="0" eaLnBrk="0" fontAlgn="base" latinLnBrk="0" hangingPunct="0">
              <a:lnSpc>
                <a:spcPct val="100000"/>
              </a:lnSpc>
              <a:spcBef>
                <a:spcPct val="0"/>
              </a:spcBef>
              <a:spcAft>
                <a:spcPct val="0"/>
              </a:spcAft>
              <a:buClrTx/>
              <a:buSzTx/>
              <a:tabLst/>
            </a:pPr>
            <a:r>
              <a:rPr lang="en-US" b="1" dirty="0">
                <a:latin typeface="+mn-lt"/>
                <a:cs typeface="Arial" pitchFamily="34" charset="0"/>
              </a:rPr>
              <a:t>Strategy:</a:t>
            </a:r>
            <a:r>
              <a:rPr lang="en-US" dirty="0">
                <a:latin typeface="+mn-lt"/>
                <a:cs typeface="Arial" pitchFamily="34" charset="0"/>
              </a:rPr>
              <a:t> Implement farmer training programs focused on the use of AI, data collection, and smart farming techniques. This can be done through community workshops, agricultural extension services, or even interactive online tutorials. Partnering with local institutions and NGOs to provide continuous support can help build trust and familiarity.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dirty="0">
              <a:latin typeface="+mn-l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latin typeface="+mn-lt"/>
                <a:cs typeface="Arial" pitchFamily="34" charset="0"/>
              </a:rPr>
              <a:t>Challenge</a:t>
            </a:r>
            <a:r>
              <a:rPr lang="en-US" dirty="0">
                <a:latin typeface="+mn-lt"/>
                <a:cs typeface="Arial" pitchFamily="34" charset="0"/>
              </a:rPr>
              <a:t>: Farmers may be hesitant to fully trust new technologies over their traditional practices.   </a:t>
            </a:r>
          </a:p>
          <a:p>
            <a:pPr marR="0" lvl="0" algn="l" defTabSz="914400" rtl="0" eaLnBrk="0" fontAlgn="base" latinLnBrk="0" hangingPunct="0">
              <a:lnSpc>
                <a:spcPct val="100000"/>
              </a:lnSpc>
              <a:spcBef>
                <a:spcPct val="0"/>
              </a:spcBef>
              <a:spcAft>
                <a:spcPct val="0"/>
              </a:spcAft>
              <a:buClrTx/>
              <a:buSzTx/>
              <a:tabLst/>
            </a:pPr>
            <a:r>
              <a:rPr lang="en-US" b="1" dirty="0">
                <a:latin typeface="+mn-lt"/>
                <a:cs typeface="Arial" pitchFamily="34" charset="0"/>
              </a:rPr>
              <a:t>Strategy: </a:t>
            </a:r>
            <a:r>
              <a:rPr lang="en-US" dirty="0">
                <a:latin typeface="+mn-lt"/>
                <a:cs typeface="Arial" pitchFamily="34" charset="0"/>
              </a:rPr>
              <a:t>Develop AI tools that integrate well with traditional farming methods. Use AI to enhance, not replace, the farmer’s knowledge. For example, AI tools could assist farmers in recognizing patterns they already know and give additional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dirty="0">
              <a:latin typeface="+mn-lt"/>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latin typeface="+mn-lt"/>
                <a:cs typeface="Arial" pitchFamily="34" charset="0"/>
              </a:rPr>
              <a:t>Challenge: </a:t>
            </a:r>
            <a:r>
              <a:rPr lang="en-US" dirty="0">
                <a:latin typeface="+mn-lt"/>
                <a:cs typeface="Arial" pitchFamily="34" charset="0"/>
              </a:rPr>
              <a:t>Farmers need quick, real-time responses to make decisions in rapidly changing conditions.   </a:t>
            </a:r>
          </a:p>
          <a:p>
            <a:pPr marR="0" lvl="0" algn="l" defTabSz="914400" rtl="0" eaLnBrk="0" fontAlgn="base" latinLnBrk="0" hangingPunct="0">
              <a:lnSpc>
                <a:spcPct val="100000"/>
              </a:lnSpc>
              <a:spcBef>
                <a:spcPct val="0"/>
              </a:spcBef>
              <a:spcAft>
                <a:spcPct val="0"/>
              </a:spcAft>
              <a:buClrTx/>
              <a:buSzTx/>
              <a:tabLst/>
            </a:pPr>
            <a:r>
              <a:rPr lang="en-US" b="1" dirty="0">
                <a:latin typeface="+mn-lt"/>
                <a:cs typeface="Arial" pitchFamily="34" charset="0"/>
              </a:rPr>
              <a:t>Strategy: </a:t>
            </a:r>
            <a:r>
              <a:rPr lang="en-US" dirty="0">
                <a:latin typeface="+mn-lt"/>
                <a:cs typeface="Arial" pitchFamily="34" charset="0"/>
              </a:rPr>
              <a:t>Design AI systems that offer real-time analysis and feedback, allowing farmers to address issues like pest infestations or nutrient deficiencies as they arise. Implement user-friendly interfaces that provide immediate solutions or advice when a crop is scanned.</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10107387" y="26266"/>
            <a:ext cx="1926771" cy="722174"/>
          </a:xfrm>
          <a:prstGeom prst="rect">
            <a:avLst/>
          </a:prstGeom>
          <a:noFill/>
          <a:ln>
            <a:noFill/>
          </a:ln>
        </p:spPr>
      </p:pic>
      <p:sp>
        <p:nvSpPr>
          <p:cNvPr id="2" name="Oval 1" descr="Your startup LOGO">
            <a:extLst>
              <a:ext uri="{FF2B5EF4-FFF2-40B4-BE49-F238E27FC236}">
                <a16:creationId xmlns:a16="http://schemas.microsoft.com/office/drawing/2014/main" id="{B0A67D4D-B50D-87C2-A856-B619E19B9D89}"/>
              </a:ext>
              <a:ext uri="{C183D7F6-B498-43B3-948B-1728B52AA6E4}">
                <adec:decorative xmlns:adec="http://schemas.microsoft.com/office/drawing/2017/decorative" val="0"/>
              </a:ext>
            </a:extLst>
          </p:cNvPr>
          <p:cNvSpPr/>
          <p:nvPr/>
        </p:nvSpPr>
        <p:spPr>
          <a:xfrm>
            <a:off x="283029" y="81376"/>
            <a:ext cx="2133600" cy="50323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a:t>
            </a:r>
          </a:p>
          <a:p>
            <a:pPr algn="ctr"/>
            <a:r>
              <a:rPr lang="en-US" b="1" dirty="0"/>
              <a:t>AGRO VISION</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360042"/>
            <a:ext cx="10972800" cy="1143000"/>
          </a:xfrm>
        </p:spPr>
        <p:txBody>
          <a:bodyPr/>
          <a:lstStyle/>
          <a:p>
            <a:pPr eaLnBrk="1" hangingPunct="1"/>
            <a:r>
              <a:rPr lang="en-US" sz="3200" b="1" u="sng"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66291" y="782958"/>
            <a:ext cx="9385300" cy="6832640"/>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spcBef>
                <a:spcPct val="0"/>
              </a:spcBef>
              <a:spcAft>
                <a:spcPct val="0"/>
              </a:spcAft>
              <a:buClrTx/>
              <a:buSzTx/>
              <a:buFont typeface="Wingdings" panose="05000000000000000000" pitchFamily="2" charset="2"/>
              <a:buChar char="Ø"/>
              <a:tabLst/>
              <a:defRPr/>
            </a:pP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Potential Impact </a:t>
            </a:r>
            <a:r>
              <a:rPr lang="en-US" sz="2000" b="1" u="sng" dirty="0">
                <a:solidFill>
                  <a:schemeClr val="accent1">
                    <a:lumMod val="50000"/>
                  </a:schemeClr>
                </a:solidFill>
                <a:latin typeface="Arial" pitchFamily="34" charset="0"/>
                <a:cs typeface="Arial" pitchFamily="34" charset="0"/>
              </a:rPr>
              <a:t>O</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n The </a:t>
            </a:r>
            <a:r>
              <a:rPr lang="en-US" sz="2000" b="1" u="sng" dirty="0">
                <a:solidFill>
                  <a:schemeClr val="accent1">
                    <a:lumMod val="50000"/>
                  </a:schemeClr>
                </a:solidFill>
                <a:latin typeface="Arial" pitchFamily="34" charset="0"/>
                <a:cs typeface="Arial" pitchFamily="34" charset="0"/>
              </a:rPr>
              <a:t>T</a:t>
            </a:r>
            <a:r>
              <a:rPr kumimoji="0" lang="en-US" sz="2000" b="1" i="0" u="sng" strike="noStrike" kern="1200" cap="none" spc="0" normalizeH="0" baseline="0" noProof="0" dirty="0" err="1">
                <a:ln>
                  <a:noFill/>
                </a:ln>
                <a:solidFill>
                  <a:schemeClr val="accent1">
                    <a:lumMod val="50000"/>
                  </a:schemeClr>
                </a:solidFill>
                <a:effectLst/>
                <a:uLnTx/>
                <a:uFillTx/>
                <a:latin typeface="Arial" pitchFamily="34" charset="0"/>
                <a:ea typeface="ＭＳ Ｐゴシック" pitchFamily="1" charset="-128"/>
                <a:cs typeface="Arial" pitchFamily="34" charset="0"/>
              </a:rPr>
              <a:t>arget</a:t>
            </a:r>
            <a:r>
              <a:rPr kumimoji="0" lang="en-US" sz="2000" b="1" i="0" u="sng"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rPr>
              <a:t>  Audience </a:t>
            </a:r>
            <a:r>
              <a:rPr lang="en-US" sz="2000" b="1" u="sng" dirty="0">
                <a:solidFill>
                  <a:schemeClr val="accent1">
                    <a:lumMod val="50000"/>
                  </a:schemeClr>
                </a:solidFill>
                <a:latin typeface="Arial" pitchFamily="34" charset="0"/>
                <a:cs typeface="Arial" pitchFamily="34" charset="0"/>
              </a:rPr>
              <a:t>Is:-</a:t>
            </a:r>
          </a:p>
          <a:p>
            <a:pPr marL="342900" marR="0" lvl="0" indent="-342900" algn="just" defTabSz="457200" rtl="0" eaLnBrk="1" fontAlgn="base" latinLnBrk="0" hangingPunct="1">
              <a:spcBef>
                <a:spcPct val="0"/>
              </a:spcBef>
              <a:spcAft>
                <a:spcPct val="0"/>
              </a:spcAft>
              <a:buClrTx/>
              <a:buSzTx/>
              <a:buFont typeface="Arial" panose="020B0604020202020204" pitchFamily="34" charset="0"/>
              <a:buChar char="•"/>
              <a:tabLst/>
              <a:defRPr/>
            </a:pPr>
            <a:r>
              <a:rPr lang="en-IN" dirty="0"/>
              <a:t>Enhanced Decision-Making</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Increased Efficiency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User Experience</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en-US" sz="2000" b="1" u="sng" dirty="0">
                <a:solidFill>
                  <a:schemeClr val="accent1">
                    <a:lumMod val="50000"/>
                  </a:schemeClr>
                </a:solidFill>
                <a:latin typeface="Arial" pitchFamily="34" charset="0"/>
                <a:cs typeface="Arial" pitchFamily="34" charset="0"/>
              </a:rPr>
              <a:t>Benefits Of The Social, Economic, Environmental Is:-</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IN" sz="2000" b="1" dirty="0">
                <a:solidFill>
                  <a:schemeClr val="accent1">
                    <a:lumMod val="50000"/>
                  </a:schemeClr>
                </a:solidFill>
              </a:rPr>
              <a:t>Social Benefits</a:t>
            </a:r>
            <a:r>
              <a:rPr lang="en-US" sz="2000" b="1" u="sng" dirty="0">
                <a:solidFill>
                  <a:schemeClr val="accent1">
                    <a:lumMod val="50000"/>
                  </a:schemeClr>
                </a:solidFill>
                <a:latin typeface="Arial" pitchFamily="34" charset="0"/>
                <a:cs typeface="Arial" pitchFamily="34" charset="0"/>
              </a:rPr>
              <a: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Educational Aspect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Technological Development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dirty="0"/>
              <a:t>Make Farmer More </a:t>
            </a:r>
            <a:r>
              <a:rPr lang="en-IN" dirty="0" err="1"/>
              <a:t>Sustaniable</a:t>
            </a:r>
            <a:endParaRPr lang="en-IN" dirty="0"/>
          </a:p>
          <a:p>
            <a:pPr marL="342900" indent="-342900" algn="just">
              <a:buFont typeface="Wingdings" panose="05000000000000000000" pitchFamily="2" charset="2"/>
              <a:buChar char="§"/>
              <a:defRPr/>
            </a:pPr>
            <a:r>
              <a:rPr lang="en-IN" sz="2000" b="1" dirty="0">
                <a:solidFill>
                  <a:schemeClr val="accent1">
                    <a:lumMod val="50000"/>
                  </a:schemeClr>
                </a:solidFill>
              </a:rPr>
              <a:t>Economic Benefits-</a:t>
            </a:r>
          </a:p>
          <a:p>
            <a:pPr marL="342900" indent="-342900" algn="just">
              <a:buFont typeface="Arial" panose="020B0604020202020204" pitchFamily="34" charset="0"/>
              <a:buChar char="•"/>
              <a:defRPr/>
            </a:pPr>
            <a:r>
              <a:rPr lang="en-IN" dirty="0"/>
              <a:t>Increased Productivity</a:t>
            </a:r>
          </a:p>
          <a:p>
            <a:pPr marL="342900" indent="-342900" algn="just">
              <a:buFont typeface="Arial" panose="020B0604020202020204" pitchFamily="34" charset="0"/>
              <a:buChar char="•"/>
              <a:defRPr/>
            </a:pPr>
            <a:r>
              <a:rPr lang="en-IN" dirty="0"/>
              <a:t>Social Farming</a:t>
            </a:r>
          </a:p>
          <a:p>
            <a:pPr marL="342900" indent="-342900" algn="just">
              <a:buFont typeface="Arial" panose="020B0604020202020204" pitchFamily="34" charset="0"/>
              <a:buChar char="•"/>
              <a:defRPr/>
            </a:pPr>
            <a:r>
              <a:rPr lang="en-IN" dirty="0"/>
              <a:t>Market Access</a:t>
            </a:r>
          </a:p>
          <a:p>
            <a:pPr marL="342900" indent="-342900" algn="just">
              <a:buFont typeface="Wingdings" panose="05000000000000000000" pitchFamily="2" charset="2"/>
              <a:buChar char="§"/>
              <a:defRPr/>
            </a:pPr>
            <a:r>
              <a:rPr lang="en-IN" sz="2000" b="1" dirty="0">
                <a:solidFill>
                  <a:schemeClr val="accent1">
                    <a:lumMod val="50000"/>
                  </a:schemeClr>
                </a:solidFill>
              </a:rPr>
              <a:t>Environmental Benefits:-</a:t>
            </a:r>
          </a:p>
          <a:p>
            <a:pPr marL="342900" indent="-342900" algn="just">
              <a:buFont typeface="Arial" panose="020B0604020202020204" pitchFamily="34" charset="0"/>
              <a:buChar char="•"/>
              <a:defRPr/>
            </a:pPr>
            <a:r>
              <a:rPr lang="en-IN" dirty="0"/>
              <a:t>Resource Efficiency</a:t>
            </a:r>
            <a:endParaRPr lang="en-IN" b="1" dirty="0"/>
          </a:p>
          <a:p>
            <a:pPr marL="342900" indent="-342900" algn="just">
              <a:buFont typeface="Arial" panose="020B0604020202020204" pitchFamily="34" charset="0"/>
              <a:buChar char="•"/>
              <a:defRPr/>
            </a:pPr>
            <a:r>
              <a:rPr lang="en-IN" dirty="0"/>
              <a:t>Waste Reduction</a:t>
            </a:r>
          </a:p>
          <a:p>
            <a:pPr marL="342900" indent="-342900" algn="just">
              <a:buFont typeface="Arial" panose="020B0604020202020204" pitchFamily="34" charset="0"/>
              <a:buChar char="•"/>
              <a:defRPr/>
            </a:pPr>
            <a:r>
              <a:rPr lang="en-IN" dirty="0"/>
              <a:t>Lower Carbon Footprint</a:t>
            </a:r>
          </a:p>
          <a:p>
            <a:pPr marL="342900" indent="-342900" algn="just">
              <a:buFont typeface="Arial" panose="020B0604020202020204" pitchFamily="34" charset="0"/>
              <a:buChar char="•"/>
              <a:defRPr/>
            </a:pPr>
            <a:r>
              <a:rPr lang="en-IN" dirty="0"/>
              <a:t>Improve Crop and Animal Health </a:t>
            </a:r>
          </a:p>
          <a:p>
            <a:pPr marL="342900" indent="-342900" algn="just">
              <a:buFont typeface="Arial" panose="020B0604020202020204" pitchFamily="34" charset="0"/>
              <a:buChar char="•"/>
              <a:defRPr/>
            </a:pPr>
            <a:endParaRPr lang="en-IN" sz="2000" b="1" dirty="0"/>
          </a:p>
          <a:p>
            <a:pPr marL="457200" indent="-457200" algn="just">
              <a:buFont typeface="Arial" panose="020B0604020202020204" pitchFamily="34" charset="0"/>
              <a:buChar char="•"/>
              <a:defRPr/>
            </a:pPr>
            <a:endParaRPr lang="en-IN" sz="2400" b="1" u="sng" dirty="0"/>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u="sng"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743708" y="0"/>
            <a:ext cx="2246575" cy="1149075"/>
          </a:xfrm>
          <a:prstGeom prst="rect">
            <a:avLst/>
          </a:prstGeom>
          <a:noFill/>
          <a:ln>
            <a:noFill/>
          </a:ln>
        </p:spPr>
      </p:pic>
      <p:sp>
        <p:nvSpPr>
          <p:cNvPr id="2" name="Oval 1" descr="Your startup LOGO">
            <a:extLst>
              <a:ext uri="{FF2B5EF4-FFF2-40B4-BE49-F238E27FC236}">
                <a16:creationId xmlns:a16="http://schemas.microsoft.com/office/drawing/2014/main" id="{F67ED248-09AB-5808-6FE1-F0AE6B196D3D}"/>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74700" y="1157300"/>
            <a:ext cx="10132786" cy="2677656"/>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000" dirty="0">
                <a:latin typeface="Arial" pitchFamily="34" charset="0"/>
                <a:cs typeface="Arial" pitchFamily="34" charset="0"/>
              </a:rPr>
              <a:t>We are researching on the crop disease and soil problems which impact on the plant. and On field data analysis and using some ai tools, website, &amp; some images to train the inbuilt website AI. Which helps to built our website fast and responsive.</a:t>
            </a:r>
            <a:endParaRPr kumimoji="0" lang="en-US" sz="2000" b="1" i="0" u="none" strike="noStrike" kern="1200" cap="none" spc="0" normalizeH="0" baseline="0" noProof="0" dirty="0">
              <a:ln>
                <a:noFill/>
              </a:ln>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2400" b="1" i="0" u="none" strike="noStrike" kern="1200" cap="none" spc="0" normalizeH="0" baseline="0" noProof="0" dirty="0">
              <a:ln>
                <a:noFill/>
              </a:ln>
              <a:solidFill>
                <a:schemeClr val="accent1">
                  <a:lumMod val="50000"/>
                </a:schemeClr>
              </a:solidFill>
              <a:effectLst/>
              <a:uLnTx/>
              <a:uFillTx/>
              <a:latin typeface="Arial" pitchFamily="34" charset="0"/>
              <a:ea typeface="ＭＳ Ｐゴシック" pitchFamily="1" charset="-128"/>
              <a:cs typeface="Arial" pitchFamily="34" charset="0"/>
            </a:endParaRPr>
          </a:p>
          <a:p>
            <a:pPr marR="0" lvl="0" algn="ctr" defTabSz="457200" rtl="0" eaLnBrk="1" fontAlgn="base" latinLnBrk="0" hangingPunct="1">
              <a:lnSpc>
                <a:spcPct val="100000"/>
              </a:lnSpc>
              <a:spcBef>
                <a:spcPct val="0"/>
              </a:spcBef>
              <a:spcAft>
                <a:spcPct val="0"/>
              </a:spcAft>
              <a:buClrTx/>
              <a:buSzTx/>
              <a:tabLst/>
              <a:defRPr/>
            </a:pPr>
            <a:r>
              <a:rPr lang="en-US" sz="2400" b="1" i="1" u="sng" dirty="0">
                <a:solidFill>
                  <a:schemeClr val="accent1">
                    <a:lumMod val="50000"/>
                  </a:schemeClr>
                </a:solidFill>
                <a:latin typeface="Arial" pitchFamily="34" charset="0"/>
                <a:cs typeface="Arial" pitchFamily="34" charset="0"/>
              </a:rPr>
              <a:t>TOOLS &amp; LINKS ARE:-</a:t>
            </a:r>
          </a:p>
          <a:p>
            <a:pPr marR="0" lvl="0" algn="ctr" defTabSz="457200" rtl="0" eaLnBrk="1" fontAlgn="base" latinLnBrk="0" hangingPunct="1">
              <a:lnSpc>
                <a:spcPct val="100000"/>
              </a:lnSpc>
              <a:spcBef>
                <a:spcPct val="0"/>
              </a:spcBef>
              <a:spcAft>
                <a:spcPct val="0"/>
              </a:spcAft>
              <a:buClrTx/>
              <a:buSzTx/>
              <a:tabLst/>
              <a:defRPr/>
            </a:pPr>
            <a:endParaRPr lang="en-US" sz="2000" b="1" dirty="0">
              <a:solidFill>
                <a:schemeClr val="accent6">
                  <a:lumMod val="50000"/>
                </a:schemeClr>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chemeClr val="accent6">
                  <a:lumMod val="50000"/>
                </a:schemeClr>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b="1" dirty="0">
              <a:solidFill>
                <a:schemeClr val="accent6">
                  <a:lumMod val="50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2B358668-9CE0-F934-DFDA-F0619F4D171F}"/>
              </a:ext>
              <a:ext uri="{C183D7F6-B498-43B3-948B-1728B52AA6E4}">
                <adec:decorative xmlns:adec="http://schemas.microsoft.com/office/drawing/2017/decorative" val="0"/>
              </a:ext>
            </a:extLst>
          </p:cNvPr>
          <p:cNvSpPr/>
          <p:nvPr/>
        </p:nvSpPr>
        <p:spPr>
          <a:xfrm>
            <a:off x="283029" y="81376"/>
            <a:ext cx="2133600" cy="6370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Team </a:t>
            </a:r>
          </a:p>
          <a:p>
            <a:pPr algn="ctr"/>
            <a:r>
              <a:rPr lang="en-US" b="1" dirty="0"/>
              <a:t>AGRO VISION</a:t>
            </a:r>
            <a:endParaRPr lang="en-IN" b="1" dirty="0"/>
          </a:p>
        </p:txBody>
      </p:sp>
      <p:pic>
        <p:nvPicPr>
          <p:cNvPr id="11" name="Picture 10">
            <a:extLst>
              <a:ext uri="{FF2B5EF4-FFF2-40B4-BE49-F238E27FC236}">
                <a16:creationId xmlns:a16="http://schemas.microsoft.com/office/drawing/2014/main" id="{5D35D38B-3C56-C4BA-3161-8718528AD9DF}"/>
              </a:ext>
            </a:extLst>
          </p:cNvPr>
          <p:cNvPicPr>
            <a:picLocks noChangeAspect="1"/>
          </p:cNvPicPr>
          <p:nvPr/>
        </p:nvPicPr>
        <p:blipFill>
          <a:blip r:embed="rId4"/>
          <a:stretch>
            <a:fillRect/>
          </a:stretch>
        </p:blipFill>
        <p:spPr>
          <a:xfrm>
            <a:off x="2197714" y="3523113"/>
            <a:ext cx="1146836" cy="645095"/>
          </a:xfrm>
          <a:prstGeom prst="rect">
            <a:avLst/>
          </a:prstGeom>
        </p:spPr>
      </p:pic>
      <p:pic>
        <p:nvPicPr>
          <p:cNvPr id="13" name="Picture 12">
            <a:extLst>
              <a:ext uri="{FF2B5EF4-FFF2-40B4-BE49-F238E27FC236}">
                <a16:creationId xmlns:a16="http://schemas.microsoft.com/office/drawing/2014/main" id="{58AA6828-DEFF-BB1E-FDDF-D2D8619E48E0}"/>
              </a:ext>
            </a:extLst>
          </p:cNvPr>
          <p:cNvPicPr>
            <a:picLocks noChangeAspect="1"/>
          </p:cNvPicPr>
          <p:nvPr/>
        </p:nvPicPr>
        <p:blipFill>
          <a:blip r:embed="rId5"/>
          <a:stretch>
            <a:fillRect/>
          </a:stretch>
        </p:blipFill>
        <p:spPr>
          <a:xfrm>
            <a:off x="2834336" y="4600751"/>
            <a:ext cx="1146837" cy="645096"/>
          </a:xfrm>
          <a:prstGeom prst="rect">
            <a:avLst/>
          </a:prstGeom>
        </p:spPr>
      </p:pic>
      <p:sp>
        <p:nvSpPr>
          <p:cNvPr id="16" name="Rectangle 15">
            <a:extLst>
              <a:ext uri="{FF2B5EF4-FFF2-40B4-BE49-F238E27FC236}">
                <a16:creationId xmlns:a16="http://schemas.microsoft.com/office/drawing/2014/main" id="{891B8C77-9024-C83E-B568-8B834F7DE737}"/>
              </a:ext>
            </a:extLst>
          </p:cNvPr>
          <p:cNvSpPr/>
          <p:nvPr/>
        </p:nvSpPr>
        <p:spPr>
          <a:xfrm>
            <a:off x="1888005" y="3190532"/>
            <a:ext cx="7782267" cy="27873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80510F7A-B067-007C-63AF-0236A9061123}"/>
              </a:ext>
            </a:extLst>
          </p:cNvPr>
          <p:cNvPicPr>
            <a:picLocks noChangeAspect="1"/>
          </p:cNvPicPr>
          <p:nvPr/>
        </p:nvPicPr>
        <p:blipFill>
          <a:blip r:embed="rId6"/>
          <a:stretch>
            <a:fillRect/>
          </a:stretch>
        </p:blipFill>
        <p:spPr>
          <a:xfrm>
            <a:off x="4439980" y="3224906"/>
            <a:ext cx="1146837" cy="1146837"/>
          </a:xfrm>
          <a:prstGeom prst="rect">
            <a:avLst/>
          </a:prstGeom>
        </p:spPr>
      </p:pic>
      <p:pic>
        <p:nvPicPr>
          <p:cNvPr id="20" name="Picture 19">
            <a:extLst>
              <a:ext uri="{FF2B5EF4-FFF2-40B4-BE49-F238E27FC236}">
                <a16:creationId xmlns:a16="http://schemas.microsoft.com/office/drawing/2014/main" id="{C8474CA1-D46A-044A-188A-7FD1A71FC531}"/>
              </a:ext>
            </a:extLst>
          </p:cNvPr>
          <p:cNvPicPr>
            <a:picLocks noChangeAspect="1"/>
          </p:cNvPicPr>
          <p:nvPr/>
        </p:nvPicPr>
        <p:blipFill>
          <a:blip r:embed="rId7"/>
          <a:srcRect l="7416" t="6330" r="7637" b="7826"/>
          <a:stretch/>
        </p:blipFill>
        <p:spPr>
          <a:xfrm>
            <a:off x="5004904" y="4418305"/>
            <a:ext cx="1507468" cy="1087795"/>
          </a:xfrm>
          <a:prstGeom prst="rect">
            <a:avLst/>
          </a:prstGeom>
        </p:spPr>
      </p:pic>
      <p:pic>
        <p:nvPicPr>
          <p:cNvPr id="22" name="Picture 21">
            <a:extLst>
              <a:ext uri="{FF2B5EF4-FFF2-40B4-BE49-F238E27FC236}">
                <a16:creationId xmlns:a16="http://schemas.microsoft.com/office/drawing/2014/main" id="{CF622D65-5D7D-8DDC-B95A-85D0F1421918}"/>
              </a:ext>
            </a:extLst>
          </p:cNvPr>
          <p:cNvPicPr>
            <a:picLocks noChangeAspect="1"/>
          </p:cNvPicPr>
          <p:nvPr/>
        </p:nvPicPr>
        <p:blipFill>
          <a:blip r:embed="rId8"/>
          <a:stretch>
            <a:fillRect/>
          </a:stretch>
        </p:blipFill>
        <p:spPr>
          <a:xfrm>
            <a:off x="7065087" y="3569143"/>
            <a:ext cx="784311" cy="784311"/>
          </a:xfrm>
          <a:prstGeom prst="rect">
            <a:avLst/>
          </a:prstGeom>
        </p:spPr>
      </p:pic>
      <p:pic>
        <p:nvPicPr>
          <p:cNvPr id="24" name="Picture 23">
            <a:extLst>
              <a:ext uri="{FF2B5EF4-FFF2-40B4-BE49-F238E27FC236}">
                <a16:creationId xmlns:a16="http://schemas.microsoft.com/office/drawing/2014/main" id="{75E56C55-242B-9452-859E-5D1B2C52A390}"/>
              </a:ext>
            </a:extLst>
          </p:cNvPr>
          <p:cNvPicPr>
            <a:picLocks noChangeAspect="1"/>
          </p:cNvPicPr>
          <p:nvPr/>
        </p:nvPicPr>
        <p:blipFill>
          <a:blip r:embed="rId9"/>
          <a:stretch>
            <a:fillRect/>
          </a:stretch>
        </p:blipFill>
        <p:spPr>
          <a:xfrm>
            <a:off x="8020629" y="4625731"/>
            <a:ext cx="1229790" cy="691757"/>
          </a:xfrm>
          <a:prstGeom prst="rect">
            <a:avLst/>
          </a:prstGeom>
        </p:spPr>
      </p:pic>
      <p:sp>
        <p:nvSpPr>
          <p:cNvPr id="25" name="TextBox 24">
            <a:extLst>
              <a:ext uri="{FF2B5EF4-FFF2-40B4-BE49-F238E27FC236}">
                <a16:creationId xmlns:a16="http://schemas.microsoft.com/office/drawing/2014/main" id="{D147ABC2-CCD4-1D57-2522-39BFC50DA6DF}"/>
              </a:ext>
            </a:extLst>
          </p:cNvPr>
          <p:cNvSpPr txBox="1"/>
          <p:nvPr/>
        </p:nvSpPr>
        <p:spPr>
          <a:xfrm>
            <a:off x="2324735" y="4018906"/>
            <a:ext cx="967089" cy="369332"/>
          </a:xfrm>
          <a:prstGeom prst="rect">
            <a:avLst/>
          </a:prstGeom>
          <a:noFill/>
        </p:spPr>
        <p:txBody>
          <a:bodyPr wrap="square" rtlCol="0">
            <a:spAutoFit/>
          </a:bodyPr>
          <a:lstStyle/>
          <a:p>
            <a:r>
              <a:rPr lang="en-IN" dirty="0"/>
              <a:t>ChatGpt</a:t>
            </a:r>
          </a:p>
        </p:txBody>
      </p:sp>
      <p:sp>
        <p:nvSpPr>
          <p:cNvPr id="26" name="TextBox 25">
            <a:extLst>
              <a:ext uri="{FF2B5EF4-FFF2-40B4-BE49-F238E27FC236}">
                <a16:creationId xmlns:a16="http://schemas.microsoft.com/office/drawing/2014/main" id="{7E259D4B-1E42-FF74-1EAD-D76DDE2C67A2}"/>
              </a:ext>
            </a:extLst>
          </p:cNvPr>
          <p:cNvSpPr txBox="1"/>
          <p:nvPr/>
        </p:nvSpPr>
        <p:spPr>
          <a:xfrm>
            <a:off x="4183882" y="3989599"/>
            <a:ext cx="1635241" cy="369332"/>
          </a:xfrm>
          <a:prstGeom prst="rect">
            <a:avLst/>
          </a:prstGeom>
          <a:noFill/>
        </p:spPr>
        <p:txBody>
          <a:bodyPr wrap="square" rtlCol="0">
            <a:spAutoFit/>
          </a:bodyPr>
          <a:lstStyle/>
          <a:p>
            <a:r>
              <a:rPr lang="en-IN" dirty="0"/>
              <a:t>GeeksForGeeks</a:t>
            </a:r>
          </a:p>
        </p:txBody>
      </p:sp>
      <p:sp>
        <p:nvSpPr>
          <p:cNvPr id="27" name="TextBox 26">
            <a:extLst>
              <a:ext uri="{FF2B5EF4-FFF2-40B4-BE49-F238E27FC236}">
                <a16:creationId xmlns:a16="http://schemas.microsoft.com/office/drawing/2014/main" id="{9FF765A5-5EF2-2D69-685F-34B08F72CAED}"/>
              </a:ext>
            </a:extLst>
          </p:cNvPr>
          <p:cNvSpPr txBox="1"/>
          <p:nvPr/>
        </p:nvSpPr>
        <p:spPr>
          <a:xfrm>
            <a:off x="7275524" y="4289115"/>
            <a:ext cx="468561" cy="369332"/>
          </a:xfrm>
          <a:prstGeom prst="rect">
            <a:avLst/>
          </a:prstGeom>
          <a:noFill/>
        </p:spPr>
        <p:txBody>
          <a:bodyPr wrap="square" rtlCol="0">
            <a:spAutoFit/>
          </a:bodyPr>
          <a:lstStyle/>
          <a:p>
            <a:r>
              <a:rPr lang="en-IN" dirty="0"/>
              <a:t>IIL</a:t>
            </a:r>
          </a:p>
        </p:txBody>
      </p:sp>
      <p:sp>
        <p:nvSpPr>
          <p:cNvPr id="28" name="TextBox 27">
            <a:extLst>
              <a:ext uri="{FF2B5EF4-FFF2-40B4-BE49-F238E27FC236}">
                <a16:creationId xmlns:a16="http://schemas.microsoft.com/office/drawing/2014/main" id="{16751E33-D23A-D163-8A00-7A9B161C5351}"/>
              </a:ext>
            </a:extLst>
          </p:cNvPr>
          <p:cNvSpPr txBox="1"/>
          <p:nvPr/>
        </p:nvSpPr>
        <p:spPr>
          <a:xfrm>
            <a:off x="2918815" y="5189172"/>
            <a:ext cx="1030119" cy="369332"/>
          </a:xfrm>
          <a:prstGeom prst="rect">
            <a:avLst/>
          </a:prstGeom>
          <a:noFill/>
        </p:spPr>
        <p:txBody>
          <a:bodyPr wrap="square" rtlCol="0">
            <a:spAutoFit/>
          </a:bodyPr>
          <a:lstStyle/>
          <a:p>
            <a:r>
              <a:rPr lang="en-IN" dirty="0"/>
              <a:t>Printrest</a:t>
            </a:r>
          </a:p>
        </p:txBody>
      </p:sp>
      <p:sp>
        <p:nvSpPr>
          <p:cNvPr id="29" name="TextBox 28">
            <a:extLst>
              <a:ext uri="{FF2B5EF4-FFF2-40B4-BE49-F238E27FC236}">
                <a16:creationId xmlns:a16="http://schemas.microsoft.com/office/drawing/2014/main" id="{7F094943-B510-02FE-5947-F868C18B8CE2}"/>
              </a:ext>
            </a:extLst>
          </p:cNvPr>
          <p:cNvSpPr txBox="1"/>
          <p:nvPr/>
        </p:nvSpPr>
        <p:spPr>
          <a:xfrm>
            <a:off x="5213757" y="5246788"/>
            <a:ext cx="1120065" cy="369332"/>
          </a:xfrm>
          <a:prstGeom prst="rect">
            <a:avLst/>
          </a:prstGeom>
          <a:noFill/>
        </p:spPr>
        <p:txBody>
          <a:bodyPr wrap="square" rtlCol="0">
            <a:spAutoFit/>
          </a:bodyPr>
          <a:lstStyle/>
          <a:p>
            <a:r>
              <a:rPr lang="en-IN" dirty="0"/>
              <a:t>Wikipidea</a:t>
            </a:r>
          </a:p>
        </p:txBody>
      </p:sp>
      <p:sp>
        <p:nvSpPr>
          <p:cNvPr id="30" name="TextBox 29">
            <a:extLst>
              <a:ext uri="{FF2B5EF4-FFF2-40B4-BE49-F238E27FC236}">
                <a16:creationId xmlns:a16="http://schemas.microsoft.com/office/drawing/2014/main" id="{496EC5AA-C295-AF89-4A7E-1A550F45F0A3}"/>
              </a:ext>
            </a:extLst>
          </p:cNvPr>
          <p:cNvSpPr txBox="1"/>
          <p:nvPr/>
        </p:nvSpPr>
        <p:spPr>
          <a:xfrm>
            <a:off x="8244108" y="5245847"/>
            <a:ext cx="782831" cy="369332"/>
          </a:xfrm>
          <a:prstGeom prst="rect">
            <a:avLst/>
          </a:prstGeom>
          <a:noFill/>
        </p:spPr>
        <p:txBody>
          <a:bodyPr wrap="square" rtlCol="0">
            <a:spAutoFit/>
          </a:bodyPr>
          <a:lstStyle/>
          <a:p>
            <a:r>
              <a:rPr lang="en-IN" dirty="0"/>
              <a:t>NMSA</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8237</TotalTime>
  <Words>695</Words>
  <Application>Microsoft Office PowerPoint</Application>
  <PresentationFormat>Widescreen</PresentationFormat>
  <Paragraphs>104</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montserratregular</vt:lpstr>
      <vt:lpstr>Times New Roman</vt:lpstr>
      <vt:lpstr>TradeGothic</vt:lpstr>
      <vt:lpstr>Wingdings</vt:lpstr>
      <vt:lpstr>Office Theme</vt:lpstr>
      <vt:lpstr>SMART INDIA HACKATHON 2024</vt:lpstr>
      <vt:lpstr>MOMENTUM TO AGRICULCUTRE (Productivity and Food Security)</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shivi singh</cp:lastModifiedBy>
  <cp:revision>152</cp:revision>
  <dcterms:created xsi:type="dcterms:W3CDTF">2013-12-12T18:46:50Z</dcterms:created>
  <dcterms:modified xsi:type="dcterms:W3CDTF">2024-10-01T06:28:27Z</dcterms:modified>
  <cp:category/>
</cp:coreProperties>
</file>