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91" r:id="rId2"/>
    <p:sldId id="281" r:id="rId3"/>
    <p:sldId id="290" r:id="rId4"/>
    <p:sldId id="297" r:id="rId5"/>
    <p:sldId id="298" r:id="rId6"/>
    <p:sldId id="293" r:id="rId7"/>
    <p:sldId id="294" r:id="rId8"/>
    <p:sldId id="296" r:id="rId9"/>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521415D9-36F7-43E2-AB2F-B90AF26B5E84}">
      <p14:sectionLst xmlns:p14="http://schemas.microsoft.com/office/powerpoint/2010/main">
        <p14:section name="Default Section" id="{A867D348-7211-4617-AC5E-7019D0EE7229}">
          <p14:sldIdLst>
            <p14:sldId id="291"/>
            <p14:sldId id="281"/>
            <p14:sldId id="290"/>
            <p14:sldId id="297"/>
            <p14:sldId id="298"/>
            <p14:sldId id="293"/>
            <p14:sldId id="294"/>
            <p14:sldId id="2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302" y="18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9/24/2024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9/24/2024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9/24/2024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9/24/2024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9/24/2024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9/24/2024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9/24/2024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9/24/2024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9/24/2024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9/24/2024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9/24/2024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9/24/2024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jpg"/><Relationship Id="rId4" Type="http://schemas.openxmlformats.org/officeDocument/2006/relationships/image" Target="../media/image2.jpe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p:cNvSpPr>
            <a:spLocks noGrp="1"/>
          </p:cNvSpPr>
          <p:nvPr>
            <p:ph type="subTitle" idx="1"/>
          </p:nvPr>
        </p:nvSpPr>
        <p:spPr>
          <a:xfrm>
            <a:off x="1353620" y="191686"/>
            <a:ext cx="8534400" cy="1223729"/>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Introduction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475180" y="-276294"/>
            <a:ext cx="10363200" cy="1555727"/>
          </a:xfrm>
        </p:spPr>
        <p:txBody>
          <a:bodyPr/>
          <a:lstStyle/>
          <a:p>
            <a:endParaRPr lang="en-IN" sz="4000" b="1" dirty="0">
              <a:solidFill>
                <a:schemeClr val="tx2"/>
              </a:solidFill>
              <a:latin typeface="Garamond" panose="02020404030301010803" pitchFamily="18" charset="0"/>
            </a:endParaRPr>
          </a:p>
        </p:txBody>
      </p:sp>
      <p:sp>
        <p:nvSpPr>
          <p:cNvPr id="10" name="TextBox 9"/>
          <p:cNvSpPr txBox="1"/>
          <p:nvPr/>
        </p:nvSpPr>
        <p:spPr>
          <a:xfrm>
            <a:off x="680357" y="1125380"/>
            <a:ext cx="8137072" cy="4163447"/>
          </a:xfrm>
          <a:prstGeom prst="rect">
            <a:avLst/>
          </a:prstGeom>
          <a:noFill/>
        </p:spPr>
        <p:txBody>
          <a:bodyPr wrap="square" rtlCol="0">
            <a:spAutoFit/>
          </a:bodyPr>
          <a:lstStyle/>
          <a:p>
            <a:pPr algn="just">
              <a:lnSpc>
                <a:spcPct val="200000"/>
              </a:lnSpc>
            </a:pPr>
            <a:endParaRPr lang="en-US" sz="2000"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a:t>
            </a:r>
            <a:r>
              <a:rPr lang="en-US" sz="2000" dirty="0">
                <a:latin typeface="Arial" panose="020B0604020202020204" pitchFamily="34" charset="0"/>
                <a:cs typeface="Arial" panose="020B0604020202020204" pitchFamily="34" charset="0"/>
              </a:rPr>
              <a:t>AI-Driven Crop Disease Prediction and Management System</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Agriculture, FoodTech &amp; Rural Development</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Software</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 </a:t>
            </a:r>
            <a:r>
              <a:rPr lang="en-US" sz="2000" dirty="0">
                <a:latin typeface="Arial" panose="020B0604020202020204" pitchFamily="34" charset="0"/>
                <a:cs typeface="Arial" panose="020B0604020202020204" pitchFamily="34" charset="0"/>
              </a:rPr>
              <a:t>AgroVision</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sz="3200" b="1" i="1" u="sng" dirty="0">
                <a:latin typeface="Times New Roman" panose="02020603050405020304" pitchFamily="18" charset="0"/>
                <a:ea typeface="ＭＳ Ｐゴシック" pitchFamily="1" charset="-128"/>
                <a:cs typeface="Times New Roman" panose="02020603050405020304" pitchFamily="18" charset="0"/>
              </a:rPr>
              <a:t>MOMENTUM TO AGRICULCUTRE</a:t>
            </a:r>
          </a:p>
        </p:txBody>
      </p:sp>
      <p:sp>
        <p:nvSpPr>
          <p:cNvPr id="2" name="Content Placeholder 1">
            <a:extLst>
              <a:ext uri="{FF2B5EF4-FFF2-40B4-BE49-F238E27FC236}">
                <a16:creationId xmlns:a16="http://schemas.microsoft.com/office/drawing/2014/main" id="{1FEB462C-29AF-E50A-4AF0-357E82536829}"/>
              </a:ext>
            </a:extLst>
          </p:cNvPr>
          <p:cNvSpPr>
            <a:spLocks noGrp="1"/>
          </p:cNvSpPr>
          <p:nvPr>
            <p:ph idx="1"/>
          </p:nvPr>
        </p:nvSpPr>
        <p:spPr>
          <a:xfrm>
            <a:off x="283029" y="3483226"/>
            <a:ext cx="11292665" cy="1871688"/>
          </a:xfrm>
        </p:spPr>
        <p:txBody>
          <a:bodyPr/>
          <a:lstStyle/>
          <a:p>
            <a:pPr>
              <a:buFont typeface="Wingdings" panose="05000000000000000000" pitchFamily="2" charset="2"/>
              <a:buChar char="v"/>
            </a:pPr>
            <a:r>
              <a:rPr lang="en-IN" sz="2000" dirty="0">
                <a:solidFill>
                  <a:schemeClr val="tx2"/>
                </a:solidFill>
                <a:latin typeface="Arial" panose="020B0604020202020204" pitchFamily="34" charset="0"/>
                <a:cs typeface="Arial" panose="020B0604020202020204" pitchFamily="34" charset="0"/>
              </a:rPr>
              <a:t>Innovation And Uniqueness Are:-</a:t>
            </a:r>
          </a:p>
          <a:p>
            <a:r>
              <a:rPr lang="en-IN" sz="1800" dirty="0"/>
              <a:t>We Have create AI Detector Tool which have detect the problems of the plants such as (wheat, Rice, And Some other kind of Herbs etc.) It Also helps for predict the upcoming plant disease which also help to protect the crop fields. </a:t>
            </a:r>
          </a:p>
          <a:p>
            <a:r>
              <a:rPr lang="en-IN" sz="1800" dirty="0"/>
              <a:t>We have created a platform for direct connection from farmer to consumer without interference of any broker. It improve the farmers life quality and security.</a:t>
            </a:r>
          </a:p>
          <a:p>
            <a:pPr marL="0" indent="0">
              <a:buNone/>
            </a:pPr>
            <a:endParaRPr lang="en-IN" sz="1800" dirty="0"/>
          </a:p>
        </p:txBody>
      </p:sp>
      <p:sp>
        <p:nvSpPr>
          <p:cNvPr id="7" name="Footer Placeholder 6"/>
          <p:cNvSpPr>
            <a:spLocks noGrp="1"/>
          </p:cNvSpPr>
          <p:nvPr>
            <p:ph type="ftr" sz="quarter" idx="11"/>
          </p:nvPr>
        </p:nvSpPr>
        <p:spPr/>
        <p:txBody>
          <a:bodyPr/>
          <a:lstStyle/>
          <a:p>
            <a:pPr>
              <a:defRPr/>
            </a:pPr>
            <a:r>
              <a:rPr lang="en-US">
                <a:solidFill>
                  <a:schemeClr val="bg1"/>
                </a:solidFill>
              </a:rPr>
              <a:t>@SIH Idea submission- Template</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15362" name="TextBox 8"/>
          <p:cNvSpPr txBox="1">
            <a:spLocks noChangeArrowheads="1"/>
          </p:cNvSpPr>
          <p:nvPr/>
        </p:nvSpPr>
        <p:spPr bwMode="auto">
          <a:xfrm>
            <a:off x="289734" y="1359452"/>
            <a:ext cx="11292666" cy="1661993"/>
          </a:xfrm>
          <a:prstGeom prst="rect">
            <a:avLst/>
          </a:prstGeom>
          <a:noFill/>
          <a:ln w="9525">
            <a:noFill/>
            <a:miter lim="800000"/>
            <a:headEnd/>
            <a:tailEnd/>
          </a:ln>
        </p:spPr>
        <p:txBody>
          <a:bodyPr wrap="square">
            <a:spAutoFit/>
          </a:bodyPr>
          <a:lstStyle/>
          <a:p>
            <a:pPr marL="457200" indent="-457200" algn="just">
              <a:lnSpc>
                <a:spcPct val="150000"/>
              </a:lnSpc>
              <a:buFont typeface="Wingdings" panose="05000000000000000000" pitchFamily="2" charset="2"/>
              <a:buChar char="v"/>
            </a:pPr>
            <a:r>
              <a:rPr lang="en-US" sz="2000" dirty="0">
                <a:solidFill>
                  <a:schemeClr val="tx2"/>
                </a:solidFill>
                <a:latin typeface="Arial" pitchFamily="34" charset="0"/>
                <a:cs typeface="Arial" pitchFamily="34" charset="0"/>
              </a:rPr>
              <a:t>Detailed explanation of the proposed solution</a:t>
            </a:r>
          </a:p>
          <a:p>
            <a:pPr marL="285750" indent="-285750" algn="just">
              <a:buFont typeface="Arial" panose="020B0604020202020204" pitchFamily="34" charset="0"/>
              <a:buChar char="•"/>
            </a:pPr>
            <a:r>
              <a:rPr lang="en-US" dirty="0">
                <a:latin typeface="Arial" pitchFamily="34" charset="0"/>
                <a:cs typeface="Arial" pitchFamily="34" charset="0"/>
              </a:rPr>
              <a:t>AI increases the accuracy level of detecting the deficiency in the plant.</a:t>
            </a:r>
          </a:p>
          <a:p>
            <a:pPr marL="285750" indent="-285750" algn="just">
              <a:buFont typeface="Arial" panose="020B0604020202020204" pitchFamily="34" charset="0"/>
              <a:buChar char="•"/>
            </a:pPr>
            <a:r>
              <a:rPr lang="en-US" dirty="0">
                <a:latin typeface="Arial" pitchFamily="34" charset="0"/>
                <a:cs typeface="Arial" pitchFamily="34" charset="0"/>
              </a:rPr>
              <a:t>Chat box help the farmer to share their problem and acquire the better solution.</a:t>
            </a:r>
          </a:p>
          <a:p>
            <a:pPr marL="285750" indent="-285750" algn="just">
              <a:buFont typeface="Arial" panose="020B0604020202020204" pitchFamily="34" charset="0"/>
              <a:buChar char="•"/>
            </a:pPr>
            <a:r>
              <a:rPr lang="en-US" dirty="0">
                <a:latin typeface="Arial" pitchFamily="34" charset="0"/>
                <a:cs typeface="Arial" pitchFamily="34" charset="0"/>
              </a:rPr>
              <a:t>Finance will store the seasonal records of farmer and help in better understanding of there expenditure and profit earn.</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283029" y="150733"/>
            <a:ext cx="2133600" cy="79216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 </a:t>
            </a:r>
          </a:p>
          <a:p>
            <a:pPr algn="ctr"/>
            <a:r>
              <a:rPr lang="en-US" b="1" dirty="0"/>
              <a:t>AGRO VISION</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i="1" u="sng"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903514" y="969387"/>
            <a:ext cx="9916885" cy="2523768"/>
          </a:xfrm>
          <a:prstGeom prst="rect">
            <a:avLst/>
          </a:prstGeom>
          <a:noFill/>
          <a:ln w="9525">
            <a:noFill/>
            <a:miter lim="800000"/>
            <a:headEnd/>
            <a:tailEnd/>
          </a:ln>
        </p:spPr>
        <p:txBody>
          <a:bodyPr wrap="square">
            <a:spAutoFit/>
          </a:bodyPr>
          <a:lstStyle/>
          <a:p>
            <a:pPr marL="285750" indent="-285750" algn="just">
              <a:buFont typeface="Wingdings" panose="05000000000000000000" pitchFamily="2" charset="2"/>
              <a:buChar char="v"/>
            </a:pPr>
            <a:endParaRPr lang="en-US" dirty="0">
              <a:latin typeface="Arial" pitchFamily="34" charset="0"/>
              <a:cs typeface="Arial" pitchFamily="34" charset="0"/>
            </a:endParaRPr>
          </a:p>
          <a:p>
            <a:pPr marL="285750" indent="-285750" algn="just">
              <a:buFont typeface="Wingdings" panose="05000000000000000000" pitchFamily="2" charset="2"/>
              <a:buChar char="v"/>
            </a:pPr>
            <a:r>
              <a:rPr lang="en-US" dirty="0">
                <a:latin typeface="Arial" pitchFamily="34" charset="0"/>
                <a:cs typeface="Arial" pitchFamily="34" charset="0"/>
              </a:rPr>
              <a:t> </a:t>
            </a:r>
            <a:r>
              <a:rPr lang="en-US" sz="2000" dirty="0">
                <a:solidFill>
                  <a:schemeClr val="tx2"/>
                </a:solidFill>
                <a:latin typeface="Arial" pitchFamily="34" charset="0"/>
                <a:cs typeface="Arial" pitchFamily="34" charset="0"/>
              </a:rPr>
              <a:t>Technologies to be used are:- </a:t>
            </a:r>
            <a:r>
              <a:rPr lang="en-IN" sz="2000" dirty="0"/>
              <a:t>AI-Driven Decision Support Systems, Natural Language Processing (NLP),</a:t>
            </a:r>
            <a:r>
              <a:rPr lang="en-IN" sz="2000" b="1" dirty="0"/>
              <a:t> </a:t>
            </a:r>
            <a:r>
              <a:rPr lang="en-IN" sz="2000" dirty="0"/>
              <a:t>and the languages are:- </a:t>
            </a:r>
          </a:p>
          <a:p>
            <a:pPr marL="285750" indent="-285750" algn="just">
              <a:buFont typeface="Wingdings" panose="05000000000000000000" pitchFamily="2" charset="2"/>
              <a:buChar char="v"/>
            </a:pPr>
            <a:r>
              <a:rPr lang="en-IN" sz="2000" b="1" dirty="0"/>
              <a:t>HTML            CSS            React            JavaScript          Python         SQL             PHP</a:t>
            </a:r>
          </a:p>
          <a:p>
            <a:pPr marL="285750" indent="-285750" algn="just">
              <a:buFont typeface="Wingdings" panose="05000000000000000000" pitchFamily="2" charset="2"/>
              <a:buChar char="v"/>
            </a:pPr>
            <a:endParaRPr lang="en-IN" sz="2000" b="1" dirty="0"/>
          </a:p>
          <a:p>
            <a:pPr marL="285750" indent="-285750" algn="just">
              <a:buFont typeface="Wingdings" panose="05000000000000000000" pitchFamily="2" charset="2"/>
              <a:buChar char="v"/>
            </a:pPr>
            <a:endParaRPr lang="en-IN" sz="2000" b="1" dirty="0"/>
          </a:p>
          <a:p>
            <a:pPr algn="just"/>
            <a:endParaRPr lang="en-US" sz="2000" dirty="0">
              <a:latin typeface="Arial" pitchFamily="34" charset="0"/>
              <a:cs typeface="Arial" pitchFamily="34" charset="0"/>
            </a:endParaRPr>
          </a:p>
          <a:p>
            <a:pPr marL="342900" indent="-342900" algn="just">
              <a:buFont typeface="Wingdings" panose="05000000000000000000" pitchFamily="2" charset="2"/>
              <a:buChar char="v"/>
            </a:pPr>
            <a:r>
              <a:rPr lang="en-US" sz="2000" dirty="0">
                <a:solidFill>
                  <a:schemeClr val="accent1">
                    <a:lumMod val="50000"/>
                  </a:schemeClr>
                </a:solidFill>
                <a:latin typeface="Arial" pitchFamily="34" charset="0"/>
                <a:cs typeface="Arial" pitchFamily="34" charset="0"/>
              </a:rPr>
              <a:t>Methodology and process for implementation</a:t>
            </a:r>
            <a:r>
              <a:rPr lang="en-US" dirty="0">
                <a:solidFill>
                  <a:schemeClr val="accent1">
                    <a:lumMod val="50000"/>
                  </a:schemeClr>
                </a:solidFill>
                <a:latin typeface="Arial" pitchFamily="34" charset="0"/>
                <a:cs typeface="Arial" pitchFamily="34" charset="0"/>
              </a:rPr>
              <a:t>:-</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3" name="Oval 2" descr="Your startup LOGO">
            <a:extLst>
              <a:ext uri="{FF2B5EF4-FFF2-40B4-BE49-F238E27FC236}">
                <a16:creationId xmlns:a16="http://schemas.microsoft.com/office/drawing/2014/main" id="{88DC56E9-2270-6E30-288B-31961D1ADAE8}"/>
              </a:ext>
              <a:ext uri="{C183D7F6-B498-43B3-948B-1728B52AA6E4}">
                <adec:decorative xmlns:adec="http://schemas.microsoft.com/office/drawing/2017/decorative" val="0"/>
              </a:ext>
            </a:extLst>
          </p:cNvPr>
          <p:cNvSpPr/>
          <p:nvPr/>
        </p:nvSpPr>
        <p:spPr>
          <a:xfrm>
            <a:off x="283029" y="150733"/>
            <a:ext cx="2133600" cy="79216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 </a:t>
            </a:r>
          </a:p>
          <a:p>
            <a:pPr algn="ctr"/>
            <a:r>
              <a:rPr lang="en-US" b="1" dirty="0"/>
              <a:t>AGRO VISION</a:t>
            </a:r>
            <a:endParaRPr lang="en-IN" b="1" dirty="0"/>
          </a:p>
        </p:txBody>
      </p:sp>
      <p:pic>
        <p:nvPicPr>
          <p:cNvPr id="4" name="Picture 3">
            <a:extLst>
              <a:ext uri="{FF2B5EF4-FFF2-40B4-BE49-F238E27FC236}">
                <a16:creationId xmlns:a16="http://schemas.microsoft.com/office/drawing/2014/main" id="{9274BDD3-E2FA-0676-CE6E-7B94EF031216}"/>
              </a:ext>
            </a:extLst>
          </p:cNvPr>
          <p:cNvPicPr>
            <a:picLocks noChangeAspect="1"/>
          </p:cNvPicPr>
          <p:nvPr/>
        </p:nvPicPr>
        <p:blipFill>
          <a:blip r:embed="rId3"/>
          <a:stretch>
            <a:fillRect/>
          </a:stretch>
        </p:blipFill>
        <p:spPr>
          <a:xfrm>
            <a:off x="1142106" y="2111794"/>
            <a:ext cx="857250" cy="857250"/>
          </a:xfrm>
          <a:prstGeom prst="rect">
            <a:avLst/>
          </a:prstGeom>
        </p:spPr>
      </p:pic>
      <p:pic>
        <p:nvPicPr>
          <p:cNvPr id="9" name="Picture 8">
            <a:extLst>
              <a:ext uri="{FF2B5EF4-FFF2-40B4-BE49-F238E27FC236}">
                <a16:creationId xmlns:a16="http://schemas.microsoft.com/office/drawing/2014/main" id="{EE3275A5-8274-BA7F-0676-029C75C8D401}"/>
              </a:ext>
            </a:extLst>
          </p:cNvPr>
          <p:cNvPicPr>
            <a:picLocks noChangeAspect="1"/>
          </p:cNvPicPr>
          <p:nvPr/>
        </p:nvPicPr>
        <p:blipFill>
          <a:blip r:embed="rId4"/>
          <a:stretch>
            <a:fillRect/>
          </a:stretch>
        </p:blipFill>
        <p:spPr>
          <a:xfrm>
            <a:off x="2262083" y="2148533"/>
            <a:ext cx="1045029" cy="783772"/>
          </a:xfrm>
          <a:prstGeom prst="rect">
            <a:avLst/>
          </a:prstGeom>
        </p:spPr>
      </p:pic>
      <p:pic>
        <p:nvPicPr>
          <p:cNvPr id="12" name="Picture 11">
            <a:extLst>
              <a:ext uri="{FF2B5EF4-FFF2-40B4-BE49-F238E27FC236}">
                <a16:creationId xmlns:a16="http://schemas.microsoft.com/office/drawing/2014/main" id="{EE3F2FC8-0BFD-FA10-0682-DB5C36A01DAD}"/>
              </a:ext>
            </a:extLst>
          </p:cNvPr>
          <p:cNvPicPr>
            <a:picLocks noChangeAspect="1"/>
          </p:cNvPicPr>
          <p:nvPr/>
        </p:nvPicPr>
        <p:blipFill>
          <a:blip r:embed="rId5"/>
          <a:stretch>
            <a:fillRect/>
          </a:stretch>
        </p:blipFill>
        <p:spPr>
          <a:xfrm>
            <a:off x="3307112" y="2148533"/>
            <a:ext cx="1201720" cy="675968"/>
          </a:xfrm>
          <a:prstGeom prst="rect">
            <a:avLst/>
          </a:prstGeom>
        </p:spPr>
      </p:pic>
      <p:pic>
        <p:nvPicPr>
          <p:cNvPr id="20" name="Picture 19">
            <a:extLst>
              <a:ext uri="{FF2B5EF4-FFF2-40B4-BE49-F238E27FC236}">
                <a16:creationId xmlns:a16="http://schemas.microsoft.com/office/drawing/2014/main" id="{73ADC30D-6918-0B41-6B85-DFFD1F363A0A}"/>
              </a:ext>
            </a:extLst>
          </p:cNvPr>
          <p:cNvPicPr>
            <a:picLocks noChangeAspect="1"/>
          </p:cNvPicPr>
          <p:nvPr/>
        </p:nvPicPr>
        <p:blipFill>
          <a:blip r:embed="rId6"/>
          <a:stretch>
            <a:fillRect/>
          </a:stretch>
        </p:blipFill>
        <p:spPr>
          <a:xfrm>
            <a:off x="6599886" y="2256336"/>
            <a:ext cx="607992" cy="675969"/>
          </a:xfrm>
          <a:prstGeom prst="rect">
            <a:avLst/>
          </a:prstGeom>
        </p:spPr>
      </p:pic>
      <p:pic>
        <p:nvPicPr>
          <p:cNvPr id="22" name="Picture 21">
            <a:extLst>
              <a:ext uri="{FF2B5EF4-FFF2-40B4-BE49-F238E27FC236}">
                <a16:creationId xmlns:a16="http://schemas.microsoft.com/office/drawing/2014/main" id="{DA38E23E-ADFE-E830-25FD-6359E7CCC0E9}"/>
              </a:ext>
            </a:extLst>
          </p:cNvPr>
          <p:cNvPicPr>
            <a:picLocks noChangeAspect="1"/>
          </p:cNvPicPr>
          <p:nvPr/>
        </p:nvPicPr>
        <p:blipFill>
          <a:blip r:embed="rId7"/>
          <a:stretch>
            <a:fillRect/>
          </a:stretch>
        </p:blipFill>
        <p:spPr>
          <a:xfrm>
            <a:off x="4815779" y="2197177"/>
            <a:ext cx="1192590" cy="670832"/>
          </a:xfrm>
          <a:prstGeom prst="rect">
            <a:avLst/>
          </a:prstGeom>
        </p:spPr>
      </p:pic>
      <p:pic>
        <p:nvPicPr>
          <p:cNvPr id="24" name="Picture 23">
            <a:extLst>
              <a:ext uri="{FF2B5EF4-FFF2-40B4-BE49-F238E27FC236}">
                <a16:creationId xmlns:a16="http://schemas.microsoft.com/office/drawing/2014/main" id="{70C08D32-B7B4-AB37-6FFB-373F0D48C76B}"/>
              </a:ext>
            </a:extLst>
          </p:cNvPr>
          <p:cNvPicPr>
            <a:picLocks noChangeAspect="1"/>
          </p:cNvPicPr>
          <p:nvPr/>
        </p:nvPicPr>
        <p:blipFill>
          <a:blip r:embed="rId8"/>
          <a:stretch>
            <a:fillRect/>
          </a:stretch>
        </p:blipFill>
        <p:spPr>
          <a:xfrm>
            <a:off x="7610387" y="2144621"/>
            <a:ext cx="783772" cy="783772"/>
          </a:xfrm>
          <a:prstGeom prst="rect">
            <a:avLst/>
          </a:prstGeom>
        </p:spPr>
      </p:pic>
      <p:pic>
        <p:nvPicPr>
          <p:cNvPr id="26" name="Picture 25">
            <a:extLst>
              <a:ext uri="{FF2B5EF4-FFF2-40B4-BE49-F238E27FC236}">
                <a16:creationId xmlns:a16="http://schemas.microsoft.com/office/drawing/2014/main" id="{DE2F8674-0714-D6E6-485A-28D278C45A1C}"/>
              </a:ext>
            </a:extLst>
          </p:cNvPr>
          <p:cNvPicPr>
            <a:picLocks noChangeAspect="1"/>
          </p:cNvPicPr>
          <p:nvPr/>
        </p:nvPicPr>
        <p:blipFill>
          <a:blip r:embed="rId9"/>
          <a:stretch>
            <a:fillRect/>
          </a:stretch>
        </p:blipFill>
        <p:spPr>
          <a:xfrm>
            <a:off x="8809896" y="2256336"/>
            <a:ext cx="763058" cy="401610"/>
          </a:xfrm>
          <a:prstGeom prst="rect">
            <a:avLst/>
          </a:prstGeom>
        </p:spPr>
      </p:pic>
      <p:pic>
        <p:nvPicPr>
          <p:cNvPr id="28" name="Picture 27">
            <a:extLst>
              <a:ext uri="{FF2B5EF4-FFF2-40B4-BE49-F238E27FC236}">
                <a16:creationId xmlns:a16="http://schemas.microsoft.com/office/drawing/2014/main" id="{AD7D7CF2-D913-3164-0408-38621D793C4C}"/>
              </a:ext>
            </a:extLst>
          </p:cNvPr>
          <p:cNvPicPr>
            <a:picLocks noChangeAspect="1"/>
          </p:cNvPicPr>
          <p:nvPr/>
        </p:nvPicPr>
        <p:blipFill>
          <a:blip r:embed="rId10"/>
          <a:stretch>
            <a:fillRect/>
          </a:stretch>
        </p:blipFill>
        <p:spPr>
          <a:xfrm>
            <a:off x="4170104" y="3519642"/>
            <a:ext cx="3579271" cy="1990969"/>
          </a:xfrm>
          <a:prstGeom prst="rect">
            <a:avLst/>
          </a:prstGeom>
        </p:spPr>
      </p:pic>
      <p:sp>
        <p:nvSpPr>
          <p:cNvPr id="16" name="TextBox 15">
            <a:extLst>
              <a:ext uri="{FF2B5EF4-FFF2-40B4-BE49-F238E27FC236}">
                <a16:creationId xmlns:a16="http://schemas.microsoft.com/office/drawing/2014/main" id="{6EDDA251-B877-424A-C4CE-ED1943482DB9}"/>
              </a:ext>
            </a:extLst>
          </p:cNvPr>
          <p:cNvSpPr txBox="1"/>
          <p:nvPr/>
        </p:nvSpPr>
        <p:spPr>
          <a:xfrm>
            <a:off x="609600" y="5461319"/>
            <a:ext cx="11251286" cy="646331"/>
          </a:xfrm>
          <a:prstGeom prst="rect">
            <a:avLst/>
          </a:prstGeom>
          <a:noFill/>
        </p:spPr>
        <p:txBody>
          <a:bodyPr wrap="square" rtlCol="0">
            <a:spAutoFit/>
          </a:bodyPr>
          <a:lstStyle/>
          <a:p>
            <a:r>
              <a:rPr lang="en-IN" dirty="0"/>
              <a:t>A website for farmers to solve the crop fields problem in real life with the help of Programming languages, Database, Frameworks and Inbuilt Artificial Intelligence.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29CA486-8F17-837C-73DD-1CAC0ED0605C}"/>
              </a:ext>
            </a:extLst>
          </p:cNvPr>
          <p:cNvSpPr>
            <a:spLocks noGrp="1"/>
          </p:cNvSpPr>
          <p:nvPr>
            <p:ph type="sldNum" sz="quarter" idx="12"/>
          </p:nvPr>
        </p:nvSpPr>
        <p:spPr>
          <a:xfrm>
            <a:off x="9079725" y="5280097"/>
            <a:ext cx="1609730" cy="365125"/>
          </a:xfrm>
        </p:spPr>
        <p:txBody>
          <a:bodyPr/>
          <a:lstStyle/>
          <a:p>
            <a:fld id="{B635AFB3-1ACD-44AC-8702-86B1729DF035}" type="slidenum">
              <a:rPr lang="en-US" smtClean="0"/>
              <a:pPr/>
              <a:t>4</a:t>
            </a:fld>
            <a:endParaRPr lang="en-US" dirty="0"/>
          </a:p>
        </p:txBody>
      </p:sp>
      <p:pic>
        <p:nvPicPr>
          <p:cNvPr id="5" name="Picture 4">
            <a:extLst>
              <a:ext uri="{FF2B5EF4-FFF2-40B4-BE49-F238E27FC236}">
                <a16:creationId xmlns:a16="http://schemas.microsoft.com/office/drawing/2014/main" id="{0F2D2AB4-E816-2E26-FEF8-31C823BDEA55}"/>
              </a:ext>
            </a:extLst>
          </p:cNvPr>
          <p:cNvPicPr>
            <a:picLocks noChangeAspect="1"/>
          </p:cNvPicPr>
          <p:nvPr/>
        </p:nvPicPr>
        <p:blipFill>
          <a:blip r:embed="rId2"/>
          <a:stretch>
            <a:fillRect/>
          </a:stretch>
        </p:blipFill>
        <p:spPr>
          <a:xfrm>
            <a:off x="64455" y="2884295"/>
            <a:ext cx="1317305" cy="987979"/>
          </a:xfrm>
          <a:prstGeom prst="rect">
            <a:avLst/>
          </a:prstGeom>
        </p:spPr>
      </p:pic>
      <p:pic>
        <p:nvPicPr>
          <p:cNvPr id="7" name="Picture 6">
            <a:extLst>
              <a:ext uri="{FF2B5EF4-FFF2-40B4-BE49-F238E27FC236}">
                <a16:creationId xmlns:a16="http://schemas.microsoft.com/office/drawing/2014/main" id="{2D2ACCAC-F242-75D3-ED1D-7EA26EB0D307}"/>
              </a:ext>
            </a:extLst>
          </p:cNvPr>
          <p:cNvPicPr>
            <a:picLocks noChangeAspect="1"/>
          </p:cNvPicPr>
          <p:nvPr/>
        </p:nvPicPr>
        <p:blipFill>
          <a:blip r:embed="rId3"/>
          <a:stretch>
            <a:fillRect/>
          </a:stretch>
        </p:blipFill>
        <p:spPr>
          <a:xfrm>
            <a:off x="1998980" y="161290"/>
            <a:ext cx="1658620" cy="932145"/>
          </a:xfrm>
          <a:prstGeom prst="rect">
            <a:avLst/>
          </a:prstGeom>
        </p:spPr>
      </p:pic>
      <p:pic>
        <p:nvPicPr>
          <p:cNvPr id="10" name="Picture 9">
            <a:extLst>
              <a:ext uri="{FF2B5EF4-FFF2-40B4-BE49-F238E27FC236}">
                <a16:creationId xmlns:a16="http://schemas.microsoft.com/office/drawing/2014/main" id="{48069AEF-FF9A-F297-8AF8-AA48E9D11195}"/>
              </a:ext>
            </a:extLst>
          </p:cNvPr>
          <p:cNvPicPr>
            <a:picLocks noChangeAspect="1"/>
          </p:cNvPicPr>
          <p:nvPr/>
        </p:nvPicPr>
        <p:blipFill>
          <a:blip r:embed="rId4"/>
          <a:stretch>
            <a:fillRect/>
          </a:stretch>
        </p:blipFill>
        <p:spPr>
          <a:xfrm>
            <a:off x="1974535" y="1731746"/>
            <a:ext cx="1658620" cy="1038048"/>
          </a:xfrm>
          <a:prstGeom prst="rect">
            <a:avLst/>
          </a:prstGeom>
        </p:spPr>
      </p:pic>
      <p:pic>
        <p:nvPicPr>
          <p:cNvPr id="14" name="Picture 13">
            <a:extLst>
              <a:ext uri="{FF2B5EF4-FFF2-40B4-BE49-F238E27FC236}">
                <a16:creationId xmlns:a16="http://schemas.microsoft.com/office/drawing/2014/main" id="{1E1FA7EB-03BF-3EB5-885F-E556A1CC6CBD}"/>
              </a:ext>
            </a:extLst>
          </p:cNvPr>
          <p:cNvPicPr>
            <a:picLocks noChangeAspect="1"/>
          </p:cNvPicPr>
          <p:nvPr/>
        </p:nvPicPr>
        <p:blipFill>
          <a:blip r:embed="rId5"/>
          <a:stretch>
            <a:fillRect/>
          </a:stretch>
        </p:blipFill>
        <p:spPr>
          <a:xfrm>
            <a:off x="1998980" y="3372902"/>
            <a:ext cx="1658620" cy="1148516"/>
          </a:xfrm>
          <a:prstGeom prst="rect">
            <a:avLst/>
          </a:prstGeom>
        </p:spPr>
      </p:pic>
      <p:pic>
        <p:nvPicPr>
          <p:cNvPr id="16" name="Picture 15">
            <a:extLst>
              <a:ext uri="{FF2B5EF4-FFF2-40B4-BE49-F238E27FC236}">
                <a16:creationId xmlns:a16="http://schemas.microsoft.com/office/drawing/2014/main" id="{5FE393A1-0C0A-B456-1EA0-923A0687A317}"/>
              </a:ext>
            </a:extLst>
          </p:cNvPr>
          <p:cNvPicPr>
            <a:picLocks noChangeAspect="1"/>
          </p:cNvPicPr>
          <p:nvPr/>
        </p:nvPicPr>
        <p:blipFill>
          <a:blip r:embed="rId6"/>
          <a:stretch>
            <a:fillRect/>
          </a:stretch>
        </p:blipFill>
        <p:spPr>
          <a:xfrm>
            <a:off x="2047870" y="5080676"/>
            <a:ext cx="1609730" cy="1073153"/>
          </a:xfrm>
          <a:prstGeom prst="rect">
            <a:avLst/>
          </a:prstGeom>
        </p:spPr>
      </p:pic>
      <p:sp>
        <p:nvSpPr>
          <p:cNvPr id="18" name="TextBox 17">
            <a:extLst>
              <a:ext uri="{FF2B5EF4-FFF2-40B4-BE49-F238E27FC236}">
                <a16:creationId xmlns:a16="http://schemas.microsoft.com/office/drawing/2014/main" id="{F9B7510E-5320-A914-A137-27EB7FE7DBE4}"/>
              </a:ext>
            </a:extLst>
          </p:cNvPr>
          <p:cNvSpPr txBox="1"/>
          <p:nvPr/>
        </p:nvSpPr>
        <p:spPr>
          <a:xfrm>
            <a:off x="0" y="2428037"/>
            <a:ext cx="1381760" cy="369332"/>
          </a:xfrm>
          <a:prstGeom prst="rect">
            <a:avLst/>
          </a:prstGeom>
          <a:noFill/>
        </p:spPr>
        <p:txBody>
          <a:bodyPr wrap="square" rtlCol="0">
            <a:spAutoFit/>
          </a:bodyPr>
          <a:lstStyle/>
          <a:p>
            <a:r>
              <a:rPr lang="en-IN" dirty="0"/>
              <a:t>Crop Field </a:t>
            </a:r>
          </a:p>
        </p:txBody>
      </p:sp>
      <p:sp>
        <p:nvSpPr>
          <p:cNvPr id="25" name="TextBox 24">
            <a:extLst>
              <a:ext uri="{FF2B5EF4-FFF2-40B4-BE49-F238E27FC236}">
                <a16:creationId xmlns:a16="http://schemas.microsoft.com/office/drawing/2014/main" id="{BD275F04-CDBE-075A-E12A-BC69B6880B39}"/>
              </a:ext>
            </a:extLst>
          </p:cNvPr>
          <p:cNvSpPr txBox="1"/>
          <p:nvPr/>
        </p:nvSpPr>
        <p:spPr>
          <a:xfrm>
            <a:off x="2346645" y="1017126"/>
            <a:ext cx="914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Potato</a:t>
            </a:r>
          </a:p>
        </p:txBody>
      </p:sp>
      <p:sp>
        <p:nvSpPr>
          <p:cNvPr id="26" name="TextBox 25">
            <a:extLst>
              <a:ext uri="{FF2B5EF4-FFF2-40B4-BE49-F238E27FC236}">
                <a16:creationId xmlns:a16="http://schemas.microsoft.com/office/drawing/2014/main" id="{0695DC96-A49A-4582-B97F-E62671960F4D}"/>
              </a:ext>
            </a:extLst>
          </p:cNvPr>
          <p:cNvSpPr txBox="1"/>
          <p:nvPr/>
        </p:nvSpPr>
        <p:spPr>
          <a:xfrm>
            <a:off x="1974535" y="2754561"/>
            <a:ext cx="1634175" cy="374719"/>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Tomato</a:t>
            </a:r>
          </a:p>
        </p:txBody>
      </p:sp>
      <p:sp>
        <p:nvSpPr>
          <p:cNvPr id="27" name="TextBox 26">
            <a:extLst>
              <a:ext uri="{FF2B5EF4-FFF2-40B4-BE49-F238E27FC236}">
                <a16:creationId xmlns:a16="http://schemas.microsoft.com/office/drawing/2014/main" id="{00652C4E-48E1-6F82-C644-DC235B1A81D4}"/>
              </a:ext>
            </a:extLst>
          </p:cNvPr>
          <p:cNvSpPr txBox="1"/>
          <p:nvPr/>
        </p:nvSpPr>
        <p:spPr>
          <a:xfrm>
            <a:off x="2371090" y="4453926"/>
            <a:ext cx="914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Wheat</a:t>
            </a:r>
          </a:p>
        </p:txBody>
      </p:sp>
      <p:sp>
        <p:nvSpPr>
          <p:cNvPr id="29" name="TextBox 28">
            <a:extLst>
              <a:ext uri="{FF2B5EF4-FFF2-40B4-BE49-F238E27FC236}">
                <a16:creationId xmlns:a16="http://schemas.microsoft.com/office/drawing/2014/main" id="{7C90AC69-0069-51B9-8AD8-4E21D8FD44A6}"/>
              </a:ext>
            </a:extLst>
          </p:cNvPr>
          <p:cNvSpPr txBox="1"/>
          <p:nvPr/>
        </p:nvSpPr>
        <p:spPr>
          <a:xfrm>
            <a:off x="1998980" y="6226626"/>
            <a:ext cx="160973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Rice</a:t>
            </a:r>
          </a:p>
        </p:txBody>
      </p:sp>
      <p:cxnSp>
        <p:nvCxnSpPr>
          <p:cNvPr id="39" name="Straight Connector 38">
            <a:extLst>
              <a:ext uri="{FF2B5EF4-FFF2-40B4-BE49-F238E27FC236}">
                <a16:creationId xmlns:a16="http://schemas.microsoft.com/office/drawing/2014/main" id="{87568BC7-2A74-D072-07A6-4AD0CBFE8201}"/>
              </a:ext>
            </a:extLst>
          </p:cNvPr>
          <p:cNvCxnSpPr/>
          <p:nvPr/>
        </p:nvCxnSpPr>
        <p:spPr>
          <a:xfrm flipV="1">
            <a:off x="1396522" y="1093435"/>
            <a:ext cx="460695" cy="2178085"/>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4BEF957-58B6-9CA5-C736-F4E3D0B6BCEB}"/>
              </a:ext>
            </a:extLst>
          </p:cNvPr>
          <p:cNvCxnSpPr/>
          <p:nvPr/>
        </p:nvCxnSpPr>
        <p:spPr>
          <a:xfrm>
            <a:off x="1396522" y="3230880"/>
            <a:ext cx="460695" cy="2011679"/>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10D9C084-99C5-07A0-94BB-46209B0A9A2E}"/>
              </a:ext>
            </a:extLst>
          </p:cNvPr>
          <p:cNvCxnSpPr/>
          <p:nvPr/>
        </p:nvCxnSpPr>
        <p:spPr>
          <a:xfrm flipH="1">
            <a:off x="1396522" y="2510939"/>
            <a:ext cx="475457" cy="760581"/>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C6901962-5D69-4873-FBC8-EBAC464DF952}"/>
              </a:ext>
            </a:extLst>
          </p:cNvPr>
          <p:cNvCxnSpPr/>
          <p:nvPr/>
        </p:nvCxnSpPr>
        <p:spPr>
          <a:xfrm flipH="1" flipV="1">
            <a:off x="1396522" y="3271520"/>
            <a:ext cx="475457" cy="573095"/>
          </a:xfrm>
          <a:prstGeom prst="line">
            <a:avLst/>
          </a:prstGeom>
        </p:spPr>
        <p:style>
          <a:lnRef idx="2">
            <a:schemeClr val="accent1"/>
          </a:lnRef>
          <a:fillRef idx="0">
            <a:schemeClr val="accent1"/>
          </a:fillRef>
          <a:effectRef idx="1">
            <a:schemeClr val="accent1"/>
          </a:effectRef>
          <a:fontRef idx="minor">
            <a:schemeClr val="tx1"/>
          </a:fontRef>
        </p:style>
      </p:cxnSp>
      <p:sp>
        <p:nvSpPr>
          <p:cNvPr id="56" name="Arrow: Right 55">
            <a:extLst>
              <a:ext uri="{FF2B5EF4-FFF2-40B4-BE49-F238E27FC236}">
                <a16:creationId xmlns:a16="http://schemas.microsoft.com/office/drawing/2014/main" id="{69620299-B5A0-0E66-C931-C0D3C079829E}"/>
              </a:ext>
            </a:extLst>
          </p:cNvPr>
          <p:cNvSpPr/>
          <p:nvPr/>
        </p:nvSpPr>
        <p:spPr>
          <a:xfrm>
            <a:off x="3657600" y="2941920"/>
            <a:ext cx="589280" cy="30928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58" name="Picture 57">
            <a:extLst>
              <a:ext uri="{FF2B5EF4-FFF2-40B4-BE49-F238E27FC236}">
                <a16:creationId xmlns:a16="http://schemas.microsoft.com/office/drawing/2014/main" id="{776F2F69-4BCB-9B44-E6F0-4CCAF826E62A}"/>
              </a:ext>
            </a:extLst>
          </p:cNvPr>
          <p:cNvPicPr>
            <a:picLocks noChangeAspect="1"/>
          </p:cNvPicPr>
          <p:nvPr/>
        </p:nvPicPr>
        <p:blipFill>
          <a:blip r:embed="rId7"/>
          <a:stretch>
            <a:fillRect/>
          </a:stretch>
        </p:blipFill>
        <p:spPr>
          <a:xfrm>
            <a:off x="4295770" y="2580611"/>
            <a:ext cx="929340" cy="929340"/>
          </a:xfrm>
          <a:prstGeom prst="rect">
            <a:avLst/>
          </a:prstGeom>
        </p:spPr>
      </p:pic>
      <p:sp>
        <p:nvSpPr>
          <p:cNvPr id="59" name="Arrow: Right 58">
            <a:extLst>
              <a:ext uri="{FF2B5EF4-FFF2-40B4-BE49-F238E27FC236}">
                <a16:creationId xmlns:a16="http://schemas.microsoft.com/office/drawing/2014/main" id="{991322AF-D5F7-1E44-2604-6C58AF1EE5E1}"/>
              </a:ext>
            </a:extLst>
          </p:cNvPr>
          <p:cNvSpPr/>
          <p:nvPr/>
        </p:nvSpPr>
        <p:spPr>
          <a:xfrm>
            <a:off x="5316291" y="2921600"/>
            <a:ext cx="690880" cy="30928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0C203EFA-9E9E-7BC5-2160-9F7D48C37C47}"/>
              </a:ext>
            </a:extLst>
          </p:cNvPr>
          <p:cNvSpPr txBox="1"/>
          <p:nvPr/>
        </p:nvSpPr>
        <p:spPr>
          <a:xfrm>
            <a:off x="4017653" y="2206844"/>
            <a:ext cx="188530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Image Acquisition </a:t>
            </a:r>
          </a:p>
        </p:txBody>
      </p:sp>
      <p:pic>
        <p:nvPicPr>
          <p:cNvPr id="62" name="Picture 61">
            <a:extLst>
              <a:ext uri="{FF2B5EF4-FFF2-40B4-BE49-F238E27FC236}">
                <a16:creationId xmlns:a16="http://schemas.microsoft.com/office/drawing/2014/main" id="{9DEB2B32-EBE2-08EB-6D15-EE03282CF960}"/>
              </a:ext>
            </a:extLst>
          </p:cNvPr>
          <p:cNvPicPr>
            <a:picLocks noChangeAspect="1"/>
          </p:cNvPicPr>
          <p:nvPr/>
        </p:nvPicPr>
        <p:blipFill>
          <a:blip r:embed="rId8"/>
          <a:stretch>
            <a:fillRect/>
          </a:stretch>
        </p:blipFill>
        <p:spPr>
          <a:xfrm>
            <a:off x="6103621" y="2563776"/>
            <a:ext cx="929340" cy="929340"/>
          </a:xfrm>
          <a:prstGeom prst="rect">
            <a:avLst/>
          </a:prstGeom>
        </p:spPr>
      </p:pic>
      <p:sp>
        <p:nvSpPr>
          <p:cNvPr id="64" name="TextBox 63">
            <a:extLst>
              <a:ext uri="{FF2B5EF4-FFF2-40B4-BE49-F238E27FC236}">
                <a16:creationId xmlns:a16="http://schemas.microsoft.com/office/drawing/2014/main" id="{CD283856-F9D0-339A-0706-5EC9A09F21B5}"/>
              </a:ext>
            </a:extLst>
          </p:cNvPr>
          <p:cNvSpPr txBox="1"/>
          <p:nvPr/>
        </p:nvSpPr>
        <p:spPr>
          <a:xfrm>
            <a:off x="6096001" y="3664152"/>
            <a:ext cx="139191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Leaf Images </a:t>
            </a:r>
          </a:p>
          <a:p>
            <a:r>
              <a:rPr lang="en-IN" dirty="0">
                <a:latin typeface="Times New Roman" panose="02020603050405020304" pitchFamily="18" charset="0"/>
                <a:cs typeface="Times New Roman" panose="02020603050405020304" pitchFamily="18" charset="0"/>
              </a:rPr>
              <a:t>Dataset</a:t>
            </a:r>
          </a:p>
        </p:txBody>
      </p:sp>
      <p:sp>
        <p:nvSpPr>
          <p:cNvPr id="68" name="Arrow: Right 67">
            <a:extLst>
              <a:ext uri="{FF2B5EF4-FFF2-40B4-BE49-F238E27FC236}">
                <a16:creationId xmlns:a16="http://schemas.microsoft.com/office/drawing/2014/main" id="{B85939C8-EB8B-5228-52B1-6802B45783B8}"/>
              </a:ext>
            </a:extLst>
          </p:cNvPr>
          <p:cNvSpPr/>
          <p:nvPr/>
        </p:nvSpPr>
        <p:spPr>
          <a:xfrm>
            <a:off x="7081520" y="2921600"/>
            <a:ext cx="690880" cy="2991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70" name="Picture 69">
            <a:extLst>
              <a:ext uri="{FF2B5EF4-FFF2-40B4-BE49-F238E27FC236}">
                <a16:creationId xmlns:a16="http://schemas.microsoft.com/office/drawing/2014/main" id="{5B98CCAB-0FCE-F131-D97E-93D3519DFE33}"/>
              </a:ext>
            </a:extLst>
          </p:cNvPr>
          <p:cNvPicPr>
            <a:picLocks noChangeAspect="1"/>
          </p:cNvPicPr>
          <p:nvPr/>
        </p:nvPicPr>
        <p:blipFill>
          <a:blip r:embed="rId9"/>
          <a:stretch>
            <a:fillRect/>
          </a:stretch>
        </p:blipFill>
        <p:spPr>
          <a:xfrm>
            <a:off x="7803234" y="2431932"/>
            <a:ext cx="1348806" cy="1348806"/>
          </a:xfrm>
          <a:prstGeom prst="rect">
            <a:avLst/>
          </a:prstGeom>
        </p:spPr>
      </p:pic>
      <p:sp>
        <p:nvSpPr>
          <p:cNvPr id="71" name="TextBox 70">
            <a:extLst>
              <a:ext uri="{FF2B5EF4-FFF2-40B4-BE49-F238E27FC236}">
                <a16:creationId xmlns:a16="http://schemas.microsoft.com/office/drawing/2014/main" id="{E3B182D4-4FF2-AD21-6950-2C14B5547755}"/>
              </a:ext>
            </a:extLst>
          </p:cNvPr>
          <p:cNvSpPr txBox="1"/>
          <p:nvPr/>
        </p:nvSpPr>
        <p:spPr>
          <a:xfrm>
            <a:off x="7875549" y="1927605"/>
            <a:ext cx="1204176"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Image Pre-</a:t>
            </a:r>
          </a:p>
          <a:p>
            <a:r>
              <a:rPr lang="en-IN" dirty="0">
                <a:latin typeface="Times New Roman" panose="02020603050405020304" pitchFamily="18" charset="0"/>
                <a:cs typeface="Times New Roman" panose="02020603050405020304" pitchFamily="18" charset="0"/>
              </a:rPr>
              <a:t>processing</a:t>
            </a:r>
          </a:p>
        </p:txBody>
      </p:sp>
      <p:sp>
        <p:nvSpPr>
          <p:cNvPr id="73" name="Arrow: Right 72">
            <a:extLst>
              <a:ext uri="{FF2B5EF4-FFF2-40B4-BE49-F238E27FC236}">
                <a16:creationId xmlns:a16="http://schemas.microsoft.com/office/drawing/2014/main" id="{81AA8444-55BD-A8F9-BA8F-0A4770BF90F4}"/>
              </a:ext>
            </a:extLst>
          </p:cNvPr>
          <p:cNvSpPr/>
          <p:nvPr/>
        </p:nvSpPr>
        <p:spPr>
          <a:xfrm>
            <a:off x="9110559" y="2941920"/>
            <a:ext cx="663361" cy="278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id="{5EF4FD6D-CFF5-86D9-540B-49049C581826}"/>
              </a:ext>
            </a:extLst>
          </p:cNvPr>
          <p:cNvSpPr/>
          <p:nvPr/>
        </p:nvSpPr>
        <p:spPr>
          <a:xfrm>
            <a:off x="9820910" y="1957559"/>
            <a:ext cx="2279651" cy="25263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Image segmentation</a:t>
            </a:r>
          </a:p>
          <a:p>
            <a:pPr algn="ctr"/>
            <a:r>
              <a:rPr lang="en-IN" dirty="0">
                <a:solidFill>
                  <a:schemeClr val="tx1"/>
                </a:solidFill>
                <a:latin typeface="Times New Roman" panose="02020603050405020304" pitchFamily="18" charset="0"/>
                <a:cs typeface="Times New Roman" panose="02020603050405020304" pitchFamily="18" charset="0"/>
              </a:rPr>
              <a:t>+</a:t>
            </a:r>
          </a:p>
          <a:p>
            <a:pPr algn="ctr"/>
            <a:r>
              <a:rPr lang="en-IN" dirty="0">
                <a:solidFill>
                  <a:schemeClr val="tx1"/>
                </a:solidFill>
                <a:latin typeface="Times New Roman" panose="02020603050405020304" pitchFamily="18" charset="0"/>
                <a:cs typeface="Times New Roman" panose="02020603050405020304" pitchFamily="18" charset="0"/>
              </a:rPr>
              <a:t>Feature</a:t>
            </a:r>
          </a:p>
          <a:p>
            <a:pPr algn="ctr"/>
            <a:r>
              <a:rPr lang="en-IN" dirty="0">
                <a:solidFill>
                  <a:schemeClr val="tx1"/>
                </a:solidFill>
                <a:latin typeface="Times New Roman" panose="02020603050405020304" pitchFamily="18" charset="0"/>
                <a:cs typeface="Times New Roman" panose="02020603050405020304" pitchFamily="18" charset="0"/>
              </a:rPr>
              <a:t>Extraction</a:t>
            </a:r>
          </a:p>
          <a:p>
            <a:pPr algn="ctr"/>
            <a:r>
              <a:rPr lang="en-IN" dirty="0">
                <a:solidFill>
                  <a:schemeClr val="tx1"/>
                </a:solidFill>
                <a:latin typeface="Times New Roman" panose="02020603050405020304" pitchFamily="18" charset="0"/>
                <a:cs typeface="Times New Roman" panose="02020603050405020304" pitchFamily="18" charset="0"/>
              </a:rPr>
              <a:t>+</a:t>
            </a:r>
          </a:p>
          <a:p>
            <a:pPr algn="ctr"/>
            <a:r>
              <a:rPr lang="en-IN" dirty="0">
                <a:solidFill>
                  <a:schemeClr val="tx1"/>
                </a:solidFill>
                <a:latin typeface="Times New Roman" panose="02020603050405020304" pitchFamily="18" charset="0"/>
                <a:cs typeface="Times New Roman" panose="02020603050405020304" pitchFamily="18" charset="0"/>
              </a:rPr>
              <a:t>Classification</a:t>
            </a:r>
          </a:p>
          <a:p>
            <a:pPr algn="ctr"/>
            <a:r>
              <a:rPr lang="en-IN" dirty="0">
                <a:solidFill>
                  <a:schemeClr val="tx1"/>
                </a:solidFill>
                <a:latin typeface="Times New Roman" panose="02020603050405020304" pitchFamily="18" charset="0"/>
                <a:cs typeface="Times New Roman" panose="02020603050405020304" pitchFamily="18" charset="0"/>
              </a:rPr>
              <a:t>+</a:t>
            </a:r>
          </a:p>
          <a:p>
            <a:pPr algn="ctr"/>
            <a:r>
              <a:rPr lang="en-IN" dirty="0">
                <a:solidFill>
                  <a:schemeClr val="tx1"/>
                </a:solidFill>
                <a:latin typeface="Times New Roman" panose="02020603050405020304" pitchFamily="18" charset="0"/>
                <a:cs typeface="Times New Roman" panose="02020603050405020304" pitchFamily="18" charset="0"/>
              </a:rPr>
              <a:t>Diagnosis</a:t>
            </a:r>
          </a:p>
        </p:txBody>
      </p:sp>
      <p:sp>
        <p:nvSpPr>
          <p:cNvPr id="76" name="Arrow: Down 75">
            <a:extLst>
              <a:ext uri="{FF2B5EF4-FFF2-40B4-BE49-F238E27FC236}">
                <a16:creationId xmlns:a16="http://schemas.microsoft.com/office/drawing/2014/main" id="{F92B83F8-8AC4-FA18-A45B-47C71EE664FF}"/>
              </a:ext>
            </a:extLst>
          </p:cNvPr>
          <p:cNvSpPr/>
          <p:nvPr/>
        </p:nvSpPr>
        <p:spPr>
          <a:xfrm>
            <a:off x="9958386" y="4521418"/>
            <a:ext cx="343854" cy="72114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0" name="Arrow: Down 79">
            <a:extLst>
              <a:ext uri="{FF2B5EF4-FFF2-40B4-BE49-F238E27FC236}">
                <a16:creationId xmlns:a16="http://schemas.microsoft.com/office/drawing/2014/main" id="{8E39AB1D-3EB0-6B16-FC5F-2001E9A72393}"/>
              </a:ext>
            </a:extLst>
          </p:cNvPr>
          <p:cNvSpPr/>
          <p:nvPr/>
        </p:nvSpPr>
        <p:spPr>
          <a:xfrm>
            <a:off x="11479530" y="4521418"/>
            <a:ext cx="343854" cy="72114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1" name="TextBox 80">
            <a:extLst>
              <a:ext uri="{FF2B5EF4-FFF2-40B4-BE49-F238E27FC236}">
                <a16:creationId xmlns:a16="http://schemas.microsoft.com/office/drawing/2014/main" id="{51005FA6-7AF2-EC53-FE1D-B4727B62C3B4}"/>
              </a:ext>
            </a:extLst>
          </p:cNvPr>
          <p:cNvSpPr txBox="1"/>
          <p:nvPr/>
        </p:nvSpPr>
        <p:spPr>
          <a:xfrm>
            <a:off x="9685020" y="5462659"/>
            <a:ext cx="10160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Healthy</a:t>
            </a:r>
          </a:p>
        </p:txBody>
      </p:sp>
      <p:sp>
        <p:nvSpPr>
          <p:cNvPr id="82" name="TextBox 81">
            <a:extLst>
              <a:ext uri="{FF2B5EF4-FFF2-40B4-BE49-F238E27FC236}">
                <a16:creationId xmlns:a16="http://schemas.microsoft.com/office/drawing/2014/main" id="{86495716-6D77-484D-D8A4-3EB63E6E1462}"/>
              </a:ext>
            </a:extLst>
          </p:cNvPr>
          <p:cNvSpPr txBox="1"/>
          <p:nvPr/>
        </p:nvSpPr>
        <p:spPr>
          <a:xfrm>
            <a:off x="11115041" y="5486400"/>
            <a:ext cx="10160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Diseased</a:t>
            </a:r>
          </a:p>
        </p:txBody>
      </p:sp>
      <p:sp>
        <p:nvSpPr>
          <p:cNvPr id="83" name="TextBox 82">
            <a:extLst>
              <a:ext uri="{FF2B5EF4-FFF2-40B4-BE49-F238E27FC236}">
                <a16:creationId xmlns:a16="http://schemas.microsoft.com/office/drawing/2014/main" id="{814380A0-78AA-FED0-8B40-1A31B7C6FF90}"/>
              </a:ext>
            </a:extLst>
          </p:cNvPr>
          <p:cNvSpPr txBox="1"/>
          <p:nvPr/>
        </p:nvSpPr>
        <p:spPr>
          <a:xfrm>
            <a:off x="4884517" y="6153829"/>
            <a:ext cx="488940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Architecture of the leaf disease detection system</a:t>
            </a:r>
          </a:p>
        </p:txBody>
      </p:sp>
    </p:spTree>
    <p:extLst>
      <p:ext uri="{BB962C8B-B14F-4D97-AF65-F5344CB8AC3E}">
        <p14:creationId xmlns:p14="http://schemas.microsoft.com/office/powerpoint/2010/main" val="85844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3D1E7D-F8D5-51A3-FDD9-8C8C82407C7D}"/>
              </a:ext>
            </a:extLst>
          </p:cNvPr>
          <p:cNvSpPr>
            <a:spLocks noGrp="1"/>
          </p:cNvSpPr>
          <p:nvPr>
            <p:ph type="ftr" sz="quarter" idx="11"/>
          </p:nvPr>
        </p:nvSpPr>
        <p:spPr/>
        <p:txBody>
          <a:bodyPr/>
          <a:lstStyle/>
          <a:p>
            <a:pPr>
              <a:defRPr/>
            </a:pPr>
            <a:endParaRPr lang="en-US" dirty="0"/>
          </a:p>
        </p:txBody>
      </p:sp>
      <p:sp>
        <p:nvSpPr>
          <p:cNvPr id="3" name="Slide Number Placeholder 2">
            <a:extLst>
              <a:ext uri="{FF2B5EF4-FFF2-40B4-BE49-F238E27FC236}">
                <a16:creationId xmlns:a16="http://schemas.microsoft.com/office/drawing/2014/main" id="{8731E92F-EFF6-BABC-1820-85634E73471C}"/>
              </a:ext>
            </a:extLst>
          </p:cNvPr>
          <p:cNvSpPr>
            <a:spLocks noGrp="1"/>
          </p:cNvSpPr>
          <p:nvPr>
            <p:ph type="sldNum" sz="quarter" idx="12"/>
          </p:nvPr>
        </p:nvSpPr>
        <p:spPr/>
        <p:txBody>
          <a:bodyPr/>
          <a:lstStyle/>
          <a:p>
            <a:fld id="{B635AFB3-1ACD-44AC-8702-86B1729DF035}" type="slidenum">
              <a:rPr lang="en-US" smtClean="0"/>
              <a:pPr/>
              <a:t>5</a:t>
            </a:fld>
            <a:endParaRPr lang="en-US" dirty="0"/>
          </a:p>
        </p:txBody>
      </p:sp>
    </p:spTree>
    <p:extLst>
      <p:ext uri="{BB962C8B-B14F-4D97-AF65-F5344CB8AC3E}">
        <p14:creationId xmlns:p14="http://schemas.microsoft.com/office/powerpoint/2010/main" val="9335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121227" y="-278351"/>
            <a:ext cx="10417629" cy="1143000"/>
          </a:xfrm>
        </p:spPr>
        <p:txBody>
          <a:bodyPr/>
          <a:lstStyle/>
          <a:p>
            <a:pPr eaLnBrk="1" hangingPunct="1"/>
            <a:r>
              <a:rPr lang="en-US" sz="3600" b="1" i="1" u="sng"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212274" y="136522"/>
            <a:ext cx="11876313" cy="5632311"/>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endParaRPr lang="en-US" sz="2800"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lang="en-US" sz="2400" dirty="0">
              <a:solidFill>
                <a:prstClr val="black"/>
              </a:solidFill>
              <a:latin typeface="Arial" pitchFamily="34" charset="0"/>
              <a:cs typeface="Arial" pitchFamily="34" charset="0"/>
            </a:endParaRPr>
          </a:p>
          <a:p>
            <a:pPr marL="457200" indent="-457200">
              <a:buFont typeface="Wingdings" panose="05000000000000000000" pitchFamily="2" charset="2"/>
              <a:buChar char="Ø"/>
            </a:pPr>
            <a:r>
              <a:rPr lang="en-US" sz="2400" b="1" u="sng" dirty="0">
                <a:solidFill>
                  <a:schemeClr val="accent1">
                    <a:lumMod val="50000"/>
                  </a:schemeClr>
                </a:solidFill>
              </a:rPr>
              <a:t>Analysis of the feasibility of the idea:-</a:t>
            </a:r>
          </a:p>
          <a:p>
            <a:pPr>
              <a:buFont typeface="Arial" panose="020B0604020202020204" pitchFamily="34" charset="0"/>
              <a:buChar char="•"/>
            </a:pPr>
            <a:r>
              <a:rPr lang="en-US" sz="2000" dirty="0"/>
              <a:t>      </a:t>
            </a:r>
            <a:r>
              <a:rPr lang="en-US" b="1" dirty="0"/>
              <a:t>Farmers:</a:t>
            </a:r>
            <a:r>
              <a:rPr lang="en-US" dirty="0"/>
              <a:t> Small-scale to large-scale farmers in various regions.</a:t>
            </a:r>
          </a:p>
          <a:p>
            <a:pPr>
              <a:buFont typeface="Arial" panose="020B0604020202020204" pitchFamily="34" charset="0"/>
              <a:buChar char="•"/>
            </a:pPr>
            <a:r>
              <a:rPr lang="en-US" dirty="0"/>
              <a:t>       </a:t>
            </a:r>
            <a:r>
              <a:rPr lang="en-US" b="1" dirty="0"/>
              <a:t>Consumers:</a:t>
            </a:r>
            <a:r>
              <a:rPr lang="en-US" dirty="0"/>
              <a:t> Individuals interested in sustainable food and local produce.</a:t>
            </a:r>
          </a:p>
          <a:p>
            <a:pPr>
              <a:buFont typeface="Arial" panose="020B0604020202020204" pitchFamily="34" charset="0"/>
              <a:buChar char="•"/>
            </a:pPr>
            <a:r>
              <a:rPr lang="en-US" dirty="0"/>
              <a:t>       </a:t>
            </a:r>
            <a:r>
              <a:rPr lang="en-US" b="1" dirty="0"/>
              <a:t>User-friendly Interface:</a:t>
            </a:r>
            <a:r>
              <a:rPr lang="en-US" dirty="0"/>
              <a:t> Easy navigation and intuitive design.</a:t>
            </a:r>
          </a:p>
          <a:p>
            <a:pPr marL="342900" indent="-342900">
              <a:buFont typeface="Wingdings" panose="05000000000000000000" pitchFamily="2" charset="2"/>
              <a:buChar char="Ø"/>
            </a:pPr>
            <a:r>
              <a:rPr lang="en-US" sz="2400" b="1" dirty="0">
                <a:solidFill>
                  <a:schemeClr val="accent1">
                    <a:lumMod val="50000"/>
                  </a:schemeClr>
                </a:solidFill>
              </a:rPr>
              <a:t>  </a:t>
            </a:r>
            <a:r>
              <a:rPr lang="en-US" sz="2400" b="1" u="sng" dirty="0">
                <a:solidFill>
                  <a:schemeClr val="tx2"/>
                </a:solidFill>
                <a:latin typeface="+mn-lt"/>
                <a:cs typeface="Arial" pitchFamily="34" charset="0"/>
              </a:rPr>
              <a:t>Potential challenges and risks</a:t>
            </a:r>
            <a:r>
              <a:rPr lang="en-IN" sz="2400" b="1" u="sng" dirty="0">
                <a:solidFill>
                  <a:schemeClr val="accent1">
                    <a:lumMod val="50000"/>
                  </a:schemeClr>
                </a:solidFill>
              </a:rPr>
              <a:t>:-</a:t>
            </a:r>
            <a:endParaRPr lang="en-US" sz="2400" b="1" u="sng" dirty="0">
              <a:solidFill>
                <a:schemeClr val="accent1">
                  <a:lumMod val="50000"/>
                </a:schemeClr>
              </a:solidFill>
            </a:endParaRPr>
          </a:p>
          <a:p>
            <a:pPr>
              <a:buFont typeface="Arial" panose="020B0604020202020204" pitchFamily="34" charset="0"/>
              <a:buChar char="•"/>
            </a:pPr>
            <a:r>
              <a:rPr lang="en-US" dirty="0"/>
              <a:t>      </a:t>
            </a:r>
            <a:r>
              <a:rPr lang="en-US" b="1" dirty="0"/>
              <a:t>Technical Issues:</a:t>
            </a:r>
            <a:r>
              <a:rPr lang="en-US" dirty="0"/>
              <a:t> Ensure website stability and reliability.</a:t>
            </a:r>
            <a:endParaRPr lang="en-US" dirty="0">
              <a:latin typeface="+mn-lt"/>
            </a:endParaRPr>
          </a:p>
          <a:p>
            <a:pPr>
              <a:buFont typeface="Arial" panose="020B0604020202020204" pitchFamily="34" charset="0"/>
              <a:buChar char="•"/>
            </a:pPr>
            <a:r>
              <a:rPr lang="en-US" dirty="0">
                <a:latin typeface="+mn-lt"/>
              </a:rPr>
              <a:t>      </a:t>
            </a:r>
            <a:r>
              <a:rPr lang="en-US" b="1" dirty="0"/>
              <a:t>Competition:</a:t>
            </a:r>
            <a:r>
              <a:rPr lang="en-US" dirty="0"/>
              <a:t> Research existing platforms and differentiate your offerings.</a:t>
            </a:r>
            <a:endParaRPr lang="en-US" dirty="0">
              <a:latin typeface="+mn-lt"/>
            </a:endParaRPr>
          </a:p>
          <a:p>
            <a:pPr>
              <a:buFont typeface="Arial" panose="020B0604020202020204" pitchFamily="34" charset="0"/>
              <a:buChar char="•"/>
            </a:pPr>
            <a:r>
              <a:rPr kumimoji="0" lang="en-US" altLang="en-US" i="0" u="none" strike="noStrike" cap="none" normalizeH="0" baseline="0" dirty="0">
                <a:ln>
                  <a:noFill/>
                </a:ln>
                <a:effectLst/>
                <a:latin typeface="+mn-lt"/>
              </a:rPr>
              <a:t>      </a:t>
            </a:r>
            <a:r>
              <a:rPr lang="en-US" b="1" dirty="0"/>
              <a:t>Data Privacy:</a:t>
            </a:r>
            <a:r>
              <a:rPr lang="en-US" dirty="0"/>
              <a:t> Implement strong security measures to protect user data.</a:t>
            </a:r>
            <a:endParaRPr kumimoji="0" lang="en-US" altLang="en-US" i="0" u="none" strike="noStrike" cap="none" normalizeH="0" baseline="0" dirty="0">
              <a:ln>
                <a:noFill/>
              </a:ln>
              <a:effectLst/>
              <a:latin typeface="+mn-lt"/>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400" b="1"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 </a:t>
            </a:r>
            <a:r>
              <a:rPr kumimoji="0" lang="en-US" sz="2400" b="1" u="sng"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Strategies</a:t>
            </a:r>
            <a:r>
              <a:rPr kumimoji="0" lang="en-US" sz="2400" b="1" u="sng" strike="noStrike" kern="1200" cap="none" spc="0" normalizeH="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 for overcoming these challenges:-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mn-lt"/>
                <a:cs typeface="Arial" pitchFamily="34" charset="0"/>
              </a:rPr>
              <a:t>The strategy is that farmers are not able to detect the damage crop in the initial stage, then they take advice from their consultant, there is no proper expertise whom they consult.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mn-lt"/>
                <a:cs typeface="Arial" pitchFamily="34" charset="0"/>
              </a:rPr>
              <a:t>Farmers used to tell in their own way that there is nitrogen , iron deficiency in the plant, but they were not able to tell things accurately.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mn-lt"/>
                <a:cs typeface="Arial" pitchFamily="34" charset="0"/>
              </a:rPr>
              <a:t>AI will give us accurate solutions and whenever we scan that particular plant then it tell us what is the exact problem, like if there is  iron , zinc deficiency  in the plant.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mn-lt"/>
                <a:cs typeface="Arial" pitchFamily="34" charset="0"/>
              </a:rPr>
              <a:t>So this will ensure that farmers will not have to consult anyone and they will not have to suffer.</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sp>
        <p:nvSpPr>
          <p:cNvPr id="2" name="Oval 1" descr="Your startup LOGO">
            <a:extLst>
              <a:ext uri="{FF2B5EF4-FFF2-40B4-BE49-F238E27FC236}">
                <a16:creationId xmlns:a16="http://schemas.microsoft.com/office/drawing/2014/main" id="{B0A67D4D-B50D-87C2-A856-B619E19B9D89}"/>
              </a:ext>
              <a:ext uri="{C183D7F6-B498-43B3-948B-1728B52AA6E4}">
                <adec:decorative xmlns:adec="http://schemas.microsoft.com/office/drawing/2017/decorative" val="0"/>
              </a:ext>
            </a:extLst>
          </p:cNvPr>
          <p:cNvSpPr/>
          <p:nvPr/>
        </p:nvSpPr>
        <p:spPr>
          <a:xfrm>
            <a:off x="283029" y="81376"/>
            <a:ext cx="2133600" cy="50323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a:t>
            </a:r>
          </a:p>
          <a:p>
            <a:pPr algn="ctr"/>
            <a:r>
              <a:rPr lang="en-US" b="1" dirty="0"/>
              <a:t>AGRO VISION</a:t>
            </a:r>
            <a:endParaRPr lang="en-IN" b="1" dirty="0"/>
          </a:p>
        </p:txBody>
      </p:sp>
    </p:spTree>
    <p:extLst>
      <p:ext uri="{BB962C8B-B14F-4D97-AF65-F5344CB8AC3E}">
        <p14:creationId xmlns:p14="http://schemas.microsoft.com/office/powerpoint/2010/main" val="375338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599" y="-360042"/>
            <a:ext cx="10972800" cy="1143000"/>
          </a:xfrm>
        </p:spPr>
        <p:txBody>
          <a:bodyPr/>
          <a:lstStyle/>
          <a:p>
            <a:pPr eaLnBrk="1" hangingPunct="1"/>
            <a:r>
              <a:rPr lang="en-US" sz="2800" b="1" i="1" u="sng"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766291" y="782958"/>
            <a:ext cx="9385300" cy="6555641"/>
          </a:xfrm>
          <a:prstGeom prst="rect">
            <a:avLst/>
          </a:prstGeom>
          <a:noFill/>
          <a:ln w="9525">
            <a:noFill/>
            <a:miter lim="800000"/>
            <a:headEnd/>
            <a:tailEnd/>
          </a:ln>
        </p:spPr>
        <p:txBody>
          <a:bodyPr wrap="square">
            <a:spAutoFit/>
          </a:bodyPr>
          <a:lstStyle/>
          <a:p>
            <a:pPr marL="457200" marR="0" lvl="0" indent="-457200" algn="just" defTabSz="457200" rtl="0" eaLnBrk="1" fontAlgn="base" latinLnBrk="0" hangingPunct="1">
              <a:spcBef>
                <a:spcPct val="0"/>
              </a:spcBef>
              <a:spcAft>
                <a:spcPct val="0"/>
              </a:spcAft>
              <a:buClrTx/>
              <a:buSzTx/>
              <a:buFont typeface="Wingdings" panose="05000000000000000000" pitchFamily="2" charset="2"/>
              <a:buChar char="Ø"/>
              <a:tabLst/>
              <a:defRPr/>
            </a:pPr>
            <a:r>
              <a:rPr kumimoji="0" lang="en-US" sz="2000" b="1" i="0" u="sng"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Potential Impact </a:t>
            </a:r>
            <a:r>
              <a:rPr lang="en-US" sz="2000" b="1" u="sng" dirty="0">
                <a:solidFill>
                  <a:schemeClr val="accent1">
                    <a:lumMod val="50000"/>
                  </a:schemeClr>
                </a:solidFill>
                <a:latin typeface="Arial" pitchFamily="34" charset="0"/>
                <a:cs typeface="Arial" pitchFamily="34" charset="0"/>
              </a:rPr>
              <a:t>O</a:t>
            </a:r>
            <a:r>
              <a:rPr kumimoji="0" lang="en-US" sz="2000" b="1" i="0" u="sng"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n The </a:t>
            </a:r>
            <a:r>
              <a:rPr lang="en-US" sz="2000" b="1" u="sng" dirty="0">
                <a:solidFill>
                  <a:schemeClr val="accent1">
                    <a:lumMod val="50000"/>
                  </a:schemeClr>
                </a:solidFill>
                <a:latin typeface="Arial" pitchFamily="34" charset="0"/>
                <a:cs typeface="Arial" pitchFamily="34" charset="0"/>
              </a:rPr>
              <a:t>T</a:t>
            </a:r>
            <a:r>
              <a:rPr kumimoji="0" lang="en-US" sz="2000" b="1" i="0" u="sng" strike="noStrike" kern="1200" cap="none" spc="0" normalizeH="0" baseline="0" noProof="0" dirty="0" err="1">
                <a:ln>
                  <a:noFill/>
                </a:ln>
                <a:solidFill>
                  <a:schemeClr val="accent1">
                    <a:lumMod val="50000"/>
                  </a:schemeClr>
                </a:solidFill>
                <a:effectLst/>
                <a:uLnTx/>
                <a:uFillTx/>
                <a:latin typeface="Arial" pitchFamily="34" charset="0"/>
                <a:ea typeface="ＭＳ Ｐゴシック" pitchFamily="1" charset="-128"/>
                <a:cs typeface="Arial" pitchFamily="34" charset="0"/>
              </a:rPr>
              <a:t>arget</a:t>
            </a:r>
            <a:r>
              <a:rPr kumimoji="0" lang="en-US" sz="2000" b="1" i="0" u="sng"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  Audience </a:t>
            </a:r>
            <a:r>
              <a:rPr lang="en-US" sz="2000" b="1" u="sng" dirty="0">
                <a:solidFill>
                  <a:schemeClr val="accent1">
                    <a:lumMod val="50000"/>
                  </a:schemeClr>
                </a:solidFill>
                <a:latin typeface="Arial" pitchFamily="34" charset="0"/>
                <a:cs typeface="Arial" pitchFamily="34" charset="0"/>
              </a:rPr>
              <a:t>Is:-</a:t>
            </a:r>
          </a:p>
          <a:p>
            <a:pPr marL="342900" marR="0" lvl="0" indent="-342900" algn="just" defTabSz="457200" rtl="0" eaLnBrk="1" fontAlgn="base" latinLnBrk="0" hangingPunct="1">
              <a:spcBef>
                <a:spcPct val="0"/>
              </a:spcBef>
              <a:spcAft>
                <a:spcPct val="0"/>
              </a:spcAft>
              <a:buClrTx/>
              <a:buSzTx/>
              <a:buFont typeface="Arial" panose="020B0604020202020204" pitchFamily="34" charset="0"/>
              <a:buChar char="•"/>
              <a:tabLst/>
              <a:defRPr/>
            </a:pPr>
            <a:r>
              <a:rPr lang="en-IN" dirty="0"/>
              <a:t>Enhanced Decision-Making</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dirty="0"/>
              <a:t>Increased Efficiency</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dirty="0"/>
              <a:t>User Experience</a:t>
            </a:r>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en-US" sz="2000" b="1" u="sng" dirty="0">
                <a:solidFill>
                  <a:schemeClr val="accent1">
                    <a:lumMod val="50000"/>
                  </a:schemeClr>
                </a:solidFill>
                <a:latin typeface="Arial" pitchFamily="34" charset="0"/>
                <a:cs typeface="Arial" pitchFamily="34" charset="0"/>
              </a:rPr>
              <a:t>Benefits Of The Social, Economic, Environmental Is:-</a:t>
            </a:r>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IN" sz="2000" b="1" dirty="0">
                <a:solidFill>
                  <a:schemeClr val="accent1">
                    <a:lumMod val="50000"/>
                  </a:schemeClr>
                </a:solidFill>
              </a:rPr>
              <a:t>Social Benefits</a:t>
            </a:r>
            <a:r>
              <a:rPr lang="en-US" sz="2000" b="1" u="sng" dirty="0">
                <a:solidFill>
                  <a:schemeClr val="accent1">
                    <a:lumMod val="50000"/>
                  </a:schemeClr>
                </a:solidFill>
                <a:latin typeface="Arial" pitchFamily="34" charset="0"/>
                <a:cs typeface="Arial" pitchFamily="34" charset="0"/>
              </a:rPr>
              <a:t>-</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dirty="0"/>
              <a:t>Educational Aspect</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dirty="0"/>
              <a:t>Technological Development</a:t>
            </a:r>
          </a:p>
          <a:p>
            <a:pPr marL="342900" indent="-342900" algn="just">
              <a:buFont typeface="Wingdings" panose="05000000000000000000" pitchFamily="2" charset="2"/>
              <a:buChar char="§"/>
              <a:defRPr/>
            </a:pPr>
            <a:r>
              <a:rPr lang="en-IN" sz="2000" b="1" dirty="0">
                <a:solidFill>
                  <a:schemeClr val="accent1">
                    <a:lumMod val="50000"/>
                  </a:schemeClr>
                </a:solidFill>
              </a:rPr>
              <a:t>Economic Benefits-</a:t>
            </a:r>
          </a:p>
          <a:p>
            <a:pPr marL="342900" indent="-342900" algn="just">
              <a:buFont typeface="Arial" panose="020B0604020202020204" pitchFamily="34" charset="0"/>
              <a:buChar char="•"/>
              <a:defRPr/>
            </a:pPr>
            <a:r>
              <a:rPr lang="en-IN" dirty="0"/>
              <a:t>Increased Productivity</a:t>
            </a:r>
          </a:p>
          <a:p>
            <a:pPr marL="342900" indent="-342900" algn="just">
              <a:buFont typeface="Arial" panose="020B0604020202020204" pitchFamily="34" charset="0"/>
              <a:buChar char="•"/>
              <a:defRPr/>
            </a:pPr>
            <a:r>
              <a:rPr lang="en-IN" dirty="0"/>
              <a:t>Social Farming</a:t>
            </a:r>
          </a:p>
          <a:p>
            <a:pPr marL="342900" indent="-342900" algn="just">
              <a:buFont typeface="Arial" panose="020B0604020202020204" pitchFamily="34" charset="0"/>
              <a:buChar char="•"/>
              <a:defRPr/>
            </a:pPr>
            <a:r>
              <a:rPr lang="en-IN" dirty="0"/>
              <a:t>Market Access</a:t>
            </a:r>
          </a:p>
          <a:p>
            <a:pPr marL="342900" indent="-342900" algn="just">
              <a:buFont typeface="Wingdings" panose="05000000000000000000" pitchFamily="2" charset="2"/>
              <a:buChar char="§"/>
              <a:defRPr/>
            </a:pPr>
            <a:r>
              <a:rPr lang="en-IN" sz="2000" b="1" dirty="0">
                <a:solidFill>
                  <a:schemeClr val="accent1">
                    <a:lumMod val="50000"/>
                  </a:schemeClr>
                </a:solidFill>
              </a:rPr>
              <a:t>Environmental Benefits:-</a:t>
            </a:r>
          </a:p>
          <a:p>
            <a:pPr marL="342900" indent="-342900" algn="just">
              <a:buFont typeface="Arial" panose="020B0604020202020204" pitchFamily="34" charset="0"/>
              <a:buChar char="•"/>
              <a:defRPr/>
            </a:pPr>
            <a:r>
              <a:rPr lang="en-IN" dirty="0"/>
              <a:t>Resource Efficiency</a:t>
            </a:r>
            <a:endParaRPr lang="en-IN" b="1" dirty="0"/>
          </a:p>
          <a:p>
            <a:pPr marL="342900" indent="-342900" algn="just">
              <a:buFont typeface="Arial" panose="020B0604020202020204" pitchFamily="34" charset="0"/>
              <a:buChar char="•"/>
              <a:defRPr/>
            </a:pPr>
            <a:r>
              <a:rPr lang="en-IN" dirty="0"/>
              <a:t>Waste Reduction</a:t>
            </a:r>
          </a:p>
          <a:p>
            <a:pPr marL="342900" indent="-342900" algn="just">
              <a:buFont typeface="Arial" panose="020B0604020202020204" pitchFamily="34" charset="0"/>
              <a:buChar char="•"/>
              <a:defRPr/>
            </a:pPr>
            <a:r>
              <a:rPr lang="en-IN" dirty="0"/>
              <a:t>Lower Carbon Footprint</a:t>
            </a:r>
          </a:p>
          <a:p>
            <a:pPr marL="342900" indent="-342900" algn="just">
              <a:buFont typeface="Arial" panose="020B0604020202020204" pitchFamily="34" charset="0"/>
              <a:buChar char="•"/>
              <a:defRPr/>
            </a:pPr>
            <a:r>
              <a:rPr lang="en-IN" dirty="0"/>
              <a:t>Improve Crop Health</a:t>
            </a:r>
          </a:p>
          <a:p>
            <a:pPr marL="342900" indent="-342900" algn="just">
              <a:buFont typeface="Arial" panose="020B0604020202020204" pitchFamily="34" charset="0"/>
              <a:buChar char="•"/>
              <a:defRPr/>
            </a:pPr>
            <a:endParaRPr lang="en-IN" sz="2000" b="1" dirty="0"/>
          </a:p>
          <a:p>
            <a:pPr marL="457200" indent="-457200" algn="just">
              <a:buFont typeface="Arial" panose="020B0604020202020204" pitchFamily="34" charset="0"/>
              <a:buChar char="•"/>
              <a:defRPr/>
            </a:pPr>
            <a:endParaRPr lang="en-IN" sz="2400" b="1" u="sng" dirty="0"/>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lang="en-US" sz="2000" b="1" u="sng"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000" b="1" u="sng"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000" b="1" u="sng"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e</a:t>
            </a:r>
          </a:p>
        </p:txBody>
      </p:sp>
      <p:sp>
        <p:nvSpPr>
          <p:cNvPr id="2" name="Oval 1" descr="Your startup LOGO">
            <a:extLst>
              <a:ext uri="{FF2B5EF4-FFF2-40B4-BE49-F238E27FC236}">
                <a16:creationId xmlns:a16="http://schemas.microsoft.com/office/drawing/2014/main" id="{F67ED248-09AB-5808-6FE1-F0AE6B196D3D}"/>
              </a:ext>
              <a:ext uri="{C183D7F6-B498-43B3-948B-1728B52AA6E4}">
                <adec:decorative xmlns:adec="http://schemas.microsoft.com/office/drawing/2017/decorative" val="0"/>
              </a:ext>
            </a:extLst>
          </p:cNvPr>
          <p:cNvSpPr/>
          <p:nvPr/>
        </p:nvSpPr>
        <p:spPr>
          <a:xfrm>
            <a:off x="283029" y="81376"/>
            <a:ext cx="2133600" cy="63708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 </a:t>
            </a:r>
          </a:p>
          <a:p>
            <a:pPr algn="ctr"/>
            <a:r>
              <a:rPr lang="en-US" b="1" dirty="0"/>
              <a:t>AGRO VISION</a:t>
            </a:r>
            <a:endParaRPr lang="en-IN" b="1" dirty="0"/>
          </a:p>
        </p:txBody>
      </p:sp>
    </p:spTree>
    <p:extLst>
      <p:ext uri="{BB962C8B-B14F-4D97-AF65-F5344CB8AC3E}">
        <p14:creationId xmlns:p14="http://schemas.microsoft.com/office/powerpoint/2010/main" val="299714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i="1" u="sng"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774700" y="1157300"/>
            <a:ext cx="10132786" cy="2677656"/>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lang="en-US" sz="2000" dirty="0">
                <a:latin typeface="Arial" pitchFamily="34" charset="0"/>
                <a:cs typeface="Arial" pitchFamily="34" charset="0"/>
              </a:rPr>
              <a:t>We are researching on the crop disease and soil problems which impact on the plant. and On field data analysis and using some ai tools, website, &amp; some images to train the inbuilt website AI. Which helps to built our website fast and responsive.</a:t>
            </a:r>
            <a:endParaRPr kumimoji="0" lang="en-US" sz="2000" b="1" i="0" u="none" strike="noStrike" kern="1200" cap="none" spc="0" normalizeH="0" baseline="0" noProof="0" dirty="0">
              <a:ln>
                <a:noFill/>
              </a:ln>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kumimoji="0" lang="en-US" sz="2400" b="1" i="0" u="none"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endParaRPr>
          </a:p>
          <a:p>
            <a:pPr marR="0" lvl="0" algn="ctr" defTabSz="457200" rtl="0" eaLnBrk="1" fontAlgn="base" latinLnBrk="0" hangingPunct="1">
              <a:lnSpc>
                <a:spcPct val="100000"/>
              </a:lnSpc>
              <a:spcBef>
                <a:spcPct val="0"/>
              </a:spcBef>
              <a:spcAft>
                <a:spcPct val="0"/>
              </a:spcAft>
              <a:buClrTx/>
              <a:buSzTx/>
              <a:tabLst/>
              <a:defRPr/>
            </a:pPr>
            <a:r>
              <a:rPr lang="en-US" sz="2400" b="1" i="1" u="sng" dirty="0">
                <a:solidFill>
                  <a:schemeClr val="accent1">
                    <a:lumMod val="50000"/>
                  </a:schemeClr>
                </a:solidFill>
                <a:latin typeface="Arial" pitchFamily="34" charset="0"/>
                <a:cs typeface="Arial" pitchFamily="34" charset="0"/>
              </a:rPr>
              <a:t>TOOLS &amp; LINKS ARE:-</a:t>
            </a:r>
          </a:p>
          <a:p>
            <a:pPr marR="0" lvl="0" algn="ctr" defTabSz="457200" rtl="0" eaLnBrk="1" fontAlgn="base" latinLnBrk="0" hangingPunct="1">
              <a:lnSpc>
                <a:spcPct val="100000"/>
              </a:lnSpc>
              <a:spcBef>
                <a:spcPct val="0"/>
              </a:spcBef>
              <a:spcAft>
                <a:spcPct val="0"/>
              </a:spcAft>
              <a:buClrTx/>
              <a:buSzTx/>
              <a:tabLst/>
              <a:defRPr/>
            </a:pPr>
            <a:endParaRPr lang="en-US" sz="2000" b="1" dirty="0">
              <a:solidFill>
                <a:schemeClr val="accent6">
                  <a:lumMod val="50000"/>
                </a:schemeClr>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schemeClr val="accent6">
                  <a:lumMod val="50000"/>
                </a:schemeClr>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000" b="1" dirty="0">
              <a:solidFill>
                <a:schemeClr val="accent6">
                  <a:lumMod val="50000"/>
                </a:schemeClr>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2" name="Oval 1" descr="Your startup LOGO">
            <a:extLst>
              <a:ext uri="{FF2B5EF4-FFF2-40B4-BE49-F238E27FC236}">
                <a16:creationId xmlns:a16="http://schemas.microsoft.com/office/drawing/2014/main" id="{2B358668-9CE0-F934-DFDA-F0619F4D171F}"/>
              </a:ext>
              <a:ext uri="{C183D7F6-B498-43B3-948B-1728B52AA6E4}">
                <adec:decorative xmlns:adec="http://schemas.microsoft.com/office/drawing/2017/decorative" val="0"/>
              </a:ext>
            </a:extLst>
          </p:cNvPr>
          <p:cNvSpPr/>
          <p:nvPr/>
        </p:nvSpPr>
        <p:spPr>
          <a:xfrm>
            <a:off x="283029" y="81376"/>
            <a:ext cx="2133600" cy="63708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 </a:t>
            </a:r>
          </a:p>
          <a:p>
            <a:pPr algn="ctr"/>
            <a:r>
              <a:rPr lang="en-US" b="1" dirty="0"/>
              <a:t>AGRO VISION</a:t>
            </a:r>
            <a:endParaRPr lang="en-IN" b="1" dirty="0"/>
          </a:p>
        </p:txBody>
      </p:sp>
      <p:pic>
        <p:nvPicPr>
          <p:cNvPr id="11" name="Picture 10">
            <a:extLst>
              <a:ext uri="{FF2B5EF4-FFF2-40B4-BE49-F238E27FC236}">
                <a16:creationId xmlns:a16="http://schemas.microsoft.com/office/drawing/2014/main" id="{5D35D38B-3C56-C4BA-3161-8718528AD9DF}"/>
              </a:ext>
            </a:extLst>
          </p:cNvPr>
          <p:cNvPicPr>
            <a:picLocks noChangeAspect="1"/>
          </p:cNvPicPr>
          <p:nvPr/>
        </p:nvPicPr>
        <p:blipFill>
          <a:blip r:embed="rId3"/>
          <a:stretch>
            <a:fillRect/>
          </a:stretch>
        </p:blipFill>
        <p:spPr>
          <a:xfrm>
            <a:off x="2197714" y="3523113"/>
            <a:ext cx="1146836" cy="645095"/>
          </a:xfrm>
          <a:prstGeom prst="rect">
            <a:avLst/>
          </a:prstGeom>
        </p:spPr>
      </p:pic>
      <p:pic>
        <p:nvPicPr>
          <p:cNvPr id="13" name="Picture 12">
            <a:extLst>
              <a:ext uri="{FF2B5EF4-FFF2-40B4-BE49-F238E27FC236}">
                <a16:creationId xmlns:a16="http://schemas.microsoft.com/office/drawing/2014/main" id="{58AA6828-DEFF-BB1E-FDDF-D2D8619E48E0}"/>
              </a:ext>
            </a:extLst>
          </p:cNvPr>
          <p:cNvPicPr>
            <a:picLocks noChangeAspect="1"/>
          </p:cNvPicPr>
          <p:nvPr/>
        </p:nvPicPr>
        <p:blipFill>
          <a:blip r:embed="rId4"/>
          <a:stretch>
            <a:fillRect/>
          </a:stretch>
        </p:blipFill>
        <p:spPr>
          <a:xfrm>
            <a:off x="2834336" y="4600751"/>
            <a:ext cx="1146837" cy="645096"/>
          </a:xfrm>
          <a:prstGeom prst="rect">
            <a:avLst/>
          </a:prstGeom>
        </p:spPr>
      </p:pic>
      <p:sp>
        <p:nvSpPr>
          <p:cNvPr id="16" name="Rectangle 15">
            <a:extLst>
              <a:ext uri="{FF2B5EF4-FFF2-40B4-BE49-F238E27FC236}">
                <a16:creationId xmlns:a16="http://schemas.microsoft.com/office/drawing/2014/main" id="{891B8C77-9024-C83E-B568-8B834F7DE737}"/>
              </a:ext>
            </a:extLst>
          </p:cNvPr>
          <p:cNvSpPr/>
          <p:nvPr/>
        </p:nvSpPr>
        <p:spPr>
          <a:xfrm>
            <a:off x="1888005" y="3190532"/>
            <a:ext cx="7782267" cy="278731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pic>
        <p:nvPicPr>
          <p:cNvPr id="18" name="Picture 17">
            <a:extLst>
              <a:ext uri="{FF2B5EF4-FFF2-40B4-BE49-F238E27FC236}">
                <a16:creationId xmlns:a16="http://schemas.microsoft.com/office/drawing/2014/main" id="{80510F7A-B067-007C-63AF-0236A9061123}"/>
              </a:ext>
            </a:extLst>
          </p:cNvPr>
          <p:cNvPicPr>
            <a:picLocks noChangeAspect="1"/>
          </p:cNvPicPr>
          <p:nvPr/>
        </p:nvPicPr>
        <p:blipFill>
          <a:blip r:embed="rId5"/>
          <a:stretch>
            <a:fillRect/>
          </a:stretch>
        </p:blipFill>
        <p:spPr>
          <a:xfrm>
            <a:off x="4439980" y="3224906"/>
            <a:ext cx="1146837" cy="1146837"/>
          </a:xfrm>
          <a:prstGeom prst="rect">
            <a:avLst/>
          </a:prstGeom>
        </p:spPr>
      </p:pic>
      <p:pic>
        <p:nvPicPr>
          <p:cNvPr id="20" name="Picture 19">
            <a:extLst>
              <a:ext uri="{FF2B5EF4-FFF2-40B4-BE49-F238E27FC236}">
                <a16:creationId xmlns:a16="http://schemas.microsoft.com/office/drawing/2014/main" id="{C8474CA1-D46A-044A-188A-7FD1A71FC531}"/>
              </a:ext>
            </a:extLst>
          </p:cNvPr>
          <p:cNvPicPr>
            <a:picLocks noChangeAspect="1"/>
          </p:cNvPicPr>
          <p:nvPr/>
        </p:nvPicPr>
        <p:blipFill>
          <a:blip r:embed="rId6"/>
          <a:srcRect l="7416" t="6330" r="7637" b="7826"/>
          <a:stretch/>
        </p:blipFill>
        <p:spPr>
          <a:xfrm>
            <a:off x="5004904" y="4418305"/>
            <a:ext cx="1507468" cy="1087795"/>
          </a:xfrm>
          <a:prstGeom prst="rect">
            <a:avLst/>
          </a:prstGeom>
        </p:spPr>
      </p:pic>
      <p:pic>
        <p:nvPicPr>
          <p:cNvPr id="22" name="Picture 21">
            <a:extLst>
              <a:ext uri="{FF2B5EF4-FFF2-40B4-BE49-F238E27FC236}">
                <a16:creationId xmlns:a16="http://schemas.microsoft.com/office/drawing/2014/main" id="{CF622D65-5D7D-8DDC-B95A-85D0F1421918}"/>
              </a:ext>
            </a:extLst>
          </p:cNvPr>
          <p:cNvPicPr>
            <a:picLocks noChangeAspect="1"/>
          </p:cNvPicPr>
          <p:nvPr/>
        </p:nvPicPr>
        <p:blipFill>
          <a:blip r:embed="rId7"/>
          <a:stretch>
            <a:fillRect/>
          </a:stretch>
        </p:blipFill>
        <p:spPr>
          <a:xfrm>
            <a:off x="7065087" y="3569143"/>
            <a:ext cx="784311" cy="784311"/>
          </a:xfrm>
          <a:prstGeom prst="rect">
            <a:avLst/>
          </a:prstGeom>
        </p:spPr>
      </p:pic>
      <p:pic>
        <p:nvPicPr>
          <p:cNvPr id="24" name="Picture 23">
            <a:extLst>
              <a:ext uri="{FF2B5EF4-FFF2-40B4-BE49-F238E27FC236}">
                <a16:creationId xmlns:a16="http://schemas.microsoft.com/office/drawing/2014/main" id="{75E56C55-242B-9452-859E-5D1B2C52A390}"/>
              </a:ext>
            </a:extLst>
          </p:cNvPr>
          <p:cNvPicPr>
            <a:picLocks noChangeAspect="1"/>
          </p:cNvPicPr>
          <p:nvPr/>
        </p:nvPicPr>
        <p:blipFill>
          <a:blip r:embed="rId8"/>
          <a:stretch>
            <a:fillRect/>
          </a:stretch>
        </p:blipFill>
        <p:spPr>
          <a:xfrm>
            <a:off x="8020629" y="4625731"/>
            <a:ext cx="1229790" cy="691757"/>
          </a:xfrm>
          <a:prstGeom prst="rect">
            <a:avLst/>
          </a:prstGeom>
        </p:spPr>
      </p:pic>
      <p:sp>
        <p:nvSpPr>
          <p:cNvPr id="25" name="TextBox 24">
            <a:extLst>
              <a:ext uri="{FF2B5EF4-FFF2-40B4-BE49-F238E27FC236}">
                <a16:creationId xmlns:a16="http://schemas.microsoft.com/office/drawing/2014/main" id="{D147ABC2-CCD4-1D57-2522-39BFC50DA6DF}"/>
              </a:ext>
            </a:extLst>
          </p:cNvPr>
          <p:cNvSpPr txBox="1"/>
          <p:nvPr/>
        </p:nvSpPr>
        <p:spPr>
          <a:xfrm>
            <a:off x="2324735" y="4018906"/>
            <a:ext cx="967089" cy="369332"/>
          </a:xfrm>
          <a:prstGeom prst="rect">
            <a:avLst/>
          </a:prstGeom>
          <a:noFill/>
        </p:spPr>
        <p:txBody>
          <a:bodyPr wrap="square" rtlCol="0">
            <a:spAutoFit/>
          </a:bodyPr>
          <a:lstStyle/>
          <a:p>
            <a:r>
              <a:rPr lang="en-IN" dirty="0"/>
              <a:t>ChatGpt</a:t>
            </a:r>
          </a:p>
        </p:txBody>
      </p:sp>
      <p:sp>
        <p:nvSpPr>
          <p:cNvPr id="26" name="TextBox 25">
            <a:extLst>
              <a:ext uri="{FF2B5EF4-FFF2-40B4-BE49-F238E27FC236}">
                <a16:creationId xmlns:a16="http://schemas.microsoft.com/office/drawing/2014/main" id="{7E259D4B-1E42-FF74-1EAD-D76DDE2C67A2}"/>
              </a:ext>
            </a:extLst>
          </p:cNvPr>
          <p:cNvSpPr txBox="1"/>
          <p:nvPr/>
        </p:nvSpPr>
        <p:spPr>
          <a:xfrm>
            <a:off x="4183882" y="3989599"/>
            <a:ext cx="1635241" cy="369332"/>
          </a:xfrm>
          <a:prstGeom prst="rect">
            <a:avLst/>
          </a:prstGeom>
          <a:noFill/>
        </p:spPr>
        <p:txBody>
          <a:bodyPr wrap="square" rtlCol="0">
            <a:spAutoFit/>
          </a:bodyPr>
          <a:lstStyle/>
          <a:p>
            <a:r>
              <a:rPr lang="en-IN" dirty="0"/>
              <a:t>GeeksForGeeks</a:t>
            </a:r>
          </a:p>
        </p:txBody>
      </p:sp>
      <p:sp>
        <p:nvSpPr>
          <p:cNvPr id="27" name="TextBox 26">
            <a:extLst>
              <a:ext uri="{FF2B5EF4-FFF2-40B4-BE49-F238E27FC236}">
                <a16:creationId xmlns:a16="http://schemas.microsoft.com/office/drawing/2014/main" id="{9FF765A5-5EF2-2D69-685F-34B08F72CAED}"/>
              </a:ext>
            </a:extLst>
          </p:cNvPr>
          <p:cNvSpPr txBox="1"/>
          <p:nvPr/>
        </p:nvSpPr>
        <p:spPr>
          <a:xfrm>
            <a:off x="7275524" y="4289115"/>
            <a:ext cx="468561" cy="369332"/>
          </a:xfrm>
          <a:prstGeom prst="rect">
            <a:avLst/>
          </a:prstGeom>
          <a:noFill/>
        </p:spPr>
        <p:txBody>
          <a:bodyPr wrap="square" rtlCol="0">
            <a:spAutoFit/>
          </a:bodyPr>
          <a:lstStyle/>
          <a:p>
            <a:r>
              <a:rPr lang="en-IN" dirty="0"/>
              <a:t>IIL</a:t>
            </a:r>
          </a:p>
        </p:txBody>
      </p:sp>
      <p:sp>
        <p:nvSpPr>
          <p:cNvPr id="28" name="TextBox 27">
            <a:extLst>
              <a:ext uri="{FF2B5EF4-FFF2-40B4-BE49-F238E27FC236}">
                <a16:creationId xmlns:a16="http://schemas.microsoft.com/office/drawing/2014/main" id="{16751E33-D23A-D163-8A00-7A9B161C5351}"/>
              </a:ext>
            </a:extLst>
          </p:cNvPr>
          <p:cNvSpPr txBox="1"/>
          <p:nvPr/>
        </p:nvSpPr>
        <p:spPr>
          <a:xfrm>
            <a:off x="2918815" y="5189172"/>
            <a:ext cx="1030119" cy="369332"/>
          </a:xfrm>
          <a:prstGeom prst="rect">
            <a:avLst/>
          </a:prstGeom>
          <a:noFill/>
        </p:spPr>
        <p:txBody>
          <a:bodyPr wrap="square" rtlCol="0">
            <a:spAutoFit/>
          </a:bodyPr>
          <a:lstStyle/>
          <a:p>
            <a:r>
              <a:rPr lang="en-IN" dirty="0"/>
              <a:t>Printrest</a:t>
            </a:r>
          </a:p>
        </p:txBody>
      </p:sp>
      <p:sp>
        <p:nvSpPr>
          <p:cNvPr id="29" name="TextBox 28">
            <a:extLst>
              <a:ext uri="{FF2B5EF4-FFF2-40B4-BE49-F238E27FC236}">
                <a16:creationId xmlns:a16="http://schemas.microsoft.com/office/drawing/2014/main" id="{7F094943-B510-02FE-5947-F868C18B8CE2}"/>
              </a:ext>
            </a:extLst>
          </p:cNvPr>
          <p:cNvSpPr txBox="1"/>
          <p:nvPr/>
        </p:nvSpPr>
        <p:spPr>
          <a:xfrm>
            <a:off x="5213757" y="5246788"/>
            <a:ext cx="1120065" cy="369332"/>
          </a:xfrm>
          <a:prstGeom prst="rect">
            <a:avLst/>
          </a:prstGeom>
          <a:noFill/>
        </p:spPr>
        <p:txBody>
          <a:bodyPr wrap="square" rtlCol="0">
            <a:spAutoFit/>
          </a:bodyPr>
          <a:lstStyle/>
          <a:p>
            <a:r>
              <a:rPr lang="en-IN" dirty="0"/>
              <a:t>Wikipidea</a:t>
            </a:r>
          </a:p>
        </p:txBody>
      </p:sp>
      <p:sp>
        <p:nvSpPr>
          <p:cNvPr id="30" name="TextBox 29">
            <a:extLst>
              <a:ext uri="{FF2B5EF4-FFF2-40B4-BE49-F238E27FC236}">
                <a16:creationId xmlns:a16="http://schemas.microsoft.com/office/drawing/2014/main" id="{496EC5AA-C295-AF89-4A7E-1A550F45F0A3}"/>
              </a:ext>
            </a:extLst>
          </p:cNvPr>
          <p:cNvSpPr txBox="1"/>
          <p:nvPr/>
        </p:nvSpPr>
        <p:spPr>
          <a:xfrm>
            <a:off x="8244108" y="5245847"/>
            <a:ext cx="782831" cy="369332"/>
          </a:xfrm>
          <a:prstGeom prst="rect">
            <a:avLst/>
          </a:prstGeom>
          <a:noFill/>
        </p:spPr>
        <p:txBody>
          <a:bodyPr wrap="square" rtlCol="0">
            <a:spAutoFit/>
          </a:bodyPr>
          <a:lstStyle/>
          <a:p>
            <a:r>
              <a:rPr lang="en-IN" dirty="0"/>
              <a:t>NMSA</a:t>
            </a: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8275</TotalTime>
  <Words>633</Words>
  <Application>Microsoft Office PowerPoint</Application>
  <PresentationFormat>Widescreen</PresentationFormat>
  <Paragraphs>119</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ＭＳ Ｐゴシック</vt:lpstr>
      <vt:lpstr>Arial</vt:lpstr>
      <vt:lpstr>Calibri</vt:lpstr>
      <vt:lpstr>Garamond</vt:lpstr>
      <vt:lpstr>Times New Roman</vt:lpstr>
      <vt:lpstr>TradeGothic</vt:lpstr>
      <vt:lpstr>Wingdings</vt:lpstr>
      <vt:lpstr>Office Theme</vt:lpstr>
      <vt:lpstr>PowerPoint Presentation</vt:lpstr>
      <vt:lpstr>MOMENTUM TO AGRICULCUTRE</vt:lpstr>
      <vt:lpstr>TECHNICAL APPROACH</vt:lpstr>
      <vt:lpstr>PowerPoint Presentation</vt:lpstr>
      <vt:lpstr>PowerPoint Presentation</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shivi singh</cp:lastModifiedBy>
  <cp:revision>153</cp:revision>
  <dcterms:created xsi:type="dcterms:W3CDTF">2013-12-12T18:46:50Z</dcterms:created>
  <dcterms:modified xsi:type="dcterms:W3CDTF">2024-09-24T12:15:06Z</dcterms:modified>
  <cp:category/>
</cp:coreProperties>
</file>